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9" r:id="rId3"/>
    <p:sldId id="260" r:id="rId4"/>
    <p:sldId id="258" r:id="rId5"/>
    <p:sldId id="266" r:id="rId6"/>
    <p:sldId id="267" r:id="rId7"/>
    <p:sldId id="268" r:id="rId8"/>
    <p:sldId id="275" r:id="rId9"/>
    <p:sldId id="330" r:id="rId10"/>
    <p:sldId id="271" r:id="rId11"/>
    <p:sldId id="301" r:id="rId12"/>
    <p:sldId id="302" r:id="rId13"/>
    <p:sldId id="305" r:id="rId14"/>
    <p:sldId id="313" r:id="rId15"/>
    <p:sldId id="314" r:id="rId16"/>
    <p:sldId id="306" r:id="rId17"/>
    <p:sldId id="307" r:id="rId18"/>
    <p:sldId id="315" r:id="rId19"/>
    <p:sldId id="317" r:id="rId20"/>
    <p:sldId id="285" r:id="rId21"/>
    <p:sldId id="308" r:id="rId22"/>
    <p:sldId id="309" r:id="rId23"/>
    <p:sldId id="316" r:id="rId24"/>
    <p:sldId id="325" r:id="rId25"/>
    <p:sldId id="329"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00"/>
    <a:srgbClr val="33CC33"/>
    <a:srgbClr val="FFFF99"/>
    <a:srgbClr val="FF6699"/>
    <a:srgbClr val="FF99FF"/>
    <a:srgbClr val="66FF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p:normalViewPr>
  <p:slideViewPr>
    <p:cSldViewPr snapToGrid="0">
      <p:cViewPr varScale="1">
        <p:scale>
          <a:sx n="87" d="100"/>
          <a:sy n="87" d="100"/>
        </p:scale>
        <p:origin x="523"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86B57E-573C-7EB0-0E9A-902E6A3AD97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A3FD6C6-D906-8248-F5E9-4A868875A9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9E3D7D4-7D3D-50A0-5D4C-6434DD1F46DD}"/>
              </a:ext>
            </a:extLst>
          </p:cNvPr>
          <p:cNvSpPr>
            <a:spLocks noGrp="1"/>
          </p:cNvSpPr>
          <p:nvPr>
            <p:ph type="dt" sz="half" idx="10"/>
          </p:nvPr>
        </p:nvSpPr>
        <p:spPr/>
        <p:txBody>
          <a:bodyPr/>
          <a:lstStyle/>
          <a:p>
            <a:fld id="{9C8A026C-04C1-4E47-B005-50A0CC77CD1A}" type="datetimeFigureOut">
              <a:rPr kumimoji="1" lang="ja-JP" altLang="en-US" smtClean="0"/>
              <a:pPr/>
              <a:t>2023/1/30</a:t>
            </a:fld>
            <a:endParaRPr kumimoji="1" lang="ja-JP" altLang="en-US"/>
          </a:p>
        </p:txBody>
      </p:sp>
      <p:sp>
        <p:nvSpPr>
          <p:cNvPr id="5" name="フッター プレースホルダー 4">
            <a:extLst>
              <a:ext uri="{FF2B5EF4-FFF2-40B4-BE49-F238E27FC236}">
                <a16:creationId xmlns:a16="http://schemas.microsoft.com/office/drawing/2014/main" id="{2E06DF9D-8B70-088F-0B0A-785AB1EBB7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EEB146-0892-A7FD-B4A8-67F3B302DB86}"/>
              </a:ext>
            </a:extLst>
          </p:cNvPr>
          <p:cNvSpPr>
            <a:spLocks noGrp="1"/>
          </p:cNvSpPr>
          <p:nvPr>
            <p:ph type="sldNum" sz="quarter" idx="12"/>
          </p:nvPr>
        </p:nvSpPr>
        <p:spPr/>
        <p:txBody>
          <a:bodyPr/>
          <a:lstStyle/>
          <a:p>
            <a:fld id="{EB327FB3-340B-4447-ADD9-2A128E6DC824}" type="slidenum">
              <a:rPr kumimoji="1" lang="ja-JP" altLang="en-US" smtClean="0"/>
              <a:pPr/>
              <a:t>‹#›</a:t>
            </a:fld>
            <a:endParaRPr kumimoji="1" lang="ja-JP" altLang="en-US"/>
          </a:p>
        </p:txBody>
      </p:sp>
    </p:spTree>
    <p:extLst>
      <p:ext uri="{BB962C8B-B14F-4D97-AF65-F5344CB8AC3E}">
        <p14:creationId xmlns:p14="http://schemas.microsoft.com/office/powerpoint/2010/main" val="272740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A93259-1AEA-9B41-A4EB-1652D999307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91389D-899B-47D1-8728-5355BDADD76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0B37D54-1955-8AEE-D05F-C98DD4350490}"/>
              </a:ext>
            </a:extLst>
          </p:cNvPr>
          <p:cNvSpPr>
            <a:spLocks noGrp="1"/>
          </p:cNvSpPr>
          <p:nvPr>
            <p:ph type="dt" sz="half" idx="10"/>
          </p:nvPr>
        </p:nvSpPr>
        <p:spPr/>
        <p:txBody>
          <a:bodyPr/>
          <a:lstStyle/>
          <a:p>
            <a:fld id="{9C8A026C-04C1-4E47-B005-50A0CC77CD1A}" type="datetimeFigureOut">
              <a:rPr kumimoji="1" lang="ja-JP" altLang="en-US" smtClean="0"/>
              <a:pPr/>
              <a:t>2023/1/30</a:t>
            </a:fld>
            <a:endParaRPr kumimoji="1" lang="ja-JP" altLang="en-US"/>
          </a:p>
        </p:txBody>
      </p:sp>
      <p:sp>
        <p:nvSpPr>
          <p:cNvPr id="5" name="フッター プレースホルダー 4">
            <a:extLst>
              <a:ext uri="{FF2B5EF4-FFF2-40B4-BE49-F238E27FC236}">
                <a16:creationId xmlns:a16="http://schemas.microsoft.com/office/drawing/2014/main" id="{2D5C8D2B-2AD3-D9A8-CC38-A2A780C8AB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9DFF12-99BF-2A39-8D90-D5F2D07E5293}"/>
              </a:ext>
            </a:extLst>
          </p:cNvPr>
          <p:cNvSpPr>
            <a:spLocks noGrp="1"/>
          </p:cNvSpPr>
          <p:nvPr>
            <p:ph type="sldNum" sz="quarter" idx="12"/>
          </p:nvPr>
        </p:nvSpPr>
        <p:spPr/>
        <p:txBody>
          <a:bodyPr/>
          <a:lstStyle/>
          <a:p>
            <a:fld id="{EB327FB3-340B-4447-ADD9-2A128E6DC824}" type="slidenum">
              <a:rPr kumimoji="1" lang="ja-JP" altLang="en-US" smtClean="0"/>
              <a:pPr/>
              <a:t>‹#›</a:t>
            </a:fld>
            <a:endParaRPr kumimoji="1" lang="ja-JP" altLang="en-US"/>
          </a:p>
        </p:txBody>
      </p:sp>
    </p:spTree>
    <p:extLst>
      <p:ext uri="{BB962C8B-B14F-4D97-AF65-F5344CB8AC3E}">
        <p14:creationId xmlns:p14="http://schemas.microsoft.com/office/powerpoint/2010/main" val="189161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171D416-8F42-E9C0-D3A9-8D1BCFD7907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1E7D27A-2660-CE9C-1D38-E7771D91FF4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6EED27-9EDD-E95C-EEEA-CD3792E864E4}"/>
              </a:ext>
            </a:extLst>
          </p:cNvPr>
          <p:cNvSpPr>
            <a:spLocks noGrp="1"/>
          </p:cNvSpPr>
          <p:nvPr>
            <p:ph type="dt" sz="half" idx="10"/>
          </p:nvPr>
        </p:nvSpPr>
        <p:spPr/>
        <p:txBody>
          <a:bodyPr/>
          <a:lstStyle/>
          <a:p>
            <a:fld id="{9C8A026C-04C1-4E47-B005-50A0CC77CD1A}" type="datetimeFigureOut">
              <a:rPr kumimoji="1" lang="ja-JP" altLang="en-US" smtClean="0"/>
              <a:pPr/>
              <a:t>2023/1/30</a:t>
            </a:fld>
            <a:endParaRPr kumimoji="1" lang="ja-JP" altLang="en-US"/>
          </a:p>
        </p:txBody>
      </p:sp>
      <p:sp>
        <p:nvSpPr>
          <p:cNvPr id="5" name="フッター プレースホルダー 4">
            <a:extLst>
              <a:ext uri="{FF2B5EF4-FFF2-40B4-BE49-F238E27FC236}">
                <a16:creationId xmlns:a16="http://schemas.microsoft.com/office/drawing/2014/main" id="{E3A1D115-598F-73A1-0EAC-0345C81501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92B575E-6003-E5F6-D72F-41AA0B814370}"/>
              </a:ext>
            </a:extLst>
          </p:cNvPr>
          <p:cNvSpPr>
            <a:spLocks noGrp="1"/>
          </p:cNvSpPr>
          <p:nvPr>
            <p:ph type="sldNum" sz="quarter" idx="12"/>
          </p:nvPr>
        </p:nvSpPr>
        <p:spPr/>
        <p:txBody>
          <a:bodyPr/>
          <a:lstStyle/>
          <a:p>
            <a:fld id="{EB327FB3-340B-4447-ADD9-2A128E6DC824}" type="slidenum">
              <a:rPr kumimoji="1" lang="ja-JP" altLang="en-US" smtClean="0"/>
              <a:pPr/>
              <a:t>‹#›</a:t>
            </a:fld>
            <a:endParaRPr kumimoji="1" lang="ja-JP" altLang="en-US"/>
          </a:p>
        </p:txBody>
      </p:sp>
    </p:spTree>
    <p:extLst>
      <p:ext uri="{BB962C8B-B14F-4D97-AF65-F5344CB8AC3E}">
        <p14:creationId xmlns:p14="http://schemas.microsoft.com/office/powerpoint/2010/main" val="47776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4D9535-47FA-2DC3-FD88-0214F721C5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B7451D3-6181-6C85-A52E-7540BB8CA62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D184B54-E537-CF83-E8D0-07C5899EE919}"/>
              </a:ext>
            </a:extLst>
          </p:cNvPr>
          <p:cNvSpPr>
            <a:spLocks noGrp="1"/>
          </p:cNvSpPr>
          <p:nvPr>
            <p:ph type="dt" sz="half" idx="10"/>
          </p:nvPr>
        </p:nvSpPr>
        <p:spPr/>
        <p:txBody>
          <a:bodyPr/>
          <a:lstStyle/>
          <a:p>
            <a:fld id="{9C8A026C-04C1-4E47-B005-50A0CC77CD1A}" type="datetimeFigureOut">
              <a:rPr kumimoji="1" lang="ja-JP" altLang="en-US" smtClean="0"/>
              <a:pPr/>
              <a:t>2023/1/30</a:t>
            </a:fld>
            <a:endParaRPr kumimoji="1" lang="ja-JP" altLang="en-US"/>
          </a:p>
        </p:txBody>
      </p:sp>
      <p:sp>
        <p:nvSpPr>
          <p:cNvPr id="5" name="フッター プレースホルダー 4">
            <a:extLst>
              <a:ext uri="{FF2B5EF4-FFF2-40B4-BE49-F238E27FC236}">
                <a16:creationId xmlns:a16="http://schemas.microsoft.com/office/drawing/2014/main" id="{B13CA513-A197-E0E5-2859-A0949DFBED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2BA0A9-4514-B18B-681B-CFD647995923}"/>
              </a:ext>
            </a:extLst>
          </p:cNvPr>
          <p:cNvSpPr>
            <a:spLocks noGrp="1"/>
          </p:cNvSpPr>
          <p:nvPr>
            <p:ph type="sldNum" sz="quarter" idx="12"/>
          </p:nvPr>
        </p:nvSpPr>
        <p:spPr/>
        <p:txBody>
          <a:bodyPr/>
          <a:lstStyle/>
          <a:p>
            <a:fld id="{EB327FB3-340B-4447-ADD9-2A128E6DC824}" type="slidenum">
              <a:rPr kumimoji="1" lang="ja-JP" altLang="en-US" smtClean="0"/>
              <a:pPr/>
              <a:t>‹#›</a:t>
            </a:fld>
            <a:endParaRPr kumimoji="1" lang="ja-JP" altLang="en-US"/>
          </a:p>
        </p:txBody>
      </p:sp>
    </p:spTree>
    <p:extLst>
      <p:ext uri="{BB962C8B-B14F-4D97-AF65-F5344CB8AC3E}">
        <p14:creationId xmlns:p14="http://schemas.microsoft.com/office/powerpoint/2010/main" val="380649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E85958-6F53-0D70-9920-DBAD2E6F343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43E49F-E5B3-646A-955B-4625AFC1E3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57D8E45-F824-D1CC-11E5-CABB94A9D82A}"/>
              </a:ext>
            </a:extLst>
          </p:cNvPr>
          <p:cNvSpPr>
            <a:spLocks noGrp="1"/>
          </p:cNvSpPr>
          <p:nvPr>
            <p:ph type="dt" sz="half" idx="10"/>
          </p:nvPr>
        </p:nvSpPr>
        <p:spPr/>
        <p:txBody>
          <a:bodyPr/>
          <a:lstStyle/>
          <a:p>
            <a:fld id="{9C8A026C-04C1-4E47-B005-50A0CC77CD1A}" type="datetimeFigureOut">
              <a:rPr kumimoji="1" lang="ja-JP" altLang="en-US" smtClean="0"/>
              <a:pPr/>
              <a:t>2023/1/30</a:t>
            </a:fld>
            <a:endParaRPr kumimoji="1" lang="ja-JP" altLang="en-US"/>
          </a:p>
        </p:txBody>
      </p:sp>
      <p:sp>
        <p:nvSpPr>
          <p:cNvPr id="5" name="フッター プレースホルダー 4">
            <a:extLst>
              <a:ext uri="{FF2B5EF4-FFF2-40B4-BE49-F238E27FC236}">
                <a16:creationId xmlns:a16="http://schemas.microsoft.com/office/drawing/2014/main" id="{C89F181F-9C5C-D066-D0CD-7A7E5F5BF3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A4732C-757C-19F1-7ABB-021B01327970}"/>
              </a:ext>
            </a:extLst>
          </p:cNvPr>
          <p:cNvSpPr>
            <a:spLocks noGrp="1"/>
          </p:cNvSpPr>
          <p:nvPr>
            <p:ph type="sldNum" sz="quarter" idx="12"/>
          </p:nvPr>
        </p:nvSpPr>
        <p:spPr/>
        <p:txBody>
          <a:bodyPr/>
          <a:lstStyle/>
          <a:p>
            <a:fld id="{EB327FB3-340B-4447-ADD9-2A128E6DC824}" type="slidenum">
              <a:rPr kumimoji="1" lang="ja-JP" altLang="en-US" smtClean="0"/>
              <a:pPr/>
              <a:t>‹#›</a:t>
            </a:fld>
            <a:endParaRPr kumimoji="1" lang="ja-JP" altLang="en-US"/>
          </a:p>
        </p:txBody>
      </p:sp>
    </p:spTree>
    <p:extLst>
      <p:ext uri="{BB962C8B-B14F-4D97-AF65-F5344CB8AC3E}">
        <p14:creationId xmlns:p14="http://schemas.microsoft.com/office/powerpoint/2010/main" val="220973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2539E6-2E22-F7EA-B5C9-F8AF1F222FB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25EB02-6682-5706-C633-EB336AE13A3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CE1760D-C50F-C9B3-AB26-5C01A29880F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7190A18-3BBF-6B25-962D-891476F029EF}"/>
              </a:ext>
            </a:extLst>
          </p:cNvPr>
          <p:cNvSpPr>
            <a:spLocks noGrp="1"/>
          </p:cNvSpPr>
          <p:nvPr>
            <p:ph type="dt" sz="half" idx="10"/>
          </p:nvPr>
        </p:nvSpPr>
        <p:spPr/>
        <p:txBody>
          <a:bodyPr/>
          <a:lstStyle/>
          <a:p>
            <a:fld id="{9C8A026C-04C1-4E47-B005-50A0CC77CD1A}" type="datetimeFigureOut">
              <a:rPr kumimoji="1" lang="ja-JP" altLang="en-US" smtClean="0"/>
              <a:pPr/>
              <a:t>2023/1/30</a:t>
            </a:fld>
            <a:endParaRPr kumimoji="1" lang="ja-JP" altLang="en-US"/>
          </a:p>
        </p:txBody>
      </p:sp>
      <p:sp>
        <p:nvSpPr>
          <p:cNvPr id="6" name="フッター プレースホルダー 5">
            <a:extLst>
              <a:ext uri="{FF2B5EF4-FFF2-40B4-BE49-F238E27FC236}">
                <a16:creationId xmlns:a16="http://schemas.microsoft.com/office/drawing/2014/main" id="{3D35615C-6541-72B3-87EB-C5AC7FB3842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543524B-3E3E-1182-140E-EE85A3E5CA3B}"/>
              </a:ext>
            </a:extLst>
          </p:cNvPr>
          <p:cNvSpPr>
            <a:spLocks noGrp="1"/>
          </p:cNvSpPr>
          <p:nvPr>
            <p:ph type="sldNum" sz="quarter" idx="12"/>
          </p:nvPr>
        </p:nvSpPr>
        <p:spPr/>
        <p:txBody>
          <a:bodyPr/>
          <a:lstStyle/>
          <a:p>
            <a:fld id="{EB327FB3-340B-4447-ADD9-2A128E6DC824}" type="slidenum">
              <a:rPr kumimoji="1" lang="ja-JP" altLang="en-US" smtClean="0"/>
              <a:pPr/>
              <a:t>‹#›</a:t>
            </a:fld>
            <a:endParaRPr kumimoji="1" lang="ja-JP" altLang="en-US"/>
          </a:p>
        </p:txBody>
      </p:sp>
    </p:spTree>
    <p:extLst>
      <p:ext uri="{BB962C8B-B14F-4D97-AF65-F5344CB8AC3E}">
        <p14:creationId xmlns:p14="http://schemas.microsoft.com/office/powerpoint/2010/main" val="341978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AC7F84-80C4-12F2-8B1F-2323D106A20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2EBFE5-6642-0E2E-F37E-CE766EFCC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CE01A76-E200-15EC-8B42-658183518E0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4611077-0562-F545-344A-612BB65200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2E8E8E8-6861-2F13-01A0-FC66513A03F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BDC61FF-3B05-71C9-45DD-61333AB35556}"/>
              </a:ext>
            </a:extLst>
          </p:cNvPr>
          <p:cNvSpPr>
            <a:spLocks noGrp="1"/>
          </p:cNvSpPr>
          <p:nvPr>
            <p:ph type="dt" sz="half" idx="10"/>
          </p:nvPr>
        </p:nvSpPr>
        <p:spPr/>
        <p:txBody>
          <a:bodyPr/>
          <a:lstStyle/>
          <a:p>
            <a:fld id="{9C8A026C-04C1-4E47-B005-50A0CC77CD1A}" type="datetimeFigureOut">
              <a:rPr kumimoji="1" lang="ja-JP" altLang="en-US" smtClean="0"/>
              <a:pPr/>
              <a:t>2023/1/30</a:t>
            </a:fld>
            <a:endParaRPr kumimoji="1" lang="ja-JP" altLang="en-US"/>
          </a:p>
        </p:txBody>
      </p:sp>
      <p:sp>
        <p:nvSpPr>
          <p:cNvPr id="8" name="フッター プレースホルダー 7">
            <a:extLst>
              <a:ext uri="{FF2B5EF4-FFF2-40B4-BE49-F238E27FC236}">
                <a16:creationId xmlns:a16="http://schemas.microsoft.com/office/drawing/2014/main" id="{D3861994-DBEB-4F9D-580E-EF15866400C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14989E-CE30-371B-6D06-4554F7C32E9B}"/>
              </a:ext>
            </a:extLst>
          </p:cNvPr>
          <p:cNvSpPr>
            <a:spLocks noGrp="1"/>
          </p:cNvSpPr>
          <p:nvPr>
            <p:ph type="sldNum" sz="quarter" idx="12"/>
          </p:nvPr>
        </p:nvSpPr>
        <p:spPr/>
        <p:txBody>
          <a:bodyPr/>
          <a:lstStyle/>
          <a:p>
            <a:fld id="{EB327FB3-340B-4447-ADD9-2A128E6DC824}" type="slidenum">
              <a:rPr kumimoji="1" lang="ja-JP" altLang="en-US" smtClean="0"/>
              <a:pPr/>
              <a:t>‹#›</a:t>
            </a:fld>
            <a:endParaRPr kumimoji="1" lang="ja-JP" altLang="en-US"/>
          </a:p>
        </p:txBody>
      </p:sp>
    </p:spTree>
    <p:extLst>
      <p:ext uri="{BB962C8B-B14F-4D97-AF65-F5344CB8AC3E}">
        <p14:creationId xmlns:p14="http://schemas.microsoft.com/office/powerpoint/2010/main" val="12990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07D8E4-7A70-3461-24AB-B2803020FC1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0015D3A-8328-E8B6-24B6-EF909D7572C3}"/>
              </a:ext>
            </a:extLst>
          </p:cNvPr>
          <p:cNvSpPr>
            <a:spLocks noGrp="1"/>
          </p:cNvSpPr>
          <p:nvPr>
            <p:ph type="dt" sz="half" idx="10"/>
          </p:nvPr>
        </p:nvSpPr>
        <p:spPr/>
        <p:txBody>
          <a:bodyPr/>
          <a:lstStyle/>
          <a:p>
            <a:fld id="{9C8A026C-04C1-4E47-B005-50A0CC77CD1A}" type="datetimeFigureOut">
              <a:rPr kumimoji="1" lang="ja-JP" altLang="en-US" smtClean="0"/>
              <a:pPr/>
              <a:t>2023/1/30</a:t>
            </a:fld>
            <a:endParaRPr kumimoji="1" lang="ja-JP" altLang="en-US"/>
          </a:p>
        </p:txBody>
      </p:sp>
      <p:sp>
        <p:nvSpPr>
          <p:cNvPr id="4" name="フッター プレースホルダー 3">
            <a:extLst>
              <a:ext uri="{FF2B5EF4-FFF2-40B4-BE49-F238E27FC236}">
                <a16:creationId xmlns:a16="http://schemas.microsoft.com/office/drawing/2014/main" id="{BDE0269F-268D-38F4-6E13-CEF71402BFE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1164AF5-C38B-F7F9-57F9-A825D928A59F}"/>
              </a:ext>
            </a:extLst>
          </p:cNvPr>
          <p:cNvSpPr>
            <a:spLocks noGrp="1"/>
          </p:cNvSpPr>
          <p:nvPr>
            <p:ph type="sldNum" sz="quarter" idx="12"/>
          </p:nvPr>
        </p:nvSpPr>
        <p:spPr/>
        <p:txBody>
          <a:bodyPr/>
          <a:lstStyle/>
          <a:p>
            <a:fld id="{EB327FB3-340B-4447-ADD9-2A128E6DC824}" type="slidenum">
              <a:rPr kumimoji="1" lang="ja-JP" altLang="en-US" smtClean="0"/>
              <a:pPr/>
              <a:t>‹#›</a:t>
            </a:fld>
            <a:endParaRPr kumimoji="1" lang="ja-JP" altLang="en-US"/>
          </a:p>
        </p:txBody>
      </p:sp>
    </p:spTree>
    <p:extLst>
      <p:ext uri="{BB962C8B-B14F-4D97-AF65-F5344CB8AC3E}">
        <p14:creationId xmlns:p14="http://schemas.microsoft.com/office/powerpoint/2010/main" val="219391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6E20530-EDFC-342D-02F3-FCB1567F45C3}"/>
              </a:ext>
            </a:extLst>
          </p:cNvPr>
          <p:cNvSpPr>
            <a:spLocks noGrp="1"/>
          </p:cNvSpPr>
          <p:nvPr>
            <p:ph type="dt" sz="half" idx="10"/>
          </p:nvPr>
        </p:nvSpPr>
        <p:spPr/>
        <p:txBody>
          <a:bodyPr/>
          <a:lstStyle/>
          <a:p>
            <a:fld id="{9C8A026C-04C1-4E47-B005-50A0CC77CD1A}" type="datetimeFigureOut">
              <a:rPr kumimoji="1" lang="ja-JP" altLang="en-US" smtClean="0"/>
              <a:pPr/>
              <a:t>2023/1/30</a:t>
            </a:fld>
            <a:endParaRPr kumimoji="1" lang="ja-JP" altLang="en-US"/>
          </a:p>
        </p:txBody>
      </p:sp>
      <p:sp>
        <p:nvSpPr>
          <p:cNvPr id="3" name="フッター プレースホルダー 2">
            <a:extLst>
              <a:ext uri="{FF2B5EF4-FFF2-40B4-BE49-F238E27FC236}">
                <a16:creationId xmlns:a16="http://schemas.microsoft.com/office/drawing/2014/main" id="{1DC324B8-536C-813F-36C0-7C7C8CE7EB1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69CFEE0-3B45-B15C-D8E9-10ECE3C1EADE}"/>
              </a:ext>
            </a:extLst>
          </p:cNvPr>
          <p:cNvSpPr>
            <a:spLocks noGrp="1"/>
          </p:cNvSpPr>
          <p:nvPr>
            <p:ph type="sldNum" sz="quarter" idx="12"/>
          </p:nvPr>
        </p:nvSpPr>
        <p:spPr/>
        <p:txBody>
          <a:bodyPr/>
          <a:lstStyle/>
          <a:p>
            <a:fld id="{EB327FB3-340B-4447-ADD9-2A128E6DC824}" type="slidenum">
              <a:rPr kumimoji="1" lang="ja-JP" altLang="en-US" smtClean="0"/>
              <a:pPr/>
              <a:t>‹#›</a:t>
            </a:fld>
            <a:endParaRPr kumimoji="1" lang="ja-JP" altLang="en-US"/>
          </a:p>
        </p:txBody>
      </p:sp>
    </p:spTree>
    <p:extLst>
      <p:ext uri="{BB962C8B-B14F-4D97-AF65-F5344CB8AC3E}">
        <p14:creationId xmlns:p14="http://schemas.microsoft.com/office/powerpoint/2010/main" val="3438941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B97139-40D8-EFDB-760E-14BF9691623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6D6AFC8-63F7-D3E2-F898-2A71F1059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800F0D9-26D3-ED28-577B-56DF2BE39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93B44A1-CAE0-64C2-48D2-881E4A3B4E2A}"/>
              </a:ext>
            </a:extLst>
          </p:cNvPr>
          <p:cNvSpPr>
            <a:spLocks noGrp="1"/>
          </p:cNvSpPr>
          <p:nvPr>
            <p:ph type="dt" sz="half" idx="10"/>
          </p:nvPr>
        </p:nvSpPr>
        <p:spPr/>
        <p:txBody>
          <a:bodyPr/>
          <a:lstStyle/>
          <a:p>
            <a:fld id="{9C8A026C-04C1-4E47-B005-50A0CC77CD1A}" type="datetimeFigureOut">
              <a:rPr kumimoji="1" lang="ja-JP" altLang="en-US" smtClean="0"/>
              <a:pPr/>
              <a:t>2023/1/30</a:t>
            </a:fld>
            <a:endParaRPr kumimoji="1" lang="ja-JP" altLang="en-US"/>
          </a:p>
        </p:txBody>
      </p:sp>
      <p:sp>
        <p:nvSpPr>
          <p:cNvPr id="6" name="フッター プレースホルダー 5">
            <a:extLst>
              <a:ext uri="{FF2B5EF4-FFF2-40B4-BE49-F238E27FC236}">
                <a16:creationId xmlns:a16="http://schemas.microsoft.com/office/drawing/2014/main" id="{65EED9C6-CB28-A17A-1388-4D72DFA11DA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C209312-0E02-18C6-6994-69777F004A9B}"/>
              </a:ext>
            </a:extLst>
          </p:cNvPr>
          <p:cNvSpPr>
            <a:spLocks noGrp="1"/>
          </p:cNvSpPr>
          <p:nvPr>
            <p:ph type="sldNum" sz="quarter" idx="12"/>
          </p:nvPr>
        </p:nvSpPr>
        <p:spPr/>
        <p:txBody>
          <a:bodyPr/>
          <a:lstStyle/>
          <a:p>
            <a:fld id="{EB327FB3-340B-4447-ADD9-2A128E6DC824}" type="slidenum">
              <a:rPr kumimoji="1" lang="ja-JP" altLang="en-US" smtClean="0"/>
              <a:pPr/>
              <a:t>‹#›</a:t>
            </a:fld>
            <a:endParaRPr kumimoji="1" lang="ja-JP" altLang="en-US"/>
          </a:p>
        </p:txBody>
      </p:sp>
    </p:spTree>
    <p:extLst>
      <p:ext uri="{BB962C8B-B14F-4D97-AF65-F5344CB8AC3E}">
        <p14:creationId xmlns:p14="http://schemas.microsoft.com/office/powerpoint/2010/main" val="17091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85EDDB-AEFC-0B75-FF13-ED89B8AFF6E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AAEF61B-397E-35D2-CF6E-DE3CAD3DBA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AB7879E-828F-B2AB-910B-64F0FE7E8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2A9A8C9-92DB-E9B6-8C0F-CEA8C5CCA104}"/>
              </a:ext>
            </a:extLst>
          </p:cNvPr>
          <p:cNvSpPr>
            <a:spLocks noGrp="1"/>
          </p:cNvSpPr>
          <p:nvPr>
            <p:ph type="dt" sz="half" idx="10"/>
          </p:nvPr>
        </p:nvSpPr>
        <p:spPr/>
        <p:txBody>
          <a:bodyPr/>
          <a:lstStyle/>
          <a:p>
            <a:fld id="{9C8A026C-04C1-4E47-B005-50A0CC77CD1A}" type="datetimeFigureOut">
              <a:rPr kumimoji="1" lang="ja-JP" altLang="en-US" smtClean="0"/>
              <a:pPr/>
              <a:t>2023/1/30</a:t>
            </a:fld>
            <a:endParaRPr kumimoji="1" lang="ja-JP" altLang="en-US"/>
          </a:p>
        </p:txBody>
      </p:sp>
      <p:sp>
        <p:nvSpPr>
          <p:cNvPr id="6" name="フッター プレースホルダー 5">
            <a:extLst>
              <a:ext uri="{FF2B5EF4-FFF2-40B4-BE49-F238E27FC236}">
                <a16:creationId xmlns:a16="http://schemas.microsoft.com/office/drawing/2014/main" id="{A9893B93-FB31-E644-605C-17E092331B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BED210A-49EC-DF24-F4BA-DCDDEC566775}"/>
              </a:ext>
            </a:extLst>
          </p:cNvPr>
          <p:cNvSpPr>
            <a:spLocks noGrp="1"/>
          </p:cNvSpPr>
          <p:nvPr>
            <p:ph type="sldNum" sz="quarter" idx="12"/>
          </p:nvPr>
        </p:nvSpPr>
        <p:spPr/>
        <p:txBody>
          <a:bodyPr/>
          <a:lstStyle/>
          <a:p>
            <a:fld id="{EB327FB3-340B-4447-ADD9-2A128E6DC824}" type="slidenum">
              <a:rPr kumimoji="1" lang="ja-JP" altLang="en-US" smtClean="0"/>
              <a:pPr/>
              <a:t>‹#›</a:t>
            </a:fld>
            <a:endParaRPr kumimoji="1" lang="ja-JP" altLang="en-US"/>
          </a:p>
        </p:txBody>
      </p:sp>
    </p:spTree>
    <p:extLst>
      <p:ext uri="{BB962C8B-B14F-4D97-AF65-F5344CB8AC3E}">
        <p14:creationId xmlns:p14="http://schemas.microsoft.com/office/powerpoint/2010/main" val="21680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71B485A-B150-0B3E-7907-698F00FECD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D30B21-564F-6541-3F9A-BF2F92523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47F230-EA1E-B169-515C-A471EA6CB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A026C-04C1-4E47-B005-50A0CC77CD1A}" type="datetimeFigureOut">
              <a:rPr kumimoji="1" lang="ja-JP" altLang="en-US" smtClean="0"/>
              <a:pPr/>
              <a:t>2023/1/30</a:t>
            </a:fld>
            <a:endParaRPr kumimoji="1" lang="ja-JP" altLang="en-US"/>
          </a:p>
        </p:txBody>
      </p:sp>
      <p:sp>
        <p:nvSpPr>
          <p:cNvPr id="5" name="フッター プレースホルダー 4">
            <a:extLst>
              <a:ext uri="{FF2B5EF4-FFF2-40B4-BE49-F238E27FC236}">
                <a16:creationId xmlns:a16="http://schemas.microsoft.com/office/drawing/2014/main" id="{E089F268-6A78-636C-F83F-B2076943B8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08F1136-38E8-A019-9C36-7803947D3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27FB3-340B-4447-ADD9-2A128E6DC824}" type="slidenum">
              <a:rPr kumimoji="1" lang="ja-JP" altLang="en-US" smtClean="0"/>
              <a:pPr/>
              <a:t>‹#›</a:t>
            </a:fld>
            <a:endParaRPr kumimoji="1" lang="ja-JP" altLang="en-US"/>
          </a:p>
        </p:txBody>
      </p:sp>
    </p:spTree>
    <p:extLst>
      <p:ext uri="{BB962C8B-B14F-4D97-AF65-F5344CB8AC3E}">
        <p14:creationId xmlns:p14="http://schemas.microsoft.com/office/powerpoint/2010/main" val="2031194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8B2312A-668F-7C3F-279D-548CA9B75BE7}"/>
              </a:ext>
            </a:extLst>
          </p:cNvPr>
          <p:cNvPicPr>
            <a:picLocks noChangeAspect="1"/>
          </p:cNvPicPr>
          <p:nvPr/>
        </p:nvPicPr>
        <p:blipFill>
          <a:blip r:embed="rId2"/>
          <a:srcRect/>
          <a:stretch>
            <a:fillRect/>
          </a:stretch>
        </p:blipFill>
        <p:spPr bwMode="auto">
          <a:xfrm>
            <a:off x="8489609" y="3272192"/>
            <a:ext cx="3495127" cy="3399151"/>
          </a:xfrm>
          <a:prstGeom prst="rect">
            <a:avLst/>
          </a:prstGeom>
          <a:noFill/>
          <a:ln w="9525">
            <a:noFill/>
            <a:miter lim="800000"/>
            <a:headEnd/>
            <a:tailEnd/>
          </a:ln>
        </p:spPr>
      </p:pic>
      <p:sp>
        <p:nvSpPr>
          <p:cNvPr id="2" name="タイトル 1">
            <a:extLst>
              <a:ext uri="{FF2B5EF4-FFF2-40B4-BE49-F238E27FC236}">
                <a16:creationId xmlns:a16="http://schemas.microsoft.com/office/drawing/2014/main" id="{E4E8AE31-7BB8-BACD-CA44-D4F817D61461}"/>
              </a:ext>
            </a:extLst>
          </p:cNvPr>
          <p:cNvSpPr>
            <a:spLocks noGrp="1"/>
          </p:cNvSpPr>
          <p:nvPr>
            <p:ph type="ctrTitle"/>
          </p:nvPr>
        </p:nvSpPr>
        <p:spPr>
          <a:xfrm>
            <a:off x="924448" y="1293584"/>
            <a:ext cx="10343104" cy="1979525"/>
          </a:xfrm>
        </p:spPr>
        <p:txBody>
          <a:bodyPr/>
          <a:lstStyle/>
          <a:p>
            <a:r>
              <a:rPr kumimoji="1" lang="ja-JP" altLang="en-US" dirty="0">
                <a:latin typeface="メイリオ" pitchFamily="50" charset="-128"/>
                <a:ea typeface="メイリオ" pitchFamily="50" charset="-128"/>
                <a:cs typeface="メイリオ" pitchFamily="50" charset="-128"/>
              </a:rPr>
              <a:t>オールダーショウ式蒸留装置による連続精留</a:t>
            </a:r>
          </a:p>
        </p:txBody>
      </p:sp>
      <p:sp>
        <p:nvSpPr>
          <p:cNvPr id="3" name="字幕 2">
            <a:extLst>
              <a:ext uri="{FF2B5EF4-FFF2-40B4-BE49-F238E27FC236}">
                <a16:creationId xmlns:a16="http://schemas.microsoft.com/office/drawing/2014/main" id="{8521E739-A92D-BD03-4214-88A4951D1B61}"/>
              </a:ext>
            </a:extLst>
          </p:cNvPr>
          <p:cNvSpPr>
            <a:spLocks noGrp="1"/>
          </p:cNvSpPr>
          <p:nvPr>
            <p:ph type="subTitle" idx="1"/>
          </p:nvPr>
        </p:nvSpPr>
        <p:spPr>
          <a:xfrm>
            <a:off x="1524000" y="3676426"/>
            <a:ext cx="9144000" cy="658463"/>
          </a:xfrm>
        </p:spPr>
        <p:txBody>
          <a:bodyPr>
            <a:normAutofit/>
          </a:bodyPr>
          <a:lstStyle/>
          <a:p>
            <a:r>
              <a:rPr kumimoji="1" lang="ja-JP" altLang="en-US" sz="3600" dirty="0">
                <a:solidFill>
                  <a:srgbClr val="FF6600"/>
                </a:solidFill>
                <a:latin typeface="メイリオ" pitchFamily="50" charset="-128"/>
                <a:ea typeface="メイリオ" pitchFamily="50" charset="-128"/>
                <a:cs typeface="メイリオ" pitchFamily="50" charset="-128"/>
              </a:rPr>
              <a:t>～実習への導入について～</a:t>
            </a:r>
          </a:p>
        </p:txBody>
      </p:sp>
      <p:sp>
        <p:nvSpPr>
          <p:cNvPr id="5" name="テキスト ボックス 4">
            <a:extLst>
              <a:ext uri="{FF2B5EF4-FFF2-40B4-BE49-F238E27FC236}">
                <a16:creationId xmlns:a16="http://schemas.microsoft.com/office/drawing/2014/main" id="{E0270FB8-1E78-5F14-214F-E7E3D920C4F4}"/>
              </a:ext>
            </a:extLst>
          </p:cNvPr>
          <p:cNvSpPr txBox="1"/>
          <p:nvPr/>
        </p:nvSpPr>
        <p:spPr>
          <a:xfrm>
            <a:off x="515303" y="462007"/>
            <a:ext cx="5868237" cy="523220"/>
          </a:xfrm>
          <a:prstGeom prst="rect">
            <a:avLst/>
          </a:prstGeom>
          <a:noFill/>
        </p:spPr>
        <p:txBody>
          <a:bodyPr wrap="square" rtlCol="0">
            <a:spAutoFit/>
          </a:bodyPr>
          <a:lstStyle/>
          <a:p>
            <a:r>
              <a:rPr lang="ja-JP" altLang="en-US" sz="2800" dirty="0">
                <a:solidFill>
                  <a:srgbClr val="7030A0"/>
                </a:solidFill>
                <a:latin typeface="メイリオ" pitchFamily="50" charset="-128"/>
                <a:ea typeface="メイリオ" pitchFamily="50" charset="-128"/>
                <a:cs typeface="メイリオ" pitchFamily="50" charset="-128"/>
              </a:rPr>
              <a:t>令和</a:t>
            </a:r>
            <a:r>
              <a:rPr lang="en-US" altLang="ja-JP" sz="2800" dirty="0">
                <a:solidFill>
                  <a:srgbClr val="7030A0"/>
                </a:solidFill>
                <a:latin typeface="メイリオ" pitchFamily="50" charset="-128"/>
                <a:ea typeface="メイリオ" pitchFamily="50" charset="-128"/>
                <a:cs typeface="メイリオ" pitchFamily="50" charset="-128"/>
              </a:rPr>
              <a:t>4</a:t>
            </a:r>
            <a:r>
              <a:rPr lang="ja-JP" altLang="en-US" sz="2800" dirty="0">
                <a:solidFill>
                  <a:srgbClr val="7030A0"/>
                </a:solidFill>
                <a:latin typeface="メイリオ" pitchFamily="50" charset="-128"/>
                <a:ea typeface="メイリオ" pitchFamily="50" charset="-128"/>
                <a:cs typeface="メイリオ" pitchFamily="50" charset="-128"/>
              </a:rPr>
              <a:t>年度　工業化学科課題研究</a:t>
            </a:r>
            <a:r>
              <a:rPr lang="ja-JP" altLang="en-US" sz="2800" dirty="0">
                <a:solidFill>
                  <a:srgbClr val="7030A0"/>
                </a:solidFill>
              </a:rPr>
              <a:t>　</a:t>
            </a:r>
            <a:endParaRPr kumimoji="1" lang="ja-JP" altLang="en-US" sz="2800" dirty="0">
              <a:solidFill>
                <a:srgbClr val="7030A0"/>
              </a:solidFill>
            </a:endParaRPr>
          </a:p>
        </p:txBody>
      </p:sp>
    </p:spTree>
    <p:extLst>
      <p:ext uri="{BB962C8B-B14F-4D97-AF65-F5344CB8AC3E}">
        <p14:creationId xmlns:p14="http://schemas.microsoft.com/office/powerpoint/2010/main" val="38517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5E5D660-4E07-0148-EE00-A9302DCB5B9D}"/>
              </a:ext>
            </a:extLst>
          </p:cNvPr>
          <p:cNvSpPr txBox="1"/>
          <p:nvPr/>
        </p:nvSpPr>
        <p:spPr>
          <a:xfrm>
            <a:off x="308202" y="335737"/>
            <a:ext cx="6567727" cy="584775"/>
          </a:xfrm>
          <a:prstGeom prst="rect">
            <a:avLst/>
          </a:prstGeom>
          <a:noFill/>
        </p:spPr>
        <p:txBody>
          <a:bodyPr wrap="square">
            <a:spAutoFit/>
          </a:bodyPr>
          <a:lstStyle/>
          <a:p>
            <a:r>
              <a:rPr lang="ja-JP" altLang="en-US" sz="3200" dirty="0">
                <a:effectLst/>
                <a:latin typeface="メイリオ" pitchFamily="50" charset="-128"/>
                <a:ea typeface="メイリオ" pitchFamily="50" charset="-128"/>
                <a:cs typeface="メイリオ" pitchFamily="50" charset="-128"/>
              </a:rPr>
              <a:t>（４）</a:t>
            </a:r>
            <a:r>
              <a:rPr lang="ja-JP" altLang="ja-JP" sz="3200" dirty="0">
                <a:effectLst/>
                <a:latin typeface="メイリオ" pitchFamily="50" charset="-128"/>
                <a:ea typeface="メイリオ" pitchFamily="50" charset="-128"/>
                <a:cs typeface="メイリオ" pitchFamily="50" charset="-128"/>
              </a:rPr>
              <a:t>最小理論段数</a:t>
            </a:r>
            <a:r>
              <a:rPr lang="ja-JP" altLang="en-US" sz="3200" dirty="0">
                <a:latin typeface="メイリオ" pitchFamily="50" charset="-128"/>
                <a:ea typeface="メイリオ" pitchFamily="50" charset="-128"/>
                <a:cs typeface="メイリオ" pitchFamily="50" charset="-128"/>
              </a:rPr>
              <a:t>と最</a:t>
            </a:r>
            <a:r>
              <a:rPr lang="ja-JP" altLang="ja-JP" sz="3200" dirty="0">
                <a:latin typeface="メイリオ" pitchFamily="50" charset="-128"/>
                <a:ea typeface="メイリオ" pitchFamily="50" charset="-128"/>
                <a:cs typeface="メイリオ" pitchFamily="50" charset="-128"/>
              </a:rPr>
              <a:t>小還流比</a:t>
            </a:r>
            <a:endParaRPr lang="ja-JP" altLang="en-US" sz="3200" dirty="0">
              <a:latin typeface="メイリオ" pitchFamily="50" charset="-128"/>
              <a:ea typeface="メイリオ" pitchFamily="50" charset="-128"/>
              <a:cs typeface="メイリオ" pitchFamily="50" charset="-128"/>
            </a:endParaRPr>
          </a:p>
        </p:txBody>
      </p:sp>
      <p:sp>
        <p:nvSpPr>
          <p:cNvPr id="5" name="テキスト ボックス 4">
            <a:extLst>
              <a:ext uri="{FF2B5EF4-FFF2-40B4-BE49-F238E27FC236}">
                <a16:creationId xmlns:a16="http://schemas.microsoft.com/office/drawing/2014/main" id="{9B3F069C-AE4E-B3C8-7E62-EC0DA565FC77}"/>
              </a:ext>
            </a:extLst>
          </p:cNvPr>
          <p:cNvSpPr txBox="1"/>
          <p:nvPr/>
        </p:nvSpPr>
        <p:spPr>
          <a:xfrm>
            <a:off x="1064153" y="1788267"/>
            <a:ext cx="6855731" cy="584775"/>
          </a:xfrm>
          <a:prstGeom prst="rect">
            <a:avLst/>
          </a:prstGeom>
          <a:noFill/>
        </p:spPr>
        <p:txBody>
          <a:bodyPr wrap="square">
            <a:spAutoFit/>
          </a:bodyPr>
          <a:lstStyle/>
          <a:p>
            <a:pPr indent="342900" algn="just"/>
            <a:r>
              <a:rPr lang="ja-JP" altLang="ja-JP" sz="3200" kern="100" dirty="0">
                <a:solidFill>
                  <a:srgbClr val="FF0000"/>
                </a:solidFill>
                <a:effectLst/>
                <a:latin typeface="メイリオ" pitchFamily="50" charset="-128"/>
                <a:ea typeface="メイリオ" pitchFamily="50" charset="-128"/>
                <a:cs typeface="メイリオ" pitchFamily="50" charset="-128"/>
              </a:rPr>
              <a:t>全還流</a:t>
            </a:r>
            <a:r>
              <a:rPr lang="ja-JP" altLang="en-US" sz="3200" kern="100" dirty="0">
                <a:solidFill>
                  <a:srgbClr val="FF0000"/>
                </a:solidFill>
                <a:effectLst/>
                <a:latin typeface="メイリオ" pitchFamily="50" charset="-128"/>
                <a:ea typeface="メイリオ" pitchFamily="50" charset="-128"/>
                <a:cs typeface="メイリオ" pitchFamily="50" charset="-128"/>
              </a:rPr>
              <a:t>（</a:t>
            </a:r>
            <a:r>
              <a:rPr lang="en-US" altLang="ja-JP" sz="3200" kern="100" dirty="0">
                <a:solidFill>
                  <a:srgbClr val="FF0000"/>
                </a:solidFill>
                <a:latin typeface="メイリオ" pitchFamily="50" charset="-128"/>
                <a:ea typeface="メイリオ" pitchFamily="50" charset="-128"/>
                <a:cs typeface="メイリオ" pitchFamily="50" charset="-128"/>
              </a:rPr>
              <a:t>R=</a:t>
            </a:r>
            <a:r>
              <a:rPr lang="ja-JP" altLang="en-US" sz="3200" kern="100" dirty="0">
                <a:solidFill>
                  <a:srgbClr val="FF0000"/>
                </a:solidFill>
                <a:latin typeface="メイリオ" pitchFamily="50" charset="-128"/>
                <a:ea typeface="メイリオ" pitchFamily="50" charset="-128"/>
                <a:cs typeface="メイリオ" pitchFamily="50" charset="-128"/>
              </a:rPr>
              <a:t>∞）</a:t>
            </a:r>
            <a:r>
              <a:rPr lang="ja-JP" altLang="ja-JP" sz="3200" kern="100" dirty="0">
                <a:effectLst/>
                <a:latin typeface="メイリオ" pitchFamily="50" charset="-128"/>
                <a:ea typeface="メイリオ" pitchFamily="50" charset="-128"/>
                <a:cs typeface="メイリオ" pitchFamily="50" charset="-128"/>
              </a:rPr>
              <a:t>のときの理論段数</a:t>
            </a:r>
          </a:p>
        </p:txBody>
      </p:sp>
      <p:pic>
        <p:nvPicPr>
          <p:cNvPr id="10" name="図 9">
            <a:extLst>
              <a:ext uri="{FF2B5EF4-FFF2-40B4-BE49-F238E27FC236}">
                <a16:creationId xmlns:a16="http://schemas.microsoft.com/office/drawing/2014/main" id="{F63D5693-682F-1C24-9EE5-C6747FCA159D}"/>
              </a:ext>
            </a:extLst>
          </p:cNvPr>
          <p:cNvPicPr>
            <a:picLocks noChangeAspect="1"/>
          </p:cNvPicPr>
          <p:nvPr/>
        </p:nvPicPr>
        <p:blipFill>
          <a:blip r:embed="rId2"/>
          <a:srcRect b="7038"/>
          <a:stretch>
            <a:fillRect/>
          </a:stretch>
        </p:blipFill>
        <p:spPr>
          <a:xfrm>
            <a:off x="1011720" y="3597264"/>
            <a:ext cx="3221066" cy="3260736"/>
          </a:xfrm>
          <a:prstGeom prst="rect">
            <a:avLst/>
          </a:prstGeom>
        </p:spPr>
      </p:pic>
      <p:sp>
        <p:nvSpPr>
          <p:cNvPr id="14" name="テキスト ボックス 13">
            <a:extLst>
              <a:ext uri="{FF2B5EF4-FFF2-40B4-BE49-F238E27FC236}">
                <a16:creationId xmlns:a16="http://schemas.microsoft.com/office/drawing/2014/main" id="{58486F86-ACFA-D4F3-C063-D099DB069523}"/>
              </a:ext>
            </a:extLst>
          </p:cNvPr>
          <p:cNvSpPr txBox="1"/>
          <p:nvPr/>
        </p:nvSpPr>
        <p:spPr>
          <a:xfrm>
            <a:off x="680694" y="3030507"/>
            <a:ext cx="10794195" cy="3458783"/>
          </a:xfrm>
          <a:prstGeom prst="rect">
            <a:avLst/>
          </a:prstGeom>
          <a:noFill/>
        </p:spPr>
        <p:txBody>
          <a:bodyPr wrap="square">
            <a:spAutoFit/>
          </a:bodyPr>
          <a:lstStyle/>
          <a:p>
            <a:pPr indent="342900" algn="just"/>
            <a:r>
              <a:rPr lang="ja-JP" altLang="en-US" sz="3200" kern="100" dirty="0">
                <a:effectLst/>
                <a:latin typeface="メイリオ" pitchFamily="50" charset="-128"/>
                <a:ea typeface="メイリオ" pitchFamily="50" charset="-128"/>
                <a:cs typeface="メイリオ" pitchFamily="50" charset="-128"/>
              </a:rPr>
              <a:t>　</a:t>
            </a:r>
            <a:r>
              <a:rPr lang="en-US" altLang="ja-JP" sz="3200" kern="100" dirty="0">
                <a:effectLst/>
                <a:latin typeface="メイリオ" pitchFamily="50" charset="-128"/>
                <a:ea typeface="メイリオ" pitchFamily="50" charset="-128"/>
                <a:cs typeface="メイリオ" pitchFamily="50" charset="-128"/>
              </a:rPr>
              <a:t>x-y</a:t>
            </a:r>
            <a:r>
              <a:rPr lang="ja-JP" altLang="ja-JP" sz="3200" kern="100" dirty="0">
                <a:effectLst/>
                <a:latin typeface="メイリオ" pitchFamily="50" charset="-128"/>
                <a:ea typeface="メイリオ" pitchFamily="50" charset="-128"/>
                <a:cs typeface="メイリオ" pitchFamily="50" charset="-128"/>
              </a:rPr>
              <a:t>曲線，濃縮線，</a:t>
            </a:r>
            <a:r>
              <a:rPr lang="en-US" altLang="ja-JP" sz="3200" kern="100" dirty="0">
                <a:effectLst/>
                <a:latin typeface="メイリオ" pitchFamily="50" charset="-128"/>
                <a:ea typeface="メイリオ" pitchFamily="50" charset="-128"/>
                <a:cs typeface="メイリオ" pitchFamily="50" charset="-128"/>
              </a:rPr>
              <a:t>q</a:t>
            </a:r>
            <a:r>
              <a:rPr lang="ja-JP" altLang="ja-JP" sz="3200" kern="100" dirty="0">
                <a:effectLst/>
                <a:latin typeface="メイリオ" pitchFamily="50" charset="-128"/>
                <a:ea typeface="メイリオ" pitchFamily="50" charset="-128"/>
                <a:cs typeface="メイリオ" pitchFamily="50" charset="-128"/>
              </a:rPr>
              <a:t>線が交わる</a:t>
            </a:r>
            <a:r>
              <a:rPr lang="en-US" altLang="ja-JP" sz="3200" kern="100" dirty="0">
                <a:effectLst/>
                <a:latin typeface="メイリオ" pitchFamily="50" charset="-128"/>
                <a:ea typeface="メイリオ" pitchFamily="50" charset="-128"/>
                <a:cs typeface="メイリオ" pitchFamily="50" charset="-128"/>
              </a:rPr>
              <a:t>(</a:t>
            </a:r>
            <a:r>
              <a:rPr lang="ja-JP" altLang="ja-JP" sz="3200" kern="100" dirty="0">
                <a:effectLst/>
                <a:latin typeface="メイリオ" pitchFamily="50" charset="-128"/>
                <a:ea typeface="メイリオ" pitchFamily="50" charset="-128"/>
                <a:cs typeface="メイリオ" pitchFamily="50" charset="-128"/>
              </a:rPr>
              <a:t>点</a:t>
            </a:r>
            <a:r>
              <a:rPr lang="en-US" altLang="ja-JP" sz="3200" kern="100" dirty="0">
                <a:effectLst/>
                <a:latin typeface="メイリオ" pitchFamily="50" charset="-128"/>
                <a:ea typeface="メイリオ" pitchFamily="50" charset="-128"/>
                <a:cs typeface="メイリオ" pitchFamily="50" charset="-128"/>
              </a:rPr>
              <a:t>C)</a:t>
            </a:r>
            <a:r>
              <a:rPr lang="ja-JP" altLang="ja-JP" sz="3200" kern="100" dirty="0">
                <a:effectLst/>
                <a:latin typeface="メイリオ" pitchFamily="50" charset="-128"/>
                <a:ea typeface="メイリオ" pitchFamily="50" charset="-128"/>
                <a:cs typeface="メイリオ" pitchFamily="50" charset="-128"/>
              </a:rPr>
              <a:t>ときの還流比</a:t>
            </a:r>
            <a:r>
              <a:rPr lang="en-US" altLang="ja-JP" sz="2000" kern="100" dirty="0">
                <a:effectLst/>
                <a:latin typeface="メイリオ" pitchFamily="50" charset="-128"/>
                <a:ea typeface="メイリオ" pitchFamily="50" charset="-128"/>
                <a:cs typeface="メイリオ" pitchFamily="50" charset="-128"/>
              </a:rPr>
              <a:t>  </a:t>
            </a:r>
          </a:p>
          <a:p>
            <a:pPr indent="628650" algn="just"/>
            <a:r>
              <a:rPr lang="en-US" altLang="ja-JP" sz="3200" kern="100" dirty="0">
                <a:effectLst/>
                <a:latin typeface="メイリオ" pitchFamily="50" charset="-128"/>
                <a:ea typeface="メイリオ" pitchFamily="50" charset="-128"/>
                <a:cs typeface="メイリオ" pitchFamily="50" charset="-128"/>
              </a:rPr>
              <a:t>                                 </a:t>
            </a:r>
            <a:r>
              <a:rPr lang="en-US" altLang="ja-JP" sz="3200" kern="100" dirty="0" err="1">
                <a:effectLst/>
                <a:latin typeface="メイリオ" pitchFamily="50" charset="-128"/>
                <a:ea typeface="メイリオ" pitchFamily="50" charset="-128"/>
                <a:cs typeface="メイリオ" pitchFamily="50" charset="-128"/>
              </a:rPr>
              <a:t>R</a:t>
            </a:r>
            <a:r>
              <a:rPr lang="en-US" altLang="ja-JP" sz="3200" kern="100" baseline="-25000" dirty="0" err="1">
                <a:effectLst/>
                <a:latin typeface="メイリオ" pitchFamily="50" charset="-128"/>
                <a:ea typeface="メイリオ" pitchFamily="50" charset="-128"/>
                <a:cs typeface="メイリオ" pitchFamily="50" charset="-128"/>
              </a:rPr>
              <a:t>min</a:t>
            </a:r>
            <a:r>
              <a:rPr lang="en-US" altLang="ja-JP" sz="3200" kern="100" dirty="0">
                <a:effectLst/>
                <a:latin typeface="メイリオ" pitchFamily="50" charset="-128"/>
                <a:ea typeface="メイリオ" pitchFamily="50" charset="-128"/>
                <a:cs typeface="メイリオ" pitchFamily="50" charset="-128"/>
              </a:rPr>
              <a:t>=(</a:t>
            </a:r>
            <a:r>
              <a:rPr lang="en-US" altLang="ja-JP" sz="3200" kern="100" dirty="0" err="1">
                <a:effectLst/>
                <a:latin typeface="メイリオ" pitchFamily="50" charset="-128"/>
                <a:ea typeface="メイリオ" pitchFamily="50" charset="-128"/>
                <a:cs typeface="メイリオ" pitchFamily="50" charset="-128"/>
              </a:rPr>
              <a:t>x</a:t>
            </a:r>
            <a:r>
              <a:rPr lang="en-US" altLang="ja-JP" sz="3200" kern="100" baseline="-25000" dirty="0" err="1">
                <a:effectLst/>
                <a:latin typeface="メイリオ" pitchFamily="50" charset="-128"/>
                <a:ea typeface="メイリオ" pitchFamily="50" charset="-128"/>
                <a:cs typeface="メイリオ" pitchFamily="50" charset="-128"/>
              </a:rPr>
              <a:t>D</a:t>
            </a:r>
            <a:r>
              <a:rPr lang="ja-JP" altLang="ja-JP" sz="3200" kern="100" dirty="0">
                <a:effectLst/>
                <a:latin typeface="メイリオ" pitchFamily="50" charset="-128"/>
                <a:ea typeface="メイリオ" pitchFamily="50" charset="-128"/>
                <a:cs typeface="メイリオ" pitchFamily="50" charset="-128"/>
              </a:rPr>
              <a:t>－</a:t>
            </a:r>
            <a:r>
              <a:rPr lang="en-US" altLang="ja-JP" sz="3200" kern="100" dirty="0" err="1">
                <a:effectLst/>
                <a:latin typeface="メイリオ" pitchFamily="50" charset="-128"/>
                <a:ea typeface="メイリオ" pitchFamily="50" charset="-128"/>
                <a:cs typeface="メイリオ" pitchFamily="50" charset="-128"/>
              </a:rPr>
              <a:t>y</a:t>
            </a:r>
            <a:r>
              <a:rPr lang="en-US" altLang="ja-JP" sz="3200" kern="100" baseline="-25000" dirty="0" err="1">
                <a:effectLst/>
                <a:latin typeface="メイリオ" pitchFamily="50" charset="-128"/>
                <a:ea typeface="メイリオ" pitchFamily="50" charset="-128"/>
                <a:cs typeface="メイリオ" pitchFamily="50" charset="-128"/>
              </a:rPr>
              <a:t>C</a:t>
            </a:r>
            <a:r>
              <a:rPr lang="en-US" altLang="ja-JP" sz="3200" kern="100" dirty="0">
                <a:effectLst/>
                <a:latin typeface="メイリオ" pitchFamily="50" charset="-128"/>
                <a:ea typeface="メイリオ" pitchFamily="50" charset="-128"/>
                <a:cs typeface="メイリオ" pitchFamily="50" charset="-128"/>
              </a:rPr>
              <a:t>)</a:t>
            </a:r>
            <a:r>
              <a:rPr lang="ja-JP" altLang="ja-JP" sz="3200" kern="100" dirty="0">
                <a:effectLst/>
                <a:latin typeface="メイリオ" pitchFamily="50" charset="-128"/>
                <a:ea typeface="メイリオ" pitchFamily="50" charset="-128"/>
                <a:cs typeface="メイリオ" pitchFamily="50" charset="-128"/>
              </a:rPr>
              <a:t>／</a:t>
            </a:r>
            <a:r>
              <a:rPr lang="en-US" altLang="ja-JP" sz="3200" kern="100" dirty="0">
                <a:effectLst/>
                <a:latin typeface="メイリオ" pitchFamily="50" charset="-128"/>
                <a:ea typeface="メイリオ" pitchFamily="50" charset="-128"/>
                <a:cs typeface="メイリオ" pitchFamily="50" charset="-128"/>
              </a:rPr>
              <a:t>(</a:t>
            </a:r>
            <a:r>
              <a:rPr lang="en-US" altLang="ja-JP" sz="3200" kern="100" dirty="0" err="1">
                <a:effectLst/>
                <a:latin typeface="メイリオ" pitchFamily="50" charset="-128"/>
                <a:ea typeface="メイリオ" pitchFamily="50" charset="-128"/>
                <a:cs typeface="メイリオ" pitchFamily="50" charset="-128"/>
              </a:rPr>
              <a:t>y</a:t>
            </a:r>
            <a:r>
              <a:rPr lang="en-US" altLang="ja-JP" sz="3200" kern="100" baseline="-25000" dirty="0" err="1">
                <a:effectLst/>
                <a:latin typeface="メイリオ" pitchFamily="50" charset="-128"/>
                <a:ea typeface="メイリオ" pitchFamily="50" charset="-128"/>
                <a:cs typeface="メイリオ" pitchFamily="50" charset="-128"/>
              </a:rPr>
              <a:t>C</a:t>
            </a:r>
            <a:r>
              <a:rPr lang="ja-JP" altLang="ja-JP" sz="3200" kern="100" dirty="0">
                <a:effectLst/>
                <a:latin typeface="メイリオ" pitchFamily="50" charset="-128"/>
                <a:ea typeface="メイリオ" pitchFamily="50" charset="-128"/>
                <a:cs typeface="メイリオ" pitchFamily="50" charset="-128"/>
              </a:rPr>
              <a:t>－</a:t>
            </a:r>
            <a:r>
              <a:rPr lang="en-US" altLang="ja-JP" sz="3200" kern="100" dirty="0" err="1">
                <a:effectLst/>
                <a:latin typeface="メイリオ" pitchFamily="50" charset="-128"/>
                <a:ea typeface="メイリオ" pitchFamily="50" charset="-128"/>
                <a:cs typeface="メイリオ" pitchFamily="50" charset="-128"/>
              </a:rPr>
              <a:t>x</a:t>
            </a:r>
            <a:r>
              <a:rPr lang="en-US" altLang="ja-JP" sz="3200" kern="100" baseline="-25000" dirty="0" err="1">
                <a:effectLst/>
                <a:latin typeface="メイリオ" pitchFamily="50" charset="-128"/>
                <a:ea typeface="メイリオ" pitchFamily="50" charset="-128"/>
                <a:cs typeface="メイリオ" pitchFamily="50" charset="-128"/>
              </a:rPr>
              <a:t>C</a:t>
            </a:r>
            <a:r>
              <a:rPr lang="en-US" altLang="ja-JP" sz="3200" kern="100" dirty="0">
                <a:effectLst/>
                <a:latin typeface="メイリオ" pitchFamily="50" charset="-128"/>
                <a:ea typeface="メイリオ" pitchFamily="50" charset="-128"/>
                <a:cs typeface="メイリオ" pitchFamily="50" charset="-128"/>
              </a:rPr>
              <a:t>)</a:t>
            </a:r>
            <a:endParaRPr lang="en-US" altLang="ja-JP" sz="2000" kern="100" dirty="0">
              <a:latin typeface="メイリオ" pitchFamily="50" charset="-128"/>
              <a:ea typeface="メイリオ" pitchFamily="50" charset="-128"/>
              <a:cs typeface="メイリオ" pitchFamily="50" charset="-128"/>
            </a:endParaRPr>
          </a:p>
          <a:p>
            <a:pPr indent="628650" algn="just"/>
            <a:r>
              <a:rPr lang="en-US" altLang="ja-JP" sz="3200" kern="100" dirty="0">
                <a:latin typeface="メイリオ" pitchFamily="50" charset="-128"/>
                <a:ea typeface="メイリオ" pitchFamily="50" charset="-128"/>
                <a:cs typeface="メイリオ" pitchFamily="50" charset="-128"/>
              </a:rPr>
              <a:t>                              </a:t>
            </a:r>
            <a:r>
              <a:rPr lang="ja-JP" altLang="ja-JP" sz="3200" kern="100" dirty="0">
                <a:latin typeface="メイリオ" pitchFamily="50" charset="-128"/>
                <a:ea typeface="メイリオ" pitchFamily="50" charset="-128"/>
                <a:cs typeface="メイリオ" pitchFamily="50" charset="-128"/>
              </a:rPr>
              <a:t>※</a:t>
            </a:r>
            <a:r>
              <a:rPr lang="en-US" altLang="ja-JP" sz="3200" kern="100" dirty="0">
                <a:latin typeface="メイリオ" pitchFamily="50" charset="-128"/>
                <a:ea typeface="メイリオ" pitchFamily="50" charset="-128"/>
                <a:cs typeface="メイリオ" pitchFamily="50" charset="-128"/>
              </a:rPr>
              <a:t>q</a:t>
            </a:r>
            <a:r>
              <a:rPr lang="ja-JP" altLang="ja-JP" sz="3200" kern="100" dirty="0">
                <a:latin typeface="メイリオ" pitchFamily="50" charset="-128"/>
                <a:ea typeface="メイリオ" pitchFamily="50" charset="-128"/>
                <a:cs typeface="メイリオ" pitchFamily="50" charset="-128"/>
              </a:rPr>
              <a:t>線が垂直の場合</a:t>
            </a:r>
            <a:endParaRPr lang="en-US" altLang="ja-JP" sz="3200" kern="100" dirty="0">
              <a:latin typeface="メイリオ" pitchFamily="50" charset="-128"/>
              <a:ea typeface="メイリオ" pitchFamily="50" charset="-128"/>
              <a:cs typeface="メイリオ" pitchFamily="50" charset="-128"/>
            </a:endParaRPr>
          </a:p>
          <a:p>
            <a:pPr indent="628650" algn="just"/>
            <a:r>
              <a:rPr lang="en-US" altLang="ja-JP" sz="3200" kern="100" dirty="0">
                <a:latin typeface="メイリオ" pitchFamily="50" charset="-128"/>
                <a:ea typeface="メイリオ" pitchFamily="50" charset="-128"/>
                <a:cs typeface="メイリオ" pitchFamily="50" charset="-128"/>
              </a:rPr>
              <a:t>                                 </a:t>
            </a:r>
            <a:r>
              <a:rPr lang="en-US" altLang="ja-JP" sz="3200" kern="100" dirty="0" err="1">
                <a:solidFill>
                  <a:srgbClr val="FF0000"/>
                </a:solidFill>
                <a:latin typeface="メイリオ" pitchFamily="50" charset="-128"/>
                <a:ea typeface="メイリオ" pitchFamily="50" charset="-128"/>
                <a:cs typeface="メイリオ" pitchFamily="50" charset="-128"/>
              </a:rPr>
              <a:t>R</a:t>
            </a:r>
            <a:r>
              <a:rPr lang="en-US" altLang="ja-JP" sz="3200" kern="100" baseline="-25000" dirty="0" err="1">
                <a:solidFill>
                  <a:srgbClr val="FF0000"/>
                </a:solidFill>
                <a:latin typeface="メイリオ" pitchFamily="50" charset="-128"/>
                <a:ea typeface="メイリオ" pitchFamily="50" charset="-128"/>
                <a:cs typeface="メイリオ" pitchFamily="50" charset="-128"/>
              </a:rPr>
              <a:t>min</a:t>
            </a:r>
            <a:r>
              <a:rPr lang="en-US" altLang="ja-JP" sz="3200" kern="100" baseline="-25000" dirty="0">
                <a:solidFill>
                  <a:srgbClr val="FF0000"/>
                </a:solidFill>
                <a:latin typeface="メイリオ" pitchFamily="50" charset="-128"/>
                <a:ea typeface="メイリオ" pitchFamily="50" charset="-128"/>
                <a:cs typeface="メイリオ" pitchFamily="50" charset="-128"/>
              </a:rPr>
              <a:t> </a:t>
            </a:r>
            <a:r>
              <a:rPr lang="en-US" altLang="ja-JP" sz="3200" kern="100" dirty="0">
                <a:solidFill>
                  <a:srgbClr val="FF0000"/>
                </a:solidFill>
                <a:latin typeface="メイリオ" pitchFamily="50" charset="-128"/>
                <a:ea typeface="メイリオ" pitchFamily="50" charset="-128"/>
                <a:cs typeface="メイリオ" pitchFamily="50" charset="-128"/>
              </a:rPr>
              <a:t>= (</a:t>
            </a:r>
            <a:r>
              <a:rPr lang="en-US" altLang="ja-JP" sz="3200" kern="100" dirty="0" err="1">
                <a:solidFill>
                  <a:srgbClr val="FF0000"/>
                </a:solidFill>
                <a:latin typeface="メイリオ" pitchFamily="50" charset="-128"/>
                <a:ea typeface="メイリオ" pitchFamily="50" charset="-128"/>
                <a:cs typeface="メイリオ" pitchFamily="50" charset="-128"/>
              </a:rPr>
              <a:t>x</a:t>
            </a:r>
            <a:r>
              <a:rPr lang="en-US" altLang="ja-JP" sz="3200" kern="100" baseline="-25000" dirty="0" err="1">
                <a:solidFill>
                  <a:srgbClr val="FF0000"/>
                </a:solidFill>
                <a:latin typeface="メイリオ" pitchFamily="50" charset="-128"/>
                <a:ea typeface="メイリオ" pitchFamily="50" charset="-128"/>
                <a:cs typeface="メイリオ" pitchFamily="50" charset="-128"/>
              </a:rPr>
              <a:t>D</a:t>
            </a:r>
            <a:r>
              <a:rPr lang="ja-JP" altLang="ja-JP" sz="3200" kern="100" dirty="0">
                <a:solidFill>
                  <a:srgbClr val="FF0000"/>
                </a:solidFill>
                <a:latin typeface="メイリオ" pitchFamily="50" charset="-128"/>
                <a:ea typeface="メイリオ" pitchFamily="50" charset="-128"/>
                <a:cs typeface="メイリオ" pitchFamily="50" charset="-128"/>
              </a:rPr>
              <a:t>－</a:t>
            </a:r>
            <a:r>
              <a:rPr lang="en-US" altLang="ja-JP" sz="3200" kern="100" dirty="0" err="1">
                <a:solidFill>
                  <a:srgbClr val="FF0000"/>
                </a:solidFill>
                <a:latin typeface="メイリオ" pitchFamily="50" charset="-128"/>
                <a:ea typeface="メイリオ" pitchFamily="50" charset="-128"/>
                <a:cs typeface="メイリオ" pitchFamily="50" charset="-128"/>
              </a:rPr>
              <a:t>y</a:t>
            </a:r>
            <a:r>
              <a:rPr lang="en-US" altLang="ja-JP" sz="3200" kern="100" baseline="-25000" dirty="0" err="1">
                <a:solidFill>
                  <a:srgbClr val="FF0000"/>
                </a:solidFill>
                <a:latin typeface="メイリオ" pitchFamily="50" charset="-128"/>
                <a:ea typeface="メイリオ" pitchFamily="50" charset="-128"/>
                <a:cs typeface="メイリオ" pitchFamily="50" charset="-128"/>
              </a:rPr>
              <a:t>F</a:t>
            </a:r>
            <a:r>
              <a:rPr lang="en-US" altLang="ja-JP" sz="3200" kern="100" dirty="0">
                <a:solidFill>
                  <a:srgbClr val="FF0000"/>
                </a:solidFill>
                <a:latin typeface="メイリオ" pitchFamily="50" charset="-128"/>
                <a:ea typeface="メイリオ" pitchFamily="50" charset="-128"/>
                <a:cs typeface="メイリオ" pitchFamily="50" charset="-128"/>
              </a:rPr>
              <a:t>)</a:t>
            </a:r>
            <a:r>
              <a:rPr lang="ja-JP" altLang="ja-JP" sz="3200" kern="100" dirty="0">
                <a:solidFill>
                  <a:srgbClr val="FF0000"/>
                </a:solidFill>
                <a:latin typeface="メイリオ" pitchFamily="50" charset="-128"/>
                <a:ea typeface="メイリオ" pitchFamily="50" charset="-128"/>
                <a:cs typeface="メイリオ" pitchFamily="50" charset="-128"/>
              </a:rPr>
              <a:t>／</a:t>
            </a:r>
            <a:r>
              <a:rPr lang="en-US" altLang="ja-JP" sz="3200" kern="100" dirty="0">
                <a:solidFill>
                  <a:srgbClr val="FF0000"/>
                </a:solidFill>
                <a:latin typeface="メイリオ" pitchFamily="50" charset="-128"/>
                <a:ea typeface="メイリオ" pitchFamily="50" charset="-128"/>
                <a:cs typeface="メイリオ" pitchFamily="50" charset="-128"/>
              </a:rPr>
              <a:t>(</a:t>
            </a:r>
            <a:r>
              <a:rPr lang="en-US" altLang="ja-JP" sz="3200" kern="100" dirty="0" err="1">
                <a:solidFill>
                  <a:srgbClr val="FF0000"/>
                </a:solidFill>
                <a:latin typeface="メイリオ" pitchFamily="50" charset="-128"/>
                <a:ea typeface="メイリオ" pitchFamily="50" charset="-128"/>
                <a:cs typeface="メイリオ" pitchFamily="50" charset="-128"/>
              </a:rPr>
              <a:t>y</a:t>
            </a:r>
            <a:r>
              <a:rPr lang="en-US" altLang="ja-JP" sz="3200" kern="100" baseline="-25000" dirty="0" err="1">
                <a:solidFill>
                  <a:srgbClr val="FF0000"/>
                </a:solidFill>
                <a:latin typeface="メイリオ" pitchFamily="50" charset="-128"/>
                <a:ea typeface="メイリオ" pitchFamily="50" charset="-128"/>
                <a:cs typeface="メイリオ" pitchFamily="50" charset="-128"/>
              </a:rPr>
              <a:t>F</a:t>
            </a:r>
            <a:r>
              <a:rPr lang="ja-JP" altLang="ja-JP" sz="3200" kern="100" dirty="0">
                <a:solidFill>
                  <a:srgbClr val="FF0000"/>
                </a:solidFill>
                <a:latin typeface="メイリオ" pitchFamily="50" charset="-128"/>
                <a:ea typeface="メイリオ" pitchFamily="50" charset="-128"/>
                <a:cs typeface="メイリオ" pitchFamily="50" charset="-128"/>
              </a:rPr>
              <a:t>－</a:t>
            </a:r>
            <a:r>
              <a:rPr lang="en-US" altLang="ja-JP" sz="3200" kern="100" dirty="0" err="1">
                <a:solidFill>
                  <a:srgbClr val="FF0000"/>
                </a:solidFill>
                <a:latin typeface="メイリオ" pitchFamily="50" charset="-128"/>
                <a:ea typeface="メイリオ" pitchFamily="50" charset="-128"/>
                <a:cs typeface="メイリオ" pitchFamily="50" charset="-128"/>
              </a:rPr>
              <a:t>x</a:t>
            </a:r>
            <a:r>
              <a:rPr lang="en-US" altLang="ja-JP" sz="3200" kern="100" baseline="-25000" dirty="0" err="1">
                <a:solidFill>
                  <a:srgbClr val="FF0000"/>
                </a:solidFill>
                <a:latin typeface="メイリオ" pitchFamily="50" charset="-128"/>
                <a:ea typeface="メイリオ" pitchFamily="50" charset="-128"/>
                <a:cs typeface="メイリオ" pitchFamily="50" charset="-128"/>
              </a:rPr>
              <a:t>F</a:t>
            </a:r>
            <a:r>
              <a:rPr lang="en-US" altLang="ja-JP" sz="3200" kern="100" dirty="0">
                <a:solidFill>
                  <a:srgbClr val="FF0000"/>
                </a:solidFill>
                <a:latin typeface="メイリオ" pitchFamily="50" charset="-128"/>
                <a:ea typeface="メイリオ" pitchFamily="50" charset="-128"/>
                <a:cs typeface="メイリオ" pitchFamily="50" charset="-128"/>
              </a:rPr>
              <a:t>)</a:t>
            </a:r>
          </a:p>
          <a:p>
            <a:pPr indent="628650" algn="just"/>
            <a:endParaRPr lang="ja-JP" altLang="ja-JP" sz="2000" kern="100" dirty="0">
              <a:effectLst/>
              <a:latin typeface="メイリオ" pitchFamily="50" charset="-128"/>
              <a:ea typeface="メイリオ" pitchFamily="50" charset="-128"/>
              <a:cs typeface="メイリオ" pitchFamily="50" charset="-128"/>
            </a:endParaRPr>
          </a:p>
          <a:p>
            <a:pPr marL="266700" indent="57150" algn="just"/>
            <a:r>
              <a:rPr lang="en-US" altLang="ja-JP" sz="3200" kern="100" dirty="0">
                <a:effectLst/>
                <a:latin typeface="メイリオ" pitchFamily="50" charset="-128"/>
                <a:ea typeface="メイリオ" pitchFamily="50" charset="-128"/>
                <a:cs typeface="メイリオ" pitchFamily="50" charset="-128"/>
              </a:rPr>
              <a:t>                              </a:t>
            </a:r>
            <a:r>
              <a:rPr lang="ja-JP" altLang="ja-JP" sz="3200" kern="100" dirty="0">
                <a:effectLst/>
                <a:latin typeface="メイリオ" pitchFamily="50" charset="-128"/>
                <a:ea typeface="メイリオ" pitchFamily="50" charset="-128"/>
                <a:cs typeface="メイリオ" pitchFamily="50" charset="-128"/>
              </a:rPr>
              <a:t>実際の精留に適した還流比は、</a:t>
            </a:r>
            <a:endParaRPr lang="en-US" altLang="ja-JP" sz="3200" kern="100" dirty="0">
              <a:effectLst/>
              <a:latin typeface="メイリオ" pitchFamily="50" charset="-128"/>
              <a:ea typeface="メイリオ" pitchFamily="50" charset="-128"/>
              <a:cs typeface="メイリオ" pitchFamily="50" charset="-128"/>
            </a:endParaRPr>
          </a:p>
          <a:p>
            <a:pPr marL="266700" indent="57150" algn="just"/>
            <a:r>
              <a:rPr lang="en-US" altLang="ja-JP" sz="3200" kern="100" dirty="0">
                <a:latin typeface="メイリオ" pitchFamily="50" charset="-128"/>
                <a:ea typeface="メイリオ" pitchFamily="50" charset="-128"/>
                <a:cs typeface="メイリオ" pitchFamily="50" charset="-128"/>
              </a:rPr>
              <a:t>                              </a:t>
            </a:r>
            <a:r>
              <a:rPr lang="en-US" altLang="ja-JP" sz="3200" kern="100" dirty="0" err="1">
                <a:effectLst/>
                <a:latin typeface="メイリオ" pitchFamily="50" charset="-128"/>
                <a:ea typeface="メイリオ" pitchFamily="50" charset="-128"/>
                <a:cs typeface="メイリオ" pitchFamily="50" charset="-128"/>
              </a:rPr>
              <a:t>R</a:t>
            </a:r>
            <a:r>
              <a:rPr lang="en-US" altLang="ja-JP" sz="3200" kern="100" baseline="-25000" dirty="0" err="1">
                <a:effectLst/>
                <a:latin typeface="メイリオ" pitchFamily="50" charset="-128"/>
                <a:ea typeface="メイリオ" pitchFamily="50" charset="-128"/>
                <a:cs typeface="メイリオ" pitchFamily="50" charset="-128"/>
              </a:rPr>
              <a:t>min</a:t>
            </a:r>
            <a:r>
              <a:rPr lang="ja-JP" altLang="ja-JP" sz="3200" kern="100" dirty="0">
                <a:effectLst/>
                <a:latin typeface="メイリオ" pitchFamily="50" charset="-128"/>
                <a:ea typeface="メイリオ" pitchFamily="50" charset="-128"/>
                <a:cs typeface="メイリオ" pitchFamily="50" charset="-128"/>
              </a:rPr>
              <a:t>のおよそ</a:t>
            </a:r>
            <a:r>
              <a:rPr lang="en-US" altLang="ja-JP" sz="3200" kern="100" dirty="0">
                <a:solidFill>
                  <a:srgbClr val="FF6600"/>
                </a:solidFill>
                <a:effectLst/>
                <a:latin typeface="メイリオ" pitchFamily="50" charset="-128"/>
                <a:ea typeface="メイリオ" pitchFamily="50" charset="-128"/>
                <a:cs typeface="メイリオ" pitchFamily="50" charset="-128"/>
              </a:rPr>
              <a:t>1.2</a:t>
            </a:r>
            <a:r>
              <a:rPr lang="ja-JP" altLang="ja-JP" sz="3200" kern="100" dirty="0">
                <a:solidFill>
                  <a:srgbClr val="FF6600"/>
                </a:solidFill>
                <a:effectLst/>
                <a:latin typeface="メイリオ" pitchFamily="50" charset="-128"/>
                <a:ea typeface="メイリオ" pitchFamily="50" charset="-128"/>
                <a:cs typeface="メイリオ" pitchFamily="50" charset="-128"/>
              </a:rPr>
              <a:t>～</a:t>
            </a:r>
            <a:r>
              <a:rPr lang="en-US" altLang="ja-JP" sz="3200" kern="100" dirty="0">
                <a:solidFill>
                  <a:srgbClr val="FF6600"/>
                </a:solidFill>
                <a:effectLst/>
                <a:latin typeface="メイリオ" pitchFamily="50" charset="-128"/>
                <a:ea typeface="メイリオ" pitchFamily="50" charset="-128"/>
                <a:cs typeface="メイリオ" pitchFamily="50" charset="-128"/>
              </a:rPr>
              <a:t>2.0</a:t>
            </a:r>
            <a:r>
              <a:rPr lang="ja-JP" altLang="ja-JP" sz="3200" kern="100" dirty="0">
                <a:solidFill>
                  <a:srgbClr val="FF6600"/>
                </a:solidFill>
                <a:effectLst/>
                <a:latin typeface="メイリオ" pitchFamily="50" charset="-128"/>
                <a:ea typeface="メイリオ" pitchFamily="50" charset="-128"/>
                <a:cs typeface="メイリオ" pitchFamily="50" charset="-128"/>
              </a:rPr>
              <a:t>倍</a:t>
            </a:r>
          </a:p>
        </p:txBody>
      </p:sp>
      <p:sp>
        <p:nvSpPr>
          <p:cNvPr id="11" name="正方形/長方形 10"/>
          <p:cNvSpPr/>
          <p:nvPr/>
        </p:nvSpPr>
        <p:spPr>
          <a:xfrm>
            <a:off x="975317" y="1209057"/>
            <a:ext cx="3592650" cy="584775"/>
          </a:xfrm>
          <a:prstGeom prst="rect">
            <a:avLst/>
          </a:prstGeom>
        </p:spPr>
        <p:txBody>
          <a:bodyPr wrap="none">
            <a:spAutoFit/>
          </a:bodyPr>
          <a:lstStyle/>
          <a:p>
            <a:r>
              <a:rPr lang="ja-JP" altLang="ja-JP" sz="3200" dirty="0">
                <a:solidFill>
                  <a:srgbClr val="0070C0"/>
                </a:solidFill>
                <a:latin typeface="メイリオ" pitchFamily="50" charset="-128"/>
                <a:ea typeface="メイリオ" pitchFamily="50" charset="-128"/>
                <a:cs typeface="メイリオ" pitchFamily="50" charset="-128"/>
              </a:rPr>
              <a:t>最小理論段数</a:t>
            </a:r>
            <a:r>
              <a:rPr lang="en-US" altLang="ja-JP" sz="3200" dirty="0">
                <a:solidFill>
                  <a:srgbClr val="0070C0"/>
                </a:solidFill>
                <a:latin typeface="メイリオ" pitchFamily="50" charset="-128"/>
                <a:ea typeface="メイリオ" pitchFamily="50" charset="-128"/>
                <a:cs typeface="メイリオ" pitchFamily="50" charset="-128"/>
              </a:rPr>
              <a:t> </a:t>
            </a:r>
            <a:r>
              <a:rPr lang="en-US" altLang="ja-JP" sz="3200" dirty="0" err="1">
                <a:solidFill>
                  <a:srgbClr val="0070C0"/>
                </a:solidFill>
                <a:latin typeface="メイリオ" pitchFamily="50" charset="-128"/>
                <a:ea typeface="メイリオ" pitchFamily="50" charset="-128"/>
                <a:cs typeface="メイリオ" pitchFamily="50" charset="-128"/>
              </a:rPr>
              <a:t>N</a:t>
            </a:r>
            <a:r>
              <a:rPr lang="en-US" altLang="ja-JP" sz="3200" baseline="-25000" dirty="0" err="1">
                <a:solidFill>
                  <a:srgbClr val="0070C0"/>
                </a:solidFill>
                <a:latin typeface="メイリオ" pitchFamily="50" charset="-128"/>
                <a:ea typeface="メイリオ" pitchFamily="50" charset="-128"/>
                <a:cs typeface="メイリオ" pitchFamily="50" charset="-128"/>
              </a:rPr>
              <a:t>min</a:t>
            </a:r>
            <a:endParaRPr lang="ja-JP" altLang="en-US" sz="3200" dirty="0">
              <a:solidFill>
                <a:srgbClr val="0070C0"/>
              </a:solidFill>
            </a:endParaRPr>
          </a:p>
        </p:txBody>
      </p:sp>
      <p:sp>
        <p:nvSpPr>
          <p:cNvPr id="12" name="正方形/長方形 11"/>
          <p:cNvSpPr/>
          <p:nvPr/>
        </p:nvSpPr>
        <p:spPr>
          <a:xfrm>
            <a:off x="950463" y="2433172"/>
            <a:ext cx="3158237" cy="584775"/>
          </a:xfrm>
          <a:prstGeom prst="rect">
            <a:avLst/>
          </a:prstGeom>
        </p:spPr>
        <p:txBody>
          <a:bodyPr wrap="none">
            <a:spAutoFit/>
          </a:bodyPr>
          <a:lstStyle/>
          <a:p>
            <a:r>
              <a:rPr lang="ja-JP" altLang="en-US" sz="3200" dirty="0">
                <a:solidFill>
                  <a:srgbClr val="0070C0"/>
                </a:solidFill>
                <a:latin typeface="メイリオ" pitchFamily="50" charset="-128"/>
                <a:ea typeface="メイリオ" pitchFamily="50" charset="-128"/>
                <a:cs typeface="メイリオ" pitchFamily="50" charset="-128"/>
              </a:rPr>
              <a:t>最</a:t>
            </a:r>
            <a:r>
              <a:rPr lang="ja-JP" altLang="ja-JP" sz="3200" dirty="0">
                <a:solidFill>
                  <a:srgbClr val="0070C0"/>
                </a:solidFill>
                <a:latin typeface="メイリオ" pitchFamily="50" charset="-128"/>
                <a:ea typeface="メイリオ" pitchFamily="50" charset="-128"/>
                <a:cs typeface="メイリオ" pitchFamily="50" charset="-128"/>
              </a:rPr>
              <a:t>小還流比</a:t>
            </a:r>
            <a:r>
              <a:rPr lang="en-US" altLang="ja-JP" sz="3200" dirty="0">
                <a:solidFill>
                  <a:srgbClr val="0070C0"/>
                </a:solidFill>
                <a:latin typeface="メイリオ" pitchFamily="50" charset="-128"/>
                <a:ea typeface="メイリオ" pitchFamily="50" charset="-128"/>
                <a:cs typeface="メイリオ" pitchFamily="50" charset="-128"/>
              </a:rPr>
              <a:t> </a:t>
            </a:r>
            <a:r>
              <a:rPr lang="en-US" altLang="ja-JP" sz="3200" dirty="0" err="1">
                <a:solidFill>
                  <a:srgbClr val="0070C0"/>
                </a:solidFill>
                <a:latin typeface="メイリオ" pitchFamily="50" charset="-128"/>
                <a:ea typeface="メイリオ" pitchFamily="50" charset="-128"/>
                <a:cs typeface="メイリオ" pitchFamily="50" charset="-128"/>
              </a:rPr>
              <a:t>R</a:t>
            </a:r>
            <a:r>
              <a:rPr lang="en-US" altLang="ja-JP" sz="3200" baseline="-25000" dirty="0" err="1">
                <a:solidFill>
                  <a:srgbClr val="0070C0"/>
                </a:solidFill>
                <a:latin typeface="メイリオ" pitchFamily="50" charset="-128"/>
                <a:ea typeface="メイリオ" pitchFamily="50" charset="-128"/>
                <a:cs typeface="メイリオ" pitchFamily="50" charset="-128"/>
              </a:rPr>
              <a:t>min</a:t>
            </a:r>
            <a:endParaRPr lang="ja-JP" altLang="en-US" sz="3200" dirty="0">
              <a:solidFill>
                <a:srgbClr val="0070C0"/>
              </a:solidFill>
            </a:endParaRPr>
          </a:p>
        </p:txBody>
      </p:sp>
    </p:spTree>
    <p:extLst>
      <p:ext uri="{BB962C8B-B14F-4D97-AF65-F5344CB8AC3E}">
        <p14:creationId xmlns:p14="http://schemas.microsoft.com/office/powerpoint/2010/main" val="185513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FB0A311-8DC9-A4BB-3EF0-1789F6F90953}"/>
              </a:ext>
            </a:extLst>
          </p:cNvPr>
          <p:cNvSpPr txBox="1"/>
          <p:nvPr/>
        </p:nvSpPr>
        <p:spPr>
          <a:xfrm>
            <a:off x="422028" y="383589"/>
            <a:ext cx="5154019" cy="707886"/>
          </a:xfrm>
          <a:prstGeom prst="rect">
            <a:avLst/>
          </a:prstGeom>
          <a:noFill/>
        </p:spPr>
        <p:txBody>
          <a:bodyPr wrap="square" rtlCol="0">
            <a:spAutoFit/>
          </a:bodyPr>
          <a:lstStyle/>
          <a:p>
            <a:r>
              <a:rPr kumimoji="1" lang="ja-JP" altLang="en-US" sz="4000" dirty="0">
                <a:latin typeface="メイリオ" pitchFamily="50" charset="-128"/>
                <a:ea typeface="メイリオ" pitchFamily="50" charset="-128"/>
                <a:cs typeface="メイリオ" pitchFamily="50" charset="-128"/>
              </a:rPr>
              <a:t>５．試験運転</a:t>
            </a:r>
          </a:p>
        </p:txBody>
      </p:sp>
      <p:sp>
        <p:nvSpPr>
          <p:cNvPr id="3" name="テキスト ボックス 2">
            <a:extLst>
              <a:ext uri="{FF2B5EF4-FFF2-40B4-BE49-F238E27FC236}">
                <a16:creationId xmlns:a16="http://schemas.microsoft.com/office/drawing/2014/main" id="{368C7096-AA31-6955-AE5C-060EBFAEB13B}"/>
              </a:ext>
            </a:extLst>
          </p:cNvPr>
          <p:cNvSpPr txBox="1"/>
          <p:nvPr/>
        </p:nvSpPr>
        <p:spPr>
          <a:xfrm>
            <a:off x="1013700" y="1806194"/>
            <a:ext cx="9322606" cy="403187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①</a:t>
            </a:r>
            <a:r>
              <a:rPr kumimoji="1" lang="ja-JP" altLang="en-US" sz="3200" dirty="0">
                <a:latin typeface="メイリオ" panose="020B0604030504040204" pitchFamily="50" charset="-128"/>
                <a:ea typeface="メイリオ" panose="020B0604030504040204" pitchFamily="50" charset="-128"/>
              </a:rPr>
              <a:t>原液（</a:t>
            </a:r>
            <a:r>
              <a:rPr lang="ja-JP" altLang="en-US" sz="3200" dirty="0">
                <a:latin typeface="メイリオ" panose="020B0604030504040204" pitchFamily="50" charset="-128"/>
                <a:ea typeface="メイリオ" panose="020B0604030504040204" pitchFamily="50" charset="-128"/>
              </a:rPr>
              <a:t>メタノール</a:t>
            </a:r>
            <a:r>
              <a:rPr kumimoji="1" lang="ja-JP" altLang="en-US" sz="3200" dirty="0">
                <a:latin typeface="メイリオ" panose="020B0604030504040204" pitchFamily="50" charset="-128"/>
                <a:ea typeface="メイリオ" panose="020B0604030504040204" pitchFamily="50" charset="-128"/>
              </a:rPr>
              <a:t>水溶液）の調製</a:t>
            </a:r>
            <a:endParaRPr kumimoji="1"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②</a:t>
            </a:r>
            <a:r>
              <a:rPr kumimoji="1" lang="ja-JP" altLang="en-US" sz="3200" dirty="0">
                <a:latin typeface="メイリオ" panose="020B0604030504040204" pitchFamily="50" charset="-128"/>
                <a:ea typeface="メイリオ" panose="020B0604030504040204" pitchFamily="50" charset="-128"/>
              </a:rPr>
              <a:t>原液のサンプリングと蒸留塔への仕込み</a:t>
            </a:r>
            <a:endParaRPr kumimoji="1"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③全還流運転</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④</a:t>
            </a:r>
            <a:r>
              <a:rPr kumimoji="1" lang="ja-JP" altLang="en-US" sz="3200" dirty="0">
                <a:latin typeface="メイリオ" panose="020B0604030504040204" pitchFamily="50" charset="-128"/>
                <a:ea typeface="メイリオ" panose="020B0604030504040204" pitchFamily="50" charset="-128"/>
              </a:rPr>
              <a:t>定常状態になったら、還流比を設定し連続運転</a:t>
            </a:r>
            <a:endParaRPr kumimoji="1"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運転中は</a:t>
            </a:r>
            <a:r>
              <a:rPr lang="en-US" altLang="ja-JP" sz="3200" dirty="0">
                <a:latin typeface="メイリオ" panose="020B0604030504040204" pitchFamily="50" charset="-128"/>
                <a:ea typeface="メイリオ" panose="020B0604030504040204" pitchFamily="50" charset="-128"/>
              </a:rPr>
              <a:t>10</a:t>
            </a:r>
            <a:r>
              <a:rPr lang="ja-JP" altLang="en-US" sz="3200" dirty="0">
                <a:latin typeface="メイリオ" panose="020B0604030504040204" pitchFamily="50" charset="-128"/>
                <a:ea typeface="メイリオ" panose="020B0604030504040204" pitchFamily="50" charset="-128"/>
              </a:rPr>
              <a:t>分毎に、各部の温度を計測</a:t>
            </a:r>
            <a:endParaRPr kumimoji="1"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⑤留出液、缶出液のサンプリング</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⑥原液、留出液、缶出液の密度測定と濃度の算出</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⑦マッケーブ・シール法（階段作図）</a:t>
            </a:r>
            <a:endParaRPr lang="en-US" altLang="ja-JP" sz="32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FAB0F066-9896-A489-558F-AC029FF45924}"/>
              </a:ext>
            </a:extLst>
          </p:cNvPr>
          <p:cNvSpPr txBox="1"/>
          <p:nvPr/>
        </p:nvSpPr>
        <p:spPr>
          <a:xfrm>
            <a:off x="422028" y="1156447"/>
            <a:ext cx="3514165"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（１）作業内容</a:t>
            </a:r>
          </a:p>
        </p:txBody>
      </p:sp>
    </p:spTree>
    <p:extLst>
      <p:ext uri="{BB962C8B-B14F-4D97-AF65-F5344CB8AC3E}">
        <p14:creationId xmlns:p14="http://schemas.microsoft.com/office/powerpoint/2010/main" val="971883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5260A19-1796-0E4A-E384-931806D07E02}"/>
              </a:ext>
            </a:extLst>
          </p:cNvPr>
          <p:cNvSpPr txBox="1"/>
          <p:nvPr/>
        </p:nvSpPr>
        <p:spPr>
          <a:xfrm>
            <a:off x="413063" y="439271"/>
            <a:ext cx="3514165"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（２）運転条件</a:t>
            </a:r>
          </a:p>
        </p:txBody>
      </p:sp>
      <p:sp>
        <p:nvSpPr>
          <p:cNvPr id="4" name="テキスト ボックス 3">
            <a:extLst>
              <a:ext uri="{FF2B5EF4-FFF2-40B4-BE49-F238E27FC236}">
                <a16:creationId xmlns:a16="http://schemas.microsoft.com/office/drawing/2014/main" id="{0D69E324-17E5-E6C5-37FD-06D309C74F2D}"/>
              </a:ext>
            </a:extLst>
          </p:cNvPr>
          <p:cNvSpPr txBox="1"/>
          <p:nvPr/>
        </p:nvSpPr>
        <p:spPr>
          <a:xfrm>
            <a:off x="1201955" y="1386478"/>
            <a:ext cx="9992071" cy="2554545"/>
          </a:xfrm>
          <a:prstGeom prst="rect">
            <a:avLst/>
          </a:prstGeom>
          <a:noFill/>
        </p:spPr>
        <p:txBody>
          <a:bodyPr wrap="square">
            <a:spAutoFit/>
          </a:bodyPr>
          <a:lstStyle/>
          <a:p>
            <a:r>
              <a:rPr lang="ja-JP" altLang="en-US" sz="3200" dirty="0">
                <a:latin typeface="メイリオ" pitchFamily="50" charset="-128"/>
                <a:ea typeface="メイリオ" pitchFamily="50" charset="-128"/>
                <a:cs typeface="メイリオ" pitchFamily="50" charset="-128"/>
              </a:rPr>
              <a:t>試験運転①　　</a:t>
            </a:r>
            <a:r>
              <a:rPr lang="ja-JP" altLang="en-US" sz="3200" dirty="0">
                <a:latin typeface="メイリオ" panose="020B0604030504040204" pitchFamily="50" charset="-128"/>
                <a:ea typeface="メイリオ" panose="020B0604030504040204" pitchFamily="50" charset="-128"/>
              </a:rPr>
              <a:t>原液：</a:t>
            </a:r>
            <a:r>
              <a:rPr lang="en-US" altLang="ja-JP" sz="3200" dirty="0">
                <a:solidFill>
                  <a:srgbClr val="FF6600"/>
                </a:solidFill>
                <a:latin typeface="メイリオ" panose="020B0604030504040204" pitchFamily="50" charset="-128"/>
                <a:ea typeface="メイリオ" panose="020B0604030504040204" pitchFamily="50" charset="-128"/>
              </a:rPr>
              <a:t>20vol%</a:t>
            </a:r>
            <a:r>
              <a:rPr lang="ja-JP" altLang="en-US" sz="3200" dirty="0">
                <a:latin typeface="メイリオ" panose="020B0604030504040204" pitchFamily="50" charset="-128"/>
                <a:ea typeface="メイリオ" panose="020B0604030504040204" pitchFamily="50" charset="-128"/>
              </a:rPr>
              <a:t>メタノール水溶液</a:t>
            </a:r>
            <a:endParaRPr lang="en-US" altLang="ja-JP" sz="3200" dirty="0">
              <a:latin typeface="メイリオ" pitchFamily="50" charset="-128"/>
              <a:ea typeface="メイリオ" pitchFamily="50" charset="-128"/>
              <a:cs typeface="メイリオ" pitchFamily="50" charset="-128"/>
            </a:endParaRPr>
          </a:p>
          <a:p>
            <a:r>
              <a:rPr lang="ja-JP" altLang="en-US" sz="3200" dirty="0">
                <a:latin typeface="メイリオ" pitchFamily="50" charset="-128"/>
                <a:ea typeface="メイリオ" pitchFamily="50" charset="-128"/>
                <a:cs typeface="メイリオ" pitchFamily="50" charset="-128"/>
              </a:rPr>
              <a:t>　　　　　　　原液供給量：</a:t>
            </a:r>
            <a:r>
              <a:rPr lang="en-US" altLang="ja-JP" sz="3200" dirty="0">
                <a:latin typeface="メイリオ" pitchFamily="50" charset="-128"/>
                <a:ea typeface="メイリオ" pitchFamily="50" charset="-128"/>
                <a:cs typeface="メイリオ" pitchFamily="50" charset="-128"/>
              </a:rPr>
              <a:t>5mL/min</a:t>
            </a:r>
          </a:p>
          <a:p>
            <a:r>
              <a:rPr lang="ja-JP" altLang="en-US" sz="3200" dirty="0">
                <a:latin typeface="メイリオ" pitchFamily="50" charset="-128"/>
                <a:ea typeface="メイリオ" pitchFamily="50" charset="-128"/>
                <a:cs typeface="メイリオ" pitchFamily="50" charset="-128"/>
              </a:rPr>
              <a:t>　　　　　　　フラスコマントル設定温度：</a:t>
            </a:r>
            <a:r>
              <a:rPr lang="en-US" altLang="ja-JP" sz="3200" dirty="0">
                <a:latin typeface="メイリオ" pitchFamily="50" charset="-128"/>
                <a:ea typeface="メイリオ" pitchFamily="50" charset="-128"/>
                <a:cs typeface="メイリオ" pitchFamily="50" charset="-128"/>
              </a:rPr>
              <a:t>200</a:t>
            </a:r>
            <a:r>
              <a:rPr lang="ja-JP" altLang="en-US" sz="3200" dirty="0">
                <a:latin typeface="メイリオ" pitchFamily="50" charset="-128"/>
                <a:ea typeface="メイリオ" pitchFamily="50" charset="-128"/>
                <a:cs typeface="メイリオ" pitchFamily="50" charset="-128"/>
              </a:rPr>
              <a:t>℃　　　　　　　</a:t>
            </a:r>
            <a:endParaRPr lang="en-US" altLang="ja-JP" sz="3200" dirty="0">
              <a:latin typeface="メイリオ" pitchFamily="50" charset="-128"/>
              <a:ea typeface="メイリオ" pitchFamily="50" charset="-128"/>
              <a:cs typeface="メイリオ" pitchFamily="50" charset="-128"/>
            </a:endParaRPr>
          </a:p>
          <a:p>
            <a:r>
              <a:rPr lang="ja-JP" altLang="en-US" sz="3200" dirty="0">
                <a:latin typeface="メイリオ" pitchFamily="50" charset="-128"/>
                <a:ea typeface="メイリオ" pitchFamily="50" charset="-128"/>
                <a:cs typeface="メイリオ" pitchFamily="50" charset="-128"/>
              </a:rPr>
              <a:t>　　　　　　　冷却水温度設定：</a:t>
            </a:r>
            <a:r>
              <a:rPr lang="en-US" altLang="ja-JP" sz="3200" dirty="0">
                <a:latin typeface="メイリオ" pitchFamily="50" charset="-128"/>
                <a:ea typeface="メイリオ" pitchFamily="50" charset="-128"/>
                <a:cs typeface="メイリオ" pitchFamily="50" charset="-128"/>
              </a:rPr>
              <a:t>10</a:t>
            </a:r>
            <a:r>
              <a:rPr lang="ja-JP" altLang="en-US" sz="3200" dirty="0">
                <a:latin typeface="メイリオ" pitchFamily="50" charset="-128"/>
                <a:ea typeface="メイリオ" pitchFamily="50" charset="-128"/>
                <a:cs typeface="メイリオ" pitchFamily="50" charset="-128"/>
              </a:rPr>
              <a:t>℃　</a:t>
            </a:r>
            <a:r>
              <a:rPr lang="ja-JP" altLang="en-US" sz="3200" dirty="0">
                <a:latin typeface="メイリオ" panose="020B0604030504040204" pitchFamily="50" charset="-128"/>
                <a:ea typeface="メイリオ" panose="020B0604030504040204" pitchFamily="50" charset="-128"/>
              </a:rPr>
              <a:t>　　　　　　</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cs typeface="メイリオ" pitchFamily="50" charset="-128"/>
              </a:rPr>
              <a:t>　　　　　　　還流比：</a:t>
            </a:r>
            <a:r>
              <a:rPr lang="en-US" altLang="ja-JP" sz="3200" dirty="0">
                <a:solidFill>
                  <a:srgbClr val="FF6600"/>
                </a:solidFill>
                <a:latin typeface="メイリオ" pitchFamily="50" charset="-128"/>
                <a:ea typeface="メイリオ" pitchFamily="50" charset="-128"/>
                <a:cs typeface="メイリオ" pitchFamily="50" charset="-128"/>
              </a:rPr>
              <a:t>R=3</a:t>
            </a:r>
            <a:r>
              <a:rPr lang="en-US" altLang="ja-JP" sz="3200" dirty="0">
                <a:latin typeface="メイリオ" pitchFamily="50" charset="-128"/>
                <a:ea typeface="メイリオ" pitchFamily="50" charset="-128"/>
                <a:cs typeface="メイリオ" pitchFamily="50" charset="-128"/>
              </a:rPr>
              <a:t>               </a:t>
            </a:r>
            <a:r>
              <a:rPr lang="ja-JP" altLang="en-US" sz="1800" dirty="0">
                <a:latin typeface="メイリオ" pitchFamily="50" charset="-128"/>
                <a:ea typeface="メイリオ" pitchFamily="50" charset="-128"/>
                <a:cs typeface="メイリオ" pitchFamily="50" charset="-128"/>
              </a:rPr>
              <a:t>　</a:t>
            </a:r>
            <a:endParaRPr lang="ja-JP" altLang="en-US" dirty="0"/>
          </a:p>
        </p:txBody>
      </p:sp>
      <p:sp>
        <p:nvSpPr>
          <p:cNvPr id="5" name="テキスト ボックス 4">
            <a:extLst>
              <a:ext uri="{FF2B5EF4-FFF2-40B4-BE49-F238E27FC236}">
                <a16:creationId xmlns:a16="http://schemas.microsoft.com/office/drawing/2014/main" id="{3B6C57E6-A714-5771-887C-A28ABD126B87}"/>
              </a:ext>
            </a:extLst>
          </p:cNvPr>
          <p:cNvSpPr txBox="1"/>
          <p:nvPr/>
        </p:nvSpPr>
        <p:spPr>
          <a:xfrm>
            <a:off x="1201954" y="4017144"/>
            <a:ext cx="10346033" cy="2554545"/>
          </a:xfrm>
          <a:prstGeom prst="rect">
            <a:avLst/>
          </a:prstGeom>
          <a:noFill/>
        </p:spPr>
        <p:txBody>
          <a:bodyPr wrap="square">
            <a:spAutoFit/>
          </a:bodyPr>
          <a:lstStyle/>
          <a:p>
            <a:r>
              <a:rPr lang="ja-JP" altLang="en-US" sz="3200" dirty="0">
                <a:latin typeface="メイリオ" pitchFamily="50" charset="-128"/>
                <a:ea typeface="メイリオ" pitchFamily="50" charset="-128"/>
                <a:cs typeface="メイリオ" pitchFamily="50" charset="-128"/>
              </a:rPr>
              <a:t>試験運転②　　</a:t>
            </a:r>
            <a:r>
              <a:rPr lang="ja-JP" altLang="en-US" sz="3200" dirty="0">
                <a:latin typeface="メイリオ" panose="020B0604030504040204" pitchFamily="50" charset="-128"/>
                <a:ea typeface="メイリオ" panose="020B0604030504040204" pitchFamily="50" charset="-128"/>
              </a:rPr>
              <a:t>原液：</a:t>
            </a:r>
            <a:r>
              <a:rPr lang="en-US" altLang="ja-JP" sz="3200" dirty="0">
                <a:solidFill>
                  <a:srgbClr val="0070C0"/>
                </a:solidFill>
                <a:latin typeface="メイリオ" panose="020B0604030504040204" pitchFamily="50" charset="-128"/>
                <a:ea typeface="メイリオ" panose="020B0604030504040204" pitchFamily="50" charset="-128"/>
              </a:rPr>
              <a:t>30vol%</a:t>
            </a:r>
            <a:r>
              <a:rPr lang="ja-JP" altLang="en-US" sz="3200" dirty="0">
                <a:latin typeface="メイリオ" panose="020B0604030504040204" pitchFamily="50" charset="-128"/>
                <a:ea typeface="メイリオ" panose="020B0604030504040204" pitchFamily="50" charset="-128"/>
              </a:rPr>
              <a:t>メタノール水溶液</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itchFamily="50" charset="-128"/>
                <a:ea typeface="メイリオ" pitchFamily="50" charset="-128"/>
                <a:cs typeface="メイリオ" pitchFamily="50" charset="-128"/>
              </a:rPr>
              <a:t>　　　　　　　原液供給量：</a:t>
            </a:r>
            <a:r>
              <a:rPr lang="en-US" altLang="ja-JP" sz="3200" dirty="0">
                <a:latin typeface="メイリオ" pitchFamily="50" charset="-128"/>
                <a:ea typeface="メイリオ" pitchFamily="50" charset="-128"/>
                <a:cs typeface="メイリオ" pitchFamily="50" charset="-128"/>
              </a:rPr>
              <a:t>5mL/min</a:t>
            </a:r>
          </a:p>
          <a:p>
            <a:r>
              <a:rPr lang="ja-JP" altLang="en-US" sz="3200" dirty="0">
                <a:latin typeface="メイリオ" pitchFamily="50" charset="-128"/>
                <a:ea typeface="メイリオ" pitchFamily="50" charset="-128"/>
                <a:cs typeface="メイリオ" pitchFamily="50" charset="-128"/>
              </a:rPr>
              <a:t>　　　　　　　フラスコマントル設定温度：</a:t>
            </a:r>
            <a:r>
              <a:rPr lang="en-US" altLang="ja-JP" sz="3200" dirty="0">
                <a:latin typeface="メイリオ" pitchFamily="50" charset="-128"/>
                <a:ea typeface="メイリオ" pitchFamily="50" charset="-128"/>
                <a:cs typeface="メイリオ" pitchFamily="50" charset="-128"/>
              </a:rPr>
              <a:t>200</a:t>
            </a:r>
            <a:r>
              <a:rPr lang="ja-JP" altLang="en-US" sz="3200" dirty="0">
                <a:latin typeface="メイリオ" pitchFamily="50" charset="-128"/>
                <a:ea typeface="メイリオ" pitchFamily="50" charset="-128"/>
                <a:cs typeface="メイリオ" pitchFamily="50" charset="-128"/>
              </a:rPr>
              <a:t>℃　　　　　　　</a:t>
            </a:r>
            <a:endParaRPr lang="en-US" altLang="ja-JP" sz="3200" dirty="0">
              <a:latin typeface="メイリオ" pitchFamily="50" charset="-128"/>
              <a:ea typeface="メイリオ" pitchFamily="50" charset="-128"/>
              <a:cs typeface="メイリオ" pitchFamily="50" charset="-128"/>
            </a:endParaRPr>
          </a:p>
          <a:p>
            <a:r>
              <a:rPr lang="ja-JP" altLang="en-US" sz="3200" dirty="0">
                <a:latin typeface="メイリオ" pitchFamily="50" charset="-128"/>
                <a:ea typeface="メイリオ" pitchFamily="50" charset="-128"/>
                <a:cs typeface="メイリオ" pitchFamily="50" charset="-128"/>
              </a:rPr>
              <a:t>　　　　　　　冷却水温度設定：</a:t>
            </a:r>
            <a:r>
              <a:rPr lang="en-US" altLang="ja-JP" sz="3200" dirty="0">
                <a:latin typeface="メイリオ" pitchFamily="50" charset="-128"/>
                <a:ea typeface="メイリオ" pitchFamily="50" charset="-128"/>
                <a:cs typeface="メイリオ" pitchFamily="50" charset="-128"/>
              </a:rPr>
              <a:t>10</a:t>
            </a:r>
            <a:r>
              <a:rPr lang="ja-JP" altLang="en-US" sz="3200" dirty="0">
                <a:latin typeface="メイリオ" pitchFamily="50" charset="-128"/>
                <a:ea typeface="メイリオ" pitchFamily="50" charset="-128"/>
                <a:cs typeface="メイリオ" pitchFamily="50" charset="-128"/>
              </a:rPr>
              <a:t>℃</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cs typeface="メイリオ" pitchFamily="50" charset="-128"/>
              </a:rPr>
              <a:t>　　　　　　　還流比：</a:t>
            </a:r>
            <a:r>
              <a:rPr lang="en-US" altLang="ja-JP" sz="3200" dirty="0">
                <a:solidFill>
                  <a:srgbClr val="0070C0"/>
                </a:solidFill>
                <a:latin typeface="メイリオ" pitchFamily="50" charset="-128"/>
                <a:ea typeface="メイリオ" pitchFamily="50" charset="-128"/>
                <a:cs typeface="メイリオ" pitchFamily="50" charset="-128"/>
              </a:rPr>
              <a:t>R=2</a:t>
            </a:r>
            <a:r>
              <a:rPr lang="en-US" altLang="ja-JP" sz="3200" dirty="0">
                <a:latin typeface="メイリオ" pitchFamily="50" charset="-128"/>
                <a:ea typeface="メイリオ" pitchFamily="50" charset="-128"/>
                <a:cs typeface="メイリオ" pitchFamily="50" charset="-128"/>
              </a:rPr>
              <a:t>               </a:t>
            </a:r>
            <a:r>
              <a:rPr lang="ja-JP" altLang="en-US" sz="1800" dirty="0">
                <a:latin typeface="メイリオ" pitchFamily="50" charset="-128"/>
                <a:ea typeface="メイリオ" pitchFamily="50" charset="-128"/>
                <a:cs typeface="メイリオ" pitchFamily="50" charset="-128"/>
              </a:rPr>
              <a:t>　</a:t>
            </a:r>
            <a:endParaRPr lang="ja-JP" altLang="en-US" dirty="0"/>
          </a:p>
        </p:txBody>
      </p:sp>
      <p:sp>
        <p:nvSpPr>
          <p:cNvPr id="8" name="テキスト ボックス 7">
            <a:extLst>
              <a:ext uri="{FF2B5EF4-FFF2-40B4-BE49-F238E27FC236}">
                <a16:creationId xmlns:a16="http://schemas.microsoft.com/office/drawing/2014/main" id="{AA499084-C3CD-EEE1-C00C-6A36E9815710}"/>
              </a:ext>
            </a:extLst>
          </p:cNvPr>
          <p:cNvSpPr txBox="1"/>
          <p:nvPr/>
        </p:nvSpPr>
        <p:spPr>
          <a:xfrm>
            <a:off x="413063" y="2377440"/>
            <a:ext cx="2943323" cy="80889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80358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527B046-1AFC-821F-5BDF-CD5170894408}"/>
              </a:ext>
            </a:extLst>
          </p:cNvPr>
          <p:cNvSpPr txBox="1"/>
          <p:nvPr/>
        </p:nvSpPr>
        <p:spPr>
          <a:xfrm>
            <a:off x="422028" y="383589"/>
            <a:ext cx="4935279" cy="707886"/>
          </a:xfrm>
          <a:prstGeom prst="rect">
            <a:avLst/>
          </a:prstGeom>
          <a:noFill/>
        </p:spPr>
        <p:txBody>
          <a:bodyPr wrap="square" rtlCol="0">
            <a:spAutoFit/>
          </a:bodyPr>
          <a:lstStyle/>
          <a:p>
            <a:r>
              <a:rPr lang="ja-JP" altLang="en-US" sz="4000" dirty="0">
                <a:latin typeface="メイリオ" pitchFamily="50" charset="-128"/>
                <a:ea typeface="メイリオ" pitchFamily="50" charset="-128"/>
                <a:cs typeface="メイリオ" pitchFamily="50" charset="-128"/>
              </a:rPr>
              <a:t>６</a:t>
            </a:r>
            <a:r>
              <a:rPr kumimoji="1" lang="ja-JP" altLang="en-US" sz="4000" dirty="0">
                <a:latin typeface="メイリオ" pitchFamily="50" charset="-128"/>
                <a:ea typeface="メイリオ" pitchFamily="50" charset="-128"/>
                <a:cs typeface="メイリオ" pitchFamily="50" charset="-128"/>
              </a:rPr>
              <a:t>．試験運転の</a:t>
            </a:r>
            <a:r>
              <a:rPr lang="ja-JP" altLang="en-US" sz="4000" dirty="0">
                <a:latin typeface="メイリオ" pitchFamily="50" charset="-128"/>
                <a:ea typeface="メイリオ" pitchFamily="50" charset="-128"/>
                <a:cs typeface="メイリオ" pitchFamily="50" charset="-128"/>
              </a:rPr>
              <a:t>結果</a:t>
            </a:r>
            <a:endParaRPr kumimoji="1" lang="ja-JP" altLang="en-US" sz="4000" dirty="0">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6B16DA93-758C-51E3-B490-CDE062A47BA8}"/>
              </a:ext>
            </a:extLst>
          </p:cNvPr>
          <p:cNvSpPr txBox="1"/>
          <p:nvPr/>
        </p:nvSpPr>
        <p:spPr>
          <a:xfrm>
            <a:off x="422029" y="1247887"/>
            <a:ext cx="406639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（１）試験運転①</a:t>
            </a:r>
          </a:p>
        </p:txBody>
      </p:sp>
      <p:pic>
        <p:nvPicPr>
          <p:cNvPr id="9" name="Picture 2" descr="C:\Users\teacher\Desktop\CIMG7908.jpg"/>
          <p:cNvPicPr>
            <a:picLocks noChangeAspect="1" noChangeArrowheads="1"/>
          </p:cNvPicPr>
          <p:nvPr/>
        </p:nvPicPr>
        <p:blipFill>
          <a:blip r:embed="rId2"/>
          <a:srcRect l="8065" r="9919" b="2097"/>
          <a:stretch>
            <a:fillRect/>
          </a:stretch>
        </p:blipFill>
        <p:spPr bwMode="auto">
          <a:xfrm>
            <a:off x="339217" y="2372598"/>
            <a:ext cx="4719481" cy="4304483"/>
          </a:xfrm>
          <a:prstGeom prst="rect">
            <a:avLst/>
          </a:prstGeom>
          <a:noFill/>
        </p:spPr>
      </p:pic>
      <p:sp>
        <p:nvSpPr>
          <p:cNvPr id="11" name="テキスト ボックス 10"/>
          <p:cNvSpPr txBox="1"/>
          <p:nvPr/>
        </p:nvSpPr>
        <p:spPr>
          <a:xfrm>
            <a:off x="1858296" y="1858296"/>
            <a:ext cx="2035278" cy="523220"/>
          </a:xfrm>
          <a:prstGeom prst="rect">
            <a:avLst/>
          </a:prstGeom>
          <a:noFill/>
        </p:spPr>
        <p:txBody>
          <a:bodyPr wrap="square" rtlCol="0">
            <a:spAutoFit/>
          </a:bodyPr>
          <a:lstStyle/>
          <a:p>
            <a:r>
              <a:rPr kumimoji="1" lang="ja-JP" altLang="en-US" sz="2800" dirty="0">
                <a:latin typeface="メイリオ" pitchFamily="50" charset="-128"/>
                <a:ea typeface="メイリオ" pitchFamily="50" charset="-128"/>
                <a:cs typeface="メイリオ" pitchFamily="50" charset="-128"/>
              </a:rPr>
              <a:t>運転データ</a:t>
            </a:r>
          </a:p>
        </p:txBody>
      </p:sp>
      <p:graphicFrame>
        <p:nvGraphicFramePr>
          <p:cNvPr id="8" name="表 7"/>
          <p:cNvGraphicFramePr>
            <a:graphicFrameLocks noGrp="1"/>
          </p:cNvGraphicFramePr>
          <p:nvPr>
            <p:extLst>
              <p:ext uri="{D42A27DB-BD31-4B8C-83A1-F6EECF244321}">
                <p14:modId xmlns:p14="http://schemas.microsoft.com/office/powerpoint/2010/main" val="4102010874"/>
              </p:ext>
            </p:extLst>
          </p:nvPr>
        </p:nvGraphicFramePr>
        <p:xfrm>
          <a:off x="5744327" y="4526652"/>
          <a:ext cx="2623686" cy="2133600"/>
        </p:xfrm>
        <a:graphic>
          <a:graphicData uri="http://schemas.openxmlformats.org/drawingml/2006/table">
            <a:tbl>
              <a:tblPr/>
              <a:tblGrid>
                <a:gridCol w="1208831">
                  <a:extLst>
                    <a:ext uri="{9D8B030D-6E8A-4147-A177-3AD203B41FA5}">
                      <a16:colId xmlns:a16="http://schemas.microsoft.com/office/drawing/2014/main" val="20000"/>
                    </a:ext>
                  </a:extLst>
                </a:gridCol>
                <a:gridCol w="1414855">
                  <a:extLst>
                    <a:ext uri="{9D8B030D-6E8A-4147-A177-3AD203B41FA5}">
                      <a16:colId xmlns:a16="http://schemas.microsoft.com/office/drawing/2014/main" val="20001"/>
                    </a:ext>
                  </a:extLst>
                </a:gridCol>
              </a:tblGrid>
              <a:tr h="0">
                <a:tc>
                  <a:txBody>
                    <a:bodyPr/>
                    <a:lstStyle/>
                    <a:p>
                      <a:pPr algn="ctr">
                        <a:spcAft>
                          <a:spcPts val="0"/>
                        </a:spcAft>
                      </a:pPr>
                      <a:r>
                        <a:rPr lang="ja-JP" sz="2000" kern="100" dirty="0">
                          <a:latin typeface="Century"/>
                          <a:ea typeface="メイリオ"/>
                          <a:cs typeface="Times New Roman"/>
                        </a:rPr>
                        <a:t>経過時間</a:t>
                      </a:r>
                      <a:endParaRPr lang="ja-JP" sz="2000" kern="100" dirty="0">
                        <a:latin typeface="Century"/>
                        <a:ea typeface="ＭＳ 明朝"/>
                        <a:cs typeface="Times New Roman"/>
                      </a:endParaRPr>
                    </a:p>
                    <a:p>
                      <a:pPr algn="ctr">
                        <a:spcAft>
                          <a:spcPts val="0"/>
                        </a:spcAft>
                      </a:pPr>
                      <a:r>
                        <a:rPr lang="en-US" sz="2000" kern="100" dirty="0">
                          <a:latin typeface="メイリオ"/>
                          <a:ea typeface="ＭＳ 明朝"/>
                          <a:cs typeface="Times New Roman"/>
                        </a:rPr>
                        <a:t>(</a:t>
                      </a:r>
                      <a:r>
                        <a:rPr lang="ja-JP" sz="2000" kern="100" dirty="0">
                          <a:latin typeface="Century"/>
                          <a:ea typeface="メイリオ"/>
                          <a:cs typeface="Times New Roman"/>
                        </a:rPr>
                        <a:t>分</a:t>
                      </a:r>
                      <a:r>
                        <a:rPr lang="en-US" sz="2000" kern="100" dirty="0">
                          <a:latin typeface="Century"/>
                          <a:ea typeface="メイリオ"/>
                          <a:cs typeface="Times New Roman"/>
                        </a:rPr>
                        <a:t>)</a:t>
                      </a:r>
                      <a:endParaRPr lang="ja-JP" sz="20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kern="100">
                          <a:latin typeface="Century"/>
                          <a:ea typeface="メイリオ"/>
                          <a:cs typeface="Times New Roman"/>
                        </a:rPr>
                        <a:t>還流部</a:t>
                      </a:r>
                      <a:endParaRPr lang="ja-JP" sz="2000" kern="100">
                        <a:latin typeface="Century"/>
                        <a:ea typeface="ＭＳ 明朝"/>
                        <a:cs typeface="Times New Roman"/>
                      </a:endParaRPr>
                    </a:p>
                    <a:p>
                      <a:pPr algn="ctr">
                        <a:spcAft>
                          <a:spcPts val="0"/>
                        </a:spcAft>
                      </a:pPr>
                      <a:r>
                        <a:rPr lang="en-US" sz="2000" kern="100">
                          <a:latin typeface="メイリオ"/>
                          <a:ea typeface="ＭＳ 明朝"/>
                          <a:cs typeface="Times New Roman"/>
                        </a:rPr>
                        <a:t>(23</a:t>
                      </a:r>
                      <a:r>
                        <a:rPr lang="ja-JP" sz="2000" kern="100">
                          <a:latin typeface="Century"/>
                          <a:ea typeface="メイリオ"/>
                          <a:cs typeface="Times New Roman"/>
                        </a:rPr>
                        <a:t>段目</a:t>
                      </a:r>
                      <a:r>
                        <a:rPr lang="en-US" sz="2000" kern="100">
                          <a:latin typeface="Century"/>
                          <a:ea typeface="メイリオ"/>
                          <a:cs typeface="Times New Roman"/>
                        </a:rPr>
                        <a:t>)</a:t>
                      </a:r>
                      <a:endParaRPr lang="ja-JP" sz="2000" kern="100">
                        <a:latin typeface="Century"/>
                        <a:ea typeface="ＭＳ 明朝"/>
                        <a:cs typeface="Times New Roman"/>
                      </a:endParaRPr>
                    </a:p>
                    <a:p>
                      <a:pPr algn="ctr">
                        <a:spcAft>
                          <a:spcPts val="0"/>
                        </a:spcAft>
                      </a:pPr>
                      <a:r>
                        <a:rPr lang="ja-JP" sz="2000" kern="100">
                          <a:latin typeface="Century"/>
                          <a:ea typeface="メイリオ"/>
                          <a:cs typeface="Times New Roman"/>
                        </a:rPr>
                        <a:t>温度</a:t>
                      </a:r>
                      <a:r>
                        <a:rPr lang="en-US" sz="2000" kern="100">
                          <a:latin typeface="Century"/>
                          <a:ea typeface="メイリオ"/>
                          <a:cs typeface="Times New Roman"/>
                        </a:rPr>
                        <a:t>(</a:t>
                      </a:r>
                      <a:r>
                        <a:rPr lang="ja-JP" sz="2000" kern="100">
                          <a:latin typeface="Century"/>
                          <a:ea typeface="メイリオ"/>
                          <a:cs typeface="Times New Roman"/>
                        </a:rPr>
                        <a:t>℃</a:t>
                      </a:r>
                      <a:r>
                        <a:rPr lang="en-US" sz="2000" kern="100">
                          <a:latin typeface="Century"/>
                          <a:ea typeface="メイリオ"/>
                          <a:cs typeface="Times New Roman"/>
                        </a:rPr>
                        <a:t>)</a:t>
                      </a:r>
                      <a:endParaRPr lang="ja-JP" sz="20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5425">
                <a:tc>
                  <a:txBody>
                    <a:bodyPr/>
                    <a:lstStyle/>
                    <a:p>
                      <a:pPr algn="ctr">
                        <a:spcAft>
                          <a:spcPts val="0"/>
                        </a:spcAft>
                      </a:pPr>
                      <a:r>
                        <a:rPr lang="en-US" sz="2000" kern="100" dirty="0">
                          <a:latin typeface="メイリオ"/>
                          <a:ea typeface="ＭＳ 明朝"/>
                          <a:cs typeface="Times New Roman"/>
                        </a:rPr>
                        <a:t>150</a:t>
                      </a:r>
                      <a:endParaRPr lang="ja-JP" sz="20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FF0000"/>
                          </a:solidFill>
                          <a:latin typeface="メイリオ"/>
                          <a:ea typeface="ＭＳ 明朝"/>
                          <a:cs typeface="Times New Roman"/>
                        </a:rPr>
                        <a:t>61.6</a:t>
                      </a:r>
                      <a:endParaRPr lang="ja-JP" sz="2000" kern="100" dirty="0">
                        <a:solidFill>
                          <a:srgbClr val="FF0000"/>
                        </a:solidFill>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1775">
                <a:tc>
                  <a:txBody>
                    <a:bodyPr/>
                    <a:lstStyle/>
                    <a:p>
                      <a:pPr algn="ctr">
                        <a:spcAft>
                          <a:spcPts val="0"/>
                        </a:spcAft>
                      </a:pPr>
                      <a:r>
                        <a:rPr lang="en-US" sz="2000" kern="100">
                          <a:latin typeface="メイリオ"/>
                          <a:ea typeface="ＭＳ 明朝"/>
                          <a:cs typeface="Times New Roman"/>
                        </a:rPr>
                        <a:t>160</a:t>
                      </a:r>
                      <a:endParaRPr lang="ja-JP" sz="20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FF0000"/>
                          </a:solidFill>
                          <a:latin typeface="メイリオ"/>
                          <a:ea typeface="ＭＳ 明朝"/>
                          <a:cs typeface="Times New Roman"/>
                        </a:rPr>
                        <a:t>61.6</a:t>
                      </a:r>
                      <a:endParaRPr lang="ja-JP" sz="2000" kern="100" dirty="0">
                        <a:solidFill>
                          <a:srgbClr val="FF0000"/>
                        </a:solidFill>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5745">
                <a:tc>
                  <a:txBody>
                    <a:bodyPr/>
                    <a:lstStyle/>
                    <a:p>
                      <a:pPr algn="ctr">
                        <a:spcAft>
                          <a:spcPts val="0"/>
                        </a:spcAft>
                      </a:pPr>
                      <a:r>
                        <a:rPr lang="en-US" sz="2000" kern="100">
                          <a:latin typeface="メイリオ"/>
                          <a:ea typeface="ＭＳ 明朝"/>
                          <a:cs typeface="Times New Roman"/>
                        </a:rPr>
                        <a:t>170</a:t>
                      </a:r>
                      <a:endParaRPr lang="ja-JP" sz="20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FF0000"/>
                          </a:solidFill>
                          <a:latin typeface="メイリオ"/>
                          <a:ea typeface="ＭＳ 明朝"/>
                          <a:cs typeface="Times New Roman"/>
                        </a:rPr>
                        <a:t>61.6</a:t>
                      </a:r>
                      <a:endParaRPr lang="ja-JP" sz="2000" kern="100" dirty="0">
                        <a:solidFill>
                          <a:srgbClr val="FF0000"/>
                        </a:solidFill>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4470">
                <a:tc>
                  <a:txBody>
                    <a:bodyPr/>
                    <a:lstStyle/>
                    <a:p>
                      <a:pPr algn="ctr">
                        <a:spcAft>
                          <a:spcPts val="0"/>
                        </a:spcAft>
                      </a:pPr>
                      <a:r>
                        <a:rPr lang="en-US" sz="2000" kern="100">
                          <a:latin typeface="メイリオ"/>
                          <a:ea typeface="ＭＳ 明朝"/>
                          <a:cs typeface="Times New Roman"/>
                        </a:rPr>
                        <a:t>180</a:t>
                      </a:r>
                      <a:endParaRPr lang="ja-JP" sz="20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FF0000"/>
                          </a:solidFill>
                          <a:latin typeface="メイリオ"/>
                          <a:ea typeface="ＭＳ 明朝"/>
                          <a:cs typeface="Times New Roman"/>
                        </a:rPr>
                        <a:t>61.6</a:t>
                      </a:r>
                      <a:endParaRPr lang="ja-JP" sz="2000" kern="100" dirty="0">
                        <a:solidFill>
                          <a:srgbClr val="FF0000"/>
                        </a:solidFill>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矢印: ストライプ 3">
            <a:extLst>
              <a:ext uri="{FF2B5EF4-FFF2-40B4-BE49-F238E27FC236}">
                <a16:creationId xmlns:a16="http://schemas.microsoft.com/office/drawing/2014/main" id="{50BDC57E-6B97-4FB1-5B4F-151F4DF0235D}"/>
              </a:ext>
            </a:extLst>
          </p:cNvPr>
          <p:cNvSpPr/>
          <p:nvPr/>
        </p:nvSpPr>
        <p:spPr>
          <a:xfrm>
            <a:off x="4503968" y="5897910"/>
            <a:ext cx="1079960" cy="439066"/>
          </a:xfrm>
          <a:prstGeom prst="stripedRightArrow">
            <a:avLst/>
          </a:prstGeom>
          <a:solidFill>
            <a:srgbClr val="FFFF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EC5A973E-1CF2-EB2B-2EF3-6BE019618006}"/>
              </a:ext>
            </a:extLst>
          </p:cNvPr>
          <p:cNvSpPr/>
          <p:nvPr/>
        </p:nvSpPr>
        <p:spPr>
          <a:xfrm>
            <a:off x="3656100" y="5663345"/>
            <a:ext cx="656470" cy="88480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825610" y="1854229"/>
            <a:ext cx="5732206" cy="523220"/>
          </a:xfrm>
          <a:prstGeom prst="rect">
            <a:avLst/>
          </a:prstGeom>
          <a:noFill/>
        </p:spPr>
        <p:txBody>
          <a:bodyPr wrap="square" rtlCol="0">
            <a:spAutoFit/>
          </a:bodyPr>
          <a:lstStyle/>
          <a:p>
            <a:r>
              <a:rPr lang="ja-JP" altLang="en-US" sz="2800" dirty="0">
                <a:latin typeface="メイリオ" pitchFamily="50" charset="-128"/>
                <a:ea typeface="メイリオ" pitchFamily="50" charset="-128"/>
                <a:cs typeface="メイリオ" pitchFamily="50" charset="-128"/>
              </a:rPr>
              <a:t>サンプリング液のメタノール濃度</a:t>
            </a:r>
            <a:endParaRPr kumimoji="1" lang="ja-JP" altLang="en-US" sz="2800" dirty="0">
              <a:latin typeface="メイリオ" pitchFamily="50" charset="-128"/>
              <a:ea typeface="メイリオ" pitchFamily="50" charset="-128"/>
              <a:cs typeface="メイリオ" pitchFamily="50" charset="-128"/>
            </a:endParaRPr>
          </a:p>
        </p:txBody>
      </p:sp>
      <p:graphicFrame>
        <p:nvGraphicFramePr>
          <p:cNvPr id="14" name="表 13">
            <a:extLst>
              <a:ext uri="{FF2B5EF4-FFF2-40B4-BE49-F238E27FC236}">
                <a16:creationId xmlns:a16="http://schemas.microsoft.com/office/drawing/2014/main" id="{14E5EEEC-6680-496A-6765-A0CD4DCE403E}"/>
              </a:ext>
            </a:extLst>
          </p:cNvPr>
          <p:cNvGraphicFramePr>
            <a:graphicFrameLocks noGrp="1"/>
          </p:cNvGraphicFramePr>
          <p:nvPr>
            <p:extLst>
              <p:ext uri="{D42A27DB-BD31-4B8C-83A1-F6EECF244321}">
                <p14:modId xmlns:p14="http://schemas.microsoft.com/office/powerpoint/2010/main" val="4116173183"/>
              </p:ext>
            </p:extLst>
          </p:nvPr>
        </p:nvGraphicFramePr>
        <p:xfrm>
          <a:off x="5389845" y="2343033"/>
          <a:ext cx="6521297" cy="1836785"/>
        </p:xfrm>
        <a:graphic>
          <a:graphicData uri="http://schemas.openxmlformats.org/drawingml/2006/table">
            <a:tbl>
              <a:tblPr/>
              <a:tblGrid>
                <a:gridCol w="1594295">
                  <a:extLst>
                    <a:ext uri="{9D8B030D-6E8A-4147-A177-3AD203B41FA5}">
                      <a16:colId xmlns:a16="http://schemas.microsoft.com/office/drawing/2014/main" val="20000"/>
                    </a:ext>
                  </a:extLst>
                </a:gridCol>
                <a:gridCol w="1861073">
                  <a:extLst>
                    <a:ext uri="{9D8B030D-6E8A-4147-A177-3AD203B41FA5}">
                      <a16:colId xmlns:a16="http://schemas.microsoft.com/office/drawing/2014/main" val="20001"/>
                    </a:ext>
                  </a:extLst>
                </a:gridCol>
                <a:gridCol w="1667435">
                  <a:extLst>
                    <a:ext uri="{9D8B030D-6E8A-4147-A177-3AD203B41FA5}">
                      <a16:colId xmlns:a16="http://schemas.microsoft.com/office/drawing/2014/main" val="20002"/>
                    </a:ext>
                  </a:extLst>
                </a:gridCol>
                <a:gridCol w="1398494">
                  <a:extLst>
                    <a:ext uri="{9D8B030D-6E8A-4147-A177-3AD203B41FA5}">
                      <a16:colId xmlns:a16="http://schemas.microsoft.com/office/drawing/2014/main" val="20003"/>
                    </a:ext>
                  </a:extLst>
                </a:gridCol>
              </a:tblGrid>
              <a:tr h="367357">
                <a:tc rowSpan="2">
                  <a:txBody>
                    <a:bodyPr/>
                    <a:lstStyle/>
                    <a:p>
                      <a:pPr algn="just">
                        <a:spcAft>
                          <a:spcPts val="0"/>
                        </a:spcAft>
                      </a:pPr>
                      <a:endParaRPr lang="en-US" sz="2000" kern="100" dirty="0">
                        <a:latin typeface="メイリオ"/>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2000" kern="100" dirty="0">
                          <a:latin typeface="Century"/>
                          <a:ea typeface="メイリオ"/>
                          <a:cs typeface="Times New Roman"/>
                        </a:rPr>
                        <a:t>密度</a:t>
                      </a:r>
                      <a:endParaRPr lang="ja-JP" sz="2000" kern="100" dirty="0">
                        <a:latin typeface="Century"/>
                        <a:ea typeface="ＭＳ 明朝"/>
                        <a:cs typeface="Times New Roman"/>
                      </a:endParaRPr>
                    </a:p>
                    <a:p>
                      <a:pPr algn="ctr">
                        <a:spcAft>
                          <a:spcPts val="0"/>
                        </a:spcAft>
                      </a:pPr>
                      <a:r>
                        <a:rPr lang="en-US" sz="2000" kern="100" dirty="0">
                          <a:latin typeface="メイリオ"/>
                          <a:ea typeface="ＭＳ 明朝"/>
                          <a:cs typeface="Times New Roman"/>
                        </a:rPr>
                        <a:t>[g/cm</a:t>
                      </a:r>
                      <a:r>
                        <a:rPr lang="en-US" sz="2000" kern="100" baseline="30000" dirty="0">
                          <a:latin typeface="メイリオ"/>
                          <a:ea typeface="ＭＳ 明朝"/>
                          <a:cs typeface="Times New Roman"/>
                        </a:rPr>
                        <a:t>3</a:t>
                      </a:r>
                      <a:r>
                        <a:rPr lang="en-US" sz="2000" kern="100" dirty="0">
                          <a:latin typeface="メイリオ"/>
                          <a:ea typeface="ＭＳ 明朝"/>
                          <a:cs typeface="Times New Roman"/>
                        </a:rPr>
                        <a:t>]</a:t>
                      </a:r>
                      <a:endParaRPr lang="ja-JP" sz="20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2000" kern="100" dirty="0">
                          <a:latin typeface="Century"/>
                          <a:ea typeface="メイリオ"/>
                          <a:cs typeface="Times New Roman"/>
                        </a:rPr>
                        <a:t>メタノール濃度</a:t>
                      </a:r>
                      <a:endParaRPr lang="ja-JP" sz="20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367357">
                <a:tc vMerge="1">
                  <a:txBody>
                    <a:bodyPr/>
                    <a:lstStyle/>
                    <a:p>
                      <a:endParaRPr kumimoji="1" lang="ja-JP" altLang="en-US"/>
                    </a:p>
                  </a:txBody>
                  <a:tcPr/>
                </a:tc>
                <a:tc vMerge="1">
                  <a:txBody>
                    <a:bodyPr/>
                    <a:lstStyle/>
                    <a:p>
                      <a:endParaRPr kumimoji="1" lang="ja-JP" altLang="en-US"/>
                    </a:p>
                  </a:txBody>
                  <a:tcPr/>
                </a:tc>
                <a:tc>
                  <a:txBody>
                    <a:bodyPr/>
                    <a:lstStyle/>
                    <a:p>
                      <a:pPr marL="128270" indent="88900" algn="just">
                        <a:spcAft>
                          <a:spcPts val="0"/>
                        </a:spcAft>
                      </a:pPr>
                      <a:r>
                        <a:rPr lang="en-US" sz="2000" kern="100">
                          <a:latin typeface="メイリオ"/>
                          <a:ea typeface="ＭＳ 明朝"/>
                          <a:cs typeface="Times New Roman"/>
                        </a:rPr>
                        <a:t>[mol%]</a:t>
                      </a:r>
                      <a:endParaRPr lang="ja-JP" sz="20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latin typeface="メイリオ"/>
                          <a:ea typeface="ＭＳ 明朝"/>
                          <a:cs typeface="Times New Roman"/>
                        </a:rPr>
                        <a:t>[mol</a:t>
                      </a:r>
                      <a:r>
                        <a:rPr lang="ja-JP" sz="2000" kern="100">
                          <a:latin typeface="Century"/>
                          <a:ea typeface="メイリオ"/>
                          <a:cs typeface="Times New Roman"/>
                        </a:rPr>
                        <a:t>分率</a:t>
                      </a:r>
                      <a:r>
                        <a:rPr lang="en-US" sz="2000" kern="100">
                          <a:latin typeface="Century"/>
                          <a:ea typeface="メイリオ"/>
                          <a:cs typeface="Times New Roman"/>
                        </a:rPr>
                        <a:t>]</a:t>
                      </a:r>
                      <a:endParaRPr lang="ja-JP" sz="20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7357">
                <a:tc>
                  <a:txBody>
                    <a:bodyPr/>
                    <a:lstStyle/>
                    <a:p>
                      <a:pPr algn="just">
                        <a:spcAft>
                          <a:spcPts val="0"/>
                        </a:spcAft>
                      </a:pPr>
                      <a:r>
                        <a:rPr lang="ja-JP" sz="2000" kern="100" dirty="0">
                          <a:latin typeface="Century"/>
                          <a:ea typeface="メイリオ"/>
                          <a:cs typeface="Times New Roman"/>
                        </a:rPr>
                        <a:t>原液</a:t>
                      </a:r>
                      <a:endParaRPr lang="ja-JP" sz="20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latin typeface="メイリオ"/>
                          <a:ea typeface="ＭＳ 明朝"/>
                          <a:cs typeface="Times New Roman"/>
                        </a:rPr>
                        <a:t>0.9729(15</a:t>
                      </a:r>
                      <a:r>
                        <a:rPr lang="ja-JP" sz="2000" kern="100" dirty="0">
                          <a:latin typeface="Century"/>
                          <a:ea typeface="メイリオ"/>
                          <a:cs typeface="Times New Roman"/>
                        </a:rPr>
                        <a:t>℃</a:t>
                      </a:r>
                      <a:r>
                        <a:rPr lang="en-US" sz="2000" kern="100" dirty="0">
                          <a:latin typeface="Century"/>
                          <a:ea typeface="メイリオ"/>
                          <a:cs typeface="Times New Roman"/>
                        </a:rPr>
                        <a:t>)</a:t>
                      </a:r>
                      <a:endParaRPr lang="ja-JP" sz="20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a:latin typeface="メイリオ"/>
                          <a:ea typeface="ＭＳ 明朝"/>
                          <a:cs typeface="Times New Roman"/>
                        </a:rPr>
                        <a:t>10.504</a:t>
                      </a:r>
                      <a:endParaRPr lang="ja-JP" sz="20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solidFill>
                            <a:schemeClr val="tx1"/>
                          </a:solidFill>
                          <a:latin typeface="メイリオ"/>
                          <a:ea typeface="ＭＳ 明朝"/>
                          <a:cs typeface="Times New Roman"/>
                        </a:rPr>
                        <a:t>0.105</a:t>
                      </a:r>
                      <a:endParaRPr lang="ja-JP" sz="2000" kern="100" dirty="0">
                        <a:solidFill>
                          <a:schemeClr val="tx1"/>
                        </a:solidFill>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7357">
                <a:tc>
                  <a:txBody>
                    <a:bodyPr/>
                    <a:lstStyle/>
                    <a:p>
                      <a:pPr algn="just">
                        <a:spcAft>
                          <a:spcPts val="0"/>
                        </a:spcAft>
                      </a:pPr>
                      <a:r>
                        <a:rPr lang="ja-JP" sz="2000" kern="100" dirty="0">
                          <a:latin typeface="Century"/>
                          <a:ea typeface="メイリオ"/>
                          <a:cs typeface="Times New Roman"/>
                        </a:rPr>
                        <a:t>留出</a:t>
                      </a:r>
                      <a:r>
                        <a:rPr lang="en-US" sz="2000" kern="100" dirty="0">
                          <a:latin typeface="Century"/>
                          <a:ea typeface="メイリオ"/>
                          <a:cs typeface="Times New Roman"/>
                        </a:rPr>
                        <a:t>(</a:t>
                      </a:r>
                      <a:r>
                        <a:rPr lang="ja-JP" sz="2000" kern="100" dirty="0">
                          <a:latin typeface="Century"/>
                          <a:ea typeface="メイリオ"/>
                          <a:cs typeface="Times New Roman"/>
                        </a:rPr>
                        <a:t>還流</a:t>
                      </a:r>
                      <a:r>
                        <a:rPr lang="en-US" sz="2000" kern="100" dirty="0">
                          <a:latin typeface="Century"/>
                          <a:ea typeface="メイリオ"/>
                          <a:cs typeface="Times New Roman"/>
                        </a:rPr>
                        <a:t>)</a:t>
                      </a:r>
                      <a:r>
                        <a:rPr lang="ja-JP" sz="2000" kern="100" dirty="0">
                          <a:latin typeface="Century"/>
                          <a:ea typeface="メイリオ"/>
                          <a:cs typeface="Times New Roman"/>
                        </a:rPr>
                        <a:t>液</a:t>
                      </a:r>
                      <a:endParaRPr lang="ja-JP" sz="20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latin typeface="メイリオ"/>
                          <a:ea typeface="ＭＳ 明朝"/>
                          <a:cs typeface="Times New Roman"/>
                        </a:rPr>
                        <a:t>0.8002(15</a:t>
                      </a:r>
                      <a:r>
                        <a:rPr lang="ja-JP" sz="2000" kern="100" dirty="0">
                          <a:latin typeface="Century"/>
                          <a:ea typeface="メイリオ"/>
                          <a:cs typeface="Times New Roman"/>
                        </a:rPr>
                        <a:t>℃</a:t>
                      </a:r>
                      <a:r>
                        <a:rPr lang="en-US" sz="2000" kern="100" dirty="0">
                          <a:latin typeface="Century"/>
                          <a:ea typeface="メイリオ"/>
                          <a:cs typeface="Times New Roman"/>
                        </a:rPr>
                        <a:t>)</a:t>
                      </a:r>
                      <a:endParaRPr lang="ja-JP" sz="20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latin typeface="メイリオ"/>
                          <a:ea typeface="ＭＳ 明朝"/>
                          <a:cs typeface="Times New Roman"/>
                        </a:rPr>
                        <a:t>97.465</a:t>
                      </a:r>
                      <a:endParaRPr lang="ja-JP" sz="20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solidFill>
                            <a:schemeClr val="tx1"/>
                          </a:solidFill>
                          <a:latin typeface="メイリオ"/>
                          <a:ea typeface="ＭＳ 明朝"/>
                          <a:cs typeface="Times New Roman"/>
                        </a:rPr>
                        <a:t>0.975</a:t>
                      </a:r>
                      <a:endParaRPr lang="ja-JP" sz="2000" kern="100" dirty="0">
                        <a:solidFill>
                          <a:schemeClr val="tx1"/>
                        </a:solidFill>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7357">
                <a:tc>
                  <a:txBody>
                    <a:bodyPr/>
                    <a:lstStyle/>
                    <a:p>
                      <a:pPr algn="just">
                        <a:spcAft>
                          <a:spcPts val="0"/>
                        </a:spcAft>
                      </a:pPr>
                      <a:r>
                        <a:rPr lang="ja-JP" sz="2000" kern="100" dirty="0">
                          <a:latin typeface="Century"/>
                          <a:ea typeface="メイリオ"/>
                          <a:cs typeface="Times New Roman"/>
                        </a:rPr>
                        <a:t>缶出液</a:t>
                      </a:r>
                      <a:endParaRPr lang="ja-JP" sz="20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latin typeface="メイリオ"/>
                          <a:ea typeface="ＭＳ 明朝"/>
                          <a:cs typeface="Times New Roman"/>
                        </a:rPr>
                        <a:t>0.9815(15</a:t>
                      </a:r>
                      <a:r>
                        <a:rPr lang="ja-JP" sz="2000" kern="100" dirty="0">
                          <a:latin typeface="Century"/>
                          <a:ea typeface="メイリオ"/>
                          <a:cs typeface="Times New Roman"/>
                        </a:rPr>
                        <a:t>℃</a:t>
                      </a:r>
                      <a:r>
                        <a:rPr lang="en-US" sz="2000" kern="100" dirty="0">
                          <a:latin typeface="Century"/>
                          <a:ea typeface="メイリオ"/>
                          <a:cs typeface="Times New Roman"/>
                        </a:rPr>
                        <a:t>)</a:t>
                      </a:r>
                      <a:endParaRPr lang="ja-JP" sz="20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latin typeface="メイリオ"/>
                          <a:ea typeface="ＭＳ 明朝"/>
                          <a:cs typeface="Times New Roman"/>
                        </a:rPr>
                        <a:t>6.098</a:t>
                      </a:r>
                      <a:endParaRPr lang="ja-JP" sz="20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solidFill>
                            <a:schemeClr val="tx1"/>
                          </a:solidFill>
                          <a:latin typeface="メイリオ"/>
                          <a:ea typeface="ＭＳ 明朝"/>
                          <a:cs typeface="Times New Roman"/>
                        </a:rPr>
                        <a:t>0.061</a:t>
                      </a:r>
                      <a:endParaRPr lang="ja-JP" sz="2000" kern="100" dirty="0">
                        <a:solidFill>
                          <a:schemeClr val="tx1"/>
                        </a:solidFill>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6" name="正方形/長方形 15"/>
          <p:cNvSpPr/>
          <p:nvPr/>
        </p:nvSpPr>
        <p:spPr>
          <a:xfrm>
            <a:off x="9589805" y="4335715"/>
            <a:ext cx="2334293" cy="523220"/>
          </a:xfrm>
          <a:prstGeom prst="rect">
            <a:avLst/>
          </a:prstGeom>
        </p:spPr>
        <p:txBody>
          <a:bodyPr wrap="none">
            <a:spAutoFit/>
          </a:bodyPr>
          <a:lstStyle/>
          <a:p>
            <a:pPr>
              <a:buFont typeface="Wingdings" pitchFamily="2" charset="2"/>
              <a:buChar char="u"/>
            </a:pPr>
            <a:r>
              <a:rPr lang="ja-JP" altLang="en-US" sz="2800" dirty="0">
                <a:latin typeface="メイリオ" pitchFamily="50" charset="-128"/>
                <a:ea typeface="メイリオ" pitchFamily="50" charset="-128"/>
                <a:cs typeface="メイリオ" pitchFamily="50" charset="-128"/>
              </a:rPr>
              <a:t>濃度は良好</a:t>
            </a:r>
            <a:endParaRPr lang="en-US" altLang="ja-JP" sz="2800" dirty="0">
              <a:latin typeface="メイリオ" pitchFamily="50" charset="-128"/>
              <a:ea typeface="メイリオ" pitchFamily="50" charset="-128"/>
              <a:cs typeface="メイリオ" pitchFamily="50" charset="-128"/>
            </a:endParaRPr>
          </a:p>
        </p:txBody>
      </p:sp>
      <p:sp>
        <p:nvSpPr>
          <p:cNvPr id="17" name="正方形/長方形 16"/>
          <p:cNvSpPr/>
          <p:nvPr/>
        </p:nvSpPr>
        <p:spPr>
          <a:xfrm>
            <a:off x="8572167" y="6090772"/>
            <a:ext cx="2334293" cy="523220"/>
          </a:xfrm>
          <a:prstGeom prst="rect">
            <a:avLst/>
          </a:prstGeom>
        </p:spPr>
        <p:txBody>
          <a:bodyPr wrap="none">
            <a:spAutoFit/>
          </a:bodyPr>
          <a:lstStyle/>
          <a:p>
            <a:pPr>
              <a:buFont typeface="Wingdings" pitchFamily="2" charset="2"/>
              <a:buChar char="u"/>
            </a:pPr>
            <a:r>
              <a:rPr lang="ja-JP" altLang="en-US" sz="2800" dirty="0">
                <a:latin typeface="メイリオ" pitchFamily="50" charset="-128"/>
                <a:ea typeface="メイリオ" pitchFamily="50" charset="-128"/>
                <a:cs typeface="メイリオ" pitchFamily="50" charset="-128"/>
              </a:rPr>
              <a:t>温度が低い</a:t>
            </a:r>
            <a:endParaRPr lang="en-US" altLang="ja-JP" sz="28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888903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teacher\Desktop\CIMG7909.jpg"/>
          <p:cNvPicPr>
            <a:picLocks noChangeAspect="1" noChangeArrowheads="1"/>
          </p:cNvPicPr>
          <p:nvPr/>
        </p:nvPicPr>
        <p:blipFill>
          <a:blip r:embed="rId2"/>
          <a:srcRect l="14758" t="4243" r="25494"/>
          <a:stretch>
            <a:fillRect/>
          </a:stretch>
        </p:blipFill>
        <p:spPr bwMode="auto">
          <a:xfrm>
            <a:off x="766915" y="1031051"/>
            <a:ext cx="4572000" cy="5495636"/>
          </a:xfrm>
          <a:prstGeom prst="rect">
            <a:avLst/>
          </a:prstGeom>
          <a:noFill/>
        </p:spPr>
      </p:pic>
      <p:sp>
        <p:nvSpPr>
          <p:cNvPr id="6" name="円/楕円 6">
            <a:extLst>
              <a:ext uri="{FF2B5EF4-FFF2-40B4-BE49-F238E27FC236}">
                <a16:creationId xmlns:a16="http://schemas.microsoft.com/office/drawing/2014/main" id="{44975B54-461F-2F27-36B9-856F4FAEACC0}"/>
              </a:ext>
            </a:extLst>
          </p:cNvPr>
          <p:cNvSpPr/>
          <p:nvPr/>
        </p:nvSpPr>
        <p:spPr>
          <a:xfrm>
            <a:off x="1456857" y="3615043"/>
            <a:ext cx="708379" cy="157638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995515" y="442452"/>
            <a:ext cx="4114801" cy="523220"/>
          </a:xfrm>
          <a:prstGeom prst="rect">
            <a:avLst/>
          </a:prstGeom>
          <a:noFill/>
        </p:spPr>
        <p:txBody>
          <a:bodyPr wrap="square" rtlCol="0">
            <a:spAutoFit/>
          </a:bodyPr>
          <a:lstStyle/>
          <a:p>
            <a:r>
              <a:rPr lang="ja-JP" altLang="en-US" sz="2800" dirty="0">
                <a:latin typeface="メイリオ" pitchFamily="50" charset="-128"/>
                <a:ea typeface="メイリオ" pitchFamily="50" charset="-128"/>
                <a:cs typeface="メイリオ" pitchFamily="50" charset="-128"/>
              </a:rPr>
              <a:t>マッケーブ・シール法</a:t>
            </a:r>
            <a:endParaRPr kumimoji="1" lang="ja-JP" altLang="en-US" sz="2800" dirty="0">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EB886232-6227-993F-A54B-91BE81E095B8}"/>
              </a:ext>
            </a:extLst>
          </p:cNvPr>
          <p:cNvSpPr txBox="1"/>
          <p:nvPr/>
        </p:nvSpPr>
        <p:spPr>
          <a:xfrm>
            <a:off x="6096000" y="1149038"/>
            <a:ext cx="3709627"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理論段数：</a:t>
            </a:r>
            <a:r>
              <a:rPr kumimoji="1" lang="en-US" altLang="ja-JP" sz="2800" dirty="0">
                <a:latin typeface="メイリオ" panose="020B0604030504040204" pitchFamily="50" charset="-128"/>
                <a:ea typeface="メイリオ" panose="020B0604030504040204" pitchFamily="50" charset="-128"/>
              </a:rPr>
              <a:t>6.2</a:t>
            </a:r>
            <a:r>
              <a:rPr kumimoji="1" lang="ja-JP" altLang="en-US" sz="2800" dirty="0">
                <a:latin typeface="メイリオ" panose="020B0604030504040204" pitchFamily="50" charset="-128"/>
                <a:ea typeface="メイリオ" panose="020B0604030504040204" pitchFamily="50" charset="-128"/>
              </a:rPr>
              <a:t>段</a:t>
            </a:r>
          </a:p>
        </p:txBody>
      </p:sp>
      <p:sp>
        <p:nvSpPr>
          <p:cNvPr id="10" name="テキスト ボックス 9"/>
          <p:cNvSpPr txBox="1"/>
          <p:nvPr/>
        </p:nvSpPr>
        <p:spPr>
          <a:xfrm>
            <a:off x="6017340" y="2138517"/>
            <a:ext cx="4601499" cy="954107"/>
          </a:xfrm>
          <a:prstGeom prst="rect">
            <a:avLst/>
          </a:prstGeom>
          <a:noFill/>
        </p:spPr>
        <p:txBody>
          <a:bodyPr wrap="square" rtlCol="0">
            <a:spAutoFit/>
          </a:bodyPr>
          <a:lstStyle/>
          <a:p>
            <a:pPr>
              <a:buFont typeface="Wingdings" pitchFamily="2" charset="2"/>
              <a:buChar char="u"/>
            </a:pPr>
            <a:r>
              <a:rPr lang="ja-JP" altLang="en-US" sz="2800" dirty="0">
                <a:latin typeface="メイリオ" pitchFamily="50" charset="-128"/>
                <a:ea typeface="メイリオ" pitchFamily="50" charset="-128"/>
                <a:cs typeface="メイリオ" pitchFamily="50" charset="-128"/>
              </a:rPr>
              <a:t>原液の濃度が低いため、</a:t>
            </a:r>
            <a:endParaRPr lang="en-US" altLang="ja-JP" sz="2800" dirty="0">
              <a:latin typeface="メイリオ" pitchFamily="50" charset="-128"/>
              <a:ea typeface="メイリオ" pitchFamily="50" charset="-128"/>
              <a:cs typeface="メイリオ" pitchFamily="50" charset="-128"/>
            </a:endParaRPr>
          </a:p>
          <a:p>
            <a:r>
              <a:rPr lang="ja-JP" altLang="en-US" sz="2800" dirty="0">
                <a:latin typeface="メイリオ" pitchFamily="50" charset="-128"/>
                <a:ea typeface="メイリオ" pitchFamily="50" charset="-128"/>
                <a:cs typeface="メイリオ" pitchFamily="50" charset="-128"/>
              </a:rPr>
              <a:t>　回収部の作図が窮屈</a:t>
            </a:r>
            <a:endParaRPr kumimoji="1" lang="ja-JP" altLang="en-US" sz="28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888903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6F78185-2562-B114-8A08-614B087EDCBF}"/>
              </a:ext>
            </a:extLst>
          </p:cNvPr>
          <p:cNvSpPr txBox="1"/>
          <p:nvPr/>
        </p:nvSpPr>
        <p:spPr>
          <a:xfrm>
            <a:off x="411271" y="537882"/>
            <a:ext cx="406639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（２）試験運転②</a:t>
            </a:r>
          </a:p>
        </p:txBody>
      </p:sp>
      <p:pic>
        <p:nvPicPr>
          <p:cNvPr id="10" name="Picture 2" descr="C:\Users\teacher\Desktop\CIMG7910.jpg"/>
          <p:cNvPicPr>
            <a:picLocks noChangeAspect="1" noChangeArrowheads="1"/>
          </p:cNvPicPr>
          <p:nvPr/>
        </p:nvPicPr>
        <p:blipFill>
          <a:blip r:embed="rId2"/>
          <a:srcRect l="9758" t="2419" r="8952"/>
          <a:stretch>
            <a:fillRect/>
          </a:stretch>
        </p:blipFill>
        <p:spPr bwMode="auto">
          <a:xfrm>
            <a:off x="339214" y="1814054"/>
            <a:ext cx="4542502" cy="4734230"/>
          </a:xfrm>
          <a:prstGeom prst="rect">
            <a:avLst/>
          </a:prstGeom>
          <a:noFill/>
        </p:spPr>
      </p:pic>
      <p:sp>
        <p:nvSpPr>
          <p:cNvPr id="11" name="テキスト ボックス 10"/>
          <p:cNvSpPr txBox="1"/>
          <p:nvPr/>
        </p:nvSpPr>
        <p:spPr>
          <a:xfrm>
            <a:off x="1637070" y="1211722"/>
            <a:ext cx="2197510" cy="523220"/>
          </a:xfrm>
          <a:prstGeom prst="rect">
            <a:avLst/>
          </a:prstGeom>
          <a:noFill/>
        </p:spPr>
        <p:txBody>
          <a:bodyPr wrap="square" rtlCol="0">
            <a:spAutoFit/>
          </a:bodyPr>
          <a:lstStyle/>
          <a:p>
            <a:r>
              <a:rPr kumimoji="1" lang="ja-JP" altLang="en-US" sz="2800" dirty="0">
                <a:latin typeface="メイリオ" pitchFamily="50" charset="-128"/>
                <a:ea typeface="メイリオ" pitchFamily="50" charset="-128"/>
                <a:cs typeface="メイリオ" pitchFamily="50" charset="-128"/>
              </a:rPr>
              <a:t>運転データ</a:t>
            </a:r>
          </a:p>
        </p:txBody>
      </p:sp>
      <p:sp>
        <p:nvSpPr>
          <p:cNvPr id="12" name="テキスト ボックス 11"/>
          <p:cNvSpPr txBox="1"/>
          <p:nvPr/>
        </p:nvSpPr>
        <p:spPr>
          <a:xfrm>
            <a:off x="5625594" y="1214813"/>
            <a:ext cx="5879689" cy="523220"/>
          </a:xfrm>
          <a:prstGeom prst="rect">
            <a:avLst/>
          </a:prstGeom>
          <a:noFill/>
        </p:spPr>
        <p:txBody>
          <a:bodyPr wrap="square" rtlCol="0">
            <a:spAutoFit/>
          </a:bodyPr>
          <a:lstStyle/>
          <a:p>
            <a:r>
              <a:rPr lang="ja-JP" altLang="en-US" sz="2800" dirty="0">
                <a:latin typeface="メイリオ" pitchFamily="50" charset="-128"/>
                <a:ea typeface="メイリオ" pitchFamily="50" charset="-128"/>
                <a:cs typeface="メイリオ" pitchFamily="50" charset="-128"/>
              </a:rPr>
              <a:t>サンプリング液のメタノール濃度</a:t>
            </a:r>
            <a:endParaRPr kumimoji="1" lang="ja-JP" altLang="en-US" sz="2800" dirty="0">
              <a:latin typeface="メイリオ" pitchFamily="50" charset="-128"/>
              <a:ea typeface="メイリオ" pitchFamily="50" charset="-128"/>
              <a:cs typeface="メイリオ" pitchFamily="50" charset="-128"/>
            </a:endParaRPr>
          </a:p>
        </p:txBody>
      </p:sp>
      <p:graphicFrame>
        <p:nvGraphicFramePr>
          <p:cNvPr id="13" name="表 12">
            <a:extLst>
              <a:ext uri="{FF2B5EF4-FFF2-40B4-BE49-F238E27FC236}">
                <a16:creationId xmlns:a16="http://schemas.microsoft.com/office/drawing/2014/main" id="{C0085867-372D-CC87-A754-8C2BD67567FD}"/>
              </a:ext>
            </a:extLst>
          </p:cNvPr>
          <p:cNvGraphicFramePr>
            <a:graphicFrameLocks noGrp="1"/>
          </p:cNvGraphicFramePr>
          <p:nvPr>
            <p:extLst>
              <p:ext uri="{D42A27DB-BD31-4B8C-83A1-F6EECF244321}">
                <p14:modId xmlns:p14="http://schemas.microsoft.com/office/powerpoint/2010/main" val="1819454459"/>
              </p:ext>
            </p:extLst>
          </p:nvPr>
        </p:nvGraphicFramePr>
        <p:xfrm>
          <a:off x="5104994" y="1815771"/>
          <a:ext cx="6784808" cy="1958430"/>
        </p:xfrm>
        <a:graphic>
          <a:graphicData uri="http://schemas.openxmlformats.org/drawingml/2006/table">
            <a:tbl>
              <a:tblPr/>
              <a:tblGrid>
                <a:gridCol w="1696002">
                  <a:extLst>
                    <a:ext uri="{9D8B030D-6E8A-4147-A177-3AD203B41FA5}">
                      <a16:colId xmlns:a16="http://schemas.microsoft.com/office/drawing/2014/main" val="20000"/>
                    </a:ext>
                  </a:extLst>
                </a:gridCol>
                <a:gridCol w="1806889">
                  <a:extLst>
                    <a:ext uri="{9D8B030D-6E8A-4147-A177-3AD203B41FA5}">
                      <a16:colId xmlns:a16="http://schemas.microsoft.com/office/drawing/2014/main" val="20001"/>
                    </a:ext>
                  </a:extLst>
                </a:gridCol>
                <a:gridCol w="1696002">
                  <a:extLst>
                    <a:ext uri="{9D8B030D-6E8A-4147-A177-3AD203B41FA5}">
                      <a16:colId xmlns:a16="http://schemas.microsoft.com/office/drawing/2014/main" val="20002"/>
                    </a:ext>
                  </a:extLst>
                </a:gridCol>
                <a:gridCol w="1585915">
                  <a:extLst>
                    <a:ext uri="{9D8B030D-6E8A-4147-A177-3AD203B41FA5}">
                      <a16:colId xmlns:a16="http://schemas.microsoft.com/office/drawing/2014/main" val="20003"/>
                    </a:ext>
                  </a:extLst>
                </a:gridCol>
              </a:tblGrid>
              <a:tr h="391686">
                <a:tc rowSpan="2">
                  <a:txBody>
                    <a:bodyPr/>
                    <a:lstStyle/>
                    <a:p>
                      <a:pPr algn="just">
                        <a:spcAft>
                          <a:spcPts val="0"/>
                        </a:spcAft>
                      </a:pPr>
                      <a:endParaRPr lang="en-US" sz="2000" kern="100" dirty="0">
                        <a:latin typeface="メイリオ" pitchFamily="50" charset="-128"/>
                        <a:ea typeface="メイリオ" pitchFamily="50" charset="-128"/>
                        <a:cs typeface="メイリオ"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2000" kern="100" dirty="0">
                          <a:latin typeface="メイリオ" pitchFamily="50" charset="-128"/>
                          <a:ea typeface="メイリオ" pitchFamily="50" charset="-128"/>
                          <a:cs typeface="メイリオ" pitchFamily="50" charset="-128"/>
                        </a:rPr>
                        <a:t>密度</a:t>
                      </a:r>
                    </a:p>
                    <a:p>
                      <a:pPr algn="ctr">
                        <a:spcAft>
                          <a:spcPts val="0"/>
                        </a:spcAft>
                      </a:pPr>
                      <a:r>
                        <a:rPr lang="en-US" sz="2000" kern="100" dirty="0">
                          <a:latin typeface="メイリオ" pitchFamily="50" charset="-128"/>
                          <a:ea typeface="メイリオ" pitchFamily="50" charset="-128"/>
                          <a:cs typeface="メイリオ" pitchFamily="50" charset="-128"/>
                        </a:rPr>
                        <a:t>[g/cm</a:t>
                      </a:r>
                      <a:r>
                        <a:rPr lang="en-US" sz="2000" kern="100" baseline="30000" dirty="0">
                          <a:latin typeface="メイリオ" pitchFamily="50" charset="-128"/>
                          <a:ea typeface="メイリオ" pitchFamily="50" charset="-128"/>
                          <a:cs typeface="メイリオ" pitchFamily="50" charset="-128"/>
                        </a:rPr>
                        <a:t>3</a:t>
                      </a:r>
                      <a:r>
                        <a:rPr lang="en-US" sz="2000" kern="100" dirty="0">
                          <a:latin typeface="メイリオ" pitchFamily="50" charset="-128"/>
                          <a:ea typeface="メイリオ" pitchFamily="50" charset="-128"/>
                          <a:cs typeface="メイリオ" pitchFamily="50" charset="-128"/>
                        </a:rPr>
                        <a:t>]</a:t>
                      </a:r>
                      <a:endParaRPr lang="ja-JP" sz="2000" kern="100" dirty="0">
                        <a:latin typeface="メイリオ" pitchFamily="50" charset="-128"/>
                        <a:ea typeface="メイリオ" pitchFamily="50" charset="-128"/>
                        <a:cs typeface="メイリオ"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2000" kern="100">
                          <a:latin typeface="メイリオ" pitchFamily="50" charset="-128"/>
                          <a:ea typeface="メイリオ" pitchFamily="50" charset="-128"/>
                          <a:cs typeface="メイリオ" pitchFamily="50" charset="-128"/>
                        </a:rPr>
                        <a:t>メタノール濃度</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391686">
                <a:tc vMerge="1">
                  <a:txBody>
                    <a:bodyPr/>
                    <a:lstStyle/>
                    <a:p>
                      <a:endParaRPr kumimoji="1" lang="ja-JP" altLang="en-US"/>
                    </a:p>
                  </a:txBody>
                  <a:tcPr/>
                </a:tc>
                <a:tc vMerge="1">
                  <a:txBody>
                    <a:bodyPr/>
                    <a:lstStyle/>
                    <a:p>
                      <a:endParaRPr kumimoji="1" lang="ja-JP" altLang="en-US"/>
                    </a:p>
                  </a:txBody>
                  <a:tcPr/>
                </a:tc>
                <a:tc>
                  <a:txBody>
                    <a:bodyPr/>
                    <a:lstStyle/>
                    <a:p>
                      <a:pPr marL="128270" indent="88900" algn="just">
                        <a:spcAft>
                          <a:spcPts val="0"/>
                        </a:spcAft>
                      </a:pPr>
                      <a:r>
                        <a:rPr lang="en-US" sz="2000" kern="100">
                          <a:latin typeface="メイリオ" pitchFamily="50" charset="-128"/>
                          <a:ea typeface="メイリオ" pitchFamily="50" charset="-128"/>
                          <a:cs typeface="メイリオ" pitchFamily="50" charset="-128"/>
                        </a:rPr>
                        <a:t>[mol%]</a:t>
                      </a:r>
                      <a:endParaRPr lang="ja-JP" sz="2000" kern="100">
                        <a:latin typeface="メイリオ" pitchFamily="50" charset="-128"/>
                        <a:ea typeface="メイリオ" pitchFamily="50" charset="-128"/>
                        <a:cs typeface="メイリオ"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latin typeface="メイリオ" pitchFamily="50" charset="-128"/>
                          <a:ea typeface="メイリオ" pitchFamily="50" charset="-128"/>
                          <a:cs typeface="メイリオ" pitchFamily="50" charset="-128"/>
                        </a:rPr>
                        <a:t>[mol</a:t>
                      </a:r>
                      <a:r>
                        <a:rPr lang="ja-JP" sz="2000" kern="100">
                          <a:latin typeface="メイリオ" pitchFamily="50" charset="-128"/>
                          <a:ea typeface="メイリオ" pitchFamily="50" charset="-128"/>
                          <a:cs typeface="メイリオ" pitchFamily="50" charset="-128"/>
                        </a:rPr>
                        <a:t>分率</a:t>
                      </a:r>
                      <a:r>
                        <a:rPr lang="en-US" sz="2000" kern="100">
                          <a:latin typeface="メイリオ" pitchFamily="50" charset="-128"/>
                          <a:ea typeface="メイリオ" pitchFamily="50" charset="-128"/>
                          <a:cs typeface="メイリオ" pitchFamily="50" charset="-128"/>
                        </a:rPr>
                        <a:t>]</a:t>
                      </a:r>
                      <a:endParaRPr lang="ja-JP" sz="2000" kern="100">
                        <a:latin typeface="メイリオ" pitchFamily="50" charset="-128"/>
                        <a:ea typeface="メイリオ" pitchFamily="50" charset="-128"/>
                        <a:cs typeface="メイリオ"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1686">
                <a:tc>
                  <a:txBody>
                    <a:bodyPr/>
                    <a:lstStyle/>
                    <a:p>
                      <a:pPr algn="just">
                        <a:spcAft>
                          <a:spcPts val="0"/>
                        </a:spcAft>
                      </a:pPr>
                      <a:r>
                        <a:rPr lang="ja-JP" sz="2000" kern="100">
                          <a:latin typeface="メイリオ" pitchFamily="50" charset="-128"/>
                          <a:ea typeface="メイリオ" pitchFamily="50" charset="-128"/>
                          <a:cs typeface="メイリオ" pitchFamily="50" charset="-128"/>
                        </a:rPr>
                        <a:t>原液</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latin typeface="メイリオ" pitchFamily="50" charset="-128"/>
                          <a:ea typeface="メイリオ" pitchFamily="50" charset="-128"/>
                          <a:cs typeface="メイリオ" pitchFamily="50" charset="-128"/>
                        </a:rPr>
                        <a:t>0.9592(15</a:t>
                      </a:r>
                      <a:r>
                        <a:rPr lang="ja-JP" sz="2000" kern="100" dirty="0">
                          <a:latin typeface="メイリオ" pitchFamily="50" charset="-128"/>
                          <a:ea typeface="メイリオ" pitchFamily="50" charset="-128"/>
                          <a:cs typeface="メイリオ" pitchFamily="50" charset="-128"/>
                        </a:rPr>
                        <a:t>℃</a:t>
                      </a:r>
                      <a:r>
                        <a:rPr lang="en-US" sz="2000" kern="100" dirty="0">
                          <a:latin typeface="メイリオ" pitchFamily="50" charset="-128"/>
                          <a:ea typeface="メイリオ" pitchFamily="50" charset="-128"/>
                          <a:cs typeface="メイリオ" pitchFamily="50" charset="-128"/>
                        </a:rPr>
                        <a:t>)</a:t>
                      </a:r>
                      <a:endParaRPr lang="ja-JP" sz="2000" kern="100" dirty="0">
                        <a:latin typeface="メイリオ" pitchFamily="50" charset="-128"/>
                        <a:ea typeface="メイリオ" pitchFamily="50" charset="-128"/>
                        <a:cs typeface="メイリオ"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a:latin typeface="メイリオ" pitchFamily="50" charset="-128"/>
                          <a:ea typeface="メイリオ" pitchFamily="50" charset="-128"/>
                          <a:cs typeface="メイリオ" pitchFamily="50" charset="-128"/>
                        </a:rPr>
                        <a:t>16.655</a:t>
                      </a:r>
                      <a:endParaRPr lang="ja-JP" sz="2000" kern="100">
                        <a:latin typeface="メイリオ" pitchFamily="50" charset="-128"/>
                        <a:ea typeface="メイリオ" pitchFamily="50" charset="-128"/>
                        <a:cs typeface="メイリオ"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solidFill>
                            <a:schemeClr val="tx1"/>
                          </a:solidFill>
                          <a:latin typeface="メイリオ" pitchFamily="50" charset="-128"/>
                          <a:ea typeface="メイリオ" pitchFamily="50" charset="-128"/>
                          <a:cs typeface="メイリオ" pitchFamily="50" charset="-128"/>
                        </a:rPr>
                        <a:t>0.167</a:t>
                      </a:r>
                      <a:endParaRPr lang="ja-JP" sz="2000" kern="100" dirty="0">
                        <a:solidFill>
                          <a:schemeClr val="tx1"/>
                        </a:solidFill>
                        <a:latin typeface="メイリオ" pitchFamily="50" charset="-128"/>
                        <a:ea typeface="メイリオ" pitchFamily="50" charset="-128"/>
                        <a:cs typeface="メイリオ"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1686">
                <a:tc>
                  <a:txBody>
                    <a:bodyPr/>
                    <a:lstStyle/>
                    <a:p>
                      <a:pPr algn="just">
                        <a:spcAft>
                          <a:spcPts val="0"/>
                        </a:spcAft>
                      </a:pPr>
                      <a:r>
                        <a:rPr lang="ja-JP" sz="2000" kern="100">
                          <a:latin typeface="メイリオ" pitchFamily="50" charset="-128"/>
                          <a:ea typeface="メイリオ" pitchFamily="50" charset="-128"/>
                          <a:cs typeface="メイリオ" pitchFamily="50" charset="-128"/>
                        </a:rPr>
                        <a:t>留出</a:t>
                      </a:r>
                      <a:r>
                        <a:rPr lang="en-US" sz="2000" kern="100">
                          <a:latin typeface="メイリオ" pitchFamily="50" charset="-128"/>
                          <a:ea typeface="メイリオ" pitchFamily="50" charset="-128"/>
                          <a:cs typeface="メイリオ" pitchFamily="50" charset="-128"/>
                        </a:rPr>
                        <a:t>(</a:t>
                      </a:r>
                      <a:r>
                        <a:rPr lang="ja-JP" sz="2000" kern="100">
                          <a:latin typeface="メイリオ" pitchFamily="50" charset="-128"/>
                          <a:ea typeface="メイリオ" pitchFamily="50" charset="-128"/>
                          <a:cs typeface="メイリオ" pitchFamily="50" charset="-128"/>
                        </a:rPr>
                        <a:t>還流</a:t>
                      </a:r>
                      <a:r>
                        <a:rPr lang="en-US" sz="2000" kern="100">
                          <a:latin typeface="メイリオ" pitchFamily="50" charset="-128"/>
                          <a:ea typeface="メイリオ" pitchFamily="50" charset="-128"/>
                          <a:cs typeface="メイリオ" pitchFamily="50" charset="-128"/>
                        </a:rPr>
                        <a:t>)</a:t>
                      </a:r>
                      <a:r>
                        <a:rPr lang="ja-JP" sz="2000" kern="100">
                          <a:latin typeface="メイリオ" pitchFamily="50" charset="-128"/>
                          <a:ea typeface="メイリオ" pitchFamily="50" charset="-128"/>
                          <a:cs typeface="メイリオ" pitchFamily="50" charset="-128"/>
                        </a:rPr>
                        <a:t>液</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latin typeface="メイリオ" pitchFamily="50" charset="-128"/>
                          <a:ea typeface="メイリオ" pitchFamily="50" charset="-128"/>
                          <a:cs typeface="メイリオ" pitchFamily="50" charset="-128"/>
                        </a:rPr>
                        <a:t>0.7956(20</a:t>
                      </a:r>
                      <a:r>
                        <a:rPr lang="ja-JP" sz="2000" kern="100" dirty="0">
                          <a:latin typeface="メイリオ" pitchFamily="50" charset="-128"/>
                          <a:ea typeface="メイリオ" pitchFamily="50" charset="-128"/>
                          <a:cs typeface="メイリオ" pitchFamily="50" charset="-128"/>
                        </a:rPr>
                        <a:t>℃</a:t>
                      </a:r>
                      <a:r>
                        <a:rPr lang="en-US" sz="2000" kern="100" dirty="0">
                          <a:latin typeface="メイリオ" pitchFamily="50" charset="-128"/>
                          <a:ea typeface="メイリオ" pitchFamily="50" charset="-128"/>
                          <a:cs typeface="メイリオ" pitchFamily="50" charset="-128"/>
                        </a:rPr>
                        <a:t>)</a:t>
                      </a:r>
                      <a:endParaRPr lang="ja-JP" sz="2000" kern="100" dirty="0">
                        <a:latin typeface="メイリオ" pitchFamily="50" charset="-128"/>
                        <a:ea typeface="メイリオ" pitchFamily="50" charset="-128"/>
                        <a:cs typeface="メイリオ"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latin typeface="メイリオ" pitchFamily="50" charset="-128"/>
                          <a:ea typeface="メイリオ" pitchFamily="50" charset="-128"/>
                          <a:cs typeface="メイリオ" pitchFamily="50" charset="-128"/>
                        </a:rPr>
                        <a:t>97.458</a:t>
                      </a:r>
                      <a:endParaRPr lang="ja-JP" sz="2000" kern="100" dirty="0">
                        <a:latin typeface="メイリオ" pitchFamily="50" charset="-128"/>
                        <a:ea typeface="メイリオ" pitchFamily="50" charset="-128"/>
                        <a:cs typeface="メイリオ"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solidFill>
                            <a:schemeClr val="tx1"/>
                          </a:solidFill>
                          <a:latin typeface="メイリオ" pitchFamily="50" charset="-128"/>
                          <a:ea typeface="メイリオ" pitchFamily="50" charset="-128"/>
                          <a:cs typeface="メイリオ" pitchFamily="50" charset="-128"/>
                        </a:rPr>
                        <a:t>0.975</a:t>
                      </a:r>
                      <a:endParaRPr lang="ja-JP" sz="2000" kern="100" dirty="0">
                        <a:solidFill>
                          <a:schemeClr val="tx1"/>
                        </a:solidFill>
                        <a:latin typeface="メイリオ" pitchFamily="50" charset="-128"/>
                        <a:ea typeface="メイリオ" pitchFamily="50" charset="-128"/>
                        <a:cs typeface="メイリオ"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1686">
                <a:tc>
                  <a:txBody>
                    <a:bodyPr/>
                    <a:lstStyle/>
                    <a:p>
                      <a:pPr algn="just">
                        <a:spcAft>
                          <a:spcPts val="0"/>
                        </a:spcAft>
                      </a:pPr>
                      <a:r>
                        <a:rPr lang="ja-JP" sz="2000" kern="100" dirty="0">
                          <a:latin typeface="メイリオ" pitchFamily="50" charset="-128"/>
                          <a:ea typeface="メイリオ" pitchFamily="50" charset="-128"/>
                          <a:cs typeface="メイリオ" pitchFamily="50" charset="-128"/>
                        </a:rPr>
                        <a:t>缶出液</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latin typeface="メイリオ" pitchFamily="50" charset="-128"/>
                          <a:ea typeface="メイリオ" pitchFamily="50" charset="-128"/>
                          <a:cs typeface="メイリオ" pitchFamily="50" charset="-128"/>
                        </a:rPr>
                        <a:t>0.9668(20</a:t>
                      </a:r>
                      <a:r>
                        <a:rPr lang="ja-JP" sz="2000" kern="100" dirty="0">
                          <a:latin typeface="メイリオ" pitchFamily="50" charset="-128"/>
                          <a:ea typeface="メイリオ" pitchFamily="50" charset="-128"/>
                          <a:cs typeface="メイリオ" pitchFamily="50" charset="-128"/>
                        </a:rPr>
                        <a:t>℃</a:t>
                      </a:r>
                      <a:r>
                        <a:rPr lang="en-US" sz="2000" kern="100" dirty="0">
                          <a:latin typeface="メイリオ" pitchFamily="50" charset="-128"/>
                          <a:ea typeface="メイリオ" pitchFamily="50" charset="-128"/>
                          <a:cs typeface="メイリオ" pitchFamily="50" charset="-128"/>
                        </a:rPr>
                        <a:t>)</a:t>
                      </a:r>
                      <a:endParaRPr lang="ja-JP" sz="2000" kern="100" dirty="0">
                        <a:latin typeface="メイリオ" pitchFamily="50" charset="-128"/>
                        <a:ea typeface="メイリオ" pitchFamily="50" charset="-128"/>
                        <a:cs typeface="メイリオ"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latin typeface="メイリオ" pitchFamily="50" charset="-128"/>
                          <a:ea typeface="メイリオ" pitchFamily="50" charset="-128"/>
                          <a:cs typeface="メイリオ" pitchFamily="50" charset="-128"/>
                        </a:rPr>
                        <a:t>12.231</a:t>
                      </a:r>
                      <a:endParaRPr lang="ja-JP" sz="2000" kern="100" dirty="0">
                        <a:latin typeface="メイリオ" pitchFamily="50" charset="-128"/>
                        <a:ea typeface="メイリオ" pitchFamily="50" charset="-128"/>
                        <a:cs typeface="メイリオ"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solidFill>
                            <a:srgbClr val="FF0000"/>
                          </a:solidFill>
                          <a:latin typeface="メイリオ" pitchFamily="50" charset="-128"/>
                          <a:ea typeface="メイリオ" pitchFamily="50" charset="-128"/>
                          <a:cs typeface="メイリオ" pitchFamily="50" charset="-128"/>
                        </a:rPr>
                        <a:t>0.122</a:t>
                      </a:r>
                      <a:endParaRPr lang="ja-JP" sz="2000" kern="100" dirty="0">
                        <a:solidFill>
                          <a:srgbClr val="FF0000"/>
                        </a:solidFill>
                        <a:latin typeface="メイリオ" pitchFamily="50" charset="-128"/>
                        <a:ea typeface="メイリオ" pitchFamily="50" charset="-128"/>
                        <a:cs typeface="メイリオ"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954997193"/>
              </p:ext>
            </p:extLst>
          </p:nvPr>
        </p:nvGraphicFramePr>
        <p:xfrm>
          <a:off x="5581349" y="4434152"/>
          <a:ext cx="2510418" cy="2133600"/>
        </p:xfrm>
        <a:graphic>
          <a:graphicData uri="http://schemas.openxmlformats.org/drawingml/2006/table">
            <a:tbl>
              <a:tblPr/>
              <a:tblGrid>
                <a:gridCol w="1156644">
                  <a:extLst>
                    <a:ext uri="{9D8B030D-6E8A-4147-A177-3AD203B41FA5}">
                      <a16:colId xmlns:a16="http://schemas.microsoft.com/office/drawing/2014/main" val="20000"/>
                    </a:ext>
                  </a:extLst>
                </a:gridCol>
                <a:gridCol w="1353774">
                  <a:extLst>
                    <a:ext uri="{9D8B030D-6E8A-4147-A177-3AD203B41FA5}">
                      <a16:colId xmlns:a16="http://schemas.microsoft.com/office/drawing/2014/main" val="20001"/>
                    </a:ext>
                  </a:extLst>
                </a:gridCol>
              </a:tblGrid>
              <a:tr h="0">
                <a:tc>
                  <a:txBody>
                    <a:bodyPr/>
                    <a:lstStyle/>
                    <a:p>
                      <a:pPr algn="ctr">
                        <a:spcAft>
                          <a:spcPts val="0"/>
                        </a:spcAft>
                      </a:pPr>
                      <a:r>
                        <a:rPr lang="ja-JP" sz="2000" kern="100" dirty="0">
                          <a:latin typeface="Century"/>
                          <a:ea typeface="メイリオ"/>
                          <a:cs typeface="Times New Roman"/>
                        </a:rPr>
                        <a:t>経過時間</a:t>
                      </a:r>
                      <a:endParaRPr lang="ja-JP" sz="2000" kern="100" dirty="0">
                        <a:latin typeface="Century"/>
                        <a:ea typeface="ＭＳ 明朝"/>
                        <a:cs typeface="Times New Roman"/>
                      </a:endParaRPr>
                    </a:p>
                    <a:p>
                      <a:pPr algn="ctr">
                        <a:spcAft>
                          <a:spcPts val="0"/>
                        </a:spcAft>
                      </a:pPr>
                      <a:r>
                        <a:rPr lang="en-US" sz="2000" kern="100" dirty="0">
                          <a:latin typeface="メイリオ"/>
                          <a:ea typeface="ＭＳ 明朝"/>
                          <a:cs typeface="Times New Roman"/>
                        </a:rPr>
                        <a:t>(</a:t>
                      </a:r>
                      <a:r>
                        <a:rPr lang="ja-JP" sz="2000" kern="100" dirty="0">
                          <a:latin typeface="Century"/>
                          <a:ea typeface="メイリオ"/>
                          <a:cs typeface="Times New Roman"/>
                        </a:rPr>
                        <a:t>分</a:t>
                      </a:r>
                      <a:r>
                        <a:rPr lang="en-US" sz="2000" kern="100" dirty="0">
                          <a:latin typeface="Century"/>
                          <a:ea typeface="メイリオ"/>
                          <a:cs typeface="Times New Roman"/>
                        </a:rPr>
                        <a:t>)</a:t>
                      </a:r>
                      <a:endParaRPr lang="ja-JP" sz="20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kern="100" dirty="0">
                          <a:latin typeface="Century"/>
                          <a:ea typeface="メイリオ"/>
                          <a:cs typeface="Times New Roman"/>
                        </a:rPr>
                        <a:t>還流部</a:t>
                      </a:r>
                      <a:endParaRPr lang="ja-JP" sz="2000" kern="100" dirty="0">
                        <a:latin typeface="Century"/>
                        <a:ea typeface="ＭＳ 明朝"/>
                        <a:cs typeface="Times New Roman"/>
                      </a:endParaRPr>
                    </a:p>
                    <a:p>
                      <a:pPr algn="ctr">
                        <a:spcAft>
                          <a:spcPts val="0"/>
                        </a:spcAft>
                      </a:pPr>
                      <a:r>
                        <a:rPr lang="en-US" sz="2000" kern="100" dirty="0">
                          <a:latin typeface="メイリオ"/>
                          <a:ea typeface="ＭＳ 明朝"/>
                          <a:cs typeface="Times New Roman"/>
                        </a:rPr>
                        <a:t>(23</a:t>
                      </a:r>
                      <a:r>
                        <a:rPr lang="ja-JP" sz="2000" kern="100" dirty="0">
                          <a:latin typeface="Century"/>
                          <a:ea typeface="メイリオ"/>
                          <a:cs typeface="Times New Roman"/>
                        </a:rPr>
                        <a:t>段目</a:t>
                      </a:r>
                      <a:r>
                        <a:rPr lang="en-US" sz="2000" kern="100" dirty="0">
                          <a:latin typeface="Century"/>
                          <a:ea typeface="メイリオ"/>
                          <a:cs typeface="Times New Roman"/>
                        </a:rPr>
                        <a:t>)</a:t>
                      </a:r>
                      <a:endParaRPr lang="ja-JP" sz="2000" kern="100" dirty="0">
                        <a:latin typeface="Century"/>
                        <a:ea typeface="ＭＳ 明朝"/>
                        <a:cs typeface="Times New Roman"/>
                      </a:endParaRPr>
                    </a:p>
                    <a:p>
                      <a:pPr algn="ctr">
                        <a:spcAft>
                          <a:spcPts val="0"/>
                        </a:spcAft>
                      </a:pPr>
                      <a:r>
                        <a:rPr lang="ja-JP" sz="2000" kern="100" dirty="0">
                          <a:latin typeface="Century"/>
                          <a:ea typeface="メイリオ"/>
                          <a:cs typeface="Times New Roman"/>
                        </a:rPr>
                        <a:t>温度</a:t>
                      </a:r>
                      <a:r>
                        <a:rPr lang="en-US" sz="2000" kern="100" dirty="0">
                          <a:latin typeface="Century"/>
                          <a:ea typeface="メイリオ"/>
                          <a:cs typeface="Times New Roman"/>
                        </a:rPr>
                        <a:t>(</a:t>
                      </a:r>
                      <a:r>
                        <a:rPr lang="ja-JP" sz="2000" kern="100" dirty="0">
                          <a:latin typeface="Century"/>
                          <a:ea typeface="メイリオ"/>
                          <a:cs typeface="Times New Roman"/>
                        </a:rPr>
                        <a:t>℃</a:t>
                      </a:r>
                      <a:r>
                        <a:rPr lang="en-US" sz="2000" kern="100" dirty="0">
                          <a:latin typeface="Century"/>
                          <a:ea typeface="メイリオ"/>
                          <a:cs typeface="Times New Roman"/>
                        </a:rPr>
                        <a:t>)</a:t>
                      </a:r>
                      <a:endParaRPr lang="ja-JP" sz="20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5425">
                <a:tc>
                  <a:txBody>
                    <a:bodyPr/>
                    <a:lstStyle/>
                    <a:p>
                      <a:pPr algn="ctr">
                        <a:spcAft>
                          <a:spcPts val="0"/>
                        </a:spcAft>
                      </a:pPr>
                      <a:r>
                        <a:rPr lang="en-US" sz="2000" kern="100">
                          <a:latin typeface="メイリオ"/>
                          <a:ea typeface="ＭＳ 明朝"/>
                          <a:cs typeface="Times New Roman"/>
                        </a:rPr>
                        <a:t>110</a:t>
                      </a:r>
                      <a:endParaRPr lang="ja-JP" sz="20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FF0000"/>
                          </a:solidFill>
                          <a:latin typeface="メイリオ"/>
                          <a:ea typeface="ＭＳ 明朝"/>
                          <a:cs typeface="Times New Roman"/>
                        </a:rPr>
                        <a:t>61.3</a:t>
                      </a:r>
                      <a:endParaRPr lang="ja-JP" sz="2000" kern="100" dirty="0">
                        <a:solidFill>
                          <a:srgbClr val="FF0000"/>
                        </a:solidFill>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1775">
                <a:tc>
                  <a:txBody>
                    <a:bodyPr/>
                    <a:lstStyle/>
                    <a:p>
                      <a:pPr algn="ctr">
                        <a:spcAft>
                          <a:spcPts val="0"/>
                        </a:spcAft>
                      </a:pPr>
                      <a:r>
                        <a:rPr lang="en-US" sz="2000" kern="100">
                          <a:latin typeface="メイリオ"/>
                          <a:ea typeface="ＭＳ 明朝"/>
                          <a:cs typeface="Times New Roman"/>
                        </a:rPr>
                        <a:t>120</a:t>
                      </a:r>
                      <a:endParaRPr lang="ja-JP" sz="20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FF0000"/>
                          </a:solidFill>
                          <a:latin typeface="メイリオ"/>
                          <a:ea typeface="ＭＳ 明朝"/>
                          <a:cs typeface="Times New Roman"/>
                        </a:rPr>
                        <a:t>61.3</a:t>
                      </a:r>
                      <a:endParaRPr lang="ja-JP" sz="2000" kern="100" dirty="0">
                        <a:solidFill>
                          <a:srgbClr val="FF0000"/>
                        </a:solidFill>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5745">
                <a:tc>
                  <a:txBody>
                    <a:bodyPr/>
                    <a:lstStyle/>
                    <a:p>
                      <a:pPr algn="ctr">
                        <a:spcAft>
                          <a:spcPts val="0"/>
                        </a:spcAft>
                      </a:pPr>
                      <a:r>
                        <a:rPr lang="en-US" sz="2000" kern="100">
                          <a:latin typeface="メイリオ"/>
                          <a:ea typeface="ＭＳ 明朝"/>
                          <a:cs typeface="Times New Roman"/>
                        </a:rPr>
                        <a:t>130</a:t>
                      </a:r>
                      <a:endParaRPr lang="ja-JP" sz="20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FF0000"/>
                          </a:solidFill>
                          <a:latin typeface="メイリオ"/>
                          <a:ea typeface="ＭＳ 明朝"/>
                          <a:cs typeface="Times New Roman"/>
                        </a:rPr>
                        <a:t>61.4</a:t>
                      </a:r>
                      <a:endParaRPr lang="ja-JP" sz="2000" kern="100" dirty="0">
                        <a:solidFill>
                          <a:srgbClr val="FF0000"/>
                        </a:solidFill>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4470">
                <a:tc>
                  <a:txBody>
                    <a:bodyPr/>
                    <a:lstStyle/>
                    <a:p>
                      <a:pPr algn="ctr">
                        <a:spcAft>
                          <a:spcPts val="0"/>
                        </a:spcAft>
                      </a:pPr>
                      <a:r>
                        <a:rPr lang="en-US" sz="2000" kern="100">
                          <a:latin typeface="メイリオ"/>
                          <a:ea typeface="ＭＳ 明朝"/>
                          <a:cs typeface="Times New Roman"/>
                        </a:rPr>
                        <a:t>140</a:t>
                      </a:r>
                      <a:endParaRPr lang="ja-JP" sz="20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FF0000"/>
                          </a:solidFill>
                          <a:latin typeface="メイリオ"/>
                          <a:ea typeface="ＭＳ 明朝"/>
                          <a:cs typeface="Times New Roman"/>
                        </a:rPr>
                        <a:t>61.5</a:t>
                      </a:r>
                      <a:endParaRPr lang="ja-JP" sz="2000" kern="100" dirty="0">
                        <a:solidFill>
                          <a:srgbClr val="FF0000"/>
                        </a:solidFill>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楕円 2">
            <a:extLst>
              <a:ext uri="{FF2B5EF4-FFF2-40B4-BE49-F238E27FC236}">
                <a16:creationId xmlns:a16="http://schemas.microsoft.com/office/drawing/2014/main" id="{E797C60D-472A-5324-442D-9331030E2B53}"/>
              </a:ext>
            </a:extLst>
          </p:cNvPr>
          <p:cNvSpPr/>
          <p:nvPr/>
        </p:nvSpPr>
        <p:spPr>
          <a:xfrm>
            <a:off x="3510114" y="4866819"/>
            <a:ext cx="634183" cy="88480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ストライプ 3">
            <a:extLst>
              <a:ext uri="{FF2B5EF4-FFF2-40B4-BE49-F238E27FC236}">
                <a16:creationId xmlns:a16="http://schemas.microsoft.com/office/drawing/2014/main" id="{5985D046-4366-18A7-7E77-F695C359570B}"/>
              </a:ext>
            </a:extLst>
          </p:cNvPr>
          <p:cNvSpPr/>
          <p:nvPr/>
        </p:nvSpPr>
        <p:spPr>
          <a:xfrm>
            <a:off x="4330217" y="5089690"/>
            <a:ext cx="1079960" cy="439066"/>
          </a:xfrm>
          <a:prstGeom prst="stripedRightArrow">
            <a:avLst/>
          </a:prstGeom>
          <a:solidFill>
            <a:srgbClr val="FFFF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573728" y="3952569"/>
            <a:ext cx="3618272" cy="523220"/>
          </a:xfrm>
          <a:prstGeom prst="rect">
            <a:avLst/>
          </a:prstGeom>
          <a:noFill/>
        </p:spPr>
        <p:txBody>
          <a:bodyPr wrap="square" rtlCol="0">
            <a:spAutoFit/>
          </a:bodyPr>
          <a:lstStyle/>
          <a:p>
            <a:pPr>
              <a:buFont typeface="Wingdings" pitchFamily="2" charset="2"/>
              <a:buChar char="u"/>
            </a:pPr>
            <a:r>
              <a:rPr lang="ja-JP" altLang="en-US" sz="2800" dirty="0">
                <a:latin typeface="メイリオ" pitchFamily="50" charset="-128"/>
                <a:ea typeface="メイリオ" pitchFamily="50" charset="-128"/>
                <a:cs typeface="メイリオ" pitchFamily="50" charset="-128"/>
              </a:rPr>
              <a:t>缶出液濃度が高い</a:t>
            </a:r>
            <a:endParaRPr lang="en-US" altLang="ja-JP" sz="2800" dirty="0">
              <a:latin typeface="メイリオ" pitchFamily="50" charset="-128"/>
              <a:ea typeface="メイリオ" pitchFamily="50" charset="-128"/>
              <a:cs typeface="メイリオ" pitchFamily="50" charset="-128"/>
            </a:endParaRPr>
          </a:p>
        </p:txBody>
      </p:sp>
      <p:sp>
        <p:nvSpPr>
          <p:cNvPr id="16" name="正方形/長方形 15"/>
          <p:cNvSpPr/>
          <p:nvPr/>
        </p:nvSpPr>
        <p:spPr>
          <a:xfrm>
            <a:off x="8395187" y="6090772"/>
            <a:ext cx="2334293" cy="523220"/>
          </a:xfrm>
          <a:prstGeom prst="rect">
            <a:avLst/>
          </a:prstGeom>
        </p:spPr>
        <p:txBody>
          <a:bodyPr wrap="none">
            <a:spAutoFit/>
          </a:bodyPr>
          <a:lstStyle/>
          <a:p>
            <a:pPr>
              <a:buFont typeface="Wingdings" pitchFamily="2" charset="2"/>
              <a:buChar char="u"/>
            </a:pPr>
            <a:r>
              <a:rPr lang="ja-JP" altLang="en-US" sz="2800" dirty="0">
                <a:latin typeface="メイリオ" pitchFamily="50" charset="-128"/>
                <a:ea typeface="メイリオ" pitchFamily="50" charset="-128"/>
                <a:cs typeface="メイリオ" pitchFamily="50" charset="-128"/>
              </a:rPr>
              <a:t>温度が低い</a:t>
            </a:r>
            <a:endParaRPr lang="en-US" altLang="ja-JP" sz="28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65878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teacher\Desktop\CIMG7911.jpg"/>
          <p:cNvPicPr>
            <a:picLocks noChangeAspect="1" noChangeArrowheads="1"/>
          </p:cNvPicPr>
          <p:nvPr/>
        </p:nvPicPr>
        <p:blipFill>
          <a:blip r:embed="rId2"/>
          <a:srcRect l="16713" t="3387" r="29042"/>
          <a:stretch>
            <a:fillRect/>
          </a:stretch>
        </p:blipFill>
        <p:spPr bwMode="auto">
          <a:xfrm>
            <a:off x="805038" y="1063271"/>
            <a:ext cx="4571999" cy="5581895"/>
          </a:xfrm>
          <a:prstGeom prst="rect">
            <a:avLst/>
          </a:prstGeom>
          <a:noFill/>
        </p:spPr>
      </p:pic>
      <p:sp>
        <p:nvSpPr>
          <p:cNvPr id="5" name="円/楕円 6">
            <a:extLst>
              <a:ext uri="{FF2B5EF4-FFF2-40B4-BE49-F238E27FC236}">
                <a16:creationId xmlns:a16="http://schemas.microsoft.com/office/drawing/2014/main" id="{6207F0CC-ED3A-A34A-A2CC-4E9197793B97}"/>
              </a:ext>
            </a:extLst>
          </p:cNvPr>
          <p:cNvSpPr/>
          <p:nvPr/>
        </p:nvSpPr>
        <p:spPr>
          <a:xfrm>
            <a:off x="1581785" y="3056808"/>
            <a:ext cx="822202" cy="18520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B738FFA-7009-91C1-D752-F35BF626585B}"/>
              </a:ext>
            </a:extLst>
          </p:cNvPr>
          <p:cNvSpPr txBox="1"/>
          <p:nvPr/>
        </p:nvSpPr>
        <p:spPr>
          <a:xfrm>
            <a:off x="6248103" y="4257869"/>
            <a:ext cx="4768944" cy="1384995"/>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同様の</a:t>
            </a:r>
            <a:r>
              <a:rPr kumimoji="1" lang="ja-JP" altLang="en-US" sz="2800" dirty="0">
                <a:latin typeface="メイリオ" panose="020B0604030504040204" pitchFamily="50" charset="-128"/>
                <a:ea typeface="メイリオ" panose="020B0604030504040204" pitchFamily="50" charset="-128"/>
              </a:rPr>
              <a:t>運転条件で再度運転</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運転時間を長くする</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（試験運転③）</a:t>
            </a:r>
            <a:endParaRPr kumimoji="1" lang="ja-JP" altLang="en-US" sz="2800" dirty="0">
              <a:latin typeface="メイリオ" panose="020B0604030504040204" pitchFamily="50" charset="-128"/>
              <a:ea typeface="メイリオ" panose="020B0604030504040204" pitchFamily="50" charset="-128"/>
            </a:endParaRPr>
          </a:p>
        </p:txBody>
      </p:sp>
      <p:sp>
        <p:nvSpPr>
          <p:cNvPr id="8" name="矢印: 下 7">
            <a:extLst>
              <a:ext uri="{FF2B5EF4-FFF2-40B4-BE49-F238E27FC236}">
                <a16:creationId xmlns:a16="http://schemas.microsoft.com/office/drawing/2014/main" id="{D65B71CF-EF9F-BE93-C5D9-C0D228A61261}"/>
              </a:ext>
            </a:extLst>
          </p:cNvPr>
          <p:cNvSpPr/>
          <p:nvPr/>
        </p:nvSpPr>
        <p:spPr>
          <a:xfrm>
            <a:off x="7740989" y="3356082"/>
            <a:ext cx="408791" cy="49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98327" y="407316"/>
            <a:ext cx="4178710" cy="523220"/>
          </a:xfrm>
          <a:prstGeom prst="rect">
            <a:avLst/>
          </a:prstGeom>
          <a:noFill/>
        </p:spPr>
        <p:txBody>
          <a:bodyPr wrap="square" rtlCol="0">
            <a:spAutoFit/>
          </a:bodyPr>
          <a:lstStyle/>
          <a:p>
            <a:r>
              <a:rPr lang="ja-JP" altLang="en-US" sz="2800" dirty="0">
                <a:latin typeface="メイリオ" pitchFamily="50" charset="-128"/>
                <a:ea typeface="メイリオ" pitchFamily="50" charset="-128"/>
                <a:cs typeface="メイリオ" pitchFamily="50" charset="-128"/>
              </a:rPr>
              <a:t>マッケーブ・シール法</a:t>
            </a:r>
            <a:endParaRPr kumimoji="1" lang="ja-JP" altLang="en-US" sz="2800" dirty="0">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579538BA-6D9C-5CF4-252F-DF387A4B862D}"/>
              </a:ext>
            </a:extLst>
          </p:cNvPr>
          <p:cNvSpPr txBox="1"/>
          <p:nvPr/>
        </p:nvSpPr>
        <p:spPr>
          <a:xfrm>
            <a:off x="6096000" y="1251002"/>
            <a:ext cx="3709627"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理論段数：</a:t>
            </a:r>
            <a:r>
              <a:rPr kumimoji="1" lang="en-US" altLang="ja-JP" sz="2800" dirty="0">
                <a:latin typeface="メイリオ" panose="020B0604030504040204" pitchFamily="50" charset="-128"/>
                <a:ea typeface="メイリオ" panose="020B0604030504040204" pitchFamily="50" charset="-128"/>
              </a:rPr>
              <a:t>6.0</a:t>
            </a:r>
            <a:r>
              <a:rPr kumimoji="1" lang="ja-JP" altLang="en-US" sz="2800" dirty="0">
                <a:latin typeface="メイリオ" panose="020B0604030504040204" pitchFamily="50" charset="-128"/>
                <a:ea typeface="メイリオ" panose="020B0604030504040204" pitchFamily="50" charset="-128"/>
              </a:rPr>
              <a:t>段</a:t>
            </a:r>
          </a:p>
        </p:txBody>
      </p:sp>
      <p:sp>
        <p:nvSpPr>
          <p:cNvPr id="11" name="テキスト ボックス 10"/>
          <p:cNvSpPr txBox="1"/>
          <p:nvPr/>
        </p:nvSpPr>
        <p:spPr>
          <a:xfrm>
            <a:off x="6194321" y="2212259"/>
            <a:ext cx="4173795" cy="954107"/>
          </a:xfrm>
          <a:prstGeom prst="rect">
            <a:avLst/>
          </a:prstGeom>
          <a:noFill/>
        </p:spPr>
        <p:txBody>
          <a:bodyPr wrap="square" rtlCol="0">
            <a:spAutoFit/>
          </a:bodyPr>
          <a:lstStyle/>
          <a:p>
            <a:pPr>
              <a:buFont typeface="Wingdings" pitchFamily="2" charset="2"/>
              <a:buChar char="u"/>
            </a:pPr>
            <a:r>
              <a:rPr lang="ja-JP" altLang="en-US" sz="2800" dirty="0">
                <a:latin typeface="メイリオ" pitchFamily="50" charset="-128"/>
                <a:ea typeface="メイリオ" pitchFamily="50" charset="-128"/>
                <a:cs typeface="メイリオ" pitchFamily="50" charset="-128"/>
              </a:rPr>
              <a:t>缶出液の濃度が高く、</a:t>
            </a:r>
            <a:endParaRPr lang="en-US" altLang="ja-JP" sz="2800" dirty="0">
              <a:latin typeface="メイリオ" pitchFamily="50" charset="-128"/>
              <a:ea typeface="メイリオ" pitchFamily="50" charset="-128"/>
              <a:cs typeface="メイリオ" pitchFamily="50" charset="-128"/>
            </a:endParaRPr>
          </a:p>
          <a:p>
            <a:r>
              <a:rPr lang="ja-JP" altLang="en-US" sz="2800" dirty="0">
                <a:latin typeface="メイリオ" pitchFamily="50" charset="-128"/>
                <a:ea typeface="メイリオ" pitchFamily="50" charset="-128"/>
                <a:cs typeface="メイリオ" pitchFamily="50" charset="-128"/>
              </a:rPr>
              <a:t>　回収部の作図が窮屈</a:t>
            </a:r>
            <a:endParaRPr kumimoji="1" lang="ja-JP" altLang="en-US" sz="28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65878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578E83F-476C-67F5-5FB2-4A7D895ECD38}"/>
              </a:ext>
            </a:extLst>
          </p:cNvPr>
          <p:cNvSpPr txBox="1"/>
          <p:nvPr/>
        </p:nvSpPr>
        <p:spPr>
          <a:xfrm>
            <a:off x="411271" y="537882"/>
            <a:ext cx="406639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（３）試験運転③</a:t>
            </a:r>
          </a:p>
        </p:txBody>
      </p:sp>
      <p:pic>
        <p:nvPicPr>
          <p:cNvPr id="8" name="Picture 2" descr="C:\Users\teacher\Desktop\CIMG7912.jpg"/>
          <p:cNvPicPr>
            <a:picLocks noChangeAspect="1" noChangeArrowheads="1"/>
          </p:cNvPicPr>
          <p:nvPr/>
        </p:nvPicPr>
        <p:blipFill>
          <a:blip r:embed="rId2"/>
          <a:srcRect l="10968" t="2097" r="10403" b="2742"/>
          <a:stretch>
            <a:fillRect/>
          </a:stretch>
        </p:blipFill>
        <p:spPr bwMode="auto">
          <a:xfrm>
            <a:off x="321909" y="1767839"/>
            <a:ext cx="4586748" cy="4750947"/>
          </a:xfrm>
          <a:prstGeom prst="rect">
            <a:avLst/>
          </a:prstGeom>
          <a:noFill/>
        </p:spPr>
      </p:pic>
      <p:graphicFrame>
        <p:nvGraphicFramePr>
          <p:cNvPr id="9" name="表 8">
            <a:extLst>
              <a:ext uri="{FF2B5EF4-FFF2-40B4-BE49-F238E27FC236}">
                <a16:creationId xmlns:a16="http://schemas.microsoft.com/office/drawing/2014/main" id="{E70CF9E2-5AEF-E2CE-5885-CDCADE048658}"/>
              </a:ext>
            </a:extLst>
          </p:cNvPr>
          <p:cNvGraphicFramePr>
            <a:graphicFrameLocks noGrp="1"/>
          </p:cNvGraphicFramePr>
          <p:nvPr>
            <p:extLst>
              <p:ext uri="{D42A27DB-BD31-4B8C-83A1-F6EECF244321}">
                <p14:modId xmlns:p14="http://schemas.microsoft.com/office/powerpoint/2010/main" val="95910824"/>
              </p:ext>
            </p:extLst>
          </p:nvPr>
        </p:nvGraphicFramePr>
        <p:xfrm>
          <a:off x="5129728" y="1726569"/>
          <a:ext cx="6740363" cy="2508005"/>
        </p:xfrm>
        <a:graphic>
          <a:graphicData uri="http://schemas.openxmlformats.org/drawingml/2006/table">
            <a:tbl>
              <a:tblPr/>
              <a:tblGrid>
                <a:gridCol w="1639420">
                  <a:extLst>
                    <a:ext uri="{9D8B030D-6E8A-4147-A177-3AD203B41FA5}">
                      <a16:colId xmlns:a16="http://schemas.microsoft.com/office/drawing/2014/main" val="934962178"/>
                    </a:ext>
                  </a:extLst>
                </a:gridCol>
                <a:gridCol w="1879294">
                  <a:extLst>
                    <a:ext uri="{9D8B030D-6E8A-4147-A177-3AD203B41FA5}">
                      <a16:colId xmlns:a16="http://schemas.microsoft.com/office/drawing/2014/main" val="546360073"/>
                    </a:ext>
                  </a:extLst>
                </a:gridCol>
                <a:gridCol w="1569830">
                  <a:extLst>
                    <a:ext uri="{9D8B030D-6E8A-4147-A177-3AD203B41FA5}">
                      <a16:colId xmlns:a16="http://schemas.microsoft.com/office/drawing/2014/main" val="1123758162"/>
                    </a:ext>
                  </a:extLst>
                </a:gridCol>
                <a:gridCol w="1651819">
                  <a:extLst>
                    <a:ext uri="{9D8B030D-6E8A-4147-A177-3AD203B41FA5}">
                      <a16:colId xmlns:a16="http://schemas.microsoft.com/office/drawing/2014/main" val="2990761435"/>
                    </a:ext>
                  </a:extLst>
                </a:gridCol>
              </a:tblGrid>
              <a:tr h="427560">
                <a:tc rowSpan="2">
                  <a:txBody>
                    <a:bodyPr/>
                    <a:lstStyle/>
                    <a:p>
                      <a:pPr algn="just"/>
                      <a:r>
                        <a:rPr 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ja-JP" sz="2000" kern="100" dirty="0">
                          <a:effectLst/>
                          <a:latin typeface="メイリオ" panose="020B0604030504040204" pitchFamily="50" charset="-128"/>
                          <a:ea typeface="メイリオ" panose="020B0604030504040204" pitchFamily="50" charset="-128"/>
                          <a:cs typeface="メイリオ" panose="020B0604030504040204" pitchFamily="50" charset="-128"/>
                        </a:rPr>
                        <a:t>密度</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[g/cm</a:t>
                      </a:r>
                      <a:r>
                        <a:rPr lang="en-US" sz="2000" kern="100" baseline="30000" dirty="0">
                          <a:effectLst/>
                          <a:latin typeface="メイリオ" panose="020B0604030504040204" pitchFamily="50" charset="-128"/>
                          <a:ea typeface="メイリオ" panose="020B0604030504040204" pitchFamily="50" charset="-128"/>
                          <a:cs typeface="メイリオ" panose="020B0604030504040204" pitchFamily="50" charset="-128"/>
                        </a:rPr>
                        <a:t>3</a:t>
                      </a:r>
                      <a:r>
                        <a:rPr 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ja-JP" sz="2000" kern="100" dirty="0">
                          <a:effectLst/>
                          <a:latin typeface="メイリオ" panose="020B0604030504040204" pitchFamily="50" charset="-128"/>
                          <a:ea typeface="メイリオ" panose="020B0604030504040204" pitchFamily="50" charset="-128"/>
                          <a:cs typeface="メイリオ" panose="020B0604030504040204" pitchFamily="50" charset="-128"/>
                        </a:rPr>
                        <a:t>メタノール濃度</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534154150"/>
                  </a:ext>
                </a:extLst>
              </a:tr>
              <a:tr h="396256">
                <a:tc vMerge="1">
                  <a:txBody>
                    <a:bodyPr/>
                    <a:lstStyle/>
                    <a:p>
                      <a:endParaRPr kumimoji="1" lang="ja-JP" altLang="en-US"/>
                    </a:p>
                  </a:txBody>
                  <a:tcPr/>
                </a:tc>
                <a:tc vMerge="1">
                  <a:txBody>
                    <a:bodyPr/>
                    <a:lstStyle/>
                    <a:p>
                      <a:endParaRPr kumimoji="1" lang="ja-JP" altLang="en-US"/>
                    </a:p>
                  </a:txBody>
                  <a:tcPr/>
                </a:tc>
                <a:tc>
                  <a:txBody>
                    <a:bodyPr/>
                    <a:lstStyle/>
                    <a:p>
                      <a:pPr marL="128270" indent="88900" algn="just"/>
                      <a:r>
                        <a:rPr lang="en-US" sz="2000" kern="100">
                          <a:effectLst/>
                          <a:latin typeface="メイリオ" panose="020B0604030504040204" pitchFamily="50" charset="-128"/>
                          <a:ea typeface="メイリオ" panose="020B0604030504040204" pitchFamily="50" charset="-128"/>
                          <a:cs typeface="メイリオ" panose="020B0604030504040204" pitchFamily="50" charset="-128"/>
                        </a:rPr>
                        <a:t>[mol%]</a:t>
                      </a:r>
                      <a:endParaRPr lang="ja-JP" sz="2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メイリオ" panose="020B0604030504040204" pitchFamily="50" charset="-128"/>
                          <a:ea typeface="メイリオ" panose="020B0604030504040204" pitchFamily="50" charset="-128"/>
                          <a:cs typeface="メイリオ" panose="020B0604030504040204" pitchFamily="50" charset="-128"/>
                        </a:rPr>
                        <a:t>[mol</a:t>
                      </a:r>
                      <a:r>
                        <a:rPr lang="ja-JP" sz="2000" kern="100">
                          <a:effectLst/>
                          <a:latin typeface="メイリオ" panose="020B0604030504040204" pitchFamily="50" charset="-128"/>
                          <a:ea typeface="メイリオ" panose="020B0604030504040204" pitchFamily="50" charset="-128"/>
                          <a:cs typeface="メイリオ" panose="020B0604030504040204" pitchFamily="50" charset="-128"/>
                        </a:rPr>
                        <a:t>分率</a:t>
                      </a:r>
                      <a:r>
                        <a:rPr lang="en-US" sz="2000" kern="10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2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409946"/>
                  </a:ext>
                </a:extLst>
              </a:tr>
              <a:tr h="430856">
                <a:tc>
                  <a:txBody>
                    <a:bodyPr/>
                    <a:lstStyle/>
                    <a:p>
                      <a:pPr algn="just"/>
                      <a:r>
                        <a:rPr lang="ja-JP" sz="2000" kern="100" dirty="0">
                          <a:effectLst/>
                          <a:latin typeface="メイリオ" panose="020B0604030504040204" pitchFamily="50" charset="-128"/>
                          <a:ea typeface="メイリオ" panose="020B0604030504040204" pitchFamily="50" charset="-128"/>
                          <a:cs typeface="メイリオ" panose="020B0604030504040204" pitchFamily="50" charset="-128"/>
                        </a:rPr>
                        <a:t>原液</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0.9581(15</a:t>
                      </a:r>
                      <a:r>
                        <a:rPr lang="ja-JP" alt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 17.220</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0.172</a:t>
                      </a:r>
                      <a:endParaRPr lang="ja-JP" sz="2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949424"/>
                  </a:ext>
                </a:extLst>
              </a:tr>
              <a:tr h="421794">
                <a:tc>
                  <a:txBody>
                    <a:bodyPr/>
                    <a:lstStyle/>
                    <a:p>
                      <a:pPr algn="just"/>
                      <a:r>
                        <a:rPr lang="ja-JP" sz="2000" kern="100" dirty="0">
                          <a:effectLst/>
                          <a:latin typeface="メイリオ" panose="020B0604030504040204" pitchFamily="50" charset="-128"/>
                          <a:ea typeface="メイリオ" panose="020B0604030504040204" pitchFamily="50" charset="-128"/>
                          <a:cs typeface="メイリオ" panose="020B0604030504040204" pitchFamily="50" charset="-128"/>
                        </a:rPr>
                        <a:t>留出</a:t>
                      </a:r>
                      <a:r>
                        <a:rPr 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sz="2000" kern="100" dirty="0">
                          <a:effectLst/>
                          <a:latin typeface="メイリオ" panose="020B0604030504040204" pitchFamily="50" charset="-128"/>
                          <a:ea typeface="メイリオ" panose="020B0604030504040204" pitchFamily="50" charset="-128"/>
                          <a:cs typeface="メイリオ" panose="020B0604030504040204" pitchFamily="50" charset="-128"/>
                        </a:rPr>
                        <a:t>還流</a:t>
                      </a:r>
                      <a:r>
                        <a:rPr 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sz="2000" kern="100" dirty="0">
                          <a:effectLst/>
                          <a:latin typeface="メイリオ" panose="020B0604030504040204" pitchFamily="50" charset="-128"/>
                          <a:ea typeface="メイリオ" panose="020B0604030504040204" pitchFamily="50" charset="-128"/>
                          <a:cs typeface="メイリオ" panose="020B0604030504040204" pitchFamily="50" charset="-128"/>
                        </a:rPr>
                        <a:t>液</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0.7964(15</a:t>
                      </a:r>
                      <a:r>
                        <a:rPr lang="ja-JP" alt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 99.818</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0.998</a:t>
                      </a:r>
                      <a:endParaRPr lang="ja-JP" sz="2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1488"/>
                  </a:ext>
                </a:extLst>
              </a:tr>
              <a:tr h="420146">
                <a:tc>
                  <a:txBody>
                    <a:bodyPr/>
                    <a:lstStyle/>
                    <a:p>
                      <a:pPr algn="just"/>
                      <a:r>
                        <a:rPr lang="ja-JP" sz="2000" kern="100">
                          <a:effectLst/>
                          <a:latin typeface="メイリオ" panose="020B0604030504040204" pitchFamily="50" charset="-128"/>
                          <a:ea typeface="メイリオ" panose="020B0604030504040204" pitchFamily="50" charset="-128"/>
                          <a:cs typeface="メイリオ" panose="020B0604030504040204" pitchFamily="50" charset="-128"/>
                        </a:rPr>
                        <a:t>缶出液①</a:t>
                      </a:r>
                      <a:endParaRPr lang="ja-JP" sz="2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 0.9642(15</a:t>
                      </a:r>
                      <a:r>
                        <a:rPr lang="ja-JP" alt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 14.137</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0.141</a:t>
                      </a:r>
                      <a:endParaRPr lang="ja-JP" sz="20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974012"/>
                  </a:ext>
                </a:extLst>
              </a:tr>
              <a:tr h="411393">
                <a:tc>
                  <a:txBody>
                    <a:bodyPr/>
                    <a:lstStyle/>
                    <a:p>
                      <a:pPr algn="just"/>
                      <a:r>
                        <a:rPr lang="ja-JP" sz="2000" kern="100" dirty="0">
                          <a:effectLst/>
                          <a:latin typeface="メイリオ" panose="020B0604030504040204" pitchFamily="50" charset="-128"/>
                          <a:ea typeface="メイリオ" panose="020B0604030504040204" pitchFamily="50" charset="-128"/>
                          <a:cs typeface="メイリオ" panose="020B0604030504040204" pitchFamily="50" charset="-128"/>
                        </a:rPr>
                        <a:t>缶出液②</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 0.9720(15</a:t>
                      </a:r>
                      <a:r>
                        <a:rPr lang="ja-JP" alt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メイリオ" panose="020B0604030504040204" pitchFamily="50" charset="-128"/>
                          <a:ea typeface="メイリオ" panose="020B0604030504040204" pitchFamily="50" charset="-128"/>
                          <a:cs typeface="メイリオ" panose="020B0604030504040204" pitchFamily="50" charset="-128"/>
                        </a:rPr>
                        <a:t> 10.424</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 0.104</a:t>
                      </a:r>
                      <a:endParaRPr lang="ja-JP" sz="20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30018"/>
                  </a:ext>
                </a:extLst>
              </a:tr>
            </a:tbl>
          </a:graphicData>
        </a:graphic>
      </p:graphicFrame>
      <p:sp>
        <p:nvSpPr>
          <p:cNvPr id="10" name="テキスト ボックス 9"/>
          <p:cNvSpPr txBox="1"/>
          <p:nvPr/>
        </p:nvSpPr>
        <p:spPr>
          <a:xfrm>
            <a:off x="1703436" y="1244619"/>
            <a:ext cx="2182762" cy="523220"/>
          </a:xfrm>
          <a:prstGeom prst="rect">
            <a:avLst/>
          </a:prstGeom>
          <a:noFill/>
        </p:spPr>
        <p:txBody>
          <a:bodyPr wrap="square" rtlCol="0">
            <a:spAutoFit/>
          </a:bodyPr>
          <a:lstStyle/>
          <a:p>
            <a:r>
              <a:rPr kumimoji="1" lang="ja-JP" altLang="en-US" sz="2800" dirty="0">
                <a:latin typeface="メイリオ" pitchFamily="50" charset="-128"/>
                <a:ea typeface="メイリオ" pitchFamily="50" charset="-128"/>
                <a:cs typeface="メイリオ" pitchFamily="50" charset="-128"/>
              </a:rPr>
              <a:t>運転データ</a:t>
            </a:r>
          </a:p>
        </p:txBody>
      </p:sp>
      <p:sp>
        <p:nvSpPr>
          <p:cNvPr id="11" name="テキスト ボックス 10"/>
          <p:cNvSpPr txBox="1"/>
          <p:nvPr/>
        </p:nvSpPr>
        <p:spPr>
          <a:xfrm>
            <a:off x="5754351" y="599437"/>
            <a:ext cx="5801032" cy="523220"/>
          </a:xfrm>
          <a:prstGeom prst="rect">
            <a:avLst/>
          </a:prstGeom>
          <a:noFill/>
        </p:spPr>
        <p:txBody>
          <a:bodyPr wrap="square" rtlCol="0">
            <a:spAutoFit/>
          </a:bodyPr>
          <a:lstStyle/>
          <a:p>
            <a:r>
              <a:rPr lang="ja-JP" altLang="en-US" sz="2800" dirty="0">
                <a:latin typeface="メイリオ" pitchFamily="50" charset="-128"/>
                <a:ea typeface="メイリオ" pitchFamily="50" charset="-128"/>
                <a:cs typeface="メイリオ" pitchFamily="50" charset="-128"/>
              </a:rPr>
              <a:t>サンプリング液のメタノール濃度</a:t>
            </a:r>
            <a:endParaRPr kumimoji="1" lang="ja-JP" altLang="en-US" sz="2800" dirty="0">
              <a:latin typeface="メイリオ" pitchFamily="50" charset="-128"/>
              <a:ea typeface="メイリオ" pitchFamily="50" charset="-128"/>
              <a:cs typeface="メイリオ"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057837260"/>
              </p:ext>
            </p:extLst>
          </p:nvPr>
        </p:nvGraphicFramePr>
        <p:xfrm>
          <a:off x="5622572" y="4529526"/>
          <a:ext cx="2564888" cy="2133600"/>
        </p:xfrm>
        <a:graphic>
          <a:graphicData uri="http://schemas.openxmlformats.org/drawingml/2006/table">
            <a:tbl>
              <a:tblPr/>
              <a:tblGrid>
                <a:gridCol w="1181741">
                  <a:extLst>
                    <a:ext uri="{9D8B030D-6E8A-4147-A177-3AD203B41FA5}">
                      <a16:colId xmlns:a16="http://schemas.microsoft.com/office/drawing/2014/main" val="20000"/>
                    </a:ext>
                  </a:extLst>
                </a:gridCol>
                <a:gridCol w="1383147">
                  <a:extLst>
                    <a:ext uri="{9D8B030D-6E8A-4147-A177-3AD203B41FA5}">
                      <a16:colId xmlns:a16="http://schemas.microsoft.com/office/drawing/2014/main" val="20001"/>
                    </a:ext>
                  </a:extLst>
                </a:gridCol>
              </a:tblGrid>
              <a:tr h="0">
                <a:tc>
                  <a:txBody>
                    <a:bodyPr/>
                    <a:lstStyle/>
                    <a:p>
                      <a:pPr algn="ctr">
                        <a:spcAft>
                          <a:spcPts val="0"/>
                        </a:spcAft>
                      </a:pPr>
                      <a:r>
                        <a:rPr lang="ja-JP" sz="2000" kern="100" dirty="0">
                          <a:latin typeface="Century"/>
                          <a:ea typeface="メイリオ"/>
                          <a:cs typeface="Times New Roman"/>
                        </a:rPr>
                        <a:t>経過時間</a:t>
                      </a:r>
                      <a:endParaRPr lang="ja-JP" sz="2000" kern="100" dirty="0">
                        <a:latin typeface="Century"/>
                        <a:ea typeface="ＭＳ 明朝"/>
                        <a:cs typeface="Times New Roman"/>
                      </a:endParaRPr>
                    </a:p>
                    <a:p>
                      <a:pPr algn="ctr">
                        <a:spcAft>
                          <a:spcPts val="0"/>
                        </a:spcAft>
                      </a:pPr>
                      <a:r>
                        <a:rPr lang="en-US" sz="2000" kern="100" dirty="0">
                          <a:latin typeface="メイリオ"/>
                          <a:ea typeface="ＭＳ 明朝"/>
                          <a:cs typeface="Times New Roman"/>
                        </a:rPr>
                        <a:t>(</a:t>
                      </a:r>
                      <a:r>
                        <a:rPr lang="ja-JP" sz="2000" kern="100" dirty="0">
                          <a:latin typeface="Century"/>
                          <a:ea typeface="メイリオ"/>
                          <a:cs typeface="Times New Roman"/>
                        </a:rPr>
                        <a:t>分</a:t>
                      </a:r>
                      <a:r>
                        <a:rPr lang="en-US" sz="2000" kern="100" dirty="0">
                          <a:latin typeface="Century"/>
                          <a:ea typeface="メイリオ"/>
                          <a:cs typeface="Times New Roman"/>
                        </a:rPr>
                        <a:t>)</a:t>
                      </a:r>
                      <a:endParaRPr lang="ja-JP" sz="20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kern="100" dirty="0">
                          <a:latin typeface="Century"/>
                          <a:ea typeface="メイリオ"/>
                          <a:cs typeface="Times New Roman"/>
                        </a:rPr>
                        <a:t>還流部</a:t>
                      </a:r>
                      <a:endParaRPr lang="ja-JP" sz="2000" kern="100" dirty="0">
                        <a:latin typeface="Century"/>
                        <a:ea typeface="ＭＳ 明朝"/>
                        <a:cs typeface="Times New Roman"/>
                      </a:endParaRPr>
                    </a:p>
                    <a:p>
                      <a:pPr algn="ctr">
                        <a:spcAft>
                          <a:spcPts val="0"/>
                        </a:spcAft>
                      </a:pPr>
                      <a:r>
                        <a:rPr lang="en-US" sz="2000" kern="100" dirty="0">
                          <a:latin typeface="メイリオ"/>
                          <a:ea typeface="ＭＳ 明朝"/>
                          <a:cs typeface="Times New Roman"/>
                        </a:rPr>
                        <a:t>(23</a:t>
                      </a:r>
                      <a:r>
                        <a:rPr lang="ja-JP" sz="2000" kern="100" dirty="0">
                          <a:latin typeface="Century"/>
                          <a:ea typeface="メイリオ"/>
                          <a:cs typeface="Times New Roman"/>
                        </a:rPr>
                        <a:t>段目</a:t>
                      </a:r>
                      <a:r>
                        <a:rPr lang="en-US" sz="2000" kern="100" dirty="0">
                          <a:latin typeface="Century"/>
                          <a:ea typeface="メイリオ"/>
                          <a:cs typeface="Times New Roman"/>
                        </a:rPr>
                        <a:t>)</a:t>
                      </a:r>
                      <a:endParaRPr lang="ja-JP" sz="2000" kern="100" dirty="0">
                        <a:latin typeface="Century"/>
                        <a:ea typeface="ＭＳ 明朝"/>
                        <a:cs typeface="Times New Roman"/>
                      </a:endParaRPr>
                    </a:p>
                    <a:p>
                      <a:pPr algn="ctr">
                        <a:spcAft>
                          <a:spcPts val="0"/>
                        </a:spcAft>
                      </a:pPr>
                      <a:r>
                        <a:rPr lang="ja-JP" sz="2000" kern="100" dirty="0">
                          <a:latin typeface="Century"/>
                          <a:ea typeface="メイリオ"/>
                          <a:cs typeface="Times New Roman"/>
                        </a:rPr>
                        <a:t>温度</a:t>
                      </a:r>
                      <a:r>
                        <a:rPr lang="en-US" sz="2000" kern="100" dirty="0">
                          <a:latin typeface="Century"/>
                          <a:ea typeface="メイリオ"/>
                          <a:cs typeface="Times New Roman"/>
                        </a:rPr>
                        <a:t>(</a:t>
                      </a:r>
                      <a:r>
                        <a:rPr lang="ja-JP" sz="2000" kern="100" dirty="0">
                          <a:latin typeface="Century"/>
                          <a:ea typeface="メイリオ"/>
                          <a:cs typeface="Times New Roman"/>
                        </a:rPr>
                        <a:t>℃</a:t>
                      </a:r>
                      <a:r>
                        <a:rPr lang="en-US" sz="2000" kern="100" dirty="0">
                          <a:latin typeface="Century"/>
                          <a:ea typeface="メイリオ"/>
                          <a:cs typeface="Times New Roman"/>
                        </a:rPr>
                        <a:t>)</a:t>
                      </a:r>
                      <a:endParaRPr lang="ja-JP" sz="20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5425">
                <a:tc>
                  <a:txBody>
                    <a:bodyPr/>
                    <a:lstStyle/>
                    <a:p>
                      <a:pPr algn="ctr">
                        <a:spcAft>
                          <a:spcPts val="0"/>
                        </a:spcAft>
                      </a:pPr>
                      <a:r>
                        <a:rPr lang="en-US" sz="2000" kern="100">
                          <a:latin typeface="メイリオ"/>
                          <a:ea typeface="ＭＳ 明朝"/>
                          <a:cs typeface="Times New Roman"/>
                        </a:rPr>
                        <a:t>150</a:t>
                      </a:r>
                      <a:endParaRPr lang="ja-JP" sz="20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FF0000"/>
                          </a:solidFill>
                          <a:latin typeface="メイリオ"/>
                          <a:ea typeface="ＭＳ 明朝"/>
                          <a:cs typeface="Times New Roman"/>
                        </a:rPr>
                        <a:t>61.6</a:t>
                      </a:r>
                      <a:endParaRPr lang="ja-JP" sz="2000" kern="100" dirty="0">
                        <a:solidFill>
                          <a:srgbClr val="FF0000"/>
                        </a:solidFill>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1775">
                <a:tc>
                  <a:txBody>
                    <a:bodyPr/>
                    <a:lstStyle/>
                    <a:p>
                      <a:pPr algn="ctr">
                        <a:spcAft>
                          <a:spcPts val="0"/>
                        </a:spcAft>
                      </a:pPr>
                      <a:r>
                        <a:rPr lang="en-US" sz="2000" kern="100">
                          <a:latin typeface="メイリオ"/>
                          <a:ea typeface="ＭＳ 明朝"/>
                          <a:cs typeface="Times New Roman"/>
                        </a:rPr>
                        <a:t>160</a:t>
                      </a:r>
                      <a:endParaRPr lang="ja-JP" sz="20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FF0000"/>
                          </a:solidFill>
                          <a:latin typeface="メイリオ"/>
                          <a:ea typeface="ＭＳ 明朝"/>
                          <a:cs typeface="Times New Roman"/>
                        </a:rPr>
                        <a:t>61.6</a:t>
                      </a:r>
                      <a:endParaRPr lang="ja-JP" sz="2000" kern="100" dirty="0">
                        <a:solidFill>
                          <a:srgbClr val="FF0000"/>
                        </a:solidFill>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5745">
                <a:tc>
                  <a:txBody>
                    <a:bodyPr/>
                    <a:lstStyle/>
                    <a:p>
                      <a:pPr algn="ctr">
                        <a:spcAft>
                          <a:spcPts val="0"/>
                        </a:spcAft>
                      </a:pPr>
                      <a:r>
                        <a:rPr lang="en-US" sz="2000" kern="100">
                          <a:latin typeface="メイリオ"/>
                          <a:ea typeface="ＭＳ 明朝"/>
                          <a:cs typeface="Times New Roman"/>
                        </a:rPr>
                        <a:t>170</a:t>
                      </a:r>
                      <a:endParaRPr lang="ja-JP" sz="20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FF0000"/>
                          </a:solidFill>
                          <a:latin typeface="メイリオ"/>
                          <a:ea typeface="ＭＳ 明朝"/>
                          <a:cs typeface="Times New Roman"/>
                        </a:rPr>
                        <a:t>61.7</a:t>
                      </a:r>
                      <a:endParaRPr lang="ja-JP" sz="2000" kern="100" dirty="0">
                        <a:solidFill>
                          <a:srgbClr val="FF0000"/>
                        </a:solidFill>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4470">
                <a:tc>
                  <a:txBody>
                    <a:bodyPr/>
                    <a:lstStyle/>
                    <a:p>
                      <a:pPr algn="ctr">
                        <a:spcAft>
                          <a:spcPts val="0"/>
                        </a:spcAft>
                      </a:pPr>
                      <a:r>
                        <a:rPr lang="en-US" sz="2000" kern="100">
                          <a:latin typeface="メイリオ"/>
                          <a:ea typeface="ＭＳ 明朝"/>
                          <a:cs typeface="Times New Roman"/>
                        </a:rPr>
                        <a:t>180</a:t>
                      </a:r>
                      <a:endParaRPr lang="ja-JP" sz="20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FF0000"/>
                          </a:solidFill>
                          <a:latin typeface="メイリオ"/>
                          <a:ea typeface="ＭＳ 明朝"/>
                          <a:cs typeface="Times New Roman"/>
                        </a:rPr>
                        <a:t>61.7</a:t>
                      </a:r>
                      <a:endParaRPr lang="ja-JP" sz="2000" kern="100" dirty="0">
                        <a:solidFill>
                          <a:srgbClr val="FF0000"/>
                        </a:solidFill>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テキスト ボックス 12"/>
          <p:cNvSpPr txBox="1"/>
          <p:nvPr/>
        </p:nvSpPr>
        <p:spPr>
          <a:xfrm>
            <a:off x="5163824" y="1244619"/>
            <a:ext cx="6740362" cy="400110"/>
          </a:xfrm>
          <a:prstGeom prst="rect">
            <a:avLst/>
          </a:prstGeom>
          <a:noFill/>
        </p:spPr>
        <p:txBody>
          <a:bodyPr wrap="square" rtlCol="0">
            <a:spAutoFit/>
          </a:bodyPr>
          <a:lstStyle/>
          <a:p>
            <a:r>
              <a:rPr lang="ja-JP" altLang="en-US" sz="2000" dirty="0">
                <a:latin typeface="メイリオ" pitchFamily="50" charset="-128"/>
                <a:ea typeface="メイリオ" pitchFamily="50" charset="-128"/>
                <a:cs typeface="メイリオ" pitchFamily="50" charset="-128"/>
              </a:rPr>
              <a:t>缶出液①：連続運転</a:t>
            </a:r>
            <a:r>
              <a:rPr lang="en-US" altLang="ja-JP" sz="2000" dirty="0">
                <a:latin typeface="メイリオ" pitchFamily="50" charset="-128"/>
                <a:ea typeface="メイリオ" pitchFamily="50" charset="-128"/>
                <a:cs typeface="メイリオ" pitchFamily="50" charset="-128"/>
              </a:rPr>
              <a:t>30</a:t>
            </a:r>
            <a:r>
              <a:rPr lang="ja-JP" altLang="en-US" sz="2000" dirty="0">
                <a:latin typeface="メイリオ" pitchFamily="50" charset="-128"/>
                <a:ea typeface="メイリオ" pitchFamily="50" charset="-128"/>
                <a:cs typeface="メイリオ" pitchFamily="50" charset="-128"/>
              </a:rPr>
              <a:t>分後　</a:t>
            </a:r>
            <a:r>
              <a:rPr kumimoji="1" lang="ja-JP" altLang="en-US" sz="2000" dirty="0">
                <a:latin typeface="メイリオ" pitchFamily="50" charset="-128"/>
                <a:ea typeface="メイリオ" pitchFamily="50" charset="-128"/>
                <a:cs typeface="メイリオ" pitchFamily="50" charset="-128"/>
              </a:rPr>
              <a:t>缶出液②：連続運転</a:t>
            </a:r>
            <a:r>
              <a:rPr lang="en-US" altLang="ja-JP" sz="2000" dirty="0">
                <a:latin typeface="メイリオ" pitchFamily="50" charset="-128"/>
                <a:ea typeface="メイリオ" pitchFamily="50" charset="-128"/>
                <a:cs typeface="メイリオ" pitchFamily="50" charset="-128"/>
              </a:rPr>
              <a:t>5</a:t>
            </a:r>
            <a:r>
              <a:rPr kumimoji="1" lang="en-US" altLang="ja-JP" sz="2000" dirty="0">
                <a:latin typeface="メイリオ" pitchFamily="50" charset="-128"/>
                <a:ea typeface="メイリオ" pitchFamily="50" charset="-128"/>
                <a:cs typeface="メイリオ" pitchFamily="50" charset="-128"/>
              </a:rPr>
              <a:t>0</a:t>
            </a:r>
            <a:r>
              <a:rPr kumimoji="1" lang="ja-JP" altLang="en-US" sz="2000" dirty="0">
                <a:latin typeface="メイリオ" pitchFamily="50" charset="-128"/>
                <a:ea typeface="メイリオ" pitchFamily="50" charset="-128"/>
                <a:cs typeface="メイリオ" pitchFamily="50" charset="-128"/>
              </a:rPr>
              <a:t>分後</a:t>
            </a:r>
          </a:p>
        </p:txBody>
      </p:sp>
      <p:sp>
        <p:nvSpPr>
          <p:cNvPr id="3" name="楕円 2">
            <a:extLst>
              <a:ext uri="{FF2B5EF4-FFF2-40B4-BE49-F238E27FC236}">
                <a16:creationId xmlns:a16="http://schemas.microsoft.com/office/drawing/2014/main" id="{79B63F42-9F66-D73A-E6DB-9E1412C8B123}"/>
              </a:ext>
            </a:extLst>
          </p:cNvPr>
          <p:cNvSpPr/>
          <p:nvPr/>
        </p:nvSpPr>
        <p:spPr>
          <a:xfrm>
            <a:off x="3569107" y="5435309"/>
            <a:ext cx="634183" cy="88480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ストライプ 3">
            <a:extLst>
              <a:ext uri="{FF2B5EF4-FFF2-40B4-BE49-F238E27FC236}">
                <a16:creationId xmlns:a16="http://schemas.microsoft.com/office/drawing/2014/main" id="{05240748-78CD-9335-6778-AEE8AF0636B5}"/>
              </a:ext>
            </a:extLst>
          </p:cNvPr>
          <p:cNvSpPr/>
          <p:nvPr/>
        </p:nvSpPr>
        <p:spPr>
          <a:xfrm>
            <a:off x="4359125" y="5596326"/>
            <a:ext cx="1079960" cy="439066"/>
          </a:xfrm>
          <a:prstGeom prst="stripedRightArrow">
            <a:avLst/>
          </a:prstGeom>
          <a:solidFill>
            <a:srgbClr val="FFFF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8395187" y="6090772"/>
            <a:ext cx="2334293" cy="523220"/>
          </a:xfrm>
          <a:prstGeom prst="rect">
            <a:avLst/>
          </a:prstGeom>
        </p:spPr>
        <p:txBody>
          <a:bodyPr wrap="none">
            <a:spAutoFit/>
          </a:bodyPr>
          <a:lstStyle/>
          <a:p>
            <a:pPr>
              <a:buFont typeface="Wingdings" pitchFamily="2" charset="2"/>
              <a:buChar char="u"/>
            </a:pPr>
            <a:r>
              <a:rPr lang="ja-JP" altLang="en-US" sz="2800" dirty="0">
                <a:latin typeface="メイリオ" pitchFamily="50" charset="-128"/>
                <a:ea typeface="メイリオ" pitchFamily="50" charset="-128"/>
                <a:cs typeface="メイリオ" pitchFamily="50" charset="-128"/>
              </a:rPr>
              <a:t>温度が低い</a:t>
            </a:r>
            <a:endParaRPr lang="en-US" altLang="ja-JP" sz="2800" dirty="0">
              <a:latin typeface="メイリオ" pitchFamily="50" charset="-128"/>
              <a:ea typeface="メイリオ" pitchFamily="50" charset="-128"/>
              <a:cs typeface="メイリオ" pitchFamily="50" charset="-128"/>
            </a:endParaRPr>
          </a:p>
        </p:txBody>
      </p:sp>
      <p:sp>
        <p:nvSpPr>
          <p:cNvPr id="16" name="テキスト ボックス 15"/>
          <p:cNvSpPr txBox="1"/>
          <p:nvPr/>
        </p:nvSpPr>
        <p:spPr>
          <a:xfrm>
            <a:off x="8573728" y="4350775"/>
            <a:ext cx="3618272" cy="954107"/>
          </a:xfrm>
          <a:prstGeom prst="rect">
            <a:avLst/>
          </a:prstGeom>
          <a:noFill/>
        </p:spPr>
        <p:txBody>
          <a:bodyPr wrap="square" rtlCol="0">
            <a:spAutoFit/>
          </a:bodyPr>
          <a:lstStyle/>
          <a:p>
            <a:pPr>
              <a:buFont typeface="Wingdings" pitchFamily="2" charset="2"/>
              <a:buChar char="u"/>
            </a:pPr>
            <a:r>
              <a:rPr lang="ja-JP" altLang="en-US" sz="2800" dirty="0">
                <a:latin typeface="メイリオ" pitchFamily="50" charset="-128"/>
                <a:ea typeface="メイリオ" pitchFamily="50" charset="-128"/>
                <a:cs typeface="メイリオ" pitchFamily="50" charset="-128"/>
              </a:rPr>
              <a:t>缶出液濃度が高く</a:t>
            </a:r>
            <a:endParaRPr lang="en-US" altLang="ja-JP" sz="2800" dirty="0">
              <a:latin typeface="メイリオ" pitchFamily="50" charset="-128"/>
              <a:ea typeface="メイリオ" pitchFamily="50" charset="-128"/>
              <a:cs typeface="メイリオ" pitchFamily="50" charset="-128"/>
            </a:endParaRPr>
          </a:p>
          <a:p>
            <a:r>
              <a:rPr lang="ja-JP" altLang="en-US" sz="2800" dirty="0">
                <a:latin typeface="メイリオ" pitchFamily="50" charset="-128"/>
                <a:ea typeface="メイリオ" pitchFamily="50" charset="-128"/>
                <a:cs typeface="メイリオ" pitchFamily="50" charset="-128"/>
              </a:rPr>
              <a:t>　安定しない</a:t>
            </a:r>
            <a:endParaRPr lang="en-US" altLang="ja-JP" sz="28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878384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teacher\Desktop\CIMG7913.jpg"/>
          <p:cNvPicPr>
            <a:picLocks noChangeAspect="1" noChangeArrowheads="1"/>
          </p:cNvPicPr>
          <p:nvPr/>
        </p:nvPicPr>
        <p:blipFill>
          <a:blip r:embed="rId2"/>
          <a:srcRect l="17741" r="25404" b="2097"/>
          <a:stretch>
            <a:fillRect/>
          </a:stretch>
        </p:blipFill>
        <p:spPr bwMode="auto">
          <a:xfrm>
            <a:off x="346390" y="1017291"/>
            <a:ext cx="3967710" cy="5124254"/>
          </a:xfrm>
          <a:prstGeom prst="rect">
            <a:avLst/>
          </a:prstGeom>
          <a:noFill/>
        </p:spPr>
      </p:pic>
      <p:sp>
        <p:nvSpPr>
          <p:cNvPr id="8" name="テキスト ボックス 7"/>
          <p:cNvSpPr txBox="1"/>
          <p:nvPr/>
        </p:nvSpPr>
        <p:spPr>
          <a:xfrm>
            <a:off x="1224114" y="442452"/>
            <a:ext cx="4188543" cy="523220"/>
          </a:xfrm>
          <a:prstGeom prst="rect">
            <a:avLst/>
          </a:prstGeom>
          <a:noFill/>
        </p:spPr>
        <p:txBody>
          <a:bodyPr wrap="square" rtlCol="0">
            <a:spAutoFit/>
          </a:bodyPr>
          <a:lstStyle/>
          <a:p>
            <a:r>
              <a:rPr lang="ja-JP" altLang="en-US" sz="2800" dirty="0">
                <a:latin typeface="メイリオ" pitchFamily="50" charset="-128"/>
                <a:ea typeface="メイリオ" pitchFamily="50" charset="-128"/>
                <a:cs typeface="メイリオ" pitchFamily="50" charset="-128"/>
              </a:rPr>
              <a:t>マッケーブ・シール法</a:t>
            </a:r>
            <a:endParaRPr kumimoji="1" lang="ja-JP" altLang="en-US" sz="2800" dirty="0">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1002941" y="6204606"/>
            <a:ext cx="2673168" cy="461665"/>
          </a:xfrm>
          <a:prstGeom prst="rect">
            <a:avLst/>
          </a:prstGeom>
          <a:noFill/>
        </p:spPr>
        <p:txBody>
          <a:bodyPr wrap="square" rtlCol="0">
            <a:spAutoFit/>
          </a:bodyPr>
          <a:lstStyle/>
          <a:p>
            <a:r>
              <a:rPr kumimoji="1" lang="ja-JP" altLang="en-US" sz="2400" dirty="0">
                <a:latin typeface="メイリオ" pitchFamily="50" charset="-128"/>
                <a:ea typeface="メイリオ" pitchFamily="50" charset="-128"/>
                <a:cs typeface="メイリオ" pitchFamily="50" charset="-128"/>
              </a:rPr>
              <a:t>連続運転</a:t>
            </a:r>
            <a:r>
              <a:rPr kumimoji="1" lang="en-US" altLang="ja-JP" sz="2400" dirty="0">
                <a:latin typeface="メイリオ" pitchFamily="50" charset="-128"/>
                <a:ea typeface="メイリオ" pitchFamily="50" charset="-128"/>
                <a:cs typeface="メイリオ" pitchFamily="50" charset="-128"/>
              </a:rPr>
              <a:t>30</a:t>
            </a:r>
            <a:r>
              <a:rPr kumimoji="1" lang="ja-JP" altLang="en-US" sz="2400" dirty="0">
                <a:latin typeface="メイリオ" pitchFamily="50" charset="-128"/>
                <a:ea typeface="メイリオ" pitchFamily="50" charset="-128"/>
                <a:cs typeface="メイリオ" pitchFamily="50" charset="-128"/>
              </a:rPr>
              <a:t>分後</a:t>
            </a:r>
          </a:p>
        </p:txBody>
      </p:sp>
      <p:sp>
        <p:nvSpPr>
          <p:cNvPr id="2" name="円/楕円 6">
            <a:extLst>
              <a:ext uri="{FF2B5EF4-FFF2-40B4-BE49-F238E27FC236}">
                <a16:creationId xmlns:a16="http://schemas.microsoft.com/office/drawing/2014/main" id="{50265CB6-D776-87D5-D47A-01EAAEEC7ED1}"/>
              </a:ext>
            </a:extLst>
          </p:cNvPr>
          <p:cNvSpPr/>
          <p:nvPr/>
        </p:nvSpPr>
        <p:spPr>
          <a:xfrm>
            <a:off x="1047187" y="2956330"/>
            <a:ext cx="781613" cy="18520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721211" y="2964428"/>
            <a:ext cx="3293808" cy="1384995"/>
          </a:xfrm>
          <a:prstGeom prst="rect">
            <a:avLst/>
          </a:prstGeom>
          <a:noFill/>
        </p:spPr>
        <p:txBody>
          <a:bodyPr wrap="square" rtlCol="0">
            <a:spAutoFit/>
          </a:bodyPr>
          <a:lstStyle/>
          <a:p>
            <a:pPr>
              <a:buFont typeface="Wingdings" pitchFamily="2" charset="2"/>
              <a:buChar char="u"/>
            </a:pPr>
            <a:r>
              <a:rPr lang="ja-JP" altLang="en-US" sz="2800" dirty="0">
                <a:latin typeface="メイリオ" pitchFamily="50" charset="-128"/>
                <a:ea typeface="メイリオ" pitchFamily="50" charset="-128"/>
                <a:cs typeface="メイリオ" pitchFamily="50" charset="-128"/>
              </a:rPr>
              <a:t>回収部の作図の</a:t>
            </a:r>
            <a:endParaRPr lang="en-US" altLang="ja-JP" sz="2800" dirty="0">
              <a:latin typeface="メイリオ" pitchFamily="50" charset="-128"/>
              <a:ea typeface="メイリオ" pitchFamily="50" charset="-128"/>
              <a:cs typeface="メイリオ" pitchFamily="50" charset="-128"/>
            </a:endParaRPr>
          </a:p>
          <a:p>
            <a:r>
              <a:rPr lang="ja-JP" altLang="en-US" sz="2800" dirty="0">
                <a:latin typeface="メイリオ" pitchFamily="50" charset="-128"/>
                <a:ea typeface="メイリオ" pitchFamily="50" charset="-128"/>
                <a:cs typeface="メイリオ" pitchFamily="50" charset="-128"/>
              </a:rPr>
              <a:t>　窮屈差に大きな</a:t>
            </a:r>
            <a:endParaRPr lang="en-US" altLang="ja-JP" sz="2800" dirty="0">
              <a:latin typeface="メイリオ" pitchFamily="50" charset="-128"/>
              <a:ea typeface="メイリオ" pitchFamily="50" charset="-128"/>
              <a:cs typeface="メイリオ" pitchFamily="50" charset="-128"/>
            </a:endParaRPr>
          </a:p>
          <a:p>
            <a:r>
              <a:rPr lang="ja-JP" altLang="en-US" sz="2800" dirty="0">
                <a:latin typeface="メイリオ" pitchFamily="50" charset="-128"/>
                <a:ea typeface="メイリオ" pitchFamily="50" charset="-128"/>
                <a:cs typeface="メイリオ" pitchFamily="50" charset="-128"/>
              </a:rPr>
              <a:t>　改善はない</a:t>
            </a:r>
            <a:endParaRPr kumimoji="1" lang="ja-JP" altLang="en-US" sz="2800" dirty="0">
              <a:latin typeface="メイリオ" pitchFamily="50" charset="-128"/>
              <a:ea typeface="メイリオ" pitchFamily="50" charset="-128"/>
              <a:cs typeface="メイリオ" pitchFamily="50" charset="-128"/>
            </a:endParaRPr>
          </a:p>
        </p:txBody>
      </p:sp>
      <p:pic>
        <p:nvPicPr>
          <p:cNvPr id="11" name="Picture 4" descr="C:\Users\teacher\Desktop\CIMG7914.jpg">
            <a:extLst>
              <a:ext uri="{FF2B5EF4-FFF2-40B4-BE49-F238E27FC236}">
                <a16:creationId xmlns:a16="http://schemas.microsoft.com/office/drawing/2014/main" id="{3A45E9BC-360E-7BF4-FF83-81AF7C12BD2F}"/>
              </a:ext>
            </a:extLst>
          </p:cNvPr>
          <p:cNvPicPr>
            <a:picLocks noChangeAspect="1" noChangeArrowheads="1"/>
          </p:cNvPicPr>
          <p:nvPr/>
        </p:nvPicPr>
        <p:blipFill>
          <a:blip r:embed="rId3"/>
          <a:srcRect l="19435" r="22258" b="1774"/>
          <a:stretch>
            <a:fillRect/>
          </a:stretch>
        </p:blipFill>
        <p:spPr bwMode="auto">
          <a:xfrm>
            <a:off x="4497319" y="1035400"/>
            <a:ext cx="4060182" cy="5129982"/>
          </a:xfrm>
          <a:prstGeom prst="rect">
            <a:avLst/>
          </a:prstGeom>
          <a:noFill/>
        </p:spPr>
      </p:pic>
      <p:sp>
        <p:nvSpPr>
          <p:cNvPr id="12" name="円/楕円 6">
            <a:extLst>
              <a:ext uri="{FF2B5EF4-FFF2-40B4-BE49-F238E27FC236}">
                <a16:creationId xmlns:a16="http://schemas.microsoft.com/office/drawing/2014/main" id="{A5C3CE0B-421C-7790-AF03-14C9D7AC29ED}"/>
              </a:ext>
            </a:extLst>
          </p:cNvPr>
          <p:cNvSpPr/>
          <p:nvPr/>
        </p:nvSpPr>
        <p:spPr>
          <a:xfrm>
            <a:off x="5257195" y="2798584"/>
            <a:ext cx="774895" cy="18520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05BCB898-497C-8E13-3CAC-A260222AC059}"/>
              </a:ext>
            </a:extLst>
          </p:cNvPr>
          <p:cNvSpPr txBox="1"/>
          <p:nvPr/>
        </p:nvSpPr>
        <p:spPr>
          <a:xfrm>
            <a:off x="5393313" y="6176115"/>
            <a:ext cx="2663898" cy="461665"/>
          </a:xfrm>
          <a:prstGeom prst="rect">
            <a:avLst/>
          </a:prstGeom>
          <a:noFill/>
        </p:spPr>
        <p:txBody>
          <a:bodyPr wrap="square" rtlCol="0">
            <a:spAutoFit/>
          </a:bodyPr>
          <a:lstStyle/>
          <a:p>
            <a:r>
              <a:rPr kumimoji="1" lang="ja-JP" altLang="en-US" sz="2400" dirty="0">
                <a:latin typeface="メイリオ" pitchFamily="50" charset="-128"/>
                <a:ea typeface="メイリオ" pitchFamily="50" charset="-128"/>
                <a:cs typeface="メイリオ" pitchFamily="50" charset="-128"/>
              </a:rPr>
              <a:t>連続運転</a:t>
            </a:r>
            <a:r>
              <a:rPr kumimoji="1" lang="en-US" altLang="ja-JP" sz="2400" dirty="0">
                <a:latin typeface="メイリオ" pitchFamily="50" charset="-128"/>
                <a:ea typeface="メイリオ" pitchFamily="50" charset="-128"/>
                <a:cs typeface="メイリオ" pitchFamily="50" charset="-128"/>
              </a:rPr>
              <a:t>50</a:t>
            </a:r>
            <a:r>
              <a:rPr kumimoji="1" lang="ja-JP" altLang="en-US" sz="2400" dirty="0">
                <a:latin typeface="メイリオ" pitchFamily="50" charset="-128"/>
                <a:ea typeface="メイリオ" pitchFamily="50" charset="-128"/>
                <a:cs typeface="メイリオ" pitchFamily="50" charset="-128"/>
              </a:rPr>
              <a:t>分後</a:t>
            </a:r>
          </a:p>
        </p:txBody>
      </p:sp>
      <p:sp>
        <p:nvSpPr>
          <p:cNvPr id="4" name="テキスト ボックス 3">
            <a:extLst>
              <a:ext uri="{FF2B5EF4-FFF2-40B4-BE49-F238E27FC236}">
                <a16:creationId xmlns:a16="http://schemas.microsoft.com/office/drawing/2014/main" id="{6614D95C-7941-AC7C-51DB-1762A5981405}"/>
              </a:ext>
            </a:extLst>
          </p:cNvPr>
          <p:cNvSpPr txBox="1"/>
          <p:nvPr/>
        </p:nvSpPr>
        <p:spPr>
          <a:xfrm>
            <a:off x="8824231" y="1032015"/>
            <a:ext cx="3062970"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理論段数：</a:t>
            </a:r>
            <a:r>
              <a:rPr kumimoji="1" lang="en-US" altLang="ja-JP" sz="2800" dirty="0">
                <a:latin typeface="メイリオ" panose="020B0604030504040204" pitchFamily="50" charset="-128"/>
                <a:ea typeface="メイリオ" panose="020B0604030504040204" pitchFamily="50" charset="-128"/>
              </a:rPr>
              <a:t>6.2</a:t>
            </a:r>
            <a:r>
              <a:rPr kumimoji="1" lang="ja-JP" altLang="en-US" sz="2800" dirty="0">
                <a:latin typeface="メイリオ" panose="020B0604030504040204" pitchFamily="50" charset="-128"/>
                <a:ea typeface="メイリオ" panose="020B0604030504040204" pitchFamily="50" charset="-128"/>
              </a:rPr>
              <a:t>段</a:t>
            </a:r>
          </a:p>
        </p:txBody>
      </p:sp>
      <p:sp>
        <p:nvSpPr>
          <p:cNvPr id="16" name="テキスト ボックス 15">
            <a:extLst>
              <a:ext uri="{FF2B5EF4-FFF2-40B4-BE49-F238E27FC236}">
                <a16:creationId xmlns:a16="http://schemas.microsoft.com/office/drawing/2014/main" id="{0B96B1A2-183D-3FEA-F5AF-7C1F4A9898E6}"/>
              </a:ext>
            </a:extLst>
          </p:cNvPr>
          <p:cNvSpPr txBox="1"/>
          <p:nvPr/>
        </p:nvSpPr>
        <p:spPr>
          <a:xfrm>
            <a:off x="8853948" y="1654929"/>
            <a:ext cx="3062749"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理論段数：</a:t>
            </a:r>
            <a:r>
              <a:rPr lang="en-US" altLang="ja-JP" sz="2800" dirty="0">
                <a:latin typeface="メイリオ" panose="020B0604030504040204" pitchFamily="50" charset="-128"/>
                <a:ea typeface="メイリオ" panose="020B0604030504040204" pitchFamily="50" charset="-128"/>
              </a:rPr>
              <a:t>7</a:t>
            </a:r>
            <a:r>
              <a:rPr kumimoji="1" lang="en-US" altLang="ja-JP" sz="2800" dirty="0">
                <a:latin typeface="メイリオ" panose="020B0604030504040204" pitchFamily="50" charset="-128"/>
                <a:ea typeface="メイリオ" panose="020B0604030504040204" pitchFamily="50" charset="-128"/>
              </a:rPr>
              <a:t>.4</a:t>
            </a:r>
            <a:r>
              <a:rPr kumimoji="1" lang="ja-JP" altLang="en-US" sz="2800" dirty="0">
                <a:latin typeface="メイリオ" panose="020B0604030504040204" pitchFamily="50" charset="-128"/>
                <a:ea typeface="メイリオ" panose="020B0604030504040204" pitchFamily="50" charset="-128"/>
              </a:rPr>
              <a:t>段</a:t>
            </a:r>
          </a:p>
        </p:txBody>
      </p:sp>
    </p:spTree>
    <p:extLst>
      <p:ext uri="{BB962C8B-B14F-4D97-AF65-F5344CB8AC3E}">
        <p14:creationId xmlns:p14="http://schemas.microsoft.com/office/powerpoint/2010/main" val="3878384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75222" y="1248563"/>
            <a:ext cx="10829445" cy="4524315"/>
          </a:xfrm>
          <a:prstGeom prst="rect">
            <a:avLst/>
          </a:prstGeom>
          <a:noFill/>
        </p:spPr>
        <p:txBody>
          <a:bodyPr wrap="square" rtlCol="0">
            <a:spAutoFit/>
          </a:bodyPr>
          <a:lstStyle/>
          <a:p>
            <a:pPr marL="457200" indent="-457200">
              <a:buFont typeface="Wingdings" panose="05000000000000000000" pitchFamily="2" charset="2"/>
              <a:buChar char="u"/>
            </a:pPr>
            <a:r>
              <a:rPr lang="ja-JP" altLang="en-US" sz="3200" dirty="0">
                <a:latin typeface="メイリオ" panose="020B0604030504040204" pitchFamily="50" charset="-128"/>
                <a:ea typeface="メイリオ" panose="020B0604030504040204" pitchFamily="50" charset="-128"/>
              </a:rPr>
              <a:t>操作で缶出液のオーバーフローの調整が難しかった。</a:t>
            </a:r>
            <a:endParaRPr lang="en-US" altLang="ja-JP" sz="32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u"/>
            </a:pPr>
            <a:r>
              <a:rPr lang="ja-JP" altLang="en-US" sz="3200" dirty="0">
                <a:latin typeface="メイリオ" panose="020B0604030504040204" pitchFamily="50" charset="-128"/>
                <a:ea typeface="メイリオ" panose="020B0604030504040204" pitchFamily="50" charset="-128"/>
              </a:rPr>
              <a:t>缶出液の濃度（モル分率）が全体的に少し高く、安定</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しなかった。</a:t>
            </a:r>
            <a:endParaRPr lang="en-US" altLang="ja-JP" sz="32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u"/>
            </a:pPr>
            <a:r>
              <a:rPr lang="ja-JP" altLang="en-US" sz="3200" dirty="0">
                <a:latin typeface="メイリオ" panose="020B0604030504040204" pitchFamily="50" charset="-128"/>
                <a:ea typeface="メイリオ" panose="020B0604030504040204" pitchFamily="50" charset="-128"/>
              </a:rPr>
              <a:t>塔頂温度が理論値より低い温度で安定した。</a:t>
            </a:r>
            <a:endParaRPr lang="en-US" altLang="ja-JP" sz="32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u"/>
            </a:pPr>
            <a:r>
              <a:rPr lang="ja-JP" altLang="en-US" sz="3200" dirty="0">
                <a:latin typeface="メイリオ" panose="020B0604030504040204" pitchFamily="50" charset="-128"/>
                <a:ea typeface="メイリオ" panose="020B0604030504040204" pitchFamily="50" charset="-128"/>
              </a:rPr>
              <a:t>階段作図のしやすさ、留出液や缶出液のモル分率の値</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から、実習テキストでは試験運転①の運転条件を採用</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することにした。</a:t>
            </a:r>
            <a:endParaRPr lang="en-US" altLang="ja-JP" sz="32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u"/>
            </a:pPr>
            <a:r>
              <a:rPr lang="ja-JP" altLang="en-US" sz="3200" dirty="0">
                <a:latin typeface="メイリオ" panose="020B0604030504040204" pitchFamily="50" charset="-128"/>
                <a:ea typeface="メイリオ" panose="020B0604030504040204" pitchFamily="50" charset="-128"/>
              </a:rPr>
              <a:t>少しずつ改善していく必要はあるが、実習ができる状</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態（操作手順・運転条件・データ）になった。</a:t>
            </a:r>
            <a:endParaRPr lang="en-US" altLang="ja-JP" sz="32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D10FE32B-BCA3-CBB7-5859-0372E5D8734B}"/>
              </a:ext>
            </a:extLst>
          </p:cNvPr>
          <p:cNvSpPr txBox="1"/>
          <p:nvPr/>
        </p:nvSpPr>
        <p:spPr>
          <a:xfrm>
            <a:off x="411272" y="537882"/>
            <a:ext cx="3113594"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（４）まとめ</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3BD68EB-6DC9-627D-ECD5-3EA8F46C5AB3}"/>
              </a:ext>
            </a:extLst>
          </p:cNvPr>
          <p:cNvSpPr txBox="1"/>
          <p:nvPr/>
        </p:nvSpPr>
        <p:spPr>
          <a:xfrm>
            <a:off x="422029" y="3241119"/>
            <a:ext cx="3387970" cy="707886"/>
          </a:xfrm>
          <a:prstGeom prst="rect">
            <a:avLst/>
          </a:prstGeom>
          <a:noFill/>
        </p:spPr>
        <p:txBody>
          <a:bodyPr wrap="square" rtlCol="0">
            <a:spAutoFit/>
          </a:bodyPr>
          <a:lstStyle/>
          <a:p>
            <a:r>
              <a:rPr kumimoji="1" lang="ja-JP" altLang="en-US" sz="4000" dirty="0">
                <a:latin typeface="メイリオ" pitchFamily="50" charset="-128"/>
                <a:ea typeface="メイリオ" pitchFamily="50" charset="-128"/>
                <a:cs typeface="メイリオ" pitchFamily="50" charset="-128"/>
              </a:rPr>
              <a:t>２．目的</a:t>
            </a:r>
            <a:endParaRPr kumimoji="1" lang="ja-JP" altLang="en-US" sz="3200" dirty="0">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B15F82EC-8407-7875-3965-20B892688D6D}"/>
              </a:ext>
            </a:extLst>
          </p:cNvPr>
          <p:cNvSpPr txBox="1"/>
          <p:nvPr/>
        </p:nvSpPr>
        <p:spPr>
          <a:xfrm>
            <a:off x="964643" y="1091475"/>
            <a:ext cx="10249317" cy="2062103"/>
          </a:xfrm>
          <a:prstGeom prst="rect">
            <a:avLst/>
          </a:prstGeom>
          <a:noFill/>
        </p:spPr>
        <p:txBody>
          <a:bodyPr wrap="square" rtlCol="0">
            <a:spAutoFit/>
          </a:bodyPr>
          <a:lstStyle/>
          <a:p>
            <a:r>
              <a:rPr kumimoji="1" lang="ja-JP" altLang="en-US" sz="3200" dirty="0">
                <a:latin typeface="メイリオ" pitchFamily="50" charset="-128"/>
                <a:ea typeface="メイリオ" pitchFamily="50" charset="-128"/>
                <a:cs typeface="メイリオ" pitchFamily="50" charset="-128"/>
              </a:rPr>
              <a:t>昨年度末、オールダーショウ式蒸留装置が導入された。３年生の実習へ導入するために、メタノール水溶液の蒸留試験</a:t>
            </a:r>
            <a:r>
              <a:rPr lang="ja-JP" altLang="en-US" sz="3200" dirty="0">
                <a:latin typeface="メイリオ" pitchFamily="50" charset="-128"/>
                <a:ea typeface="メイリオ" pitchFamily="50" charset="-128"/>
                <a:cs typeface="メイリオ" pitchFamily="50" charset="-128"/>
              </a:rPr>
              <a:t>運転</a:t>
            </a:r>
            <a:r>
              <a:rPr kumimoji="1" lang="ja-JP" altLang="en-US" sz="3200" dirty="0">
                <a:latin typeface="メイリオ" pitchFamily="50" charset="-128"/>
                <a:ea typeface="メイリオ" pitchFamily="50" charset="-128"/>
                <a:cs typeface="メイリオ" pitchFamily="50" charset="-128"/>
              </a:rPr>
              <a:t>を行って実習テキストを作成することにした。</a:t>
            </a:r>
          </a:p>
        </p:txBody>
      </p:sp>
      <p:sp>
        <p:nvSpPr>
          <p:cNvPr id="4" name="テキスト ボックス 3">
            <a:extLst>
              <a:ext uri="{FF2B5EF4-FFF2-40B4-BE49-F238E27FC236}">
                <a16:creationId xmlns:a16="http://schemas.microsoft.com/office/drawing/2014/main" id="{971852C9-9895-F3D6-F7C6-009E03B5E8CB}"/>
              </a:ext>
            </a:extLst>
          </p:cNvPr>
          <p:cNvSpPr txBox="1"/>
          <p:nvPr/>
        </p:nvSpPr>
        <p:spPr>
          <a:xfrm>
            <a:off x="422029" y="383589"/>
            <a:ext cx="4015500" cy="707886"/>
          </a:xfrm>
          <a:prstGeom prst="rect">
            <a:avLst/>
          </a:prstGeom>
          <a:noFill/>
        </p:spPr>
        <p:txBody>
          <a:bodyPr wrap="square" rtlCol="0">
            <a:spAutoFit/>
          </a:bodyPr>
          <a:lstStyle/>
          <a:p>
            <a:r>
              <a:rPr lang="ja-JP" altLang="en-US" sz="4000" dirty="0">
                <a:latin typeface="メイリオ" pitchFamily="50" charset="-128"/>
                <a:ea typeface="メイリオ" pitchFamily="50" charset="-128"/>
                <a:cs typeface="メイリオ" pitchFamily="50" charset="-128"/>
              </a:rPr>
              <a:t>１．はじめに</a:t>
            </a:r>
            <a:endParaRPr kumimoji="1" lang="ja-JP" altLang="en-US" sz="4000" dirty="0">
              <a:latin typeface="メイリオ" pitchFamily="50" charset="-128"/>
              <a:ea typeface="メイリオ" pitchFamily="50" charset="-128"/>
              <a:cs typeface="メイリオ" pitchFamily="50" charset="-128"/>
            </a:endParaRPr>
          </a:p>
        </p:txBody>
      </p:sp>
      <p:sp>
        <p:nvSpPr>
          <p:cNvPr id="5" name="テキスト ボックス 4">
            <a:extLst>
              <a:ext uri="{FF2B5EF4-FFF2-40B4-BE49-F238E27FC236}">
                <a16:creationId xmlns:a16="http://schemas.microsoft.com/office/drawing/2014/main" id="{180CC6D5-BD40-D787-F968-3F385027ACD3}"/>
              </a:ext>
            </a:extLst>
          </p:cNvPr>
          <p:cNvSpPr txBox="1"/>
          <p:nvPr/>
        </p:nvSpPr>
        <p:spPr>
          <a:xfrm>
            <a:off x="964643" y="3987642"/>
            <a:ext cx="10922557" cy="584775"/>
          </a:xfrm>
          <a:prstGeom prst="rect">
            <a:avLst/>
          </a:prstGeom>
          <a:noFill/>
        </p:spPr>
        <p:txBody>
          <a:bodyPr wrap="square" rtlCol="0">
            <a:spAutoFit/>
          </a:bodyPr>
          <a:lstStyle/>
          <a:p>
            <a:r>
              <a:rPr lang="ja-JP" altLang="en-US" sz="3200" dirty="0">
                <a:latin typeface="メイリオ" pitchFamily="50" charset="-128"/>
                <a:ea typeface="メイリオ" pitchFamily="50" charset="-128"/>
                <a:cs typeface="メイリオ" pitchFamily="50" charset="-128"/>
              </a:rPr>
              <a:t>操作手順や運転条件を確立し、実習テキストを作成する。</a:t>
            </a:r>
            <a:endParaRPr lang="en-US" altLang="ja-JP" sz="3200" dirty="0">
              <a:latin typeface="メイリオ" pitchFamily="50" charset="-128"/>
              <a:ea typeface="メイリオ" pitchFamily="50" charset="-128"/>
              <a:cs typeface="メイリオ" pitchFamily="50" charset="-128"/>
            </a:endParaRPr>
          </a:p>
        </p:txBody>
      </p:sp>
      <p:sp>
        <p:nvSpPr>
          <p:cNvPr id="7" name="テキスト ボックス 6">
            <a:extLst>
              <a:ext uri="{FF2B5EF4-FFF2-40B4-BE49-F238E27FC236}">
                <a16:creationId xmlns:a16="http://schemas.microsoft.com/office/drawing/2014/main" id="{99C78F53-A028-C068-B520-E96599D8FEFA}"/>
              </a:ext>
            </a:extLst>
          </p:cNvPr>
          <p:cNvSpPr txBox="1"/>
          <p:nvPr/>
        </p:nvSpPr>
        <p:spPr>
          <a:xfrm>
            <a:off x="964643" y="5646567"/>
            <a:ext cx="10474322" cy="1077218"/>
          </a:xfrm>
          <a:prstGeom prst="rect">
            <a:avLst/>
          </a:prstGeom>
          <a:noFill/>
        </p:spPr>
        <p:txBody>
          <a:bodyPr wrap="square">
            <a:spAutoFit/>
          </a:bodyPr>
          <a:lstStyle/>
          <a:p>
            <a:pPr marL="457200" indent="-457200">
              <a:buFont typeface="Wingdings" panose="05000000000000000000" pitchFamily="2" charset="2"/>
              <a:buChar char="u"/>
            </a:pPr>
            <a:r>
              <a:rPr lang="ja-JP" altLang="en-US" sz="3200" dirty="0">
                <a:latin typeface="メイリオ" pitchFamily="50" charset="-128"/>
                <a:ea typeface="メイリオ" pitchFamily="50" charset="-128"/>
                <a:cs typeface="メイリオ" pitchFamily="50" charset="-128"/>
              </a:rPr>
              <a:t>マッケーブシール法（階段作図）の作業がしやすい。</a:t>
            </a:r>
            <a:endParaRPr lang="en-US" altLang="ja-JP" sz="3200" dirty="0">
              <a:latin typeface="メイリオ" pitchFamily="50" charset="-128"/>
              <a:ea typeface="メイリオ" pitchFamily="50" charset="-128"/>
              <a:cs typeface="メイリオ" pitchFamily="50" charset="-128"/>
            </a:endParaRPr>
          </a:p>
          <a:p>
            <a:pPr marL="457200" indent="-457200">
              <a:buFont typeface="Wingdings" panose="05000000000000000000" pitchFamily="2" charset="2"/>
              <a:buChar char="u"/>
            </a:pPr>
            <a:r>
              <a:rPr kumimoji="1" lang="ja-JP" altLang="en-US" sz="3200" dirty="0">
                <a:latin typeface="メイリオ" pitchFamily="50" charset="-128"/>
                <a:ea typeface="メイリオ" pitchFamily="50" charset="-128"/>
                <a:cs typeface="メイリオ" pitchFamily="50" charset="-128"/>
              </a:rPr>
              <a:t>蒸留や装置の概要、操作方法が理解しやすい。</a:t>
            </a:r>
            <a:endParaRPr lang="ja-JP" altLang="en-US" sz="3200" dirty="0"/>
          </a:p>
        </p:txBody>
      </p:sp>
      <p:sp>
        <p:nvSpPr>
          <p:cNvPr id="8" name="矢印: 下 7">
            <a:extLst>
              <a:ext uri="{FF2B5EF4-FFF2-40B4-BE49-F238E27FC236}">
                <a16:creationId xmlns:a16="http://schemas.microsoft.com/office/drawing/2014/main" id="{DDEE6F3B-B32B-AFE4-82FB-8943DA7E8E91}"/>
              </a:ext>
            </a:extLst>
          </p:cNvPr>
          <p:cNvSpPr/>
          <p:nvPr/>
        </p:nvSpPr>
        <p:spPr>
          <a:xfrm>
            <a:off x="3709596" y="4725414"/>
            <a:ext cx="537882" cy="7035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6297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292810D-C6E1-C00F-ABAA-2F89A38BB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7615" y="2164361"/>
            <a:ext cx="3695252" cy="2771438"/>
          </a:xfrm>
          <a:prstGeom prst="rect">
            <a:avLst/>
          </a:prstGeom>
        </p:spPr>
      </p:pic>
      <p:sp>
        <p:nvSpPr>
          <p:cNvPr id="2" name="テキスト ボックス 1">
            <a:extLst>
              <a:ext uri="{FF2B5EF4-FFF2-40B4-BE49-F238E27FC236}">
                <a16:creationId xmlns:a16="http://schemas.microsoft.com/office/drawing/2014/main" id="{89405F8E-B136-9801-CA8D-EACAC2A3A1FD}"/>
              </a:ext>
            </a:extLst>
          </p:cNvPr>
          <p:cNvSpPr txBox="1"/>
          <p:nvPr/>
        </p:nvSpPr>
        <p:spPr>
          <a:xfrm>
            <a:off x="432786" y="367475"/>
            <a:ext cx="6344532" cy="707886"/>
          </a:xfrm>
          <a:prstGeom prst="rect">
            <a:avLst/>
          </a:prstGeom>
          <a:noFill/>
        </p:spPr>
        <p:txBody>
          <a:bodyPr wrap="square" rtlCol="0">
            <a:spAutoFit/>
          </a:bodyPr>
          <a:lstStyle/>
          <a:p>
            <a:r>
              <a:rPr kumimoji="1" lang="ja-JP" altLang="en-US" sz="4000" dirty="0">
                <a:latin typeface="メイリオ" pitchFamily="50" charset="-128"/>
                <a:ea typeface="メイリオ" pitchFamily="50" charset="-128"/>
                <a:cs typeface="メイリオ" pitchFamily="50" charset="-128"/>
              </a:rPr>
              <a:t>７．実習テキストの作成</a:t>
            </a:r>
          </a:p>
        </p:txBody>
      </p:sp>
      <p:sp>
        <p:nvSpPr>
          <p:cNvPr id="3" name="テキスト ボックス 2"/>
          <p:cNvSpPr txBox="1"/>
          <p:nvPr/>
        </p:nvSpPr>
        <p:spPr>
          <a:xfrm>
            <a:off x="638517" y="4122349"/>
            <a:ext cx="9969912" cy="2554545"/>
          </a:xfrm>
          <a:prstGeom prst="rect">
            <a:avLst/>
          </a:prstGeom>
          <a:noFill/>
        </p:spPr>
        <p:txBody>
          <a:bodyPr wrap="square" rtlCol="0">
            <a:spAutoFit/>
          </a:bodyPr>
          <a:lstStyle/>
          <a:p>
            <a:pPr marL="457200" indent="-457200">
              <a:buFont typeface="Wingdings" panose="05000000000000000000" pitchFamily="2" charset="2"/>
              <a:buChar char="Ø"/>
            </a:pPr>
            <a:r>
              <a:rPr lang="ja-JP" altLang="en-US" sz="3200" dirty="0">
                <a:solidFill>
                  <a:srgbClr val="0070C0"/>
                </a:solidFill>
                <a:latin typeface="メイリオ" pitchFamily="50" charset="-128"/>
                <a:ea typeface="メイリオ" pitchFamily="50" charset="-128"/>
                <a:cs typeface="メイリオ" pitchFamily="50" charset="-128"/>
              </a:rPr>
              <a:t>工夫した点</a:t>
            </a:r>
            <a:endParaRPr lang="en-US" altLang="ja-JP" sz="3200" dirty="0">
              <a:solidFill>
                <a:srgbClr val="0070C0"/>
              </a:solidFill>
              <a:latin typeface="メイリオ" pitchFamily="50" charset="-128"/>
              <a:ea typeface="メイリオ" pitchFamily="50" charset="-128"/>
              <a:cs typeface="メイリオ" pitchFamily="50" charset="-128"/>
            </a:endParaRPr>
          </a:p>
          <a:p>
            <a:r>
              <a:rPr kumimoji="1" lang="ja-JP" altLang="en-US" sz="3200" dirty="0">
                <a:latin typeface="メイリオ" pitchFamily="50" charset="-128"/>
                <a:ea typeface="メイリオ" pitchFamily="50" charset="-128"/>
                <a:cs typeface="メイリオ" pitchFamily="50" charset="-128"/>
              </a:rPr>
              <a:t>　・写真を活用</a:t>
            </a:r>
            <a:r>
              <a:rPr lang="ja-JP" altLang="en-US" sz="3200" dirty="0">
                <a:latin typeface="メイリオ" pitchFamily="50" charset="-128"/>
                <a:ea typeface="メイリオ" pitchFamily="50" charset="-128"/>
                <a:cs typeface="メイリオ" pitchFamily="50" charset="-128"/>
              </a:rPr>
              <a:t>した。</a:t>
            </a:r>
            <a:endParaRPr kumimoji="1" lang="en-US" altLang="ja-JP" sz="3200" dirty="0">
              <a:latin typeface="メイリオ" pitchFamily="50" charset="-128"/>
              <a:ea typeface="メイリオ" pitchFamily="50" charset="-128"/>
              <a:cs typeface="メイリオ" pitchFamily="50" charset="-128"/>
            </a:endParaRPr>
          </a:p>
          <a:p>
            <a:r>
              <a:rPr lang="ja-JP" altLang="en-US" sz="3200" dirty="0">
                <a:latin typeface="メイリオ" pitchFamily="50" charset="-128"/>
                <a:ea typeface="メイリオ" pitchFamily="50" charset="-128"/>
                <a:cs typeface="メイリオ" pitchFamily="50" charset="-128"/>
              </a:rPr>
              <a:t>　・コックやバルブなどに</a:t>
            </a:r>
            <a:r>
              <a:rPr kumimoji="1" lang="ja-JP" altLang="en-US" sz="3200" dirty="0">
                <a:latin typeface="メイリオ" pitchFamily="50" charset="-128"/>
                <a:ea typeface="メイリオ" pitchFamily="50" charset="-128"/>
                <a:cs typeface="メイリオ" pitchFamily="50" charset="-128"/>
              </a:rPr>
              <a:t>番号を付けて操作がわかり</a:t>
            </a:r>
            <a:endParaRPr kumimoji="1" lang="en-US" altLang="ja-JP" sz="3200" dirty="0">
              <a:latin typeface="メイリオ" pitchFamily="50" charset="-128"/>
              <a:ea typeface="メイリオ" pitchFamily="50" charset="-128"/>
              <a:cs typeface="メイリオ" pitchFamily="50" charset="-128"/>
            </a:endParaRPr>
          </a:p>
          <a:p>
            <a:r>
              <a:rPr lang="ja-JP" altLang="en-US" sz="3200" dirty="0">
                <a:latin typeface="メイリオ" pitchFamily="50" charset="-128"/>
                <a:ea typeface="メイリオ" pitchFamily="50" charset="-128"/>
                <a:cs typeface="メイリオ" pitchFamily="50" charset="-128"/>
              </a:rPr>
              <a:t>　　</a:t>
            </a:r>
            <a:r>
              <a:rPr kumimoji="1" lang="ja-JP" altLang="en-US" sz="3200" dirty="0">
                <a:latin typeface="メイリオ" pitchFamily="50" charset="-128"/>
                <a:ea typeface="メイリオ" pitchFamily="50" charset="-128"/>
                <a:cs typeface="メイリオ" pitchFamily="50" charset="-128"/>
              </a:rPr>
              <a:t>やすくした。</a:t>
            </a:r>
            <a:endParaRPr kumimoji="1" lang="en-US" altLang="ja-JP" sz="3200" dirty="0">
              <a:latin typeface="メイリオ" pitchFamily="50" charset="-128"/>
              <a:ea typeface="メイリオ" pitchFamily="50" charset="-128"/>
              <a:cs typeface="メイリオ" pitchFamily="50" charset="-128"/>
            </a:endParaRPr>
          </a:p>
          <a:p>
            <a:r>
              <a:rPr lang="ja-JP" altLang="en-US" sz="3200" dirty="0">
                <a:latin typeface="メイリオ" pitchFamily="50" charset="-128"/>
                <a:ea typeface="メイリオ" pitchFamily="50" charset="-128"/>
                <a:cs typeface="メイリオ" pitchFamily="50" charset="-128"/>
              </a:rPr>
              <a:t>　・化学工学の授業で使った図やグラフを活用した。</a:t>
            </a:r>
            <a:endParaRPr kumimoji="1" lang="ja-JP" altLang="en-US" sz="3200" dirty="0">
              <a:latin typeface="メイリオ" pitchFamily="50" charset="-128"/>
              <a:ea typeface="メイリオ" pitchFamily="50" charset="-128"/>
              <a:cs typeface="メイリオ" pitchFamily="50" charset="-128"/>
            </a:endParaRPr>
          </a:p>
        </p:txBody>
      </p:sp>
      <p:sp>
        <p:nvSpPr>
          <p:cNvPr id="4" name="正方形/長方形 3">
            <a:extLst>
              <a:ext uri="{FF2B5EF4-FFF2-40B4-BE49-F238E27FC236}">
                <a16:creationId xmlns:a16="http://schemas.microsoft.com/office/drawing/2014/main" id="{DBB0FF92-DBF1-34B7-11FA-8F306BE1BD97}"/>
              </a:ext>
            </a:extLst>
          </p:cNvPr>
          <p:cNvSpPr/>
          <p:nvPr/>
        </p:nvSpPr>
        <p:spPr>
          <a:xfrm>
            <a:off x="692940" y="1086097"/>
            <a:ext cx="8336543" cy="3046988"/>
          </a:xfrm>
          <a:prstGeom prst="rect">
            <a:avLst/>
          </a:prstGeom>
        </p:spPr>
        <p:txBody>
          <a:bodyPr wrap="square">
            <a:spAutoFit/>
          </a:bodyPr>
          <a:lstStyle/>
          <a:p>
            <a:pPr marL="457200" indent="-457200">
              <a:buFont typeface="Wingdings" panose="05000000000000000000" pitchFamily="2" charset="2"/>
              <a:buChar char="Ø"/>
            </a:pPr>
            <a:r>
              <a:rPr lang="ja-JP" altLang="en-US" sz="3200" dirty="0">
                <a:solidFill>
                  <a:srgbClr val="FF6600"/>
                </a:solidFill>
                <a:latin typeface="メイリオ" pitchFamily="50" charset="-128"/>
                <a:ea typeface="メイリオ" pitchFamily="50" charset="-128"/>
                <a:cs typeface="メイリオ" pitchFamily="50" charset="-128"/>
              </a:rPr>
              <a:t>実習テキストに記載する運転条件</a:t>
            </a:r>
            <a:endParaRPr lang="en-US" altLang="ja-JP" sz="3200" dirty="0">
              <a:solidFill>
                <a:srgbClr val="FF6600"/>
              </a:solidFill>
              <a:latin typeface="メイリオ" pitchFamily="50" charset="-128"/>
              <a:ea typeface="メイリオ" pitchFamily="50" charset="-128"/>
              <a:cs typeface="メイリオ" pitchFamily="50" charset="-128"/>
            </a:endParaRPr>
          </a:p>
          <a:p>
            <a:r>
              <a:rPr lang="ja-JP" altLang="en-US" sz="3200" dirty="0">
                <a:latin typeface="メイリオ" pitchFamily="50" charset="-128"/>
                <a:ea typeface="メイリオ" pitchFamily="50" charset="-128"/>
                <a:cs typeface="メイリオ" pitchFamily="50" charset="-128"/>
              </a:rPr>
              <a:t>　・原液：</a:t>
            </a:r>
            <a:r>
              <a:rPr lang="en-US" altLang="ja-JP" sz="3200" dirty="0">
                <a:latin typeface="メイリオ" pitchFamily="50" charset="-128"/>
                <a:ea typeface="メイリオ" pitchFamily="50" charset="-128"/>
                <a:cs typeface="メイリオ" pitchFamily="50" charset="-128"/>
              </a:rPr>
              <a:t>20vol%</a:t>
            </a:r>
            <a:r>
              <a:rPr lang="ja-JP" altLang="en-US" sz="3200" dirty="0">
                <a:latin typeface="メイリオ" pitchFamily="50" charset="-128"/>
                <a:ea typeface="メイリオ" pitchFamily="50" charset="-128"/>
                <a:cs typeface="メイリオ" pitchFamily="50" charset="-128"/>
              </a:rPr>
              <a:t>メタノール水溶液</a:t>
            </a:r>
            <a:endParaRPr lang="en-US" altLang="ja-JP" sz="3200" dirty="0">
              <a:latin typeface="メイリオ" pitchFamily="50" charset="-128"/>
              <a:ea typeface="メイリオ" pitchFamily="50" charset="-128"/>
              <a:cs typeface="メイリオ" pitchFamily="50" charset="-128"/>
            </a:endParaRPr>
          </a:p>
          <a:p>
            <a:r>
              <a:rPr lang="ja-JP" altLang="en-US" sz="3200" dirty="0">
                <a:latin typeface="メイリオ" pitchFamily="50" charset="-128"/>
                <a:ea typeface="メイリオ" pitchFamily="50" charset="-128"/>
                <a:cs typeface="メイリオ" pitchFamily="50" charset="-128"/>
              </a:rPr>
              <a:t>　・原液供給量：</a:t>
            </a:r>
            <a:r>
              <a:rPr lang="en-US" altLang="ja-JP" sz="3200" dirty="0">
                <a:latin typeface="メイリオ" pitchFamily="50" charset="-128"/>
                <a:ea typeface="メイリオ" pitchFamily="50" charset="-128"/>
                <a:cs typeface="メイリオ" pitchFamily="50" charset="-128"/>
              </a:rPr>
              <a:t>5mL/min</a:t>
            </a:r>
          </a:p>
          <a:p>
            <a:r>
              <a:rPr lang="en-US" altLang="ja-JP" sz="3200" dirty="0">
                <a:latin typeface="メイリオ" pitchFamily="50" charset="-128"/>
                <a:ea typeface="メイリオ" pitchFamily="50" charset="-128"/>
                <a:cs typeface="メイリオ" pitchFamily="50" charset="-128"/>
              </a:rPr>
              <a:t>   </a:t>
            </a:r>
            <a:r>
              <a:rPr lang="ja-JP" altLang="en-US" sz="3200" dirty="0">
                <a:latin typeface="メイリオ" pitchFamily="50" charset="-128"/>
                <a:ea typeface="メイリオ" pitchFamily="50" charset="-128"/>
                <a:cs typeface="メイリオ" pitchFamily="50" charset="-128"/>
              </a:rPr>
              <a:t>・フラスコマントル設定温度：</a:t>
            </a:r>
            <a:r>
              <a:rPr lang="en-US" altLang="ja-JP" sz="3200" dirty="0">
                <a:latin typeface="メイリオ" pitchFamily="50" charset="-128"/>
                <a:ea typeface="メイリオ" pitchFamily="50" charset="-128"/>
                <a:cs typeface="メイリオ" pitchFamily="50" charset="-128"/>
              </a:rPr>
              <a:t>200</a:t>
            </a:r>
            <a:r>
              <a:rPr lang="ja-JP" altLang="en-US" sz="3200" dirty="0">
                <a:latin typeface="メイリオ" pitchFamily="50" charset="-128"/>
                <a:ea typeface="メイリオ" pitchFamily="50" charset="-128"/>
                <a:cs typeface="メイリオ" pitchFamily="50" charset="-128"/>
              </a:rPr>
              <a:t>℃　　</a:t>
            </a:r>
            <a:endParaRPr lang="en-US" altLang="ja-JP" sz="3200" dirty="0">
              <a:latin typeface="メイリオ" pitchFamily="50" charset="-128"/>
              <a:ea typeface="メイリオ" pitchFamily="50" charset="-128"/>
              <a:cs typeface="メイリオ" pitchFamily="50" charset="-128"/>
            </a:endParaRPr>
          </a:p>
          <a:p>
            <a:r>
              <a:rPr lang="en-US" altLang="ja-JP" sz="3200" dirty="0">
                <a:latin typeface="メイリオ" pitchFamily="50" charset="-128"/>
                <a:ea typeface="メイリオ" pitchFamily="50" charset="-128"/>
                <a:cs typeface="メイリオ" pitchFamily="50" charset="-128"/>
              </a:rPr>
              <a:t>   </a:t>
            </a:r>
            <a:r>
              <a:rPr lang="ja-JP" altLang="en-US" sz="3200" dirty="0">
                <a:latin typeface="メイリオ" pitchFamily="50" charset="-128"/>
                <a:ea typeface="メイリオ" pitchFamily="50" charset="-128"/>
                <a:cs typeface="メイリオ" pitchFamily="50" charset="-128"/>
              </a:rPr>
              <a:t>・冷却水温度設定　</a:t>
            </a:r>
            <a:r>
              <a:rPr lang="en-US" altLang="ja-JP" sz="3200" dirty="0">
                <a:latin typeface="メイリオ" pitchFamily="50" charset="-128"/>
                <a:ea typeface="メイリオ" pitchFamily="50" charset="-128"/>
                <a:cs typeface="メイリオ" pitchFamily="50" charset="-128"/>
              </a:rPr>
              <a:t>10</a:t>
            </a:r>
            <a:r>
              <a:rPr lang="ja-JP" altLang="en-US" sz="3200" dirty="0">
                <a:latin typeface="メイリオ" pitchFamily="50" charset="-128"/>
                <a:ea typeface="メイリオ" pitchFamily="50" charset="-128"/>
                <a:cs typeface="メイリオ" pitchFamily="50" charset="-128"/>
              </a:rPr>
              <a:t>℃</a:t>
            </a:r>
            <a:endParaRPr lang="en-US" altLang="ja-JP" sz="3200" dirty="0">
              <a:latin typeface="メイリオ" pitchFamily="50" charset="-128"/>
              <a:ea typeface="メイリオ" pitchFamily="50" charset="-128"/>
              <a:cs typeface="メイリオ" pitchFamily="50" charset="-128"/>
            </a:endParaRPr>
          </a:p>
          <a:p>
            <a:r>
              <a:rPr lang="en-US" altLang="ja-JP" sz="3200" dirty="0">
                <a:latin typeface="メイリオ" pitchFamily="50" charset="-128"/>
                <a:ea typeface="メイリオ" pitchFamily="50" charset="-128"/>
                <a:cs typeface="メイリオ" pitchFamily="50" charset="-128"/>
              </a:rPr>
              <a:t>   </a:t>
            </a:r>
            <a:r>
              <a:rPr lang="ja-JP" altLang="en-US" sz="3200" dirty="0">
                <a:latin typeface="メイリオ" pitchFamily="50" charset="-128"/>
                <a:ea typeface="メイリオ" pitchFamily="50" charset="-128"/>
                <a:cs typeface="メイリオ" pitchFamily="50" charset="-128"/>
              </a:rPr>
              <a:t>・還流比：</a:t>
            </a:r>
            <a:r>
              <a:rPr lang="en-US" altLang="ja-JP" sz="3200" dirty="0">
                <a:latin typeface="メイリオ" pitchFamily="50" charset="-128"/>
                <a:ea typeface="メイリオ" pitchFamily="50" charset="-128"/>
                <a:cs typeface="メイリオ" pitchFamily="50" charset="-128"/>
              </a:rPr>
              <a:t>R=3</a:t>
            </a:r>
            <a:r>
              <a:rPr lang="ja-JP" altLang="en-US" sz="3200" dirty="0">
                <a:latin typeface="メイリオ" pitchFamily="50" charset="-128"/>
                <a:ea typeface="メイリオ" pitchFamily="50" charset="-128"/>
                <a:cs typeface="メイリオ" pitchFamily="50" charset="-128"/>
              </a:rPr>
              <a:t>　　</a:t>
            </a:r>
            <a:endParaRPr lang="en-US" altLang="ja-JP" sz="3200" dirty="0">
              <a:latin typeface="メイリオ" pitchFamily="50" charset="-128"/>
              <a:ea typeface="メイリオ" pitchFamily="50" charset="-128"/>
              <a:cs typeface="メイリオ" pitchFamily="50" charset="-128"/>
            </a:endParaRPr>
          </a:p>
        </p:txBody>
      </p:sp>
      <p:sp>
        <p:nvSpPr>
          <p:cNvPr id="7" name="楕円 6">
            <a:extLst>
              <a:ext uri="{FF2B5EF4-FFF2-40B4-BE49-F238E27FC236}">
                <a16:creationId xmlns:a16="http://schemas.microsoft.com/office/drawing/2014/main" id="{3BB82CF8-D91D-F9F3-D970-E7BA274FCA90}"/>
              </a:ext>
            </a:extLst>
          </p:cNvPr>
          <p:cNvSpPr/>
          <p:nvPr/>
        </p:nvSpPr>
        <p:spPr>
          <a:xfrm>
            <a:off x="10463423" y="2836583"/>
            <a:ext cx="984205" cy="142699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01108BC0-146F-7FB8-3205-6F6864086CFD}"/>
              </a:ext>
            </a:extLst>
          </p:cNvPr>
          <p:cNvSpPr/>
          <p:nvPr/>
        </p:nvSpPr>
        <p:spPr>
          <a:xfrm>
            <a:off x="9165920" y="4202815"/>
            <a:ext cx="509196" cy="52672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47381278-8112-DD78-3DB1-EA637CDF8BC1}"/>
              </a:ext>
            </a:extLst>
          </p:cNvPr>
          <p:cNvSpPr/>
          <p:nvPr/>
        </p:nvSpPr>
        <p:spPr>
          <a:xfrm>
            <a:off x="8918089" y="2491304"/>
            <a:ext cx="509196" cy="52672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205146D-24F5-5F87-558A-86173AB34DCC}"/>
              </a:ext>
            </a:extLst>
          </p:cNvPr>
          <p:cNvSpPr txBox="1"/>
          <p:nvPr/>
        </p:nvSpPr>
        <p:spPr>
          <a:xfrm>
            <a:off x="432786" y="367475"/>
            <a:ext cx="4322094" cy="707886"/>
          </a:xfrm>
          <a:prstGeom prst="rect">
            <a:avLst/>
          </a:prstGeom>
          <a:noFill/>
        </p:spPr>
        <p:txBody>
          <a:bodyPr wrap="square" rtlCol="0">
            <a:spAutoFit/>
          </a:bodyPr>
          <a:lstStyle/>
          <a:p>
            <a:r>
              <a:rPr lang="ja-JP" altLang="en-US" sz="4000" dirty="0">
                <a:latin typeface="メイリオ" pitchFamily="50" charset="-128"/>
                <a:ea typeface="メイリオ" pitchFamily="50" charset="-128"/>
                <a:cs typeface="メイリオ" pitchFamily="50" charset="-128"/>
              </a:rPr>
              <a:t>８</a:t>
            </a:r>
            <a:r>
              <a:rPr kumimoji="1" lang="ja-JP" altLang="en-US" sz="4000" dirty="0">
                <a:latin typeface="メイリオ" pitchFamily="50" charset="-128"/>
                <a:ea typeface="メイリオ" pitchFamily="50" charset="-128"/>
                <a:cs typeface="メイリオ" pitchFamily="50" charset="-128"/>
              </a:rPr>
              <a:t>．実習テキスト</a:t>
            </a:r>
          </a:p>
        </p:txBody>
      </p:sp>
      <p:pic>
        <p:nvPicPr>
          <p:cNvPr id="4" name="図 3">
            <a:extLst>
              <a:ext uri="{FF2B5EF4-FFF2-40B4-BE49-F238E27FC236}">
                <a16:creationId xmlns:a16="http://schemas.microsoft.com/office/drawing/2014/main" id="{B07167DF-74BC-B71B-A118-F52674CAA837}"/>
              </a:ext>
            </a:extLst>
          </p:cNvPr>
          <p:cNvPicPr>
            <a:picLocks noChangeAspect="1"/>
          </p:cNvPicPr>
          <p:nvPr/>
        </p:nvPicPr>
        <p:blipFill rotWithShape="1">
          <a:blip r:embed="rId2"/>
          <a:srcRect b="1779"/>
          <a:stretch/>
        </p:blipFill>
        <p:spPr>
          <a:xfrm>
            <a:off x="1259615" y="1086299"/>
            <a:ext cx="3995137" cy="5587817"/>
          </a:xfrm>
          <a:prstGeom prst="rect">
            <a:avLst/>
          </a:prstGeom>
          <a:ln>
            <a:solidFill>
              <a:schemeClr val="accent1"/>
            </a:solidFill>
          </a:ln>
        </p:spPr>
      </p:pic>
      <p:pic>
        <p:nvPicPr>
          <p:cNvPr id="6" name="図 5">
            <a:extLst>
              <a:ext uri="{FF2B5EF4-FFF2-40B4-BE49-F238E27FC236}">
                <a16:creationId xmlns:a16="http://schemas.microsoft.com/office/drawing/2014/main" id="{9FFDC212-BEC6-E5D6-B1F6-1C3FA0A6AEFC}"/>
              </a:ext>
            </a:extLst>
          </p:cNvPr>
          <p:cNvPicPr>
            <a:picLocks noChangeAspect="1"/>
          </p:cNvPicPr>
          <p:nvPr/>
        </p:nvPicPr>
        <p:blipFill rotWithShape="1">
          <a:blip r:embed="rId3"/>
          <a:srcRect b="1779"/>
          <a:stretch/>
        </p:blipFill>
        <p:spPr>
          <a:xfrm>
            <a:off x="6404752" y="386575"/>
            <a:ext cx="4523803" cy="6327237"/>
          </a:xfrm>
          <a:prstGeom prst="rect">
            <a:avLst/>
          </a:prstGeom>
          <a:noFill/>
          <a:ln>
            <a:solidFill>
              <a:schemeClr val="accent1"/>
            </a:solidFill>
          </a:ln>
        </p:spPr>
      </p:pic>
    </p:spTree>
    <p:extLst>
      <p:ext uri="{BB962C8B-B14F-4D97-AF65-F5344CB8AC3E}">
        <p14:creationId xmlns:p14="http://schemas.microsoft.com/office/powerpoint/2010/main" val="3607723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7EB6AB9-CD18-37B5-59B4-D5CD241B3405}"/>
              </a:ext>
            </a:extLst>
          </p:cNvPr>
          <p:cNvPicPr>
            <a:picLocks noChangeAspect="1"/>
          </p:cNvPicPr>
          <p:nvPr/>
        </p:nvPicPr>
        <p:blipFill rotWithShape="1">
          <a:blip r:embed="rId2"/>
          <a:srcRect b="1114"/>
          <a:stretch/>
        </p:blipFill>
        <p:spPr>
          <a:xfrm>
            <a:off x="6582665" y="462035"/>
            <a:ext cx="4434379" cy="6247735"/>
          </a:xfrm>
          <a:prstGeom prst="rect">
            <a:avLst/>
          </a:prstGeom>
          <a:ln>
            <a:solidFill>
              <a:schemeClr val="accent1"/>
            </a:solidFill>
          </a:ln>
        </p:spPr>
      </p:pic>
      <p:pic>
        <p:nvPicPr>
          <p:cNvPr id="5" name="図 4">
            <a:extLst>
              <a:ext uri="{FF2B5EF4-FFF2-40B4-BE49-F238E27FC236}">
                <a16:creationId xmlns:a16="http://schemas.microsoft.com/office/drawing/2014/main" id="{415D5280-3B55-CE42-F0E0-0ECA6CCC9A6D}"/>
              </a:ext>
            </a:extLst>
          </p:cNvPr>
          <p:cNvPicPr>
            <a:picLocks noChangeAspect="1"/>
          </p:cNvPicPr>
          <p:nvPr/>
        </p:nvPicPr>
        <p:blipFill rotWithShape="1">
          <a:blip r:embed="rId3"/>
          <a:srcRect b="1836"/>
          <a:stretch/>
        </p:blipFill>
        <p:spPr>
          <a:xfrm>
            <a:off x="1191802" y="450741"/>
            <a:ext cx="4471580" cy="6254195"/>
          </a:xfrm>
          <a:prstGeom prst="rect">
            <a:avLst/>
          </a:prstGeom>
          <a:ln>
            <a:solidFill>
              <a:schemeClr val="accent1"/>
            </a:solidFill>
          </a:ln>
        </p:spPr>
      </p:pic>
    </p:spTree>
    <p:extLst>
      <p:ext uri="{BB962C8B-B14F-4D97-AF65-F5344CB8AC3E}">
        <p14:creationId xmlns:p14="http://schemas.microsoft.com/office/powerpoint/2010/main" val="2427265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13F76A0-D69A-A81D-3AA6-E465AE43FA5E}"/>
              </a:ext>
            </a:extLst>
          </p:cNvPr>
          <p:cNvPicPr>
            <a:picLocks noChangeAspect="1"/>
          </p:cNvPicPr>
          <p:nvPr/>
        </p:nvPicPr>
        <p:blipFill rotWithShape="1">
          <a:blip r:embed="rId2"/>
          <a:srcRect b="770"/>
          <a:stretch/>
        </p:blipFill>
        <p:spPr>
          <a:xfrm>
            <a:off x="1314561" y="392582"/>
            <a:ext cx="4452058" cy="6287317"/>
          </a:xfrm>
          <a:prstGeom prst="rect">
            <a:avLst/>
          </a:prstGeom>
          <a:ln>
            <a:solidFill>
              <a:schemeClr val="accent1"/>
            </a:solidFill>
          </a:ln>
        </p:spPr>
      </p:pic>
      <p:pic>
        <p:nvPicPr>
          <p:cNvPr id="3" name="図 2">
            <a:extLst>
              <a:ext uri="{FF2B5EF4-FFF2-40B4-BE49-F238E27FC236}">
                <a16:creationId xmlns:a16="http://schemas.microsoft.com/office/drawing/2014/main" id="{80FDE2D1-6B13-AE3F-5752-2DF99F34DC8E}"/>
              </a:ext>
            </a:extLst>
          </p:cNvPr>
          <p:cNvPicPr>
            <a:picLocks noChangeAspect="1"/>
          </p:cNvPicPr>
          <p:nvPr/>
        </p:nvPicPr>
        <p:blipFill rotWithShape="1">
          <a:blip r:embed="rId3"/>
          <a:srcRect t="1" b="835"/>
          <a:stretch/>
        </p:blipFill>
        <p:spPr>
          <a:xfrm>
            <a:off x="6723805" y="427703"/>
            <a:ext cx="4434256" cy="6265160"/>
          </a:xfrm>
          <a:prstGeom prst="rect">
            <a:avLst/>
          </a:prstGeom>
          <a:ln>
            <a:solidFill>
              <a:schemeClr val="accent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9285412-8067-2584-5DCD-2301D99FFFF4}"/>
              </a:ext>
            </a:extLst>
          </p:cNvPr>
          <p:cNvSpPr txBox="1"/>
          <p:nvPr/>
        </p:nvSpPr>
        <p:spPr>
          <a:xfrm>
            <a:off x="775483" y="1222837"/>
            <a:ext cx="10907322" cy="1077218"/>
          </a:xfrm>
          <a:prstGeom prst="rect">
            <a:avLst/>
          </a:prstGeom>
          <a:noFill/>
        </p:spPr>
        <p:txBody>
          <a:bodyPr wrap="square">
            <a:spAutoFit/>
          </a:bodyPr>
          <a:lstStyle/>
          <a:p>
            <a:pPr marL="457200" indent="-457200">
              <a:buFont typeface="Wingdings" panose="05000000000000000000" pitchFamily="2" charset="2"/>
              <a:buChar char="Ø"/>
            </a:pPr>
            <a:r>
              <a:rPr kumimoji="1" lang="ja-JP" altLang="en-US" sz="3200" dirty="0">
                <a:solidFill>
                  <a:srgbClr val="FF6600"/>
                </a:solidFill>
                <a:latin typeface="メイリオ" panose="020B0604030504040204" pitchFamily="50" charset="-128"/>
                <a:ea typeface="メイリオ" panose="020B0604030504040204" pitchFamily="50" charset="-128"/>
              </a:rPr>
              <a:t>塔頂部の温度がメタノールの沸点</a:t>
            </a:r>
            <a:r>
              <a:rPr lang="ja-JP" altLang="en-US" sz="3200" dirty="0">
                <a:solidFill>
                  <a:srgbClr val="FF6600"/>
                </a:solidFill>
                <a:latin typeface="メイリオ" panose="020B0604030504040204" pitchFamily="50" charset="-128"/>
                <a:ea typeface="メイリオ" panose="020B0604030504040204" pitchFamily="50" charset="-128"/>
              </a:rPr>
              <a:t>（</a:t>
            </a:r>
            <a:r>
              <a:rPr kumimoji="1" lang="en-US" altLang="ja-JP" sz="3200" dirty="0">
                <a:solidFill>
                  <a:srgbClr val="FF6600"/>
                </a:solidFill>
                <a:latin typeface="メイリオ" panose="020B0604030504040204" pitchFamily="50" charset="-128"/>
                <a:ea typeface="メイリオ" panose="020B0604030504040204" pitchFamily="50" charset="-128"/>
              </a:rPr>
              <a:t>64.7</a:t>
            </a:r>
            <a:r>
              <a:rPr kumimoji="1" lang="ja-JP" altLang="en-US" sz="3200" dirty="0">
                <a:solidFill>
                  <a:srgbClr val="FF6600"/>
                </a:solidFill>
                <a:latin typeface="メイリオ" panose="020B0604030504040204" pitchFamily="50" charset="-128"/>
                <a:ea typeface="メイリオ" panose="020B0604030504040204" pitchFamily="50" charset="-128"/>
              </a:rPr>
              <a:t>℃</a:t>
            </a:r>
            <a:r>
              <a:rPr lang="ja-JP" altLang="en-US" sz="3200" dirty="0">
                <a:solidFill>
                  <a:srgbClr val="FF6600"/>
                </a:solidFill>
                <a:latin typeface="メイリオ" panose="020B0604030504040204" pitchFamily="50" charset="-128"/>
                <a:ea typeface="メイリオ" panose="020B0604030504040204" pitchFamily="50" charset="-128"/>
              </a:rPr>
              <a:t>）</a:t>
            </a:r>
            <a:r>
              <a:rPr kumimoji="1" lang="ja-JP" altLang="en-US" sz="3200" dirty="0">
                <a:solidFill>
                  <a:srgbClr val="FF6600"/>
                </a:solidFill>
                <a:latin typeface="メイリオ" panose="020B0604030504040204" pitchFamily="50" charset="-128"/>
                <a:ea typeface="メイリオ" panose="020B0604030504040204" pitchFamily="50" charset="-128"/>
              </a:rPr>
              <a:t>より低い。</a:t>
            </a:r>
            <a:endParaRPr kumimoji="1" lang="en-US" altLang="ja-JP" sz="3200" dirty="0">
              <a:solidFill>
                <a:srgbClr val="FF6600"/>
              </a:solidFill>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Ø"/>
            </a:pPr>
            <a:r>
              <a:rPr lang="ja-JP" altLang="en-US" sz="3200" dirty="0">
                <a:solidFill>
                  <a:srgbClr val="0070C0"/>
                </a:solidFill>
                <a:latin typeface="メイリオ" panose="020B0604030504040204" pitchFamily="50" charset="-128"/>
                <a:ea typeface="メイリオ" panose="020B0604030504040204" pitchFamily="50" charset="-128"/>
              </a:rPr>
              <a:t>缶出液の濃度（モル分率）が高く、安定しない。</a:t>
            </a:r>
            <a:endParaRPr lang="en-US" altLang="ja-JP" sz="3200" dirty="0">
              <a:solidFill>
                <a:srgbClr val="0070C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8427590D-51A2-4CBB-C4ED-224E668BD63F}"/>
              </a:ext>
            </a:extLst>
          </p:cNvPr>
          <p:cNvSpPr txBox="1"/>
          <p:nvPr/>
        </p:nvSpPr>
        <p:spPr>
          <a:xfrm>
            <a:off x="422028" y="383589"/>
            <a:ext cx="4935279" cy="707886"/>
          </a:xfrm>
          <a:prstGeom prst="rect">
            <a:avLst/>
          </a:prstGeom>
          <a:noFill/>
        </p:spPr>
        <p:txBody>
          <a:bodyPr wrap="square" rtlCol="0">
            <a:spAutoFit/>
          </a:bodyPr>
          <a:lstStyle/>
          <a:p>
            <a:r>
              <a:rPr lang="ja-JP" altLang="en-US" sz="4000" dirty="0">
                <a:latin typeface="メイリオ" pitchFamily="50" charset="-128"/>
                <a:ea typeface="メイリオ" pitchFamily="50" charset="-128"/>
                <a:cs typeface="メイリオ" pitchFamily="50" charset="-128"/>
              </a:rPr>
              <a:t>９</a:t>
            </a:r>
            <a:r>
              <a:rPr kumimoji="1" lang="ja-JP" altLang="en-US" sz="4000" dirty="0">
                <a:latin typeface="メイリオ" pitchFamily="50" charset="-128"/>
                <a:ea typeface="メイリオ" pitchFamily="50" charset="-128"/>
                <a:cs typeface="メイリオ" pitchFamily="50" charset="-128"/>
              </a:rPr>
              <a:t>．今後の課題</a:t>
            </a:r>
          </a:p>
        </p:txBody>
      </p:sp>
      <p:sp>
        <p:nvSpPr>
          <p:cNvPr id="8" name="テキスト ボックス 7">
            <a:extLst>
              <a:ext uri="{FF2B5EF4-FFF2-40B4-BE49-F238E27FC236}">
                <a16:creationId xmlns:a16="http://schemas.microsoft.com/office/drawing/2014/main" id="{A0C6819C-E893-5C50-70E3-389CC326BEBB}"/>
              </a:ext>
            </a:extLst>
          </p:cNvPr>
          <p:cNvSpPr txBox="1"/>
          <p:nvPr/>
        </p:nvSpPr>
        <p:spPr>
          <a:xfrm>
            <a:off x="819729" y="3680113"/>
            <a:ext cx="2911613" cy="584775"/>
          </a:xfrm>
          <a:prstGeom prst="rect">
            <a:avLst/>
          </a:prstGeom>
          <a:noFill/>
        </p:spPr>
        <p:txBody>
          <a:bodyPr wrap="square" rtlCol="0">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原因</a:t>
            </a:r>
            <a:r>
              <a:rPr lang="ja-JP" altLang="en-US" sz="3200" dirty="0">
                <a:solidFill>
                  <a:srgbClr val="FF0000"/>
                </a:solidFill>
                <a:latin typeface="メイリオ" panose="020B0604030504040204" pitchFamily="50" charset="-128"/>
                <a:ea typeface="メイリオ" panose="020B0604030504040204" pitchFamily="50" charset="-128"/>
              </a:rPr>
              <a:t>と対策？</a:t>
            </a:r>
            <a:endParaRPr kumimoji="1" lang="ja-JP" altLang="en-US" sz="3200"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6A63E9D4-378F-5040-BEDE-0D827C6C9237}"/>
              </a:ext>
            </a:extLst>
          </p:cNvPr>
          <p:cNvSpPr txBox="1"/>
          <p:nvPr/>
        </p:nvSpPr>
        <p:spPr>
          <a:xfrm>
            <a:off x="1232683" y="4413991"/>
            <a:ext cx="9471176" cy="2062103"/>
          </a:xfrm>
          <a:prstGeom prst="rect">
            <a:avLst/>
          </a:prstGeom>
          <a:noFill/>
        </p:spPr>
        <p:txBody>
          <a:bodyPr wrap="square" rtlCol="0">
            <a:spAutoFit/>
          </a:bodyPr>
          <a:lstStyle/>
          <a:p>
            <a:pPr marL="457200" indent="-457200">
              <a:buFont typeface="Wingdings" panose="05000000000000000000" pitchFamily="2" charset="2"/>
              <a:buChar char="u"/>
            </a:pPr>
            <a:r>
              <a:rPr kumimoji="1" lang="ja-JP" altLang="en-US" sz="3200" dirty="0">
                <a:latin typeface="メイリオ" panose="020B0604030504040204" pitchFamily="50" charset="-128"/>
                <a:ea typeface="メイリオ" panose="020B0604030504040204" pitchFamily="50" charset="-128"/>
              </a:rPr>
              <a:t>物質収支が取れない：入量＝出量</a:t>
            </a:r>
            <a:endParaRPr kumimoji="1"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kumimoji="1" lang="ja-JP" altLang="en-US" sz="3200" dirty="0">
                <a:latin typeface="メイリオ" panose="020B0604030504040204" pitchFamily="50" charset="-128"/>
                <a:ea typeface="メイリオ" panose="020B0604030504040204" pitchFamily="50" charset="-128"/>
              </a:rPr>
              <a:t>缶出液の流量（オーバーフロー）調整の工夫</a:t>
            </a:r>
            <a:endParaRPr kumimoji="1" lang="en-US" altLang="ja-JP" sz="32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u"/>
            </a:pPr>
            <a:r>
              <a:rPr lang="ja-JP" altLang="en-US" sz="3200" dirty="0">
                <a:latin typeface="メイリオ" panose="020B0604030504040204" pitchFamily="50" charset="-128"/>
                <a:ea typeface="メイリオ" panose="020B0604030504040204" pitchFamily="50" charset="-128"/>
              </a:rPr>
              <a:t>仕込み液の蒸気量の減少、圧力損失など</a:t>
            </a:r>
            <a:endParaRPr lang="en-US" altLang="ja-JP" sz="3200" dirty="0">
              <a:latin typeface="メイリオ" panose="020B0604030504040204" pitchFamily="50" charset="-128"/>
              <a:ea typeface="メイリオ" panose="020B0604030504040204" pitchFamily="50" charset="-128"/>
            </a:endParaRPr>
          </a:p>
          <a:p>
            <a:pPr marL="457200" indent="-457200"/>
            <a:r>
              <a:rPr lang="ja-JP" altLang="en-US" sz="3200" dirty="0">
                <a:latin typeface="メイリオ" panose="020B0604030504040204" pitchFamily="50" charset="-128"/>
                <a:ea typeface="メイリオ" panose="020B0604030504040204" pitchFamily="50" charset="-128"/>
              </a:rPr>
              <a:t>　　フラスコマントルの</a:t>
            </a:r>
            <a:r>
              <a:rPr kumimoji="1" lang="ja-JP" altLang="en-US" sz="3200" dirty="0">
                <a:latin typeface="メイリオ" panose="020B0604030504040204" pitchFamily="50" charset="-128"/>
                <a:ea typeface="メイリオ" panose="020B0604030504040204" pitchFamily="50" charset="-128"/>
              </a:rPr>
              <a:t>設定温度を高くする。</a:t>
            </a:r>
            <a:endParaRPr kumimoji="1" lang="en-US" altLang="ja-JP" sz="3200" dirty="0">
              <a:latin typeface="メイリオ" panose="020B0604030504040204" pitchFamily="50" charset="-128"/>
              <a:ea typeface="メイリオ" panose="020B0604030504040204" pitchFamily="50" charset="-128"/>
            </a:endParaRPr>
          </a:p>
        </p:txBody>
      </p:sp>
      <p:sp>
        <p:nvSpPr>
          <p:cNvPr id="2" name="矢印: 下 1">
            <a:extLst>
              <a:ext uri="{FF2B5EF4-FFF2-40B4-BE49-F238E27FC236}">
                <a16:creationId xmlns:a16="http://schemas.microsoft.com/office/drawing/2014/main" id="{CE18C40E-6C26-67BB-0556-2F2FCB4FF12C}"/>
              </a:ext>
            </a:extLst>
          </p:cNvPr>
          <p:cNvSpPr/>
          <p:nvPr/>
        </p:nvSpPr>
        <p:spPr>
          <a:xfrm>
            <a:off x="3886200" y="2593650"/>
            <a:ext cx="634180" cy="8012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7875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427590D-51A2-4CBB-C4ED-224E668BD63F}"/>
              </a:ext>
            </a:extLst>
          </p:cNvPr>
          <p:cNvSpPr txBox="1"/>
          <p:nvPr/>
        </p:nvSpPr>
        <p:spPr>
          <a:xfrm>
            <a:off x="422028" y="383589"/>
            <a:ext cx="4935279" cy="707886"/>
          </a:xfrm>
          <a:prstGeom prst="rect">
            <a:avLst/>
          </a:prstGeom>
          <a:noFill/>
        </p:spPr>
        <p:txBody>
          <a:bodyPr wrap="square" rtlCol="0">
            <a:spAutoFit/>
          </a:bodyPr>
          <a:lstStyle/>
          <a:p>
            <a:r>
              <a:rPr kumimoji="1" lang="en-US" altLang="ja-JP" sz="4000" dirty="0" smtClean="0">
                <a:latin typeface="メイリオ" pitchFamily="50" charset="-128"/>
                <a:ea typeface="メイリオ" pitchFamily="50" charset="-128"/>
                <a:cs typeface="メイリオ" pitchFamily="50" charset="-128"/>
              </a:rPr>
              <a:t>10</a:t>
            </a:r>
            <a:r>
              <a:rPr kumimoji="1" lang="ja-JP" altLang="en-US" sz="4000" dirty="0" err="1" smtClean="0">
                <a:latin typeface="メイリオ" pitchFamily="50" charset="-128"/>
                <a:ea typeface="メイリオ" pitchFamily="50" charset="-128"/>
                <a:cs typeface="メイリオ" pitchFamily="50" charset="-128"/>
              </a:rPr>
              <a:t>．</a:t>
            </a:r>
            <a:r>
              <a:rPr lang="ja-JP" altLang="en-US" sz="4000" dirty="0">
                <a:latin typeface="メイリオ" pitchFamily="50" charset="-128"/>
                <a:ea typeface="メイリオ" pitchFamily="50" charset="-128"/>
                <a:cs typeface="メイリオ" pitchFamily="50" charset="-128"/>
              </a:rPr>
              <a:t>感想</a:t>
            </a:r>
            <a:endParaRPr kumimoji="1" lang="ja-JP" altLang="en-US" sz="4000" dirty="0">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457199" y="1297860"/>
            <a:ext cx="11528323" cy="3539430"/>
          </a:xfrm>
          <a:prstGeom prst="rect">
            <a:avLst/>
          </a:prstGeom>
          <a:noFill/>
        </p:spPr>
        <p:txBody>
          <a:bodyPr wrap="square" rtlCol="0">
            <a:spAutoFit/>
          </a:bodyPr>
          <a:lstStyle/>
          <a:p>
            <a:r>
              <a:rPr kumimoji="1" lang="ja-JP" altLang="en-US" sz="3200" dirty="0"/>
              <a:t>　</a:t>
            </a:r>
            <a:r>
              <a:rPr kumimoji="1" lang="ja-JP" altLang="en-US" sz="3200" dirty="0">
                <a:latin typeface="メイリオ" pitchFamily="50" charset="-128"/>
                <a:ea typeface="メイリオ" pitchFamily="50" charset="-128"/>
                <a:cs typeface="メイリオ" pitchFamily="50" charset="-128"/>
              </a:rPr>
              <a:t>来年、後輩が行う実習のテキスト作成ということでとても気合を入れました。運転班と分析班に分かれて作業を行ったが、最初は何をすればよいかまったくわかりませんでした。　しかし、先生方に教えてもらったことを班の人と協力して行うことで、無事に実習テキストをつくることができました。就職したとき、協力することの大切さなど課題研究で学んだことを活かして頑張りたいです。</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CIM\100CASIO\Resized\CIMG7860.jpg"/>
          <p:cNvPicPr>
            <a:picLocks noChangeAspect="1" noChangeArrowheads="1"/>
          </p:cNvPicPr>
          <p:nvPr/>
        </p:nvPicPr>
        <p:blipFill>
          <a:blip r:embed="rId2"/>
          <a:srcRect/>
          <a:stretch>
            <a:fillRect/>
          </a:stretch>
        </p:blipFill>
        <p:spPr bwMode="auto">
          <a:xfrm>
            <a:off x="7835080" y="1091380"/>
            <a:ext cx="4170107" cy="5560142"/>
          </a:xfrm>
          <a:prstGeom prst="rect">
            <a:avLst/>
          </a:prstGeom>
          <a:noFill/>
        </p:spPr>
      </p:pic>
      <p:sp>
        <p:nvSpPr>
          <p:cNvPr id="2" name="テキスト ボックス 1">
            <a:extLst>
              <a:ext uri="{FF2B5EF4-FFF2-40B4-BE49-F238E27FC236}">
                <a16:creationId xmlns:a16="http://schemas.microsoft.com/office/drawing/2014/main" id="{A12A2F12-64D4-5EAB-0B7E-E968E4275B30}"/>
              </a:ext>
            </a:extLst>
          </p:cNvPr>
          <p:cNvSpPr txBox="1"/>
          <p:nvPr/>
        </p:nvSpPr>
        <p:spPr>
          <a:xfrm>
            <a:off x="422027" y="383589"/>
            <a:ext cx="10123069" cy="707886"/>
          </a:xfrm>
          <a:prstGeom prst="rect">
            <a:avLst/>
          </a:prstGeom>
          <a:noFill/>
        </p:spPr>
        <p:txBody>
          <a:bodyPr wrap="square" rtlCol="0">
            <a:spAutoFit/>
          </a:bodyPr>
          <a:lstStyle/>
          <a:p>
            <a:r>
              <a:rPr lang="ja-JP" altLang="en-US" sz="4000" dirty="0">
                <a:latin typeface="メイリオ" pitchFamily="50" charset="-128"/>
                <a:ea typeface="メイリオ" pitchFamily="50" charset="-128"/>
                <a:cs typeface="メイリオ" pitchFamily="50" charset="-128"/>
              </a:rPr>
              <a:t>３．オールダーショウ式蒸留装置について</a:t>
            </a:r>
            <a:endParaRPr kumimoji="1" lang="ja-JP" altLang="en-US" sz="4000" dirty="0">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51DD5883-BD18-324D-4B03-C71DA5260F43}"/>
              </a:ext>
            </a:extLst>
          </p:cNvPr>
          <p:cNvSpPr txBox="1"/>
          <p:nvPr/>
        </p:nvSpPr>
        <p:spPr>
          <a:xfrm>
            <a:off x="474338" y="1463325"/>
            <a:ext cx="7360742" cy="4524315"/>
          </a:xfrm>
          <a:prstGeom prst="rect">
            <a:avLst/>
          </a:prstGeom>
          <a:noFill/>
        </p:spPr>
        <p:txBody>
          <a:bodyPr wrap="square" rtlCol="0">
            <a:spAutoFit/>
          </a:bodyPr>
          <a:lstStyle/>
          <a:p>
            <a:pPr marL="457200" indent="-457200">
              <a:buFont typeface="Wingdings" panose="05000000000000000000" pitchFamily="2" charset="2"/>
              <a:buChar char="u"/>
            </a:pPr>
            <a:r>
              <a:rPr kumimoji="1" lang="ja-JP" altLang="en-US" sz="3200" dirty="0">
                <a:latin typeface="メイリオ" pitchFamily="50" charset="-128"/>
                <a:ea typeface="メイリオ" pitchFamily="50" charset="-128"/>
                <a:cs typeface="メイリオ" pitchFamily="50" charset="-128"/>
              </a:rPr>
              <a:t>多孔板塔式の蒸留装置でパイロット</a:t>
            </a:r>
            <a:endParaRPr kumimoji="1" lang="en-US" altLang="ja-JP" sz="3200" dirty="0">
              <a:latin typeface="メイリオ" pitchFamily="50" charset="-128"/>
              <a:ea typeface="メイリオ" pitchFamily="50" charset="-128"/>
              <a:cs typeface="メイリオ" pitchFamily="50" charset="-128"/>
            </a:endParaRPr>
          </a:p>
          <a:p>
            <a:r>
              <a:rPr lang="ja-JP" altLang="en-US" sz="3200" dirty="0">
                <a:latin typeface="メイリオ" pitchFamily="50" charset="-128"/>
                <a:ea typeface="メイリオ" pitchFamily="50" charset="-128"/>
                <a:cs typeface="メイリオ" pitchFamily="50" charset="-128"/>
              </a:rPr>
              <a:t>　</a:t>
            </a:r>
            <a:r>
              <a:rPr kumimoji="1" lang="ja-JP" altLang="en-US" sz="3200" dirty="0">
                <a:latin typeface="メイリオ" pitchFamily="50" charset="-128"/>
                <a:ea typeface="メイリオ" pitchFamily="50" charset="-128"/>
                <a:cs typeface="メイリオ" pitchFamily="50" charset="-128"/>
              </a:rPr>
              <a:t>プラント用として設計したもの</a:t>
            </a:r>
            <a:endParaRPr kumimoji="1" lang="en-US" altLang="ja-JP" sz="3200" dirty="0">
              <a:latin typeface="メイリオ" pitchFamily="50" charset="-128"/>
              <a:ea typeface="メイリオ" pitchFamily="50" charset="-128"/>
              <a:cs typeface="メイリオ" pitchFamily="50" charset="-128"/>
            </a:endParaRPr>
          </a:p>
          <a:p>
            <a:pPr marL="457200" indent="-457200">
              <a:buFont typeface="Wingdings" panose="05000000000000000000" pitchFamily="2" charset="2"/>
              <a:buChar char="u"/>
            </a:pPr>
            <a:r>
              <a:rPr kumimoji="1" lang="ja-JP" altLang="en-US" sz="3200" dirty="0">
                <a:latin typeface="メイリオ" pitchFamily="50" charset="-128"/>
                <a:ea typeface="メイリオ" pitchFamily="50" charset="-128"/>
                <a:cs typeface="メイリオ" pitchFamily="50" charset="-128"/>
              </a:rPr>
              <a:t>沸点差が大きくない物質の分離操作</a:t>
            </a:r>
            <a:endParaRPr kumimoji="1" lang="en-US" altLang="ja-JP" sz="3200" dirty="0">
              <a:latin typeface="メイリオ" pitchFamily="50" charset="-128"/>
              <a:ea typeface="メイリオ" pitchFamily="50" charset="-128"/>
              <a:cs typeface="メイリオ" pitchFamily="50" charset="-128"/>
            </a:endParaRPr>
          </a:p>
          <a:p>
            <a:r>
              <a:rPr lang="ja-JP" altLang="en-US" sz="3200" dirty="0">
                <a:latin typeface="メイリオ" pitchFamily="50" charset="-128"/>
                <a:ea typeface="メイリオ" pitchFamily="50" charset="-128"/>
                <a:cs typeface="メイリオ" pitchFamily="50" charset="-128"/>
              </a:rPr>
              <a:t>　</a:t>
            </a:r>
            <a:r>
              <a:rPr kumimoji="1" lang="ja-JP" altLang="en-US" sz="3200" dirty="0">
                <a:latin typeface="メイリオ" pitchFamily="50" charset="-128"/>
                <a:ea typeface="メイリオ" pitchFamily="50" charset="-128"/>
                <a:cs typeface="メイリオ" pitchFamily="50" charset="-128"/>
              </a:rPr>
              <a:t>に用いる蒸留塔（有機</a:t>
            </a:r>
            <a:r>
              <a:rPr lang="ja-JP" altLang="en-US" sz="3200" dirty="0">
                <a:latin typeface="メイリオ" pitchFamily="50" charset="-128"/>
                <a:ea typeface="メイリオ" pitchFamily="50" charset="-128"/>
                <a:cs typeface="メイリオ" pitchFamily="50" charset="-128"/>
              </a:rPr>
              <a:t>系試料に適）</a:t>
            </a:r>
            <a:endParaRPr kumimoji="1" lang="en-US" altLang="ja-JP" sz="3200" dirty="0">
              <a:latin typeface="メイリオ" pitchFamily="50" charset="-128"/>
              <a:ea typeface="メイリオ" pitchFamily="50" charset="-128"/>
              <a:cs typeface="メイリオ" pitchFamily="50" charset="-128"/>
            </a:endParaRPr>
          </a:p>
          <a:p>
            <a:pPr marL="457200" indent="-457200">
              <a:buFont typeface="Wingdings" panose="05000000000000000000" pitchFamily="2" charset="2"/>
              <a:buChar char="u"/>
            </a:pPr>
            <a:r>
              <a:rPr lang="ja-JP" altLang="en-US" sz="3200" dirty="0">
                <a:latin typeface="メイリオ" pitchFamily="50" charset="-128"/>
                <a:ea typeface="メイリオ" pitchFamily="50" charset="-128"/>
                <a:cs typeface="メイリオ" pitchFamily="50" charset="-128"/>
              </a:rPr>
              <a:t>段効率の変化が少ない。</a:t>
            </a:r>
            <a:endParaRPr lang="en-US" altLang="ja-JP" sz="3200" dirty="0">
              <a:latin typeface="メイリオ" pitchFamily="50" charset="-128"/>
              <a:ea typeface="メイリオ" pitchFamily="50" charset="-128"/>
              <a:cs typeface="メイリオ" pitchFamily="50" charset="-128"/>
            </a:endParaRPr>
          </a:p>
          <a:p>
            <a:pPr marL="457200" indent="-457200">
              <a:buFont typeface="Wingdings" panose="05000000000000000000" pitchFamily="2" charset="2"/>
              <a:buChar char="u"/>
            </a:pPr>
            <a:r>
              <a:rPr kumimoji="1" lang="ja-JP" altLang="en-US" sz="3200" dirty="0">
                <a:latin typeface="メイリオ" pitchFamily="50" charset="-128"/>
                <a:ea typeface="メイリオ" pitchFamily="50" charset="-128"/>
                <a:cs typeface="メイリオ" pitchFamily="50" charset="-128"/>
              </a:rPr>
              <a:t>ホールドアップ量が少なく、安定化までの時間が短い。</a:t>
            </a:r>
            <a:endParaRPr kumimoji="1" lang="en-US" altLang="ja-JP" sz="3200" dirty="0">
              <a:latin typeface="メイリオ" pitchFamily="50" charset="-128"/>
              <a:ea typeface="メイリオ" pitchFamily="50" charset="-128"/>
              <a:cs typeface="メイリオ" pitchFamily="50" charset="-128"/>
            </a:endParaRPr>
          </a:p>
          <a:p>
            <a:pPr marL="457200" indent="-457200">
              <a:buFont typeface="Wingdings" panose="05000000000000000000" pitchFamily="2" charset="2"/>
              <a:buChar char="u"/>
            </a:pPr>
            <a:r>
              <a:rPr lang="ja-JP" altLang="en-US" sz="3200" dirty="0">
                <a:latin typeface="メイリオ" pitchFamily="50" charset="-128"/>
                <a:ea typeface="メイリオ" pitchFamily="50" charset="-128"/>
                <a:cs typeface="メイリオ" pitchFamily="50" charset="-128"/>
              </a:rPr>
              <a:t>ガラス製のため、蒸留の様子を内部</a:t>
            </a:r>
            <a:endParaRPr lang="en-US" altLang="ja-JP" sz="3200" dirty="0">
              <a:latin typeface="メイリオ" pitchFamily="50" charset="-128"/>
              <a:ea typeface="メイリオ" pitchFamily="50" charset="-128"/>
              <a:cs typeface="メイリオ" pitchFamily="50" charset="-128"/>
            </a:endParaRPr>
          </a:p>
          <a:p>
            <a:r>
              <a:rPr lang="ja-JP" altLang="en-US" sz="3200" dirty="0">
                <a:latin typeface="メイリオ" pitchFamily="50" charset="-128"/>
                <a:ea typeface="メイリオ" pitchFamily="50" charset="-128"/>
                <a:cs typeface="メイリオ" pitchFamily="50" charset="-128"/>
              </a:rPr>
              <a:t>　観察できる。</a:t>
            </a:r>
            <a:endParaRPr kumimoji="1" lang="ja-JP" altLang="en-US" dirty="0"/>
          </a:p>
        </p:txBody>
      </p:sp>
    </p:spTree>
    <p:extLst>
      <p:ext uri="{BB962C8B-B14F-4D97-AF65-F5344CB8AC3E}">
        <p14:creationId xmlns:p14="http://schemas.microsoft.com/office/powerpoint/2010/main" val="26079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3B53471-41C7-D9E8-C334-B2F1EF49B5D2}"/>
              </a:ext>
            </a:extLst>
          </p:cNvPr>
          <p:cNvSpPr txBox="1"/>
          <p:nvPr/>
        </p:nvSpPr>
        <p:spPr>
          <a:xfrm>
            <a:off x="422028" y="383589"/>
            <a:ext cx="4768538" cy="707886"/>
          </a:xfrm>
          <a:prstGeom prst="rect">
            <a:avLst/>
          </a:prstGeom>
          <a:noFill/>
        </p:spPr>
        <p:txBody>
          <a:bodyPr wrap="square" rtlCol="0">
            <a:spAutoFit/>
          </a:bodyPr>
          <a:lstStyle/>
          <a:p>
            <a:r>
              <a:rPr lang="ja-JP" altLang="en-US" sz="4000" dirty="0">
                <a:latin typeface="メイリオ" pitchFamily="50" charset="-128"/>
                <a:ea typeface="メイリオ" pitchFamily="50" charset="-128"/>
                <a:cs typeface="メイリオ" pitchFamily="50" charset="-128"/>
              </a:rPr>
              <a:t>４．蒸留について</a:t>
            </a:r>
            <a:endParaRPr kumimoji="1" lang="ja-JP" altLang="en-US" sz="4000" dirty="0">
              <a:latin typeface="メイリオ" pitchFamily="50" charset="-128"/>
              <a:ea typeface="メイリオ" pitchFamily="50" charset="-128"/>
              <a:cs typeface="メイリオ" pitchFamily="50" charset="-128"/>
            </a:endParaRPr>
          </a:p>
        </p:txBody>
      </p:sp>
      <p:sp>
        <p:nvSpPr>
          <p:cNvPr id="15" name="テキスト ボックス 14">
            <a:extLst>
              <a:ext uri="{FF2B5EF4-FFF2-40B4-BE49-F238E27FC236}">
                <a16:creationId xmlns:a16="http://schemas.microsoft.com/office/drawing/2014/main" id="{18DA5B72-5878-2EAA-D215-C8B154A7427F}"/>
              </a:ext>
            </a:extLst>
          </p:cNvPr>
          <p:cNvSpPr txBox="1"/>
          <p:nvPr/>
        </p:nvSpPr>
        <p:spPr>
          <a:xfrm>
            <a:off x="2876759" y="1755157"/>
            <a:ext cx="8849667" cy="1077218"/>
          </a:xfrm>
          <a:prstGeom prst="rect">
            <a:avLst/>
          </a:prstGeom>
          <a:noFill/>
        </p:spPr>
        <p:txBody>
          <a:bodyPr wrap="square">
            <a:spAutoFit/>
          </a:bodyPr>
          <a:lstStyle/>
          <a:p>
            <a:r>
              <a:rPr lang="ja-JP" altLang="ja-JP" sz="3200" kern="100" dirty="0">
                <a:effectLst/>
                <a:latin typeface="メイリオ" pitchFamily="50" charset="-128"/>
                <a:ea typeface="メイリオ" pitchFamily="50" charset="-128"/>
                <a:cs typeface="メイリオ" pitchFamily="50" charset="-128"/>
              </a:rPr>
              <a:t>混合液を各成分の</a:t>
            </a:r>
            <a:r>
              <a:rPr lang="ja-JP" altLang="ja-JP" sz="3200" kern="100" dirty="0">
                <a:solidFill>
                  <a:srgbClr val="FF0000"/>
                </a:solidFill>
                <a:effectLst/>
                <a:latin typeface="メイリオ" pitchFamily="50" charset="-128"/>
                <a:ea typeface="メイリオ" pitchFamily="50" charset="-128"/>
                <a:cs typeface="メイリオ" pitchFamily="50" charset="-128"/>
              </a:rPr>
              <a:t>沸点</a:t>
            </a:r>
            <a:r>
              <a:rPr lang="en-US" altLang="ja-JP" sz="3200" kern="100" dirty="0">
                <a:solidFill>
                  <a:srgbClr val="FF0000"/>
                </a:solidFill>
                <a:latin typeface="メイリオ" pitchFamily="50" charset="-128"/>
                <a:ea typeface="メイリオ" pitchFamily="50" charset="-128"/>
                <a:cs typeface="メイリオ" pitchFamily="50" charset="-128"/>
              </a:rPr>
              <a:t>(</a:t>
            </a:r>
            <a:r>
              <a:rPr lang="ja-JP" altLang="ja-JP" sz="3200" kern="100" dirty="0">
                <a:solidFill>
                  <a:srgbClr val="FF0000"/>
                </a:solidFill>
                <a:effectLst/>
                <a:latin typeface="メイリオ" pitchFamily="50" charset="-128"/>
                <a:ea typeface="メイリオ" pitchFamily="50" charset="-128"/>
                <a:cs typeface="メイリオ" pitchFamily="50" charset="-128"/>
              </a:rPr>
              <a:t>蒸気圧</a:t>
            </a:r>
            <a:r>
              <a:rPr lang="en-US" altLang="ja-JP" sz="3200" kern="100" dirty="0">
                <a:solidFill>
                  <a:srgbClr val="FF0000"/>
                </a:solidFill>
                <a:latin typeface="メイリオ" pitchFamily="50" charset="-128"/>
                <a:ea typeface="メイリオ" pitchFamily="50" charset="-128"/>
                <a:cs typeface="メイリオ" pitchFamily="50" charset="-128"/>
              </a:rPr>
              <a:t>)</a:t>
            </a:r>
            <a:r>
              <a:rPr lang="ja-JP" altLang="ja-JP" sz="3200" kern="100" dirty="0">
                <a:solidFill>
                  <a:srgbClr val="FF0000"/>
                </a:solidFill>
                <a:effectLst/>
                <a:latin typeface="メイリオ" pitchFamily="50" charset="-128"/>
                <a:ea typeface="メイリオ" pitchFamily="50" charset="-128"/>
                <a:cs typeface="メイリオ" pitchFamily="50" charset="-128"/>
              </a:rPr>
              <a:t>の差</a:t>
            </a:r>
            <a:r>
              <a:rPr lang="ja-JP" altLang="ja-JP" sz="3200" kern="100" dirty="0">
                <a:effectLst/>
                <a:latin typeface="メイリオ" pitchFamily="50" charset="-128"/>
                <a:ea typeface="メイリオ" pitchFamily="50" charset="-128"/>
                <a:cs typeface="メイリオ" pitchFamily="50" charset="-128"/>
              </a:rPr>
              <a:t>を利用して、各成分に分離する操作</a:t>
            </a:r>
            <a:endParaRPr lang="ja-JP" altLang="en-US" dirty="0"/>
          </a:p>
        </p:txBody>
      </p:sp>
      <p:sp>
        <p:nvSpPr>
          <p:cNvPr id="17" name="テキスト ボックス 16">
            <a:extLst>
              <a:ext uri="{FF2B5EF4-FFF2-40B4-BE49-F238E27FC236}">
                <a16:creationId xmlns:a16="http://schemas.microsoft.com/office/drawing/2014/main" id="{B15E34D4-77D3-22E8-A1FF-4E89D55662B4}"/>
              </a:ext>
            </a:extLst>
          </p:cNvPr>
          <p:cNvSpPr txBox="1"/>
          <p:nvPr/>
        </p:nvSpPr>
        <p:spPr>
          <a:xfrm>
            <a:off x="2903663" y="2978415"/>
            <a:ext cx="3614476" cy="584775"/>
          </a:xfrm>
          <a:prstGeom prst="rect">
            <a:avLst/>
          </a:prstGeom>
          <a:noFill/>
        </p:spPr>
        <p:txBody>
          <a:bodyPr wrap="square">
            <a:spAutoFit/>
          </a:bodyPr>
          <a:lstStyle/>
          <a:p>
            <a:r>
              <a:rPr lang="ja-JP" altLang="ja-JP" sz="3200" kern="100" dirty="0">
                <a:solidFill>
                  <a:srgbClr val="FF0000"/>
                </a:solidFill>
                <a:latin typeface="メイリオ" pitchFamily="50" charset="-128"/>
                <a:ea typeface="メイリオ" pitchFamily="50" charset="-128"/>
                <a:cs typeface="メイリオ" pitchFamily="50" charset="-128"/>
              </a:rPr>
              <a:t>還流</a:t>
            </a:r>
            <a:r>
              <a:rPr lang="ja-JP" altLang="ja-JP" sz="3200" kern="100" dirty="0">
                <a:latin typeface="メイリオ" pitchFamily="50" charset="-128"/>
                <a:ea typeface="メイリオ" pitchFamily="50" charset="-128"/>
                <a:cs typeface="メイリオ" pitchFamily="50" charset="-128"/>
              </a:rPr>
              <a:t>を行う蒸留</a:t>
            </a:r>
            <a:endParaRPr lang="en-US" altLang="ja-JP" kern="100" dirty="0">
              <a:latin typeface="メイリオ" pitchFamily="50" charset="-128"/>
              <a:ea typeface="メイリオ" pitchFamily="50" charset="-128"/>
              <a:cs typeface="メイリオ" pitchFamily="50" charset="-128"/>
            </a:endParaRPr>
          </a:p>
        </p:txBody>
      </p:sp>
      <p:sp>
        <p:nvSpPr>
          <p:cNvPr id="4" name="テキスト ボックス 3">
            <a:extLst>
              <a:ext uri="{FF2B5EF4-FFF2-40B4-BE49-F238E27FC236}">
                <a16:creationId xmlns:a16="http://schemas.microsoft.com/office/drawing/2014/main" id="{DB1719BE-3E33-2559-5593-409AE7FAE551}"/>
              </a:ext>
            </a:extLst>
          </p:cNvPr>
          <p:cNvSpPr txBox="1"/>
          <p:nvPr/>
        </p:nvSpPr>
        <p:spPr>
          <a:xfrm>
            <a:off x="937427" y="1744434"/>
            <a:ext cx="1085222" cy="584775"/>
          </a:xfrm>
          <a:prstGeom prst="rect">
            <a:avLst/>
          </a:prstGeom>
          <a:noFill/>
        </p:spPr>
        <p:txBody>
          <a:bodyPr wrap="square" rtlCol="0">
            <a:spAutoFit/>
          </a:bodyPr>
          <a:lstStyle/>
          <a:p>
            <a:r>
              <a:rPr kumimoji="1" lang="ja-JP" altLang="en-US" sz="3200" dirty="0">
                <a:solidFill>
                  <a:srgbClr val="0070C0"/>
                </a:solidFill>
                <a:latin typeface="メイリオ" pitchFamily="50" charset="-128"/>
                <a:ea typeface="メイリオ" pitchFamily="50" charset="-128"/>
                <a:cs typeface="メイリオ" pitchFamily="50" charset="-128"/>
              </a:rPr>
              <a:t>蒸留</a:t>
            </a:r>
          </a:p>
        </p:txBody>
      </p:sp>
      <p:sp>
        <p:nvSpPr>
          <p:cNvPr id="5" name="矢印: 右 4">
            <a:extLst>
              <a:ext uri="{FF2B5EF4-FFF2-40B4-BE49-F238E27FC236}">
                <a16:creationId xmlns:a16="http://schemas.microsoft.com/office/drawing/2014/main" id="{C0ADB4D6-78A1-BABE-6C83-F06F3FA0C5BB}"/>
              </a:ext>
            </a:extLst>
          </p:cNvPr>
          <p:cNvSpPr/>
          <p:nvPr/>
        </p:nvSpPr>
        <p:spPr>
          <a:xfrm>
            <a:off x="2216496" y="1796309"/>
            <a:ext cx="349721" cy="379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F180ADD-0982-31EF-8580-3E16088B74A3}"/>
              </a:ext>
            </a:extLst>
          </p:cNvPr>
          <p:cNvSpPr txBox="1"/>
          <p:nvPr/>
        </p:nvSpPr>
        <p:spPr>
          <a:xfrm>
            <a:off x="937427" y="2978414"/>
            <a:ext cx="1085222" cy="584775"/>
          </a:xfrm>
          <a:prstGeom prst="rect">
            <a:avLst/>
          </a:prstGeom>
          <a:noFill/>
        </p:spPr>
        <p:txBody>
          <a:bodyPr wrap="square" rtlCol="0">
            <a:spAutoFit/>
          </a:bodyPr>
          <a:lstStyle/>
          <a:p>
            <a:r>
              <a:rPr lang="ja-JP" altLang="en-US" sz="3200" dirty="0">
                <a:solidFill>
                  <a:srgbClr val="00B050"/>
                </a:solidFill>
                <a:latin typeface="メイリオ" pitchFamily="50" charset="-128"/>
                <a:ea typeface="メイリオ" pitchFamily="50" charset="-128"/>
                <a:cs typeface="メイリオ" pitchFamily="50" charset="-128"/>
              </a:rPr>
              <a:t>精</a:t>
            </a:r>
            <a:r>
              <a:rPr kumimoji="1" lang="ja-JP" altLang="en-US" sz="3200" dirty="0">
                <a:solidFill>
                  <a:srgbClr val="00B050"/>
                </a:solidFill>
                <a:latin typeface="メイリオ" pitchFamily="50" charset="-128"/>
                <a:ea typeface="メイリオ" pitchFamily="50" charset="-128"/>
                <a:cs typeface="メイリオ" pitchFamily="50" charset="-128"/>
              </a:rPr>
              <a:t>留</a:t>
            </a:r>
          </a:p>
        </p:txBody>
      </p:sp>
      <p:sp>
        <p:nvSpPr>
          <p:cNvPr id="9" name="テキスト ボックス 8">
            <a:extLst>
              <a:ext uri="{FF2B5EF4-FFF2-40B4-BE49-F238E27FC236}">
                <a16:creationId xmlns:a16="http://schemas.microsoft.com/office/drawing/2014/main" id="{6D6A87A2-8E79-D8BF-E69A-1568E85A9B88}"/>
              </a:ext>
            </a:extLst>
          </p:cNvPr>
          <p:cNvSpPr txBox="1"/>
          <p:nvPr/>
        </p:nvSpPr>
        <p:spPr>
          <a:xfrm>
            <a:off x="2903663" y="3648018"/>
            <a:ext cx="8822763" cy="830997"/>
          </a:xfrm>
          <a:prstGeom prst="rect">
            <a:avLst/>
          </a:prstGeom>
          <a:noFill/>
        </p:spPr>
        <p:txBody>
          <a:bodyPr wrap="square">
            <a:spAutoFit/>
          </a:bodyPr>
          <a:lstStyle/>
          <a:p>
            <a:r>
              <a:rPr lang="en-US" altLang="ja-JP" sz="2400" kern="100" dirty="0">
                <a:effectLst/>
                <a:latin typeface="メイリオ" pitchFamily="50" charset="-128"/>
                <a:ea typeface="メイリオ" pitchFamily="50" charset="-128"/>
                <a:cs typeface="メイリオ" pitchFamily="50" charset="-128"/>
              </a:rPr>
              <a:t>※</a:t>
            </a:r>
            <a:r>
              <a:rPr lang="ja-JP" altLang="en-US" sz="2400" kern="100" dirty="0">
                <a:effectLst/>
                <a:latin typeface="メイリオ" pitchFamily="50" charset="-128"/>
                <a:ea typeface="メイリオ" pitchFamily="50" charset="-128"/>
                <a:cs typeface="メイリオ" pitchFamily="50" charset="-128"/>
              </a:rPr>
              <a:t>還流：</a:t>
            </a:r>
            <a:r>
              <a:rPr lang="ja-JP" altLang="ja-JP" sz="2400" kern="100" dirty="0">
                <a:effectLst/>
                <a:latin typeface="メイリオ" pitchFamily="50" charset="-128"/>
                <a:ea typeface="メイリオ" pitchFamily="50" charset="-128"/>
                <a:cs typeface="メイリオ" pitchFamily="50" charset="-128"/>
              </a:rPr>
              <a:t>蒸留塔の塔頂から流出した蒸気を凝縮させて液にし、</a:t>
            </a:r>
            <a:endParaRPr lang="en-US" altLang="ja-JP" sz="2400" kern="100" dirty="0">
              <a:effectLst/>
              <a:latin typeface="メイリオ" pitchFamily="50" charset="-128"/>
              <a:ea typeface="メイリオ" pitchFamily="50" charset="-128"/>
              <a:cs typeface="メイリオ" pitchFamily="50" charset="-128"/>
            </a:endParaRPr>
          </a:p>
          <a:p>
            <a:r>
              <a:rPr lang="ja-JP" altLang="en-US" sz="2400" kern="100" dirty="0">
                <a:latin typeface="メイリオ" pitchFamily="50" charset="-128"/>
                <a:ea typeface="メイリオ" pitchFamily="50" charset="-128"/>
                <a:cs typeface="メイリオ" pitchFamily="50" charset="-128"/>
              </a:rPr>
              <a:t>　　　　</a:t>
            </a:r>
            <a:r>
              <a:rPr lang="ja-JP" altLang="ja-JP" sz="2400" kern="100" dirty="0">
                <a:effectLst/>
                <a:latin typeface="メイリオ" pitchFamily="50" charset="-128"/>
                <a:ea typeface="メイリオ" pitchFamily="50" charset="-128"/>
                <a:cs typeface="メイリオ" pitchFamily="50" charset="-128"/>
              </a:rPr>
              <a:t>塔内へ戻す操作</a:t>
            </a:r>
            <a:endParaRPr lang="ja-JP" altLang="en-US" sz="2400" dirty="0">
              <a:latin typeface="メイリオ" pitchFamily="50" charset="-128"/>
              <a:ea typeface="メイリオ" pitchFamily="50" charset="-128"/>
              <a:cs typeface="メイリオ" pitchFamily="50" charset="-128"/>
            </a:endParaRPr>
          </a:p>
        </p:txBody>
      </p:sp>
      <p:sp>
        <p:nvSpPr>
          <p:cNvPr id="10" name="テキスト ボックス 9">
            <a:extLst>
              <a:ext uri="{FF2B5EF4-FFF2-40B4-BE49-F238E27FC236}">
                <a16:creationId xmlns:a16="http://schemas.microsoft.com/office/drawing/2014/main" id="{9D544DBA-B416-F8CE-C4D8-8F9F847F00CD}"/>
              </a:ext>
            </a:extLst>
          </p:cNvPr>
          <p:cNvSpPr txBox="1"/>
          <p:nvPr/>
        </p:nvSpPr>
        <p:spPr>
          <a:xfrm>
            <a:off x="897233" y="4676111"/>
            <a:ext cx="1979526" cy="584775"/>
          </a:xfrm>
          <a:prstGeom prst="rect">
            <a:avLst/>
          </a:prstGeom>
          <a:noFill/>
        </p:spPr>
        <p:txBody>
          <a:bodyPr wrap="square" rtlCol="0">
            <a:spAutoFit/>
          </a:bodyPr>
          <a:lstStyle/>
          <a:p>
            <a:r>
              <a:rPr lang="ja-JP" altLang="en-US" sz="3200" dirty="0">
                <a:solidFill>
                  <a:srgbClr val="FF6600"/>
                </a:solidFill>
                <a:latin typeface="メイリオ" pitchFamily="50" charset="-128"/>
                <a:ea typeface="メイリオ" pitchFamily="50" charset="-128"/>
                <a:cs typeface="メイリオ" pitchFamily="50" charset="-128"/>
              </a:rPr>
              <a:t>連続精</a:t>
            </a:r>
            <a:r>
              <a:rPr kumimoji="1" lang="ja-JP" altLang="en-US" sz="3200" dirty="0">
                <a:solidFill>
                  <a:srgbClr val="FF6600"/>
                </a:solidFill>
                <a:latin typeface="メイリオ" pitchFamily="50" charset="-128"/>
                <a:ea typeface="メイリオ" pitchFamily="50" charset="-128"/>
                <a:cs typeface="メイリオ" pitchFamily="50" charset="-128"/>
              </a:rPr>
              <a:t>留</a:t>
            </a:r>
          </a:p>
        </p:txBody>
      </p:sp>
      <p:sp>
        <p:nvSpPr>
          <p:cNvPr id="13" name="テキスト ボックス 12">
            <a:extLst>
              <a:ext uri="{FF2B5EF4-FFF2-40B4-BE49-F238E27FC236}">
                <a16:creationId xmlns:a16="http://schemas.microsoft.com/office/drawing/2014/main" id="{0162594B-FB02-3A0A-D2B2-A185F337335C}"/>
              </a:ext>
            </a:extLst>
          </p:cNvPr>
          <p:cNvSpPr txBox="1"/>
          <p:nvPr/>
        </p:nvSpPr>
        <p:spPr>
          <a:xfrm>
            <a:off x="3548498" y="4716047"/>
            <a:ext cx="8428054" cy="2062103"/>
          </a:xfrm>
          <a:prstGeom prst="rect">
            <a:avLst/>
          </a:prstGeom>
          <a:noFill/>
        </p:spPr>
        <p:txBody>
          <a:bodyPr wrap="square">
            <a:spAutoFit/>
          </a:bodyPr>
          <a:lstStyle/>
          <a:p>
            <a:r>
              <a:rPr lang="ja-JP" altLang="en-US" sz="3200" kern="100" dirty="0">
                <a:latin typeface="メイリオ" pitchFamily="50" charset="-128"/>
                <a:ea typeface="メイリオ" pitchFamily="50" charset="-128"/>
                <a:cs typeface="メイリオ" pitchFamily="50" charset="-128"/>
              </a:rPr>
              <a:t>一定</a:t>
            </a:r>
            <a:r>
              <a:rPr lang="ja-JP" altLang="en-US" sz="3200" kern="100" dirty="0">
                <a:effectLst/>
                <a:latin typeface="メイリオ" pitchFamily="50" charset="-128"/>
                <a:ea typeface="メイリオ" pitchFamily="50" charset="-128"/>
                <a:cs typeface="メイリオ" pitchFamily="50" charset="-128"/>
              </a:rPr>
              <a:t>流量で、蒸留塔に原液が入り、留出液，缶出液が出ていく精留</a:t>
            </a:r>
            <a:endParaRPr lang="en-US" altLang="ja-JP" sz="3200" kern="100" dirty="0">
              <a:effectLst/>
              <a:latin typeface="メイリオ" pitchFamily="50" charset="-128"/>
              <a:ea typeface="メイリオ" pitchFamily="50" charset="-128"/>
              <a:cs typeface="メイリオ" pitchFamily="50" charset="-128"/>
            </a:endParaRPr>
          </a:p>
          <a:p>
            <a:r>
              <a:rPr lang="ja-JP" altLang="en-US" sz="3200" kern="100" dirty="0">
                <a:latin typeface="メイリオ" pitchFamily="50" charset="-128"/>
                <a:ea typeface="メイリオ" pitchFamily="50" charset="-128"/>
                <a:cs typeface="メイリオ" pitchFamily="50" charset="-128"/>
              </a:rPr>
              <a:t>・蒸留をいつまでも続けることができる。</a:t>
            </a:r>
            <a:endParaRPr lang="en-US" altLang="ja-JP" sz="3200" kern="100" dirty="0">
              <a:latin typeface="メイリオ" pitchFamily="50" charset="-128"/>
              <a:ea typeface="メイリオ" pitchFamily="50" charset="-128"/>
              <a:cs typeface="メイリオ" pitchFamily="50" charset="-128"/>
            </a:endParaRPr>
          </a:p>
          <a:p>
            <a:r>
              <a:rPr lang="ja-JP" altLang="en-US" sz="3200" kern="100" dirty="0">
                <a:latin typeface="メイリオ" pitchFamily="50" charset="-128"/>
                <a:ea typeface="メイリオ" pitchFamily="50" charset="-128"/>
                <a:cs typeface="メイリオ" pitchFamily="50" charset="-128"/>
              </a:rPr>
              <a:t>・</a:t>
            </a:r>
            <a:r>
              <a:rPr lang="ja-JP" altLang="ja-JP" sz="3200" kern="100" dirty="0">
                <a:latin typeface="メイリオ" pitchFamily="50" charset="-128"/>
                <a:ea typeface="メイリオ" pitchFamily="50" charset="-128"/>
                <a:cs typeface="メイリオ" pitchFamily="50" charset="-128"/>
              </a:rPr>
              <a:t>大量の原液を処理</a:t>
            </a:r>
            <a:r>
              <a:rPr lang="ja-JP" altLang="en-US" sz="3200" kern="100" dirty="0">
                <a:latin typeface="メイリオ" pitchFamily="50" charset="-128"/>
                <a:ea typeface="メイリオ" pitchFamily="50" charset="-128"/>
                <a:cs typeface="メイリオ" pitchFamily="50" charset="-128"/>
              </a:rPr>
              <a:t>する蒸留</a:t>
            </a:r>
            <a:endParaRPr lang="en-US" altLang="ja-JP" sz="3200" kern="100" dirty="0">
              <a:effectLst/>
              <a:latin typeface="メイリオ" pitchFamily="50" charset="-128"/>
              <a:ea typeface="メイリオ" pitchFamily="50" charset="-128"/>
              <a:cs typeface="メイリオ" pitchFamily="50" charset="-128"/>
            </a:endParaRPr>
          </a:p>
        </p:txBody>
      </p:sp>
      <p:sp>
        <p:nvSpPr>
          <p:cNvPr id="14" name="矢印: 右 4">
            <a:extLst>
              <a:ext uri="{FF2B5EF4-FFF2-40B4-BE49-F238E27FC236}">
                <a16:creationId xmlns:a16="http://schemas.microsoft.com/office/drawing/2014/main" id="{C0ADB4D6-78A1-BABE-6C83-F06F3FA0C5BB}"/>
              </a:ext>
            </a:extLst>
          </p:cNvPr>
          <p:cNvSpPr/>
          <p:nvPr/>
        </p:nvSpPr>
        <p:spPr>
          <a:xfrm>
            <a:off x="2941481" y="4727331"/>
            <a:ext cx="349721" cy="379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4">
            <a:extLst>
              <a:ext uri="{FF2B5EF4-FFF2-40B4-BE49-F238E27FC236}">
                <a16:creationId xmlns:a16="http://schemas.microsoft.com/office/drawing/2014/main" id="{C0ADB4D6-78A1-BABE-6C83-F06F3FA0C5BB}"/>
              </a:ext>
            </a:extLst>
          </p:cNvPr>
          <p:cNvSpPr/>
          <p:nvPr/>
        </p:nvSpPr>
        <p:spPr>
          <a:xfrm>
            <a:off x="2216497" y="3023677"/>
            <a:ext cx="349721" cy="379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78DEC0B-DB1C-1BA9-0BBA-A486DA2C64A9}"/>
              </a:ext>
            </a:extLst>
          </p:cNvPr>
          <p:cNvSpPr txBox="1"/>
          <p:nvPr/>
        </p:nvSpPr>
        <p:spPr>
          <a:xfrm>
            <a:off x="319697" y="1074831"/>
            <a:ext cx="3793597"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（１）</a:t>
            </a:r>
            <a:r>
              <a:rPr kumimoji="1" lang="ja-JP" altLang="en-US" sz="3200" dirty="0">
                <a:latin typeface="メイリオ" panose="020B0604030504040204" pitchFamily="50" charset="-128"/>
                <a:ea typeface="メイリオ" panose="020B0604030504040204" pitchFamily="50" charset="-128"/>
              </a:rPr>
              <a:t>蒸留とは</a:t>
            </a:r>
          </a:p>
        </p:txBody>
      </p:sp>
    </p:spTree>
    <p:extLst>
      <p:ext uri="{BB962C8B-B14F-4D97-AF65-F5344CB8AC3E}">
        <p14:creationId xmlns:p14="http://schemas.microsoft.com/office/powerpoint/2010/main" val="27929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22F6FDB-6BB5-7736-9F42-5E17A082F4AF}"/>
              </a:ext>
            </a:extLst>
          </p:cNvPr>
          <p:cNvPicPr>
            <a:picLocks noChangeAspect="1"/>
          </p:cNvPicPr>
          <p:nvPr/>
        </p:nvPicPr>
        <p:blipFill>
          <a:blip r:embed="rId2"/>
          <a:srcRect b="6117"/>
          <a:stretch>
            <a:fillRect/>
          </a:stretch>
        </p:blipFill>
        <p:spPr>
          <a:xfrm>
            <a:off x="533318" y="958756"/>
            <a:ext cx="4776101" cy="5636183"/>
          </a:xfrm>
          <a:prstGeom prst="rect">
            <a:avLst/>
          </a:prstGeom>
          <a:noFill/>
          <a:ln>
            <a:noFill/>
          </a:ln>
        </p:spPr>
      </p:pic>
      <p:sp>
        <p:nvSpPr>
          <p:cNvPr id="4" name="テキスト ボックス 3">
            <a:extLst>
              <a:ext uri="{FF2B5EF4-FFF2-40B4-BE49-F238E27FC236}">
                <a16:creationId xmlns:a16="http://schemas.microsoft.com/office/drawing/2014/main" id="{58E3947D-5ACA-4AAE-205A-A6C0EA5B5325}"/>
              </a:ext>
            </a:extLst>
          </p:cNvPr>
          <p:cNvSpPr txBox="1"/>
          <p:nvPr/>
        </p:nvSpPr>
        <p:spPr>
          <a:xfrm>
            <a:off x="280418" y="357782"/>
            <a:ext cx="6638021" cy="584775"/>
          </a:xfrm>
          <a:prstGeom prst="rect">
            <a:avLst/>
          </a:prstGeom>
          <a:noFill/>
        </p:spPr>
        <p:txBody>
          <a:bodyPr wrap="square">
            <a:spAutoFit/>
          </a:bodyPr>
          <a:lstStyle/>
          <a:p>
            <a:r>
              <a:rPr lang="ja-JP" altLang="en-US" sz="3200" dirty="0">
                <a:effectLst/>
                <a:latin typeface="メイリオ" pitchFamily="50" charset="-128"/>
                <a:ea typeface="メイリオ" pitchFamily="50" charset="-128"/>
                <a:cs typeface="メイリオ" pitchFamily="50" charset="-128"/>
              </a:rPr>
              <a:t>（２）蒸留</a:t>
            </a:r>
            <a:r>
              <a:rPr lang="ja-JP" altLang="ja-JP" sz="3200" dirty="0">
                <a:effectLst/>
                <a:latin typeface="メイリオ" pitchFamily="50" charset="-128"/>
                <a:ea typeface="メイリオ" pitchFamily="50" charset="-128"/>
                <a:cs typeface="メイリオ" pitchFamily="50" charset="-128"/>
              </a:rPr>
              <a:t>装置</a:t>
            </a:r>
            <a:r>
              <a:rPr lang="ja-JP" altLang="en-US" sz="3200" dirty="0">
                <a:effectLst/>
                <a:latin typeface="メイリオ" pitchFamily="50" charset="-128"/>
                <a:ea typeface="メイリオ" pitchFamily="50" charset="-128"/>
                <a:cs typeface="メイリオ" pitchFamily="50" charset="-128"/>
              </a:rPr>
              <a:t>の構造と</a:t>
            </a:r>
            <a:r>
              <a:rPr lang="ja-JP" altLang="ja-JP" sz="3200" dirty="0">
                <a:effectLst/>
                <a:latin typeface="メイリオ" pitchFamily="50" charset="-128"/>
                <a:ea typeface="メイリオ" pitchFamily="50" charset="-128"/>
                <a:cs typeface="メイリオ" pitchFamily="50" charset="-128"/>
              </a:rPr>
              <a:t>物質収支</a:t>
            </a:r>
            <a:endParaRPr lang="ja-JP" altLang="en-US" sz="3200" dirty="0">
              <a:latin typeface="メイリオ" pitchFamily="50" charset="-128"/>
              <a:ea typeface="メイリオ" pitchFamily="50" charset="-128"/>
              <a:cs typeface="メイリオ" pitchFamily="50" charset="-128"/>
            </a:endParaRPr>
          </a:p>
        </p:txBody>
      </p:sp>
      <p:sp>
        <p:nvSpPr>
          <p:cNvPr id="6" name="テキスト ボックス 5">
            <a:extLst>
              <a:ext uri="{FF2B5EF4-FFF2-40B4-BE49-F238E27FC236}">
                <a16:creationId xmlns:a16="http://schemas.microsoft.com/office/drawing/2014/main" id="{454E6E0E-74B8-29AF-707D-3EBD409ADF8C}"/>
              </a:ext>
            </a:extLst>
          </p:cNvPr>
          <p:cNvSpPr txBox="1"/>
          <p:nvPr/>
        </p:nvSpPr>
        <p:spPr>
          <a:xfrm>
            <a:off x="5557116" y="2152417"/>
            <a:ext cx="6049864" cy="2554545"/>
          </a:xfrm>
          <a:prstGeom prst="rect">
            <a:avLst/>
          </a:prstGeom>
          <a:noFill/>
        </p:spPr>
        <p:txBody>
          <a:bodyPr wrap="square">
            <a:spAutoFit/>
          </a:bodyPr>
          <a:lstStyle/>
          <a:p>
            <a:pPr indent="457200" algn="just"/>
            <a:r>
              <a:rPr lang="ja-JP" altLang="ja-JP" sz="3200" kern="100" dirty="0">
                <a:effectLst/>
                <a:latin typeface="メイリオ" pitchFamily="50" charset="-128"/>
                <a:ea typeface="メイリオ" pitchFamily="50" charset="-128"/>
                <a:cs typeface="メイリオ" pitchFamily="50" charset="-128"/>
              </a:rPr>
              <a:t>全物質収支　　</a:t>
            </a:r>
            <a:endParaRPr lang="en-US" altLang="ja-JP" sz="3200" kern="100" dirty="0">
              <a:effectLst/>
              <a:latin typeface="メイリオ" pitchFamily="50" charset="-128"/>
              <a:ea typeface="メイリオ" pitchFamily="50" charset="-128"/>
              <a:cs typeface="メイリオ" pitchFamily="50" charset="-128"/>
            </a:endParaRPr>
          </a:p>
          <a:p>
            <a:pPr indent="457200" algn="just"/>
            <a:r>
              <a:rPr lang="ja-JP" altLang="en-US" sz="3200" kern="100" dirty="0">
                <a:latin typeface="メイリオ" pitchFamily="50" charset="-128"/>
                <a:ea typeface="メイリオ" pitchFamily="50" charset="-128"/>
                <a:cs typeface="メイリオ" pitchFamily="50" charset="-128"/>
              </a:rPr>
              <a:t>　</a:t>
            </a:r>
            <a:r>
              <a:rPr lang="en-US" altLang="ja-JP" sz="3200" kern="100" dirty="0">
                <a:effectLst/>
                <a:latin typeface="メイリオ" pitchFamily="50" charset="-128"/>
                <a:ea typeface="メイリオ" pitchFamily="50" charset="-128"/>
                <a:cs typeface="メイリオ" pitchFamily="50" charset="-128"/>
              </a:rPr>
              <a:t>F = D + W</a:t>
            </a:r>
            <a:endParaRPr lang="ja-JP" altLang="ja-JP" sz="3200" kern="100" dirty="0">
              <a:effectLst/>
              <a:latin typeface="メイリオ" pitchFamily="50" charset="-128"/>
              <a:ea typeface="メイリオ" pitchFamily="50" charset="-128"/>
              <a:cs typeface="メイリオ" pitchFamily="50" charset="-128"/>
            </a:endParaRPr>
          </a:p>
          <a:p>
            <a:pPr indent="457200" algn="just"/>
            <a:endParaRPr lang="en-US" altLang="ja-JP" sz="3200" kern="100" dirty="0">
              <a:effectLst/>
              <a:latin typeface="メイリオ" pitchFamily="50" charset="-128"/>
              <a:ea typeface="メイリオ" pitchFamily="50" charset="-128"/>
              <a:cs typeface="メイリオ" pitchFamily="50" charset="-128"/>
            </a:endParaRPr>
          </a:p>
          <a:p>
            <a:pPr indent="457200" algn="just"/>
            <a:r>
              <a:rPr lang="ja-JP" altLang="ja-JP" sz="3200" kern="100" dirty="0">
                <a:effectLst/>
                <a:latin typeface="メイリオ" pitchFamily="50" charset="-128"/>
                <a:ea typeface="メイリオ" pitchFamily="50" charset="-128"/>
                <a:cs typeface="メイリオ" pitchFamily="50" charset="-128"/>
              </a:rPr>
              <a:t>成分</a:t>
            </a:r>
            <a:r>
              <a:rPr lang="en-US" altLang="ja-JP" sz="3200" kern="100" dirty="0">
                <a:effectLst/>
                <a:latin typeface="メイリオ" pitchFamily="50" charset="-128"/>
                <a:ea typeface="メイリオ" pitchFamily="50" charset="-128"/>
                <a:cs typeface="メイリオ" pitchFamily="50" charset="-128"/>
              </a:rPr>
              <a:t>(</a:t>
            </a:r>
            <a:r>
              <a:rPr lang="ja-JP" altLang="ja-JP" sz="3200" kern="100" dirty="0">
                <a:effectLst/>
                <a:latin typeface="メイリオ" pitchFamily="50" charset="-128"/>
                <a:ea typeface="メイリオ" pitchFamily="50" charset="-128"/>
                <a:cs typeface="メイリオ" pitchFamily="50" charset="-128"/>
              </a:rPr>
              <a:t>低沸点成分</a:t>
            </a:r>
            <a:r>
              <a:rPr lang="en-US" altLang="ja-JP" sz="3200" kern="100" dirty="0">
                <a:effectLst/>
                <a:latin typeface="メイリオ" pitchFamily="50" charset="-128"/>
                <a:ea typeface="メイリオ" pitchFamily="50" charset="-128"/>
                <a:cs typeface="メイリオ" pitchFamily="50" charset="-128"/>
              </a:rPr>
              <a:t>)</a:t>
            </a:r>
            <a:r>
              <a:rPr lang="ja-JP" altLang="ja-JP" sz="3200" kern="100" dirty="0">
                <a:effectLst/>
                <a:latin typeface="メイリオ" pitchFamily="50" charset="-128"/>
                <a:ea typeface="メイリオ" pitchFamily="50" charset="-128"/>
                <a:cs typeface="メイリオ" pitchFamily="50" charset="-128"/>
              </a:rPr>
              <a:t>物質収支　　</a:t>
            </a:r>
            <a:endParaRPr lang="en-US" altLang="ja-JP" sz="3200" kern="100" dirty="0">
              <a:effectLst/>
              <a:latin typeface="メイリオ" pitchFamily="50" charset="-128"/>
              <a:ea typeface="メイリオ" pitchFamily="50" charset="-128"/>
              <a:cs typeface="メイリオ" pitchFamily="50" charset="-128"/>
            </a:endParaRPr>
          </a:p>
          <a:p>
            <a:pPr indent="457200" algn="just"/>
            <a:r>
              <a:rPr lang="ja-JP" altLang="en-US" sz="3200" kern="100" dirty="0">
                <a:latin typeface="メイリオ" pitchFamily="50" charset="-128"/>
                <a:ea typeface="メイリオ" pitchFamily="50" charset="-128"/>
                <a:cs typeface="メイリオ" pitchFamily="50" charset="-128"/>
              </a:rPr>
              <a:t>　</a:t>
            </a:r>
            <a:r>
              <a:rPr lang="en-US" altLang="ja-JP" sz="3200" kern="100" dirty="0">
                <a:effectLst/>
                <a:latin typeface="メイリオ" pitchFamily="50" charset="-128"/>
                <a:ea typeface="メイリオ" pitchFamily="50" charset="-128"/>
                <a:cs typeface="メイリオ" pitchFamily="50" charset="-128"/>
              </a:rPr>
              <a:t>F </a:t>
            </a:r>
            <a:r>
              <a:rPr lang="en-US" altLang="ja-JP" sz="3200" kern="100" dirty="0" err="1">
                <a:effectLst/>
                <a:latin typeface="メイリオ" pitchFamily="50" charset="-128"/>
                <a:ea typeface="メイリオ" pitchFamily="50" charset="-128"/>
                <a:cs typeface="メイリオ" pitchFamily="50" charset="-128"/>
              </a:rPr>
              <a:t>x</a:t>
            </a:r>
            <a:r>
              <a:rPr lang="en-US" altLang="ja-JP" sz="3200" kern="100" baseline="-25000" dirty="0" err="1">
                <a:effectLst/>
                <a:latin typeface="メイリオ" pitchFamily="50" charset="-128"/>
                <a:ea typeface="メイリオ" pitchFamily="50" charset="-128"/>
                <a:cs typeface="メイリオ" pitchFamily="50" charset="-128"/>
              </a:rPr>
              <a:t>F</a:t>
            </a:r>
            <a:r>
              <a:rPr lang="en-US" altLang="ja-JP" sz="3200" kern="100" dirty="0">
                <a:effectLst/>
                <a:latin typeface="メイリオ" pitchFamily="50" charset="-128"/>
                <a:ea typeface="メイリオ" pitchFamily="50" charset="-128"/>
                <a:cs typeface="メイリオ" pitchFamily="50" charset="-128"/>
              </a:rPr>
              <a:t> = D </a:t>
            </a:r>
            <a:r>
              <a:rPr lang="en-US" altLang="ja-JP" sz="3200" kern="100" dirty="0" err="1">
                <a:effectLst/>
                <a:latin typeface="メイリオ" pitchFamily="50" charset="-128"/>
                <a:ea typeface="メイリオ" pitchFamily="50" charset="-128"/>
                <a:cs typeface="メイリオ" pitchFamily="50" charset="-128"/>
              </a:rPr>
              <a:t>x</a:t>
            </a:r>
            <a:r>
              <a:rPr lang="en-US" altLang="ja-JP" sz="3200" kern="100" baseline="-25000" dirty="0" err="1">
                <a:effectLst/>
                <a:latin typeface="メイリオ" pitchFamily="50" charset="-128"/>
                <a:ea typeface="メイリオ" pitchFamily="50" charset="-128"/>
                <a:cs typeface="メイリオ" pitchFamily="50" charset="-128"/>
              </a:rPr>
              <a:t>D</a:t>
            </a:r>
            <a:r>
              <a:rPr lang="en-US" altLang="ja-JP" sz="3200" kern="100" dirty="0">
                <a:effectLst/>
                <a:latin typeface="メイリオ" pitchFamily="50" charset="-128"/>
                <a:ea typeface="メイリオ" pitchFamily="50" charset="-128"/>
                <a:cs typeface="メイリオ" pitchFamily="50" charset="-128"/>
              </a:rPr>
              <a:t> + W </a:t>
            </a:r>
            <a:r>
              <a:rPr lang="en-US" altLang="ja-JP" sz="3200" kern="100" dirty="0" err="1">
                <a:effectLst/>
                <a:latin typeface="メイリオ" pitchFamily="50" charset="-128"/>
                <a:ea typeface="メイリオ" pitchFamily="50" charset="-128"/>
                <a:cs typeface="メイリオ" pitchFamily="50" charset="-128"/>
              </a:rPr>
              <a:t>x</a:t>
            </a:r>
            <a:r>
              <a:rPr lang="en-US" altLang="ja-JP" sz="3200" kern="100" baseline="-25000" dirty="0" err="1">
                <a:effectLst/>
                <a:latin typeface="メイリオ" pitchFamily="50" charset="-128"/>
                <a:ea typeface="メイリオ" pitchFamily="50" charset="-128"/>
                <a:cs typeface="メイリオ" pitchFamily="50" charset="-128"/>
              </a:rPr>
              <a:t>W</a:t>
            </a:r>
            <a:endParaRPr lang="ja-JP" altLang="ja-JP" sz="3200" kern="100" dirty="0">
              <a:effectLst/>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5574890" y="1194619"/>
            <a:ext cx="4188542" cy="584775"/>
          </a:xfrm>
          <a:prstGeom prst="rect">
            <a:avLst/>
          </a:prstGeom>
          <a:noFill/>
        </p:spPr>
        <p:txBody>
          <a:bodyPr wrap="square" rtlCol="0">
            <a:spAutoFit/>
          </a:bodyPr>
          <a:lstStyle/>
          <a:p>
            <a:r>
              <a:rPr kumimoji="1" lang="ja-JP" altLang="en-US" sz="3200" dirty="0">
                <a:solidFill>
                  <a:srgbClr val="0070C0"/>
                </a:solidFill>
                <a:latin typeface="メイリオ" pitchFamily="50" charset="-128"/>
                <a:ea typeface="メイリオ" pitchFamily="50" charset="-128"/>
                <a:cs typeface="メイリオ" pitchFamily="50" charset="-128"/>
              </a:rPr>
              <a:t>装置全体の物質収支</a:t>
            </a:r>
          </a:p>
        </p:txBody>
      </p:sp>
      <p:pic>
        <p:nvPicPr>
          <p:cNvPr id="8" name="図 7"/>
          <p:cNvPicPr/>
          <p:nvPr/>
        </p:nvPicPr>
        <p:blipFill>
          <a:blip r:embed="rId3" cstate="print">
            <a:extLst>
              <a:ext uri="{28A0092B-C50C-407E-A947-70E740481C1C}">
                <a14:useLocalDpi xmlns:a14="http://schemas.microsoft.com/office/drawing/2010/main" val="0"/>
              </a:ext>
            </a:extLst>
          </a:blip>
          <a:srcRect l="8497" t="79610" r="13456" b="7044"/>
          <a:stretch>
            <a:fillRect/>
          </a:stretch>
        </p:blipFill>
        <p:spPr bwMode="auto">
          <a:xfrm>
            <a:off x="5127178" y="5498403"/>
            <a:ext cx="4096872" cy="836838"/>
          </a:xfrm>
          <a:prstGeom prst="rect">
            <a:avLst/>
          </a:prstGeom>
          <a:noFill/>
          <a:ln w="12700">
            <a:solidFill>
              <a:schemeClr val="accent1">
                <a:lumMod val="75000"/>
              </a:schemeClr>
            </a:solidFill>
          </a:ln>
        </p:spPr>
      </p:pic>
      <p:sp>
        <p:nvSpPr>
          <p:cNvPr id="3" name="楕円 2">
            <a:extLst>
              <a:ext uri="{FF2B5EF4-FFF2-40B4-BE49-F238E27FC236}">
                <a16:creationId xmlns:a16="http://schemas.microsoft.com/office/drawing/2014/main" id="{BAB69A40-0231-F759-2E94-7BA27572B6DB}"/>
              </a:ext>
            </a:extLst>
          </p:cNvPr>
          <p:cNvSpPr/>
          <p:nvPr/>
        </p:nvSpPr>
        <p:spPr>
          <a:xfrm>
            <a:off x="4247923" y="1733998"/>
            <a:ext cx="1057275" cy="8368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C2E0719B-1E5B-40D1-3115-36BC5B04F373}"/>
              </a:ext>
            </a:extLst>
          </p:cNvPr>
          <p:cNvSpPr/>
          <p:nvPr/>
        </p:nvSpPr>
        <p:spPr>
          <a:xfrm>
            <a:off x="3723506" y="5758101"/>
            <a:ext cx="1057275" cy="8368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C361DBA3-C5A1-D025-2E28-D7699AB19EC1}"/>
              </a:ext>
            </a:extLst>
          </p:cNvPr>
          <p:cNvSpPr/>
          <p:nvPr/>
        </p:nvSpPr>
        <p:spPr>
          <a:xfrm>
            <a:off x="414767" y="3174402"/>
            <a:ext cx="1057275" cy="8368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49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0011B53-D86D-2232-34ED-11A710CB87F1}"/>
              </a:ext>
            </a:extLst>
          </p:cNvPr>
          <p:cNvSpPr txBox="1"/>
          <p:nvPr/>
        </p:nvSpPr>
        <p:spPr>
          <a:xfrm>
            <a:off x="4270982" y="391786"/>
            <a:ext cx="5949650" cy="584775"/>
          </a:xfrm>
          <a:prstGeom prst="rect">
            <a:avLst/>
          </a:prstGeom>
          <a:noFill/>
        </p:spPr>
        <p:txBody>
          <a:bodyPr wrap="square">
            <a:spAutoFit/>
          </a:bodyPr>
          <a:lstStyle/>
          <a:p>
            <a:r>
              <a:rPr lang="ja-JP" altLang="ja-JP" sz="3200" dirty="0">
                <a:solidFill>
                  <a:srgbClr val="0070C0"/>
                </a:solidFill>
                <a:effectLst/>
                <a:latin typeface="メイリオ" pitchFamily="50" charset="-128"/>
                <a:ea typeface="メイリオ" pitchFamily="50" charset="-128"/>
                <a:cs typeface="メイリオ" pitchFamily="50" charset="-128"/>
              </a:rPr>
              <a:t>濃縮部の物質収支</a:t>
            </a:r>
            <a:r>
              <a:rPr lang="ja-JP" altLang="en-US" sz="3200" dirty="0">
                <a:solidFill>
                  <a:srgbClr val="0070C0"/>
                </a:solidFill>
                <a:latin typeface="メイリオ" pitchFamily="50" charset="-128"/>
                <a:ea typeface="メイリオ" pitchFamily="50" charset="-128"/>
                <a:cs typeface="メイリオ" pitchFamily="50" charset="-128"/>
              </a:rPr>
              <a:t>と濃縮線</a:t>
            </a:r>
          </a:p>
        </p:txBody>
      </p:sp>
      <p:pic>
        <p:nvPicPr>
          <p:cNvPr id="4" name="図 3">
            <a:extLst>
              <a:ext uri="{FF2B5EF4-FFF2-40B4-BE49-F238E27FC236}">
                <a16:creationId xmlns:a16="http://schemas.microsoft.com/office/drawing/2014/main" id="{5EFB52E9-CF9D-F520-EFFF-2E296C8998CE}"/>
              </a:ext>
            </a:extLst>
          </p:cNvPr>
          <p:cNvPicPr>
            <a:picLocks noChangeAspect="1"/>
          </p:cNvPicPr>
          <p:nvPr/>
        </p:nvPicPr>
        <p:blipFill>
          <a:blip r:embed="rId2"/>
          <a:srcRect b="5250"/>
          <a:stretch>
            <a:fillRect/>
          </a:stretch>
        </p:blipFill>
        <p:spPr>
          <a:xfrm>
            <a:off x="852224" y="272674"/>
            <a:ext cx="2997105" cy="3440463"/>
          </a:xfrm>
          <a:prstGeom prst="rect">
            <a:avLst/>
          </a:prstGeom>
        </p:spPr>
      </p:pic>
      <p:sp>
        <p:nvSpPr>
          <p:cNvPr id="6" name="テキスト ボックス 5">
            <a:extLst>
              <a:ext uri="{FF2B5EF4-FFF2-40B4-BE49-F238E27FC236}">
                <a16:creationId xmlns:a16="http://schemas.microsoft.com/office/drawing/2014/main" id="{52AA9986-AE8F-A0E5-B978-E0B3D85B4188}"/>
              </a:ext>
            </a:extLst>
          </p:cNvPr>
          <p:cNvSpPr txBox="1"/>
          <p:nvPr/>
        </p:nvSpPr>
        <p:spPr>
          <a:xfrm>
            <a:off x="4272115" y="1160254"/>
            <a:ext cx="7718323" cy="5755422"/>
          </a:xfrm>
          <a:prstGeom prst="rect">
            <a:avLst/>
          </a:prstGeom>
          <a:noFill/>
        </p:spPr>
        <p:txBody>
          <a:bodyPr wrap="square">
            <a:spAutoFit/>
          </a:bodyPr>
          <a:lstStyle/>
          <a:p>
            <a:pPr indent="457200" algn="just"/>
            <a:r>
              <a:rPr lang="ja-JP" altLang="ja-JP" sz="3200" kern="100" dirty="0">
                <a:effectLst/>
                <a:latin typeface="メイリオ" pitchFamily="50" charset="-128"/>
                <a:ea typeface="メイリオ" pitchFamily="50" charset="-128"/>
                <a:cs typeface="メイリオ" pitchFamily="50" charset="-128"/>
              </a:rPr>
              <a:t>全物質収支　　</a:t>
            </a:r>
            <a:endParaRPr lang="en-US" altLang="ja-JP" sz="3200" kern="100" dirty="0">
              <a:effectLst/>
              <a:latin typeface="メイリオ" pitchFamily="50" charset="-128"/>
              <a:ea typeface="メイリオ" pitchFamily="50" charset="-128"/>
              <a:cs typeface="メイリオ" pitchFamily="50" charset="-128"/>
            </a:endParaRPr>
          </a:p>
          <a:p>
            <a:pPr indent="457200" algn="just"/>
            <a:r>
              <a:rPr lang="ja-JP" altLang="en-US" sz="3200" kern="100" dirty="0">
                <a:latin typeface="メイリオ" pitchFamily="50" charset="-128"/>
                <a:ea typeface="メイリオ" pitchFamily="50" charset="-128"/>
                <a:cs typeface="メイリオ" pitchFamily="50" charset="-128"/>
              </a:rPr>
              <a:t>　</a:t>
            </a:r>
            <a:r>
              <a:rPr lang="en-US" altLang="ja-JP" sz="3200" kern="100" dirty="0">
                <a:effectLst/>
                <a:latin typeface="メイリオ" pitchFamily="50" charset="-128"/>
                <a:ea typeface="メイリオ" pitchFamily="50" charset="-128"/>
                <a:cs typeface="メイリオ" pitchFamily="50" charset="-128"/>
              </a:rPr>
              <a:t>V = L + D</a:t>
            </a:r>
            <a:endParaRPr lang="en-US" altLang="ja-JP" sz="3200" kern="100" dirty="0">
              <a:latin typeface="メイリオ" pitchFamily="50" charset="-128"/>
              <a:ea typeface="メイリオ" pitchFamily="50" charset="-128"/>
              <a:cs typeface="メイリオ" pitchFamily="50" charset="-128"/>
            </a:endParaRPr>
          </a:p>
          <a:p>
            <a:pPr indent="457200" algn="just"/>
            <a:r>
              <a:rPr lang="ja-JP" altLang="ja-JP" sz="3200" kern="100" dirty="0">
                <a:effectLst/>
                <a:latin typeface="メイリオ" pitchFamily="50" charset="-128"/>
                <a:ea typeface="メイリオ" pitchFamily="50" charset="-128"/>
                <a:cs typeface="メイリオ" pitchFamily="50" charset="-128"/>
              </a:rPr>
              <a:t>成分</a:t>
            </a:r>
            <a:r>
              <a:rPr lang="en-US" altLang="ja-JP" sz="3200" kern="100" dirty="0">
                <a:effectLst/>
                <a:latin typeface="メイリオ" pitchFamily="50" charset="-128"/>
                <a:ea typeface="メイリオ" pitchFamily="50" charset="-128"/>
                <a:cs typeface="メイリオ" pitchFamily="50" charset="-128"/>
              </a:rPr>
              <a:t>(</a:t>
            </a:r>
            <a:r>
              <a:rPr lang="ja-JP" altLang="ja-JP" sz="3200" kern="100" dirty="0">
                <a:effectLst/>
                <a:latin typeface="メイリオ" pitchFamily="50" charset="-128"/>
                <a:ea typeface="メイリオ" pitchFamily="50" charset="-128"/>
                <a:cs typeface="メイリオ" pitchFamily="50" charset="-128"/>
              </a:rPr>
              <a:t>低沸点成分</a:t>
            </a:r>
            <a:r>
              <a:rPr lang="en-US" altLang="ja-JP" sz="3200" kern="100" dirty="0">
                <a:effectLst/>
                <a:latin typeface="メイリオ" pitchFamily="50" charset="-128"/>
                <a:ea typeface="メイリオ" pitchFamily="50" charset="-128"/>
                <a:cs typeface="メイリオ" pitchFamily="50" charset="-128"/>
              </a:rPr>
              <a:t>)</a:t>
            </a:r>
            <a:r>
              <a:rPr lang="ja-JP" altLang="ja-JP" sz="3200" kern="100" dirty="0">
                <a:effectLst/>
                <a:latin typeface="メイリオ" pitchFamily="50" charset="-128"/>
                <a:ea typeface="メイリオ" pitchFamily="50" charset="-128"/>
                <a:cs typeface="メイリオ" pitchFamily="50" charset="-128"/>
              </a:rPr>
              <a:t>物質収支</a:t>
            </a:r>
            <a:endParaRPr lang="en-US" altLang="ja-JP" sz="3200" kern="100" dirty="0">
              <a:effectLst/>
              <a:latin typeface="メイリオ" pitchFamily="50" charset="-128"/>
              <a:ea typeface="メイリオ" pitchFamily="50" charset="-128"/>
              <a:cs typeface="メイリオ" pitchFamily="50" charset="-128"/>
            </a:endParaRPr>
          </a:p>
          <a:p>
            <a:pPr indent="457200" algn="just"/>
            <a:r>
              <a:rPr lang="en-US" altLang="ja-JP" sz="3200" kern="100" dirty="0">
                <a:effectLst/>
                <a:latin typeface="メイリオ" pitchFamily="50" charset="-128"/>
                <a:ea typeface="メイリオ" pitchFamily="50" charset="-128"/>
                <a:cs typeface="メイリオ" pitchFamily="50" charset="-128"/>
              </a:rPr>
              <a:t>   V y</a:t>
            </a:r>
            <a:r>
              <a:rPr lang="en-US" altLang="ja-JP" sz="3200" kern="100" baseline="-25000" dirty="0">
                <a:effectLst/>
                <a:latin typeface="メイリオ" pitchFamily="50" charset="-128"/>
                <a:ea typeface="メイリオ" pitchFamily="50" charset="-128"/>
                <a:cs typeface="メイリオ" pitchFamily="50" charset="-128"/>
              </a:rPr>
              <a:t>n+1</a:t>
            </a:r>
            <a:r>
              <a:rPr lang="en-US" altLang="ja-JP" sz="3200" kern="100" dirty="0">
                <a:effectLst/>
                <a:latin typeface="メイリオ" pitchFamily="50" charset="-128"/>
                <a:ea typeface="メイリオ" pitchFamily="50" charset="-128"/>
                <a:cs typeface="メイリオ" pitchFamily="50" charset="-128"/>
              </a:rPr>
              <a:t> = L </a:t>
            </a:r>
            <a:r>
              <a:rPr lang="en-US" altLang="ja-JP" sz="3200" kern="100" dirty="0" err="1">
                <a:effectLst/>
                <a:latin typeface="メイリオ" pitchFamily="50" charset="-128"/>
                <a:ea typeface="メイリオ" pitchFamily="50" charset="-128"/>
                <a:cs typeface="メイリオ" pitchFamily="50" charset="-128"/>
              </a:rPr>
              <a:t>x</a:t>
            </a:r>
            <a:r>
              <a:rPr lang="en-US" altLang="ja-JP" sz="3200" kern="100" baseline="-25000" dirty="0" err="1">
                <a:effectLst/>
                <a:latin typeface="メイリオ" pitchFamily="50" charset="-128"/>
                <a:ea typeface="メイリオ" pitchFamily="50" charset="-128"/>
                <a:cs typeface="メイリオ" pitchFamily="50" charset="-128"/>
              </a:rPr>
              <a:t>n</a:t>
            </a:r>
            <a:r>
              <a:rPr lang="en-US" altLang="ja-JP" sz="3200" kern="100" dirty="0">
                <a:effectLst/>
                <a:latin typeface="メイリオ" pitchFamily="50" charset="-128"/>
                <a:ea typeface="メイリオ" pitchFamily="50" charset="-128"/>
                <a:cs typeface="メイリオ" pitchFamily="50" charset="-128"/>
              </a:rPr>
              <a:t> + D </a:t>
            </a:r>
            <a:r>
              <a:rPr lang="en-US" altLang="ja-JP" sz="3200" kern="100" dirty="0" err="1">
                <a:effectLst/>
                <a:latin typeface="メイリオ" pitchFamily="50" charset="-128"/>
                <a:ea typeface="メイリオ" pitchFamily="50" charset="-128"/>
                <a:cs typeface="メイリオ" pitchFamily="50" charset="-128"/>
              </a:rPr>
              <a:t>x</a:t>
            </a:r>
            <a:r>
              <a:rPr lang="en-US" altLang="ja-JP" sz="3200" kern="100" baseline="-25000" dirty="0" err="1">
                <a:effectLst/>
                <a:latin typeface="メイリオ" pitchFamily="50" charset="-128"/>
                <a:ea typeface="メイリオ" pitchFamily="50" charset="-128"/>
                <a:cs typeface="メイリオ" pitchFamily="50" charset="-128"/>
              </a:rPr>
              <a:t>D</a:t>
            </a:r>
            <a:endParaRPr lang="en-US" altLang="ja-JP" sz="3200" kern="100" baseline="-25000" dirty="0">
              <a:effectLst/>
              <a:latin typeface="メイリオ" pitchFamily="50" charset="-128"/>
              <a:ea typeface="メイリオ" pitchFamily="50" charset="-128"/>
              <a:cs typeface="メイリオ" pitchFamily="50" charset="-128"/>
            </a:endParaRPr>
          </a:p>
          <a:p>
            <a:r>
              <a:rPr lang="ja-JP" altLang="en-US" sz="3200" dirty="0">
                <a:latin typeface="メイリオ" pitchFamily="50" charset="-128"/>
                <a:ea typeface="メイリオ" pitchFamily="50" charset="-128"/>
                <a:cs typeface="メイリオ" pitchFamily="50" charset="-128"/>
              </a:rPr>
              <a:t>　</a:t>
            </a:r>
            <a:endParaRPr lang="en-US" altLang="ja-JP" sz="3200" dirty="0">
              <a:latin typeface="メイリオ" pitchFamily="50" charset="-128"/>
              <a:ea typeface="メイリオ" pitchFamily="50" charset="-128"/>
              <a:cs typeface="メイリオ" pitchFamily="50" charset="-128"/>
            </a:endParaRPr>
          </a:p>
          <a:p>
            <a:r>
              <a:rPr lang="en-US" altLang="ja-JP" sz="3200" dirty="0">
                <a:latin typeface="メイリオ" pitchFamily="50" charset="-128"/>
                <a:ea typeface="メイリオ" pitchFamily="50" charset="-128"/>
                <a:cs typeface="メイリオ" pitchFamily="50" charset="-128"/>
              </a:rPr>
              <a:t>   </a:t>
            </a:r>
            <a:r>
              <a:rPr lang="ja-JP" altLang="en-US" sz="3200" dirty="0">
                <a:solidFill>
                  <a:srgbClr val="FF0000"/>
                </a:solidFill>
                <a:latin typeface="メイリオ" pitchFamily="50" charset="-128"/>
                <a:ea typeface="メイリオ" pitchFamily="50" charset="-128"/>
                <a:cs typeface="メイリオ" pitchFamily="50" charset="-128"/>
              </a:rPr>
              <a:t>濃縮線</a:t>
            </a:r>
            <a:r>
              <a:rPr lang="ja-JP" altLang="en-US" sz="2400" dirty="0">
                <a:latin typeface="メイリオ" pitchFamily="50" charset="-128"/>
                <a:ea typeface="メイリオ" pitchFamily="50" charset="-128"/>
                <a:cs typeface="メイリオ" pitchFamily="50" charset="-128"/>
              </a:rPr>
              <a:t>：濃縮部における上の段の液組成と</a:t>
            </a:r>
            <a:endParaRPr lang="en-US" altLang="ja-JP" sz="2400" dirty="0">
              <a:latin typeface="メイリオ" pitchFamily="50" charset="-128"/>
              <a:ea typeface="メイリオ" pitchFamily="50" charset="-128"/>
              <a:cs typeface="メイリオ" pitchFamily="50" charset="-128"/>
            </a:endParaRPr>
          </a:p>
          <a:p>
            <a:r>
              <a:rPr lang="ja-JP" altLang="en-US" sz="2400" dirty="0">
                <a:latin typeface="メイリオ" pitchFamily="50" charset="-128"/>
                <a:ea typeface="メイリオ" pitchFamily="50" charset="-128"/>
                <a:cs typeface="メイリオ" pitchFamily="50" charset="-128"/>
              </a:rPr>
              <a:t>　　　　　　 下の段の蒸気組成の関係式</a:t>
            </a:r>
            <a:endParaRPr lang="en-US" altLang="ja-JP" sz="2400" dirty="0">
              <a:latin typeface="メイリオ" pitchFamily="50" charset="-128"/>
              <a:ea typeface="メイリオ" pitchFamily="50" charset="-128"/>
              <a:cs typeface="メイリオ" pitchFamily="50" charset="-128"/>
            </a:endParaRPr>
          </a:p>
          <a:p>
            <a:endParaRPr lang="en-US" altLang="ja-JP" sz="1050" dirty="0">
              <a:latin typeface="メイリオ" pitchFamily="50" charset="-128"/>
              <a:ea typeface="メイリオ" pitchFamily="50" charset="-128"/>
              <a:cs typeface="メイリオ" pitchFamily="50" charset="-128"/>
            </a:endParaRPr>
          </a:p>
          <a:p>
            <a:r>
              <a:rPr lang="ja-JP" altLang="en-US" sz="3200" dirty="0">
                <a:latin typeface="メイリオ" pitchFamily="50" charset="-128"/>
                <a:ea typeface="メイリオ" pitchFamily="50" charset="-128"/>
                <a:cs typeface="メイリオ" pitchFamily="50" charset="-128"/>
              </a:rPr>
              <a:t>　　</a:t>
            </a:r>
            <a:r>
              <a:rPr lang="en-US" sz="3200" dirty="0">
                <a:latin typeface="メイリオ" panose="020B0604030504040204" pitchFamily="50" charset="-128"/>
                <a:ea typeface="メイリオ" panose="020B0604030504040204" pitchFamily="50" charset="-128"/>
              </a:rPr>
              <a:t>y</a:t>
            </a:r>
            <a:r>
              <a:rPr lang="en-US" sz="3200" baseline="-25000" dirty="0">
                <a:latin typeface="メイリオ" panose="020B0604030504040204" pitchFamily="50" charset="-128"/>
                <a:ea typeface="メイリオ" panose="020B0604030504040204" pitchFamily="50" charset="-128"/>
              </a:rPr>
              <a:t>n+1</a:t>
            </a:r>
            <a:r>
              <a:rPr lang="en-US" sz="3200" dirty="0">
                <a:latin typeface="メイリオ" panose="020B0604030504040204" pitchFamily="50" charset="-128"/>
                <a:ea typeface="メイリオ" panose="020B0604030504040204" pitchFamily="50" charset="-128"/>
              </a:rPr>
              <a:t> = (L/V) </a:t>
            </a:r>
            <a:r>
              <a:rPr lang="en-US" sz="3200" dirty="0" err="1">
                <a:latin typeface="メイリオ" panose="020B0604030504040204" pitchFamily="50" charset="-128"/>
                <a:ea typeface="メイリオ" panose="020B0604030504040204" pitchFamily="50" charset="-128"/>
              </a:rPr>
              <a:t>x</a:t>
            </a:r>
            <a:r>
              <a:rPr lang="en-US" sz="3200" baseline="-25000" dirty="0" err="1">
                <a:latin typeface="メイリオ" panose="020B0604030504040204" pitchFamily="50" charset="-128"/>
                <a:ea typeface="メイリオ" panose="020B0604030504040204" pitchFamily="50" charset="-128"/>
              </a:rPr>
              <a:t>n</a:t>
            </a:r>
            <a:r>
              <a:rPr lang="en-US" sz="3200" dirty="0">
                <a:latin typeface="メイリオ" panose="020B0604030504040204" pitchFamily="50" charset="-128"/>
                <a:ea typeface="メイリオ" panose="020B0604030504040204" pitchFamily="50" charset="-128"/>
              </a:rPr>
              <a:t> + (D/V) </a:t>
            </a:r>
            <a:r>
              <a:rPr lang="en-US" sz="3200" dirty="0" err="1">
                <a:latin typeface="メイリオ" panose="020B0604030504040204" pitchFamily="50" charset="-128"/>
                <a:ea typeface="メイリオ" panose="020B0604030504040204" pitchFamily="50" charset="-128"/>
              </a:rPr>
              <a:t>x</a:t>
            </a:r>
            <a:r>
              <a:rPr lang="en-US" sz="3200" baseline="-25000" dirty="0" err="1">
                <a:latin typeface="メイリオ" panose="020B0604030504040204" pitchFamily="50" charset="-128"/>
                <a:ea typeface="メイリオ" panose="020B0604030504040204" pitchFamily="50" charset="-128"/>
              </a:rPr>
              <a:t>D</a:t>
            </a:r>
            <a:endParaRPr lang="ja-JP" altLang="en-US" sz="3200" dirty="0">
              <a:latin typeface="メイリオ" panose="020B0604030504040204" pitchFamily="50" charset="-128"/>
              <a:ea typeface="メイリオ" panose="020B0604030504040204" pitchFamily="50" charset="-128"/>
            </a:endParaRPr>
          </a:p>
          <a:p>
            <a:r>
              <a:rPr lang="ja-JP" altLang="en-US" sz="3200" dirty="0">
                <a:latin typeface="メイリオ" pitchFamily="50" charset="-128"/>
                <a:ea typeface="メイリオ" pitchFamily="50" charset="-128"/>
                <a:cs typeface="メイリオ" pitchFamily="50" charset="-128"/>
              </a:rPr>
              <a:t>　　　　</a:t>
            </a:r>
            <a:r>
              <a:rPr lang="ja-JP" altLang="en-US" sz="2000" dirty="0">
                <a:latin typeface="メイリオ" pitchFamily="50" charset="-128"/>
                <a:ea typeface="メイリオ" pitchFamily="50" charset="-128"/>
                <a:cs typeface="メイリオ" pitchFamily="50" charset="-128"/>
              </a:rPr>
              <a:t>　</a:t>
            </a:r>
            <a:r>
              <a:rPr lang="ja-JP" altLang="en-US" sz="2400" dirty="0">
                <a:latin typeface="メイリオ" pitchFamily="50" charset="-128"/>
                <a:ea typeface="メイリオ" pitchFamily="50" charset="-128"/>
                <a:cs typeface="メイリオ" pitchFamily="50" charset="-128"/>
              </a:rPr>
              <a:t>       </a:t>
            </a:r>
            <a:r>
              <a:rPr lang="en-US" altLang="ja-JP" sz="2400" dirty="0">
                <a:latin typeface="メイリオ" pitchFamily="50" charset="-128"/>
                <a:ea typeface="メイリオ" pitchFamily="50" charset="-128"/>
                <a:cs typeface="メイリオ" pitchFamily="50" charset="-128"/>
              </a:rPr>
              <a:t>L/D=R      </a:t>
            </a:r>
            <a:r>
              <a:rPr lang="en-US" altLang="ja-JP" sz="2400" dirty="0" err="1">
                <a:latin typeface="メイリオ" pitchFamily="50" charset="-128"/>
                <a:ea typeface="メイリオ" pitchFamily="50" charset="-128"/>
                <a:cs typeface="メイリオ" pitchFamily="50" charset="-128"/>
              </a:rPr>
              <a:t>R</a:t>
            </a:r>
            <a:r>
              <a:rPr lang="ja-JP" altLang="en-US" sz="2400" dirty="0">
                <a:latin typeface="メイリオ" pitchFamily="50" charset="-128"/>
                <a:ea typeface="メイリオ" pitchFamily="50" charset="-128"/>
                <a:cs typeface="メイリオ" pitchFamily="50" charset="-128"/>
              </a:rPr>
              <a:t>：還流比</a:t>
            </a:r>
            <a:endParaRPr lang="en-US" altLang="ja-JP" sz="2400" dirty="0">
              <a:latin typeface="メイリオ" pitchFamily="50" charset="-128"/>
              <a:ea typeface="メイリオ" pitchFamily="50" charset="-128"/>
              <a:cs typeface="メイリオ" pitchFamily="50" charset="-128"/>
            </a:endParaRPr>
          </a:p>
          <a:p>
            <a:r>
              <a:rPr lang="en-US" altLang="ja-JP" sz="3200" dirty="0">
                <a:latin typeface="メイリオ" pitchFamily="50" charset="-128"/>
                <a:ea typeface="メイリオ" pitchFamily="50" charset="-128"/>
                <a:cs typeface="メイリオ" pitchFamily="50" charset="-128"/>
              </a:rPr>
              <a:t>      </a:t>
            </a:r>
            <a:r>
              <a:rPr lang="en-US" altLang="ja-JP" sz="3200" dirty="0">
                <a:solidFill>
                  <a:srgbClr val="FF0000"/>
                </a:solidFill>
                <a:latin typeface="メイリオ" pitchFamily="50" charset="-128"/>
                <a:ea typeface="メイリオ" pitchFamily="50" charset="-128"/>
                <a:cs typeface="メイリオ" pitchFamily="50" charset="-128"/>
              </a:rPr>
              <a:t>y</a:t>
            </a:r>
            <a:r>
              <a:rPr lang="en-US" altLang="ja-JP" sz="3200" baseline="-25000" dirty="0">
                <a:solidFill>
                  <a:srgbClr val="FF0000"/>
                </a:solidFill>
                <a:latin typeface="メイリオ" pitchFamily="50" charset="-128"/>
                <a:ea typeface="メイリオ" pitchFamily="50" charset="-128"/>
                <a:cs typeface="メイリオ" pitchFamily="50" charset="-128"/>
              </a:rPr>
              <a:t>n+1</a:t>
            </a:r>
            <a:r>
              <a:rPr lang="en-US" altLang="ja-JP" sz="3200" dirty="0">
                <a:solidFill>
                  <a:srgbClr val="FF0000"/>
                </a:solidFill>
                <a:latin typeface="メイリオ" pitchFamily="50" charset="-128"/>
                <a:ea typeface="メイリオ" pitchFamily="50" charset="-128"/>
                <a:cs typeface="メイリオ" pitchFamily="50" charset="-128"/>
              </a:rPr>
              <a:t> = {R/(R+1)} </a:t>
            </a:r>
            <a:r>
              <a:rPr lang="en-US" altLang="ja-JP" sz="3200" dirty="0" err="1">
                <a:solidFill>
                  <a:srgbClr val="FF0000"/>
                </a:solidFill>
                <a:latin typeface="メイリオ" pitchFamily="50" charset="-128"/>
                <a:ea typeface="メイリオ" pitchFamily="50" charset="-128"/>
                <a:cs typeface="メイリオ" pitchFamily="50" charset="-128"/>
              </a:rPr>
              <a:t>x</a:t>
            </a:r>
            <a:r>
              <a:rPr lang="en-US" altLang="ja-JP" sz="3200" baseline="-25000" dirty="0" err="1">
                <a:solidFill>
                  <a:srgbClr val="FF0000"/>
                </a:solidFill>
                <a:latin typeface="メイリオ" pitchFamily="50" charset="-128"/>
                <a:ea typeface="メイリオ" pitchFamily="50" charset="-128"/>
                <a:cs typeface="メイリオ" pitchFamily="50" charset="-128"/>
              </a:rPr>
              <a:t>n</a:t>
            </a:r>
            <a:r>
              <a:rPr lang="en-US" altLang="ja-JP" sz="3200" dirty="0">
                <a:solidFill>
                  <a:srgbClr val="FF0000"/>
                </a:solidFill>
                <a:latin typeface="メイリオ" pitchFamily="50" charset="-128"/>
                <a:ea typeface="メイリオ" pitchFamily="50" charset="-128"/>
                <a:cs typeface="メイリオ" pitchFamily="50" charset="-128"/>
              </a:rPr>
              <a:t> + </a:t>
            </a:r>
            <a:r>
              <a:rPr lang="en-US" altLang="ja-JP" sz="3200" dirty="0" err="1">
                <a:solidFill>
                  <a:srgbClr val="FF0000"/>
                </a:solidFill>
                <a:latin typeface="メイリオ" pitchFamily="50" charset="-128"/>
                <a:ea typeface="メイリオ" pitchFamily="50" charset="-128"/>
                <a:cs typeface="メイリオ" pitchFamily="50" charset="-128"/>
              </a:rPr>
              <a:t>x</a:t>
            </a:r>
            <a:r>
              <a:rPr lang="en-US" altLang="ja-JP" sz="3200" baseline="-25000" dirty="0" err="1">
                <a:solidFill>
                  <a:srgbClr val="FF0000"/>
                </a:solidFill>
                <a:latin typeface="メイリオ" pitchFamily="50" charset="-128"/>
                <a:ea typeface="メイリオ" pitchFamily="50" charset="-128"/>
                <a:cs typeface="メイリオ" pitchFamily="50" charset="-128"/>
              </a:rPr>
              <a:t>D</a:t>
            </a:r>
            <a:r>
              <a:rPr lang="en-US" altLang="ja-JP" sz="3200" dirty="0">
                <a:solidFill>
                  <a:srgbClr val="FF0000"/>
                </a:solidFill>
                <a:latin typeface="メイリオ" pitchFamily="50" charset="-128"/>
                <a:ea typeface="メイリオ" pitchFamily="50" charset="-128"/>
                <a:cs typeface="メイリオ" pitchFamily="50" charset="-128"/>
              </a:rPr>
              <a:t>/(R+1)</a:t>
            </a:r>
          </a:p>
          <a:p>
            <a:r>
              <a:rPr lang="ja-JP" altLang="en-US" sz="3200" dirty="0">
                <a:latin typeface="メイリオ" pitchFamily="50" charset="-128"/>
                <a:ea typeface="メイリオ" pitchFamily="50" charset="-128"/>
                <a:cs typeface="メイリオ" pitchFamily="50" charset="-128"/>
              </a:rPr>
              <a:t>　　　</a:t>
            </a:r>
            <a:r>
              <a:rPr lang="en-US" altLang="ja-JP" sz="2400" dirty="0">
                <a:solidFill>
                  <a:srgbClr val="0070C0"/>
                </a:solidFill>
                <a:latin typeface="メイリオ" pitchFamily="50" charset="-128"/>
                <a:ea typeface="メイリオ" pitchFamily="50" charset="-128"/>
                <a:cs typeface="メイリオ" pitchFamily="50" charset="-128"/>
              </a:rPr>
              <a:t>(</a:t>
            </a:r>
            <a:r>
              <a:rPr lang="en-US" altLang="ja-JP" sz="2400" dirty="0" err="1">
                <a:solidFill>
                  <a:srgbClr val="0070C0"/>
                </a:solidFill>
                <a:latin typeface="メイリオ" pitchFamily="50" charset="-128"/>
                <a:ea typeface="メイリオ" pitchFamily="50" charset="-128"/>
                <a:cs typeface="メイリオ" pitchFamily="50" charset="-128"/>
              </a:rPr>
              <a:t>x</a:t>
            </a:r>
            <a:r>
              <a:rPr lang="en-US" altLang="ja-JP" sz="2400" baseline="-25000" dirty="0" err="1">
                <a:solidFill>
                  <a:srgbClr val="0070C0"/>
                </a:solidFill>
                <a:latin typeface="メイリオ" pitchFamily="50" charset="-128"/>
                <a:ea typeface="メイリオ" pitchFamily="50" charset="-128"/>
                <a:cs typeface="メイリオ" pitchFamily="50" charset="-128"/>
              </a:rPr>
              <a:t>D</a:t>
            </a:r>
            <a:r>
              <a:rPr lang="ja-JP" altLang="ja-JP" sz="2400" dirty="0" err="1">
                <a:solidFill>
                  <a:srgbClr val="0070C0"/>
                </a:solidFill>
                <a:latin typeface="メイリオ" pitchFamily="50" charset="-128"/>
                <a:ea typeface="メイリオ" pitchFamily="50" charset="-128"/>
                <a:cs typeface="メイリオ" pitchFamily="50" charset="-128"/>
              </a:rPr>
              <a:t>，</a:t>
            </a:r>
            <a:r>
              <a:rPr lang="en-US" altLang="ja-JP" sz="2400" dirty="0" err="1">
                <a:solidFill>
                  <a:srgbClr val="0070C0"/>
                </a:solidFill>
                <a:latin typeface="メイリオ" pitchFamily="50" charset="-128"/>
                <a:ea typeface="メイリオ" pitchFamily="50" charset="-128"/>
                <a:cs typeface="メイリオ" pitchFamily="50" charset="-128"/>
              </a:rPr>
              <a:t>x</a:t>
            </a:r>
            <a:r>
              <a:rPr lang="en-US" altLang="ja-JP" sz="2400" baseline="-25000" dirty="0" err="1">
                <a:solidFill>
                  <a:srgbClr val="0070C0"/>
                </a:solidFill>
                <a:latin typeface="メイリオ" pitchFamily="50" charset="-128"/>
                <a:ea typeface="メイリオ" pitchFamily="50" charset="-128"/>
                <a:cs typeface="メイリオ" pitchFamily="50" charset="-128"/>
              </a:rPr>
              <a:t>D</a:t>
            </a:r>
            <a:r>
              <a:rPr lang="en-US" altLang="ja-JP" sz="2400" dirty="0">
                <a:solidFill>
                  <a:srgbClr val="0070C0"/>
                </a:solidFill>
                <a:latin typeface="メイリオ" pitchFamily="50" charset="-128"/>
                <a:ea typeface="メイリオ" pitchFamily="50" charset="-128"/>
                <a:cs typeface="メイリオ" pitchFamily="50" charset="-128"/>
              </a:rPr>
              <a:t>)</a:t>
            </a:r>
            <a:r>
              <a:rPr lang="ja-JP" altLang="ja-JP" sz="2400" dirty="0">
                <a:solidFill>
                  <a:srgbClr val="0070C0"/>
                </a:solidFill>
                <a:latin typeface="メイリオ" pitchFamily="50" charset="-128"/>
                <a:ea typeface="メイリオ" pitchFamily="50" charset="-128"/>
                <a:cs typeface="メイリオ" pitchFamily="50" charset="-128"/>
              </a:rPr>
              <a:t>を通る傾き</a:t>
            </a:r>
            <a:r>
              <a:rPr lang="en-US" altLang="ja-JP" sz="2400" dirty="0">
                <a:solidFill>
                  <a:srgbClr val="0070C0"/>
                </a:solidFill>
                <a:latin typeface="メイリオ" pitchFamily="50" charset="-128"/>
                <a:ea typeface="メイリオ" pitchFamily="50" charset="-128"/>
                <a:cs typeface="メイリオ" pitchFamily="50" charset="-128"/>
              </a:rPr>
              <a:t>R/(R+1)</a:t>
            </a:r>
            <a:r>
              <a:rPr lang="ja-JP" altLang="ja-JP" sz="2400" dirty="0">
                <a:solidFill>
                  <a:srgbClr val="0070C0"/>
                </a:solidFill>
                <a:latin typeface="メイリオ" pitchFamily="50" charset="-128"/>
                <a:ea typeface="メイリオ" pitchFamily="50" charset="-128"/>
                <a:cs typeface="メイリオ" pitchFamily="50" charset="-128"/>
              </a:rPr>
              <a:t>の直線</a:t>
            </a:r>
            <a:r>
              <a:rPr lang="ja-JP" altLang="en-US" sz="2000" dirty="0">
                <a:latin typeface="メイリオ" pitchFamily="50" charset="-128"/>
                <a:ea typeface="メイリオ" pitchFamily="50" charset="-128"/>
                <a:cs typeface="メイリオ" pitchFamily="50" charset="-128"/>
              </a:rPr>
              <a:t>　</a:t>
            </a:r>
            <a:endParaRPr lang="ja-JP" altLang="ja-JP" sz="3200" kern="100" dirty="0">
              <a:effectLst/>
              <a:latin typeface="メイリオ" pitchFamily="50" charset="-128"/>
              <a:ea typeface="メイリオ" pitchFamily="50" charset="-128"/>
              <a:cs typeface="メイリオ" pitchFamily="50" charset="-128"/>
            </a:endParaRPr>
          </a:p>
        </p:txBody>
      </p:sp>
      <p:pic>
        <p:nvPicPr>
          <p:cNvPr id="14" name="図 13">
            <a:extLst>
              <a:ext uri="{FF2B5EF4-FFF2-40B4-BE49-F238E27FC236}">
                <a16:creationId xmlns:a16="http://schemas.microsoft.com/office/drawing/2014/main" id="{C08A23E5-A867-8A19-74EB-80A8FFAD836D}"/>
              </a:ext>
            </a:extLst>
          </p:cNvPr>
          <p:cNvPicPr>
            <a:picLocks noChangeAspect="1"/>
          </p:cNvPicPr>
          <p:nvPr/>
        </p:nvPicPr>
        <p:blipFill>
          <a:blip r:embed="rId3"/>
          <a:srcRect b="8235"/>
          <a:stretch>
            <a:fillRect/>
          </a:stretch>
        </p:blipFill>
        <p:spPr>
          <a:xfrm>
            <a:off x="377799" y="3810874"/>
            <a:ext cx="3501026" cy="3047126"/>
          </a:xfrm>
          <a:prstGeom prst="rect">
            <a:avLst/>
          </a:prstGeom>
        </p:spPr>
      </p:pic>
      <p:sp>
        <p:nvSpPr>
          <p:cNvPr id="7" name="下矢印 6"/>
          <p:cNvSpPr/>
          <p:nvPr/>
        </p:nvSpPr>
        <p:spPr>
          <a:xfrm>
            <a:off x="6096000" y="5127959"/>
            <a:ext cx="309716" cy="4129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5D2447CC-37D6-9554-CBD4-13FC2E1F91B9}"/>
              </a:ext>
            </a:extLst>
          </p:cNvPr>
          <p:cNvSpPr/>
          <p:nvPr/>
        </p:nvSpPr>
        <p:spPr>
          <a:xfrm rot="20111070">
            <a:off x="1808013" y="4743451"/>
            <a:ext cx="772755" cy="4953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D1E4D289-4048-501C-56A7-63E7FDD4AB5E}"/>
              </a:ext>
            </a:extLst>
          </p:cNvPr>
          <p:cNvSpPr/>
          <p:nvPr/>
        </p:nvSpPr>
        <p:spPr>
          <a:xfrm>
            <a:off x="3288064" y="750679"/>
            <a:ext cx="514350" cy="4286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69F92697-E3B5-DB90-6D4D-5820BA9374A8}"/>
              </a:ext>
            </a:extLst>
          </p:cNvPr>
          <p:cNvSpPr/>
          <p:nvPr/>
        </p:nvSpPr>
        <p:spPr>
          <a:xfrm>
            <a:off x="2066420" y="3284512"/>
            <a:ext cx="514350" cy="4286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9E8E953C-37BB-3337-FB5F-3D50D34CE205}"/>
              </a:ext>
            </a:extLst>
          </p:cNvPr>
          <p:cNvSpPr/>
          <p:nvPr/>
        </p:nvSpPr>
        <p:spPr>
          <a:xfrm>
            <a:off x="1200150" y="3303562"/>
            <a:ext cx="514350" cy="4286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838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13C2DB2-43A4-7B64-CA33-88B2B5E8F674}"/>
              </a:ext>
            </a:extLst>
          </p:cNvPr>
          <p:cNvSpPr txBox="1"/>
          <p:nvPr/>
        </p:nvSpPr>
        <p:spPr>
          <a:xfrm>
            <a:off x="4462710" y="378626"/>
            <a:ext cx="5875909" cy="584775"/>
          </a:xfrm>
          <a:prstGeom prst="rect">
            <a:avLst/>
          </a:prstGeom>
          <a:noFill/>
        </p:spPr>
        <p:txBody>
          <a:bodyPr wrap="square">
            <a:spAutoFit/>
          </a:bodyPr>
          <a:lstStyle/>
          <a:p>
            <a:r>
              <a:rPr lang="ja-JP" altLang="ja-JP" sz="3200" dirty="0">
                <a:solidFill>
                  <a:srgbClr val="0070C0"/>
                </a:solidFill>
                <a:effectLst/>
                <a:latin typeface="メイリオ" pitchFamily="50" charset="-128"/>
                <a:ea typeface="メイリオ" pitchFamily="50" charset="-128"/>
                <a:cs typeface="メイリオ" pitchFamily="50" charset="-128"/>
              </a:rPr>
              <a:t>回収部の物質収支</a:t>
            </a:r>
            <a:r>
              <a:rPr lang="ja-JP" altLang="en-US" sz="3200" dirty="0">
                <a:solidFill>
                  <a:srgbClr val="0070C0"/>
                </a:solidFill>
                <a:effectLst/>
                <a:latin typeface="メイリオ" pitchFamily="50" charset="-128"/>
                <a:ea typeface="メイリオ" pitchFamily="50" charset="-128"/>
                <a:cs typeface="メイリオ" pitchFamily="50" charset="-128"/>
              </a:rPr>
              <a:t>と回収線</a:t>
            </a:r>
            <a:endParaRPr lang="ja-JP" altLang="en-US" sz="3200" dirty="0">
              <a:solidFill>
                <a:srgbClr val="0070C0"/>
              </a:solidFill>
              <a:latin typeface="メイリオ" pitchFamily="50" charset="-128"/>
              <a:ea typeface="メイリオ" pitchFamily="50" charset="-128"/>
              <a:cs typeface="メイリオ" pitchFamily="50" charset="-128"/>
            </a:endParaRPr>
          </a:p>
        </p:txBody>
      </p:sp>
      <p:sp>
        <p:nvSpPr>
          <p:cNvPr id="5" name="テキスト ボックス 4">
            <a:extLst>
              <a:ext uri="{FF2B5EF4-FFF2-40B4-BE49-F238E27FC236}">
                <a16:creationId xmlns:a16="http://schemas.microsoft.com/office/drawing/2014/main" id="{C15AE4B6-63E2-1A7C-95AD-BE628758C085}"/>
              </a:ext>
            </a:extLst>
          </p:cNvPr>
          <p:cNvSpPr txBox="1"/>
          <p:nvPr/>
        </p:nvSpPr>
        <p:spPr>
          <a:xfrm>
            <a:off x="4457794" y="1373878"/>
            <a:ext cx="7095919" cy="4439677"/>
          </a:xfrm>
          <a:prstGeom prst="rect">
            <a:avLst/>
          </a:prstGeom>
          <a:noFill/>
        </p:spPr>
        <p:txBody>
          <a:bodyPr wrap="square">
            <a:spAutoFit/>
          </a:bodyPr>
          <a:lstStyle/>
          <a:p>
            <a:pPr indent="457200" algn="just"/>
            <a:r>
              <a:rPr lang="ja-JP" altLang="ja-JP" sz="3200" kern="100" dirty="0">
                <a:effectLst/>
                <a:latin typeface="メイリオ" pitchFamily="50" charset="-128"/>
                <a:ea typeface="メイリオ" pitchFamily="50" charset="-128"/>
                <a:cs typeface="メイリオ" pitchFamily="50" charset="-128"/>
              </a:rPr>
              <a:t>全物質収支　　</a:t>
            </a:r>
            <a:endParaRPr lang="en-US" altLang="ja-JP" sz="3200" kern="100" dirty="0">
              <a:effectLst/>
              <a:latin typeface="メイリオ" pitchFamily="50" charset="-128"/>
              <a:ea typeface="メイリオ" pitchFamily="50" charset="-128"/>
              <a:cs typeface="メイリオ" pitchFamily="50" charset="-128"/>
            </a:endParaRPr>
          </a:p>
          <a:p>
            <a:pPr indent="457200" algn="just"/>
            <a:r>
              <a:rPr lang="ja-JP" altLang="en-US" sz="3200" kern="100" dirty="0">
                <a:latin typeface="メイリオ" pitchFamily="50" charset="-128"/>
                <a:ea typeface="メイリオ" pitchFamily="50" charset="-128"/>
                <a:cs typeface="メイリオ" pitchFamily="50" charset="-128"/>
              </a:rPr>
              <a:t>　</a:t>
            </a:r>
            <a:r>
              <a:rPr lang="en-US" altLang="ja-JP" sz="3200" kern="100" dirty="0">
                <a:effectLst/>
                <a:latin typeface="メイリオ" pitchFamily="50" charset="-128"/>
                <a:ea typeface="メイリオ" pitchFamily="50" charset="-128"/>
                <a:cs typeface="メイリオ" pitchFamily="50" charset="-128"/>
              </a:rPr>
              <a:t>L’= V’+ W</a:t>
            </a:r>
            <a:endParaRPr lang="ja-JP" altLang="ja-JP" sz="3200" kern="100" dirty="0">
              <a:effectLst/>
              <a:latin typeface="メイリオ" pitchFamily="50" charset="-128"/>
              <a:ea typeface="メイリオ" pitchFamily="50" charset="-128"/>
              <a:cs typeface="メイリオ" pitchFamily="50" charset="-128"/>
            </a:endParaRPr>
          </a:p>
          <a:p>
            <a:pPr indent="457200" algn="just"/>
            <a:r>
              <a:rPr lang="ja-JP" altLang="ja-JP" sz="3200" kern="100" dirty="0">
                <a:effectLst/>
                <a:latin typeface="メイリオ" pitchFamily="50" charset="-128"/>
                <a:ea typeface="メイリオ" pitchFamily="50" charset="-128"/>
                <a:cs typeface="メイリオ" pitchFamily="50" charset="-128"/>
              </a:rPr>
              <a:t>成分</a:t>
            </a:r>
            <a:r>
              <a:rPr lang="en-US" altLang="ja-JP" sz="3200" kern="100" dirty="0">
                <a:effectLst/>
                <a:latin typeface="メイリオ" pitchFamily="50" charset="-128"/>
                <a:ea typeface="メイリオ" pitchFamily="50" charset="-128"/>
                <a:cs typeface="メイリオ" pitchFamily="50" charset="-128"/>
              </a:rPr>
              <a:t>(</a:t>
            </a:r>
            <a:r>
              <a:rPr lang="ja-JP" altLang="ja-JP" sz="3200" kern="100" dirty="0">
                <a:effectLst/>
                <a:latin typeface="メイリオ" pitchFamily="50" charset="-128"/>
                <a:ea typeface="メイリオ" pitchFamily="50" charset="-128"/>
                <a:cs typeface="メイリオ" pitchFamily="50" charset="-128"/>
              </a:rPr>
              <a:t>低沸点成分</a:t>
            </a:r>
            <a:r>
              <a:rPr lang="en-US" altLang="ja-JP" sz="3200" kern="100" dirty="0">
                <a:effectLst/>
                <a:latin typeface="メイリオ" pitchFamily="50" charset="-128"/>
                <a:ea typeface="メイリオ" pitchFamily="50" charset="-128"/>
                <a:cs typeface="メイリオ" pitchFamily="50" charset="-128"/>
              </a:rPr>
              <a:t>)</a:t>
            </a:r>
            <a:r>
              <a:rPr lang="ja-JP" altLang="ja-JP" sz="3200" kern="100" dirty="0">
                <a:effectLst/>
                <a:latin typeface="メイリオ" pitchFamily="50" charset="-128"/>
                <a:ea typeface="メイリオ" pitchFamily="50" charset="-128"/>
                <a:cs typeface="メイリオ" pitchFamily="50" charset="-128"/>
              </a:rPr>
              <a:t>物質収支　　</a:t>
            </a:r>
            <a:endParaRPr lang="en-US" altLang="ja-JP" sz="3200" kern="100" dirty="0">
              <a:effectLst/>
              <a:latin typeface="メイリオ" pitchFamily="50" charset="-128"/>
              <a:ea typeface="メイリオ" pitchFamily="50" charset="-128"/>
              <a:cs typeface="メイリオ" pitchFamily="50" charset="-128"/>
            </a:endParaRPr>
          </a:p>
          <a:p>
            <a:pPr algn="just"/>
            <a:r>
              <a:rPr lang="ja-JP" altLang="en-US" sz="3200" kern="100" dirty="0">
                <a:latin typeface="メイリオ" pitchFamily="50" charset="-128"/>
                <a:ea typeface="メイリオ" pitchFamily="50" charset="-128"/>
                <a:cs typeface="メイリオ" pitchFamily="50" charset="-128"/>
              </a:rPr>
              <a:t>　　</a:t>
            </a:r>
            <a:r>
              <a:rPr lang="en-US" altLang="ja-JP" sz="3200" kern="100" dirty="0" err="1">
                <a:effectLst/>
                <a:latin typeface="メイリオ" pitchFamily="50" charset="-128"/>
                <a:ea typeface="メイリオ" pitchFamily="50" charset="-128"/>
                <a:cs typeface="メイリオ" pitchFamily="50" charset="-128"/>
              </a:rPr>
              <a:t>L’x</a:t>
            </a:r>
            <a:r>
              <a:rPr lang="en-US" altLang="ja-JP" sz="3200" kern="100" baseline="-25000" dirty="0" err="1">
                <a:effectLst/>
                <a:latin typeface="メイリオ" pitchFamily="50" charset="-128"/>
                <a:ea typeface="メイリオ" pitchFamily="50" charset="-128"/>
                <a:cs typeface="メイリオ" pitchFamily="50" charset="-128"/>
              </a:rPr>
              <a:t>m</a:t>
            </a:r>
            <a:r>
              <a:rPr lang="en-US" altLang="ja-JP" sz="3200" kern="100" dirty="0">
                <a:effectLst/>
                <a:latin typeface="メイリオ" pitchFamily="50" charset="-128"/>
                <a:ea typeface="メイリオ" pitchFamily="50" charset="-128"/>
                <a:cs typeface="メイリオ" pitchFamily="50" charset="-128"/>
              </a:rPr>
              <a:t>= V’y</a:t>
            </a:r>
            <a:r>
              <a:rPr lang="en-US" altLang="ja-JP" sz="3200" kern="100" baseline="-25000" dirty="0">
                <a:effectLst/>
                <a:latin typeface="メイリオ" pitchFamily="50" charset="-128"/>
                <a:ea typeface="メイリオ" pitchFamily="50" charset="-128"/>
                <a:cs typeface="メイリオ" pitchFamily="50" charset="-128"/>
              </a:rPr>
              <a:t>m+1 </a:t>
            </a:r>
            <a:r>
              <a:rPr lang="en-US" altLang="ja-JP" sz="3200" kern="100" dirty="0">
                <a:effectLst/>
                <a:latin typeface="メイリオ" pitchFamily="50" charset="-128"/>
                <a:ea typeface="メイリオ" pitchFamily="50" charset="-128"/>
                <a:cs typeface="メイリオ" pitchFamily="50" charset="-128"/>
              </a:rPr>
              <a:t>+ W </a:t>
            </a:r>
            <a:r>
              <a:rPr lang="en-US" altLang="ja-JP" sz="3200" kern="100" dirty="0" err="1">
                <a:effectLst/>
                <a:latin typeface="メイリオ" pitchFamily="50" charset="-128"/>
                <a:ea typeface="メイリオ" pitchFamily="50" charset="-128"/>
                <a:cs typeface="メイリオ" pitchFamily="50" charset="-128"/>
              </a:rPr>
              <a:t>x</a:t>
            </a:r>
            <a:r>
              <a:rPr lang="en-US" altLang="ja-JP" sz="3200" kern="100" baseline="-25000" dirty="0" err="1">
                <a:effectLst/>
                <a:latin typeface="メイリオ" pitchFamily="50" charset="-128"/>
                <a:ea typeface="メイリオ" pitchFamily="50" charset="-128"/>
                <a:cs typeface="メイリオ" pitchFamily="50" charset="-128"/>
              </a:rPr>
              <a:t>W</a:t>
            </a:r>
            <a:endParaRPr lang="en-US" altLang="ja-JP" sz="3200" kern="100" baseline="-25000" dirty="0">
              <a:effectLst/>
              <a:latin typeface="メイリオ" pitchFamily="50" charset="-128"/>
              <a:ea typeface="メイリオ" pitchFamily="50" charset="-128"/>
              <a:cs typeface="メイリオ" pitchFamily="50" charset="-128"/>
            </a:endParaRPr>
          </a:p>
          <a:p>
            <a:pPr algn="just"/>
            <a:r>
              <a:rPr lang="ja-JP" altLang="en-US" sz="3200" kern="100" dirty="0">
                <a:latin typeface="メイリオ" pitchFamily="50" charset="-128"/>
                <a:ea typeface="メイリオ" pitchFamily="50" charset="-128"/>
                <a:cs typeface="メイリオ" pitchFamily="50" charset="-128"/>
              </a:rPr>
              <a:t>　　</a:t>
            </a:r>
            <a:endParaRPr lang="en-US" altLang="ja-JP" sz="3200" kern="100" dirty="0">
              <a:latin typeface="メイリオ" pitchFamily="50" charset="-128"/>
              <a:ea typeface="メイリオ" pitchFamily="50" charset="-128"/>
              <a:cs typeface="メイリオ" pitchFamily="50" charset="-128"/>
            </a:endParaRPr>
          </a:p>
          <a:p>
            <a:pPr algn="just"/>
            <a:r>
              <a:rPr lang="ja-JP" altLang="en-US" sz="3200" kern="100" dirty="0">
                <a:latin typeface="メイリオ" pitchFamily="50" charset="-128"/>
                <a:ea typeface="メイリオ" pitchFamily="50" charset="-128"/>
                <a:cs typeface="メイリオ" pitchFamily="50" charset="-128"/>
              </a:rPr>
              <a:t>　</a:t>
            </a:r>
            <a:r>
              <a:rPr lang="ja-JP" altLang="en-US" sz="3200" kern="100" dirty="0">
                <a:solidFill>
                  <a:srgbClr val="FF0000"/>
                </a:solidFill>
                <a:latin typeface="メイリオ" pitchFamily="50" charset="-128"/>
                <a:ea typeface="メイリオ" pitchFamily="50" charset="-128"/>
                <a:cs typeface="メイリオ" pitchFamily="50" charset="-128"/>
              </a:rPr>
              <a:t>回収線</a:t>
            </a:r>
            <a:r>
              <a:rPr lang="ja-JP" altLang="en-US" sz="2400" kern="100" dirty="0">
                <a:latin typeface="メイリオ" panose="020B0604030504040204" pitchFamily="50" charset="-128"/>
                <a:ea typeface="メイリオ" panose="020B0604030504040204" pitchFamily="50" charset="-128"/>
                <a:cs typeface="メイリオ" panose="020B0604030504040204" pitchFamily="50" charset="-128"/>
              </a:rPr>
              <a:t>：回収部における</a:t>
            </a:r>
            <a:r>
              <a:rPr kumimoji="1" lang="ja-JP" altLang="en-US" sz="2400" dirty="0">
                <a:latin typeface="メイリオ" panose="020B0604030504040204" pitchFamily="50" charset="-128"/>
                <a:ea typeface="メイリオ" panose="020B0604030504040204" pitchFamily="50" charset="-128"/>
              </a:rPr>
              <a:t>上の段の液組成と</a:t>
            </a:r>
            <a:endParaRPr kumimoji="1" lang="en-US" altLang="ja-JP" sz="2400" dirty="0">
              <a:latin typeface="メイリオ" panose="020B0604030504040204" pitchFamily="50" charset="-128"/>
              <a:ea typeface="メイリオ" panose="020B0604030504040204" pitchFamily="50" charset="-128"/>
            </a:endParaRPr>
          </a:p>
          <a:p>
            <a:pPr algn="just"/>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下の段の蒸気組成の関係式</a:t>
            </a:r>
            <a:endParaRPr kumimoji="1" lang="en-US" altLang="ja-JP" sz="2400" dirty="0">
              <a:latin typeface="メイリオ" panose="020B0604030504040204" pitchFamily="50" charset="-128"/>
              <a:ea typeface="メイリオ" panose="020B0604030504040204" pitchFamily="50" charset="-128"/>
            </a:endParaRPr>
          </a:p>
          <a:p>
            <a:pPr algn="just"/>
            <a:endParaRPr lang="en-US" altLang="ja-JP" sz="1050" kern="100" dirty="0">
              <a:latin typeface="メイリオ" pitchFamily="50" charset="-128"/>
              <a:ea typeface="メイリオ" pitchFamily="50" charset="-128"/>
              <a:cs typeface="メイリオ" pitchFamily="50" charset="-128"/>
            </a:endParaRPr>
          </a:p>
          <a:p>
            <a:pPr algn="just"/>
            <a:r>
              <a:rPr lang="ja-JP" altLang="en-US" sz="3200" kern="100" dirty="0">
                <a:latin typeface="メイリオ" pitchFamily="50" charset="-128"/>
                <a:ea typeface="メイリオ" pitchFamily="50" charset="-128"/>
                <a:cs typeface="メイリオ" pitchFamily="50" charset="-128"/>
              </a:rPr>
              <a:t>　　</a:t>
            </a:r>
            <a:r>
              <a:rPr lang="en-US" altLang="ja-JP" sz="3200" kern="100" dirty="0">
                <a:solidFill>
                  <a:srgbClr val="FF0000"/>
                </a:solidFill>
                <a:latin typeface="メイリオ" pitchFamily="50" charset="-128"/>
                <a:ea typeface="メイリオ" pitchFamily="50" charset="-128"/>
                <a:cs typeface="メイリオ" pitchFamily="50" charset="-128"/>
              </a:rPr>
              <a:t>y</a:t>
            </a:r>
            <a:r>
              <a:rPr lang="en-US" altLang="ja-JP" sz="3200" kern="100" baseline="-25000" dirty="0">
                <a:solidFill>
                  <a:srgbClr val="FF0000"/>
                </a:solidFill>
                <a:latin typeface="メイリオ" pitchFamily="50" charset="-128"/>
                <a:ea typeface="メイリオ" pitchFamily="50" charset="-128"/>
                <a:cs typeface="メイリオ" pitchFamily="50" charset="-128"/>
              </a:rPr>
              <a:t>m+1</a:t>
            </a:r>
            <a:r>
              <a:rPr lang="en-US" altLang="ja-JP" sz="3200" kern="100" dirty="0">
                <a:solidFill>
                  <a:srgbClr val="FF0000"/>
                </a:solidFill>
                <a:latin typeface="メイリオ" pitchFamily="50" charset="-128"/>
                <a:ea typeface="メイリオ" pitchFamily="50" charset="-128"/>
                <a:cs typeface="メイリオ" pitchFamily="50" charset="-128"/>
              </a:rPr>
              <a:t> = (L’/V’) </a:t>
            </a:r>
            <a:r>
              <a:rPr lang="en-US" altLang="ja-JP" sz="3200" kern="100" dirty="0" err="1">
                <a:solidFill>
                  <a:srgbClr val="FF0000"/>
                </a:solidFill>
                <a:latin typeface="メイリオ" pitchFamily="50" charset="-128"/>
                <a:ea typeface="メイリオ" pitchFamily="50" charset="-128"/>
                <a:cs typeface="メイリオ" pitchFamily="50" charset="-128"/>
              </a:rPr>
              <a:t>x</a:t>
            </a:r>
            <a:r>
              <a:rPr lang="en-US" altLang="ja-JP" sz="3200" kern="100" baseline="-25000" dirty="0" err="1">
                <a:solidFill>
                  <a:srgbClr val="FF0000"/>
                </a:solidFill>
                <a:latin typeface="メイリオ" pitchFamily="50" charset="-128"/>
                <a:ea typeface="メイリオ" pitchFamily="50" charset="-128"/>
                <a:cs typeface="メイリオ" pitchFamily="50" charset="-128"/>
              </a:rPr>
              <a:t>m</a:t>
            </a:r>
            <a:r>
              <a:rPr lang="ja-JP" altLang="ja-JP" sz="3200" kern="100" dirty="0">
                <a:solidFill>
                  <a:srgbClr val="FF0000"/>
                </a:solidFill>
                <a:latin typeface="メイリオ" pitchFamily="50" charset="-128"/>
                <a:ea typeface="メイリオ" pitchFamily="50" charset="-128"/>
                <a:cs typeface="メイリオ" pitchFamily="50" charset="-128"/>
              </a:rPr>
              <a:t>－</a:t>
            </a:r>
            <a:r>
              <a:rPr lang="en-US" altLang="ja-JP" sz="3200" kern="100" dirty="0">
                <a:solidFill>
                  <a:srgbClr val="FF0000"/>
                </a:solidFill>
                <a:latin typeface="メイリオ" pitchFamily="50" charset="-128"/>
                <a:ea typeface="メイリオ" pitchFamily="50" charset="-128"/>
                <a:cs typeface="メイリオ" pitchFamily="50" charset="-128"/>
              </a:rPr>
              <a:t>(W /V’) </a:t>
            </a:r>
            <a:r>
              <a:rPr lang="en-US" altLang="ja-JP" sz="3200" kern="100" dirty="0" err="1">
                <a:solidFill>
                  <a:srgbClr val="FF0000"/>
                </a:solidFill>
                <a:latin typeface="メイリオ" pitchFamily="50" charset="-128"/>
                <a:ea typeface="メイリオ" pitchFamily="50" charset="-128"/>
                <a:cs typeface="メイリオ" pitchFamily="50" charset="-128"/>
              </a:rPr>
              <a:t>x</a:t>
            </a:r>
            <a:r>
              <a:rPr lang="en-US" altLang="ja-JP" sz="3200" kern="100" baseline="-25000" dirty="0" err="1">
                <a:solidFill>
                  <a:srgbClr val="FF0000"/>
                </a:solidFill>
                <a:latin typeface="メイリオ" pitchFamily="50" charset="-128"/>
                <a:ea typeface="メイリオ" pitchFamily="50" charset="-128"/>
                <a:cs typeface="メイリオ" pitchFamily="50" charset="-128"/>
              </a:rPr>
              <a:t>W</a:t>
            </a:r>
            <a:endParaRPr lang="en-US" altLang="ja-JP" sz="3200" kern="100" baseline="-25000" dirty="0">
              <a:solidFill>
                <a:srgbClr val="FF0000"/>
              </a:solidFill>
              <a:latin typeface="メイリオ" pitchFamily="50" charset="-128"/>
              <a:ea typeface="メイリオ" pitchFamily="50" charset="-128"/>
              <a:cs typeface="メイリオ" pitchFamily="50" charset="-128"/>
            </a:endParaRPr>
          </a:p>
          <a:p>
            <a:pPr algn="just"/>
            <a:r>
              <a:rPr lang="ja-JP" altLang="en-US" sz="2000" kern="100" dirty="0">
                <a:latin typeface="メイリオ" pitchFamily="50" charset="-128"/>
                <a:ea typeface="メイリオ" pitchFamily="50" charset="-128"/>
                <a:cs typeface="メイリオ" pitchFamily="50" charset="-128"/>
              </a:rPr>
              <a:t>　　　　　</a:t>
            </a:r>
            <a:r>
              <a:rPr lang="en-US" altLang="ja-JP" sz="2400" kern="100" dirty="0">
                <a:solidFill>
                  <a:srgbClr val="0070C0"/>
                </a:solidFill>
                <a:latin typeface="メイリオ" pitchFamily="50" charset="-128"/>
                <a:ea typeface="メイリオ" pitchFamily="50" charset="-128"/>
                <a:cs typeface="メイリオ" pitchFamily="50" charset="-128"/>
              </a:rPr>
              <a:t>(</a:t>
            </a:r>
            <a:r>
              <a:rPr lang="en-US" altLang="ja-JP" sz="2400" kern="100" dirty="0" err="1">
                <a:solidFill>
                  <a:srgbClr val="0070C0"/>
                </a:solidFill>
                <a:latin typeface="メイリオ" pitchFamily="50" charset="-128"/>
                <a:ea typeface="メイリオ" pitchFamily="50" charset="-128"/>
                <a:cs typeface="メイリオ" pitchFamily="50" charset="-128"/>
              </a:rPr>
              <a:t>x</a:t>
            </a:r>
            <a:r>
              <a:rPr lang="en-US" altLang="ja-JP" sz="2400" kern="100" baseline="-25000" dirty="0" err="1">
                <a:solidFill>
                  <a:srgbClr val="0070C0"/>
                </a:solidFill>
                <a:latin typeface="メイリオ" pitchFamily="50" charset="-128"/>
                <a:ea typeface="メイリオ" pitchFamily="50" charset="-128"/>
                <a:cs typeface="メイリオ" pitchFamily="50" charset="-128"/>
              </a:rPr>
              <a:t>W</a:t>
            </a:r>
            <a:r>
              <a:rPr lang="ja-JP" altLang="ja-JP" sz="2400" kern="100" dirty="0" err="1">
                <a:solidFill>
                  <a:srgbClr val="0070C0"/>
                </a:solidFill>
                <a:latin typeface="メイリオ" pitchFamily="50" charset="-128"/>
                <a:ea typeface="メイリオ" pitchFamily="50" charset="-128"/>
                <a:cs typeface="メイリオ" pitchFamily="50" charset="-128"/>
              </a:rPr>
              <a:t>，</a:t>
            </a:r>
            <a:r>
              <a:rPr lang="en-US" altLang="ja-JP" sz="2400" kern="100" dirty="0" err="1">
                <a:solidFill>
                  <a:srgbClr val="0070C0"/>
                </a:solidFill>
                <a:latin typeface="メイリオ" pitchFamily="50" charset="-128"/>
                <a:ea typeface="メイリオ" pitchFamily="50" charset="-128"/>
                <a:cs typeface="メイリオ" pitchFamily="50" charset="-128"/>
              </a:rPr>
              <a:t>x</a:t>
            </a:r>
            <a:r>
              <a:rPr lang="en-US" altLang="ja-JP" sz="2400" kern="100" baseline="-25000" dirty="0" err="1">
                <a:solidFill>
                  <a:srgbClr val="0070C0"/>
                </a:solidFill>
                <a:latin typeface="メイリオ" pitchFamily="50" charset="-128"/>
                <a:ea typeface="メイリオ" pitchFamily="50" charset="-128"/>
                <a:cs typeface="メイリオ" pitchFamily="50" charset="-128"/>
              </a:rPr>
              <a:t>W</a:t>
            </a:r>
            <a:r>
              <a:rPr lang="en-US" altLang="ja-JP" sz="2400" kern="100" dirty="0">
                <a:solidFill>
                  <a:srgbClr val="0070C0"/>
                </a:solidFill>
                <a:latin typeface="メイリオ" pitchFamily="50" charset="-128"/>
                <a:ea typeface="メイリオ" pitchFamily="50" charset="-128"/>
                <a:cs typeface="メイリオ" pitchFamily="50" charset="-128"/>
              </a:rPr>
              <a:t>)</a:t>
            </a:r>
            <a:r>
              <a:rPr lang="ja-JP" altLang="ja-JP" sz="2400" kern="100" dirty="0">
                <a:solidFill>
                  <a:srgbClr val="0070C0"/>
                </a:solidFill>
                <a:latin typeface="メイリオ" pitchFamily="50" charset="-128"/>
                <a:ea typeface="メイリオ" pitchFamily="50" charset="-128"/>
                <a:cs typeface="メイリオ" pitchFamily="50" charset="-128"/>
              </a:rPr>
              <a:t>を通る直線</a:t>
            </a:r>
            <a:endParaRPr lang="ja-JP" altLang="ja-JP" sz="2400" kern="100" dirty="0">
              <a:solidFill>
                <a:srgbClr val="0070C0"/>
              </a:solidFill>
              <a:effectLst/>
              <a:latin typeface="メイリオ" pitchFamily="50" charset="-128"/>
              <a:ea typeface="メイリオ" pitchFamily="50" charset="-128"/>
              <a:cs typeface="メイリオ" pitchFamily="50" charset="-128"/>
            </a:endParaRPr>
          </a:p>
        </p:txBody>
      </p:sp>
      <p:sp>
        <p:nvSpPr>
          <p:cNvPr id="7" name="テキスト ボックス 6">
            <a:extLst>
              <a:ext uri="{FF2B5EF4-FFF2-40B4-BE49-F238E27FC236}">
                <a16:creationId xmlns:a16="http://schemas.microsoft.com/office/drawing/2014/main" id="{1F4F75E0-88A3-7559-DCEA-4F37FFD726C0}"/>
              </a:ext>
            </a:extLst>
          </p:cNvPr>
          <p:cNvSpPr txBox="1"/>
          <p:nvPr/>
        </p:nvSpPr>
        <p:spPr>
          <a:xfrm>
            <a:off x="4514763" y="4472617"/>
            <a:ext cx="6804212" cy="584775"/>
          </a:xfrm>
          <a:prstGeom prst="rect">
            <a:avLst/>
          </a:prstGeom>
          <a:noFill/>
        </p:spPr>
        <p:txBody>
          <a:bodyPr wrap="square">
            <a:spAutoFit/>
          </a:bodyPr>
          <a:lstStyle/>
          <a:p>
            <a:pPr algn="just"/>
            <a:r>
              <a:rPr lang="ja-JP" altLang="ja-JP" sz="3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ja-JP" sz="2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26EB998F-D343-3F06-D189-3CEBB4460F0E}"/>
              </a:ext>
            </a:extLst>
          </p:cNvPr>
          <p:cNvPicPr>
            <a:picLocks noChangeAspect="1"/>
          </p:cNvPicPr>
          <p:nvPr/>
        </p:nvPicPr>
        <p:blipFill>
          <a:blip r:embed="rId2"/>
          <a:srcRect b="5812"/>
          <a:stretch>
            <a:fillRect/>
          </a:stretch>
        </p:blipFill>
        <p:spPr>
          <a:xfrm>
            <a:off x="738263" y="267748"/>
            <a:ext cx="2796444" cy="3434097"/>
          </a:xfrm>
          <a:prstGeom prst="rect">
            <a:avLst/>
          </a:prstGeom>
        </p:spPr>
      </p:pic>
      <p:pic>
        <p:nvPicPr>
          <p:cNvPr id="15" name="図 14">
            <a:extLst>
              <a:ext uri="{FF2B5EF4-FFF2-40B4-BE49-F238E27FC236}">
                <a16:creationId xmlns:a16="http://schemas.microsoft.com/office/drawing/2014/main" id="{F99CB8BE-7A6A-6F71-DD7E-37888AAF8FEE}"/>
              </a:ext>
            </a:extLst>
          </p:cNvPr>
          <p:cNvPicPr>
            <a:picLocks noChangeAspect="1"/>
          </p:cNvPicPr>
          <p:nvPr/>
        </p:nvPicPr>
        <p:blipFill>
          <a:blip r:embed="rId3"/>
          <a:srcRect b="7547"/>
          <a:stretch>
            <a:fillRect/>
          </a:stretch>
        </p:blipFill>
        <p:spPr>
          <a:xfrm>
            <a:off x="881354" y="3776305"/>
            <a:ext cx="3026968" cy="3081695"/>
          </a:xfrm>
          <a:prstGeom prst="rect">
            <a:avLst/>
          </a:prstGeom>
        </p:spPr>
      </p:pic>
      <p:sp>
        <p:nvSpPr>
          <p:cNvPr id="2" name="楕円 1">
            <a:extLst>
              <a:ext uri="{FF2B5EF4-FFF2-40B4-BE49-F238E27FC236}">
                <a16:creationId xmlns:a16="http://schemas.microsoft.com/office/drawing/2014/main" id="{419C528B-E9C7-D86B-4A8F-B8A8BACFD413}"/>
              </a:ext>
            </a:extLst>
          </p:cNvPr>
          <p:cNvSpPr/>
          <p:nvPr/>
        </p:nvSpPr>
        <p:spPr>
          <a:xfrm rot="18694056">
            <a:off x="1612490" y="5066014"/>
            <a:ext cx="664602" cy="4286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20EEC494-C266-73A2-5EB6-B604C557B85E}"/>
              </a:ext>
            </a:extLst>
          </p:cNvPr>
          <p:cNvSpPr/>
          <p:nvPr/>
        </p:nvSpPr>
        <p:spPr>
          <a:xfrm>
            <a:off x="1795363" y="242388"/>
            <a:ext cx="514350" cy="4286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8AD3BE52-DC95-821C-1F5C-FCA4C2216E53}"/>
              </a:ext>
            </a:extLst>
          </p:cNvPr>
          <p:cNvSpPr/>
          <p:nvPr/>
        </p:nvSpPr>
        <p:spPr>
          <a:xfrm>
            <a:off x="2773714" y="274055"/>
            <a:ext cx="514350" cy="4286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83E8DDCC-E638-DABA-79AA-167E65201924}"/>
              </a:ext>
            </a:extLst>
          </p:cNvPr>
          <p:cNvSpPr/>
          <p:nvPr/>
        </p:nvSpPr>
        <p:spPr>
          <a:xfrm>
            <a:off x="738263" y="3000375"/>
            <a:ext cx="514350" cy="4286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07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707244" y="1061571"/>
            <a:ext cx="7189789" cy="461665"/>
          </a:xfrm>
          <a:prstGeom prst="rect">
            <a:avLst/>
          </a:prstGeom>
        </p:spPr>
        <p:txBody>
          <a:bodyPr wrap="none">
            <a:spAutoFit/>
          </a:bodyPr>
          <a:lstStyle/>
          <a:p>
            <a:r>
              <a:rPr lang="ja-JP" altLang="en-US" sz="2400" dirty="0">
                <a:latin typeface="メイリオ" pitchFamily="50" charset="-128"/>
                <a:ea typeface="メイリオ" pitchFamily="50" charset="-128"/>
                <a:cs typeface="メイリオ" pitchFamily="50" charset="-128"/>
              </a:rPr>
              <a:t>濃縮線と回収線は原料段に相当する点</a:t>
            </a:r>
            <a:r>
              <a:rPr lang="en-US" sz="2400" dirty="0">
                <a:latin typeface="メイリオ" pitchFamily="50" charset="-128"/>
                <a:ea typeface="メイリオ" pitchFamily="50" charset="-128"/>
                <a:cs typeface="メイリオ" pitchFamily="50" charset="-128"/>
              </a:rPr>
              <a:t>Q</a:t>
            </a:r>
            <a:r>
              <a:rPr lang="ja-JP" altLang="en-US" sz="2400" dirty="0">
                <a:latin typeface="メイリオ" pitchFamily="50" charset="-128"/>
                <a:ea typeface="メイリオ" pitchFamily="50" charset="-128"/>
                <a:cs typeface="メイリオ" pitchFamily="50" charset="-128"/>
              </a:rPr>
              <a:t>で交わる。</a:t>
            </a:r>
          </a:p>
        </p:txBody>
      </p:sp>
      <p:sp>
        <p:nvSpPr>
          <p:cNvPr id="27657" name="Rectangle 9"/>
          <p:cNvSpPr>
            <a:spLocks noChangeArrowheads="1"/>
          </p:cNvSpPr>
          <p:nvPr/>
        </p:nvSpPr>
        <p:spPr bwMode="auto">
          <a:xfrm>
            <a:off x="5781366" y="1592827"/>
            <a:ext cx="601734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・交わるため、</a:t>
            </a:r>
            <a:r>
              <a:rPr kumimoji="1" lang="en-US" altLang="ja-JP" sz="2400" b="0" i="0" u="none" strike="noStrike" cap="none" normalizeH="0" baseline="0" dirty="0" err="1">
                <a:ln>
                  <a:noFill/>
                </a:ln>
                <a:solidFill>
                  <a:schemeClr val="tx1"/>
                </a:solidFill>
                <a:effectLst/>
                <a:latin typeface="メイリオ" pitchFamily="50" charset="-128"/>
                <a:ea typeface="メイリオ" pitchFamily="50" charset="-128"/>
                <a:cs typeface="メイリオ" pitchFamily="50" charset="-128"/>
              </a:rPr>
              <a:t>x</a:t>
            </a:r>
            <a:r>
              <a:rPr kumimoji="1" lang="en-US" altLang="ja-JP" sz="2400" b="0" i="0" u="none" strike="noStrike" cap="none" normalizeH="0" baseline="-30000" dirty="0" err="1">
                <a:ln>
                  <a:noFill/>
                </a:ln>
                <a:solidFill>
                  <a:schemeClr val="tx1"/>
                </a:solidFill>
                <a:effectLst/>
                <a:latin typeface="メイリオ" pitchFamily="50" charset="-128"/>
                <a:ea typeface="メイリオ" pitchFamily="50" charset="-128"/>
                <a:cs typeface="メイリオ" pitchFamily="50" charset="-128"/>
              </a:rPr>
              <a:t>n</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2400" b="0" i="0" u="none" strike="noStrike" cap="none" normalizeH="0" baseline="0" dirty="0" err="1">
                <a:ln>
                  <a:noFill/>
                </a:ln>
                <a:solidFill>
                  <a:schemeClr val="tx1"/>
                </a:solidFill>
                <a:effectLst/>
                <a:latin typeface="メイリオ" pitchFamily="50" charset="-128"/>
                <a:ea typeface="メイリオ" pitchFamily="50" charset="-128"/>
                <a:cs typeface="メイリオ" pitchFamily="50" charset="-128"/>
              </a:rPr>
              <a:t>x</a:t>
            </a:r>
            <a:r>
              <a:rPr kumimoji="1" lang="en-US" altLang="ja-JP" sz="2400" b="0" i="0" u="none" strike="noStrike" cap="none" normalizeH="0" baseline="-30000" dirty="0" err="1">
                <a:ln>
                  <a:noFill/>
                </a:ln>
                <a:solidFill>
                  <a:schemeClr val="tx1"/>
                </a:solidFill>
                <a:effectLst/>
                <a:latin typeface="メイリオ" pitchFamily="50" charset="-128"/>
                <a:ea typeface="メイリオ" pitchFamily="50" charset="-128"/>
                <a:cs typeface="メイリオ" pitchFamily="50" charset="-128"/>
              </a:rPr>
              <a:t>m</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=x</a:t>
            </a:r>
            <a:r>
              <a:rPr kumimoji="1" lang="ja-JP" altLang="en-US" sz="2400" b="0" i="0" u="none" strike="noStrike" cap="none" normalizeH="0" baseline="0" dirty="0" err="1">
                <a:ln>
                  <a:noFill/>
                </a:ln>
                <a:solidFill>
                  <a:schemeClr val="tx1"/>
                </a:solidFill>
                <a:effectLst/>
                <a:latin typeface="メイリオ" pitchFamily="50" charset="-128"/>
                <a:ea typeface="メイリオ" pitchFamily="50" charset="-128"/>
                <a:cs typeface="メイリオ" pitchFamily="50" charset="-128"/>
              </a:rPr>
              <a:t>、</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y</a:t>
            </a:r>
            <a:r>
              <a:rPr kumimoji="1" lang="en-US" altLang="ja-JP" sz="2400" b="0" i="0" u="none" strike="noStrike" cap="none" normalizeH="0" baseline="-30000" dirty="0">
                <a:ln>
                  <a:noFill/>
                </a:ln>
                <a:solidFill>
                  <a:schemeClr val="tx1"/>
                </a:solidFill>
                <a:effectLst/>
                <a:latin typeface="メイリオ" pitchFamily="50" charset="-128"/>
                <a:ea typeface="メイリオ" pitchFamily="50" charset="-128"/>
                <a:cs typeface="メイリオ" pitchFamily="50" charset="-128"/>
              </a:rPr>
              <a:t>n+1</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=y</a:t>
            </a:r>
            <a:r>
              <a:rPr kumimoji="1" lang="en-US" altLang="ja-JP" sz="2400" b="0" i="0" u="none" strike="noStrike" cap="none" normalizeH="0" baseline="-30000" dirty="0">
                <a:ln>
                  <a:noFill/>
                </a:ln>
                <a:solidFill>
                  <a:schemeClr val="tx1"/>
                </a:solidFill>
                <a:effectLst/>
                <a:latin typeface="メイリオ" pitchFamily="50" charset="-128"/>
                <a:ea typeface="メイリオ" pitchFamily="50" charset="-128"/>
                <a:cs typeface="メイリオ" pitchFamily="50" charset="-128"/>
              </a:rPr>
              <a:t>m+1</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=y</a:t>
            </a:r>
          </a:p>
        </p:txBody>
      </p:sp>
      <p:sp>
        <p:nvSpPr>
          <p:cNvPr id="27658" name="Rectangle 10"/>
          <p:cNvSpPr>
            <a:spLocks noChangeArrowheads="1"/>
          </p:cNvSpPr>
          <p:nvPr/>
        </p:nvSpPr>
        <p:spPr bwMode="auto">
          <a:xfrm>
            <a:off x="4689986" y="2256503"/>
            <a:ext cx="589935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游明朝" charset="-128"/>
                <a:ea typeface="游明朝" charset="-128"/>
                <a:cs typeface="Times New Roman" pitchFamily="18" charset="0"/>
              </a:rPr>
              <a:t> </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(V</a:t>
            </a:r>
            <a:r>
              <a:rPr kumimoji="1" lang="ja-JP" altLang="en-US"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V’) y = (L</a:t>
            </a:r>
            <a:r>
              <a:rPr kumimoji="1" lang="ja-JP" altLang="en-US"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L’) x + D </a:t>
            </a:r>
            <a:r>
              <a:rPr kumimoji="1" lang="en-US" altLang="ja-JP" sz="2400" b="0" i="0" u="none" strike="noStrike" cap="none" normalizeH="0" baseline="0" dirty="0" err="1">
                <a:ln>
                  <a:noFill/>
                </a:ln>
                <a:solidFill>
                  <a:schemeClr val="tx1"/>
                </a:solidFill>
                <a:effectLst/>
                <a:latin typeface="メイリオ" pitchFamily="50" charset="-128"/>
                <a:ea typeface="メイリオ" pitchFamily="50" charset="-128"/>
                <a:cs typeface="メイリオ" pitchFamily="50" charset="-128"/>
              </a:rPr>
              <a:t>x</a:t>
            </a:r>
            <a:r>
              <a:rPr kumimoji="1" lang="en-US" altLang="ja-JP" sz="2400" b="0" i="0" u="none" strike="noStrike" cap="none" normalizeH="0" baseline="-30000" dirty="0" err="1">
                <a:ln>
                  <a:noFill/>
                </a:ln>
                <a:solidFill>
                  <a:schemeClr val="tx1"/>
                </a:solidFill>
                <a:effectLst/>
                <a:latin typeface="メイリオ" pitchFamily="50" charset="-128"/>
                <a:ea typeface="メイリオ" pitchFamily="50" charset="-128"/>
                <a:cs typeface="メイリオ" pitchFamily="50" charset="-128"/>
              </a:rPr>
              <a:t>D</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 W </a:t>
            </a:r>
            <a:r>
              <a:rPr kumimoji="1" lang="en-US" altLang="ja-JP" sz="2400" b="0" i="0" u="none" strike="noStrike" cap="none" normalizeH="0" baseline="0" dirty="0" err="1">
                <a:ln>
                  <a:noFill/>
                </a:ln>
                <a:solidFill>
                  <a:schemeClr val="tx1"/>
                </a:solidFill>
                <a:effectLst/>
                <a:latin typeface="メイリオ" pitchFamily="50" charset="-128"/>
                <a:ea typeface="メイリオ" pitchFamily="50" charset="-128"/>
                <a:cs typeface="メイリオ" pitchFamily="50" charset="-128"/>
              </a:rPr>
              <a:t>x</a:t>
            </a:r>
            <a:r>
              <a:rPr kumimoji="1" lang="en-US" altLang="ja-JP" sz="2400" b="0" i="0" u="none" strike="noStrike" cap="none" normalizeH="0" baseline="-30000" dirty="0" err="1">
                <a:ln>
                  <a:noFill/>
                </a:ln>
                <a:solidFill>
                  <a:schemeClr val="tx1"/>
                </a:solidFill>
                <a:effectLst/>
                <a:latin typeface="メイリオ" pitchFamily="50" charset="-128"/>
                <a:ea typeface="メイリオ" pitchFamily="50" charset="-128"/>
                <a:cs typeface="メイリオ" pitchFamily="50" charset="-128"/>
              </a:rPr>
              <a:t>W</a:t>
            </a:r>
            <a:endPar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p:txBody>
      </p:sp>
      <p:sp>
        <p:nvSpPr>
          <p:cNvPr id="27659" name="Rectangle 11"/>
          <p:cNvSpPr>
            <a:spLocks noChangeArrowheads="1"/>
          </p:cNvSpPr>
          <p:nvPr/>
        </p:nvSpPr>
        <p:spPr bwMode="auto">
          <a:xfrm>
            <a:off x="5574889" y="2728453"/>
            <a:ext cx="424753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1" 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F </a:t>
            </a:r>
            <a:r>
              <a:rPr kumimoji="1" lang="en-US" altLang="ja-JP" sz="2400" b="0" i="0" u="none" strike="noStrike" cap="none" normalizeH="0" baseline="0" dirty="0" err="1">
                <a:ln>
                  <a:noFill/>
                </a:ln>
                <a:solidFill>
                  <a:schemeClr val="tx1"/>
                </a:solidFill>
                <a:effectLst/>
                <a:latin typeface="メイリオ" pitchFamily="50" charset="-128"/>
                <a:ea typeface="メイリオ" pitchFamily="50" charset="-128"/>
                <a:cs typeface="メイリオ" pitchFamily="50" charset="-128"/>
              </a:rPr>
              <a:t>x</a:t>
            </a:r>
            <a:r>
              <a:rPr kumimoji="1" lang="en-US" altLang="ja-JP" sz="2400" b="0" i="0" u="none" strike="noStrike" cap="none" normalizeH="0" baseline="-30000" dirty="0" err="1">
                <a:ln>
                  <a:noFill/>
                </a:ln>
                <a:solidFill>
                  <a:schemeClr val="tx1"/>
                </a:solidFill>
                <a:effectLst/>
                <a:latin typeface="メイリオ" pitchFamily="50" charset="-128"/>
                <a:ea typeface="メイリオ" pitchFamily="50" charset="-128"/>
                <a:cs typeface="メイリオ" pitchFamily="50" charset="-128"/>
              </a:rPr>
              <a:t>F</a:t>
            </a:r>
            <a:r>
              <a:rPr kumimoji="1" lang="en-US" altLang="ja-JP" sz="2400" b="0" i="0" u="none" strike="noStrike" cap="none" normalizeH="0" baseline="-30000" dirty="0">
                <a:ln>
                  <a:noFill/>
                </a:ln>
                <a:solidFill>
                  <a:schemeClr val="tx1"/>
                </a:solidFill>
                <a:effectLst/>
                <a:latin typeface="メイリオ" pitchFamily="50" charset="-128"/>
                <a:ea typeface="メイリオ" pitchFamily="50" charset="-128"/>
                <a:cs typeface="メイリオ" pitchFamily="50" charset="-128"/>
              </a:rPr>
              <a:t> </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D </a:t>
            </a:r>
            <a:r>
              <a:rPr kumimoji="1" lang="en-US" altLang="ja-JP" sz="2400" b="0" i="0" u="none" strike="noStrike" cap="none" normalizeH="0" baseline="0" dirty="0" err="1">
                <a:ln>
                  <a:noFill/>
                </a:ln>
                <a:solidFill>
                  <a:schemeClr val="tx1"/>
                </a:solidFill>
                <a:effectLst/>
                <a:latin typeface="メイリオ" pitchFamily="50" charset="-128"/>
                <a:ea typeface="メイリオ" pitchFamily="50" charset="-128"/>
                <a:cs typeface="メイリオ" pitchFamily="50" charset="-128"/>
              </a:rPr>
              <a:t>x</a:t>
            </a:r>
            <a:r>
              <a:rPr kumimoji="1" lang="en-US" altLang="ja-JP" sz="2400" b="0" i="0" u="none" strike="noStrike" cap="none" normalizeH="0" baseline="-30000" dirty="0" err="1">
                <a:ln>
                  <a:noFill/>
                </a:ln>
                <a:solidFill>
                  <a:schemeClr val="tx1"/>
                </a:solidFill>
                <a:effectLst/>
                <a:latin typeface="メイリオ" pitchFamily="50" charset="-128"/>
                <a:ea typeface="メイリオ" pitchFamily="50" charset="-128"/>
                <a:cs typeface="メイリオ" pitchFamily="50" charset="-128"/>
              </a:rPr>
              <a:t>D</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 W </a:t>
            </a:r>
            <a:r>
              <a:rPr kumimoji="1" lang="en-US" altLang="ja-JP" sz="2400" b="0" i="0" u="none" strike="noStrike" cap="none" normalizeH="0" baseline="0" dirty="0" err="1">
                <a:ln>
                  <a:noFill/>
                </a:ln>
                <a:solidFill>
                  <a:schemeClr val="tx1"/>
                </a:solidFill>
                <a:effectLst/>
                <a:latin typeface="メイリオ" pitchFamily="50" charset="-128"/>
                <a:ea typeface="メイリオ" pitchFamily="50" charset="-128"/>
                <a:cs typeface="メイリオ" pitchFamily="50" charset="-128"/>
              </a:rPr>
              <a:t>x</a:t>
            </a:r>
            <a:r>
              <a:rPr kumimoji="1" lang="en-US" altLang="ja-JP" sz="2400" b="0" i="0" u="none" strike="noStrike" cap="none" normalizeH="0" baseline="-30000" dirty="0" err="1">
                <a:ln>
                  <a:noFill/>
                </a:ln>
                <a:solidFill>
                  <a:schemeClr val="tx1"/>
                </a:solidFill>
                <a:effectLst/>
                <a:latin typeface="メイリオ" pitchFamily="50" charset="-128"/>
                <a:ea typeface="メイリオ" pitchFamily="50" charset="-128"/>
                <a:cs typeface="メイリオ" pitchFamily="50" charset="-128"/>
              </a:rPr>
              <a:t>W</a:t>
            </a:r>
            <a:endPar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L’= L + q F</a:t>
            </a:r>
          </a:p>
          <a:p>
            <a:pPr indent="228600" eaLnBrk="0" fontAlgn="base" hangingPunct="0">
              <a:spcBef>
                <a:spcPct val="0"/>
              </a:spcBef>
              <a:spcAft>
                <a:spcPct val="0"/>
              </a:spcAft>
            </a:pPr>
            <a:r>
              <a:rPr kumimoji="1" lang="ja-JP" altLang="en-US"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V’= V</a:t>
            </a:r>
            <a:r>
              <a:rPr kumimoji="1" lang="ja-JP" altLang="en-US"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(1</a:t>
            </a:r>
            <a:r>
              <a:rPr kumimoji="1" lang="ja-JP" altLang="en-US"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2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q) F</a:t>
            </a:r>
          </a:p>
        </p:txBody>
      </p:sp>
      <p:sp>
        <p:nvSpPr>
          <p:cNvPr id="27660" name="Rectangle 12"/>
          <p:cNvSpPr>
            <a:spLocks noChangeArrowheads="1"/>
          </p:cNvSpPr>
          <p:nvPr/>
        </p:nvSpPr>
        <p:spPr bwMode="auto">
          <a:xfrm>
            <a:off x="4303971" y="4085302"/>
            <a:ext cx="7209602"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71500" algn="l" defTabSz="914400" rtl="0" eaLnBrk="1" fontAlgn="base" latinLnBrk="0" hangingPunct="1">
              <a:lnSpc>
                <a:spcPct val="100000"/>
              </a:lnSpc>
              <a:spcBef>
                <a:spcPct val="0"/>
              </a:spcBef>
              <a:spcAft>
                <a:spcPct val="0"/>
              </a:spcAft>
              <a:buClrTx/>
              <a:buSzTx/>
              <a:buFontTx/>
              <a:buNone/>
              <a:tabLst/>
            </a:pPr>
            <a:r>
              <a:rPr kumimoji="1" lang="en-US" altLang="ja-JP" sz="3200" b="0" i="0" u="none" strike="noStrike" cap="none" normalizeH="0" baseline="0" dirty="0">
                <a:ln>
                  <a:noFill/>
                </a:ln>
                <a:solidFill>
                  <a:srgbClr val="FF0000"/>
                </a:solidFill>
                <a:effectLst/>
                <a:latin typeface="メイリオ" pitchFamily="50" charset="-128"/>
                <a:ea typeface="メイリオ" pitchFamily="50" charset="-128"/>
                <a:cs typeface="メイリオ" pitchFamily="50" charset="-128"/>
              </a:rPr>
              <a:t>y = {</a:t>
            </a:r>
            <a:r>
              <a:rPr kumimoji="1" lang="ja-JP" altLang="en-US" sz="3200" b="0" i="0" u="none" strike="noStrike" cap="none" normalizeH="0" baseline="0" dirty="0">
                <a:ln>
                  <a:noFill/>
                </a:ln>
                <a:solidFill>
                  <a:srgbClr val="FF0000"/>
                </a:solidFill>
                <a:effectLst/>
                <a:latin typeface="メイリオ" pitchFamily="50" charset="-128"/>
                <a:ea typeface="メイリオ" pitchFamily="50" charset="-128"/>
                <a:cs typeface="メイリオ" pitchFamily="50" charset="-128"/>
              </a:rPr>
              <a:t>－</a:t>
            </a:r>
            <a:r>
              <a:rPr kumimoji="1" lang="en-US" altLang="ja-JP" sz="3200" b="0" i="0" u="none" strike="noStrike" cap="none" normalizeH="0" baseline="0" dirty="0">
                <a:ln>
                  <a:noFill/>
                </a:ln>
                <a:solidFill>
                  <a:srgbClr val="FF0000"/>
                </a:solidFill>
                <a:effectLst/>
                <a:latin typeface="メイリオ" pitchFamily="50" charset="-128"/>
                <a:ea typeface="メイリオ" pitchFamily="50" charset="-128"/>
                <a:cs typeface="メイリオ" pitchFamily="50" charset="-128"/>
              </a:rPr>
              <a:t>q/(1</a:t>
            </a:r>
            <a:r>
              <a:rPr kumimoji="1" lang="ja-JP" altLang="en-US" sz="3200" b="0" i="0" u="none" strike="noStrike" cap="none" normalizeH="0" baseline="0" dirty="0">
                <a:ln>
                  <a:noFill/>
                </a:ln>
                <a:solidFill>
                  <a:srgbClr val="FF0000"/>
                </a:solidFill>
                <a:effectLst/>
                <a:latin typeface="メイリオ" pitchFamily="50" charset="-128"/>
                <a:ea typeface="メイリオ" pitchFamily="50" charset="-128"/>
                <a:cs typeface="メイリオ" pitchFamily="50" charset="-128"/>
              </a:rPr>
              <a:t>－</a:t>
            </a:r>
            <a:r>
              <a:rPr kumimoji="1" lang="en-US" altLang="ja-JP" sz="3200" b="0" i="0" u="none" strike="noStrike" cap="none" normalizeH="0" baseline="0" dirty="0">
                <a:ln>
                  <a:noFill/>
                </a:ln>
                <a:solidFill>
                  <a:srgbClr val="FF0000"/>
                </a:solidFill>
                <a:effectLst/>
                <a:latin typeface="メイリオ" pitchFamily="50" charset="-128"/>
                <a:ea typeface="メイリオ" pitchFamily="50" charset="-128"/>
                <a:cs typeface="メイリオ" pitchFamily="50" charset="-128"/>
              </a:rPr>
              <a:t>q)} x + </a:t>
            </a:r>
            <a:r>
              <a:rPr kumimoji="1" lang="en-US" altLang="ja-JP" sz="3200" b="0" i="0" u="none" strike="noStrike" cap="none" normalizeH="0" baseline="0" dirty="0" err="1">
                <a:ln>
                  <a:noFill/>
                </a:ln>
                <a:solidFill>
                  <a:srgbClr val="FF0000"/>
                </a:solidFill>
                <a:effectLst/>
                <a:latin typeface="メイリオ" pitchFamily="50" charset="-128"/>
                <a:ea typeface="メイリオ" pitchFamily="50" charset="-128"/>
                <a:cs typeface="メイリオ" pitchFamily="50" charset="-128"/>
              </a:rPr>
              <a:t>x</a:t>
            </a:r>
            <a:r>
              <a:rPr kumimoji="1" lang="en-US" altLang="ja-JP" sz="3200" b="0" i="0" u="none" strike="noStrike" cap="none" normalizeH="0" baseline="-30000" dirty="0" err="1">
                <a:ln>
                  <a:noFill/>
                </a:ln>
                <a:solidFill>
                  <a:srgbClr val="FF0000"/>
                </a:solidFill>
                <a:effectLst/>
                <a:latin typeface="メイリオ" pitchFamily="50" charset="-128"/>
                <a:ea typeface="メイリオ" pitchFamily="50" charset="-128"/>
                <a:cs typeface="メイリオ" pitchFamily="50" charset="-128"/>
              </a:rPr>
              <a:t>F</a:t>
            </a:r>
            <a:r>
              <a:rPr kumimoji="1" lang="en-US" altLang="ja-JP" sz="3200" b="0" i="0" u="none" strike="noStrike" cap="none" normalizeH="0" baseline="0" dirty="0">
                <a:ln>
                  <a:noFill/>
                </a:ln>
                <a:solidFill>
                  <a:srgbClr val="FF0000"/>
                </a:solidFill>
                <a:effectLst/>
                <a:latin typeface="メイリオ" pitchFamily="50" charset="-128"/>
                <a:ea typeface="メイリオ" pitchFamily="50" charset="-128"/>
                <a:cs typeface="メイリオ" pitchFamily="50" charset="-128"/>
              </a:rPr>
              <a:t>/(1</a:t>
            </a:r>
            <a:r>
              <a:rPr kumimoji="1" lang="ja-JP" altLang="en-US" sz="3200" b="0" i="0" u="none" strike="noStrike" cap="none" normalizeH="0" baseline="0" dirty="0">
                <a:ln>
                  <a:noFill/>
                </a:ln>
                <a:solidFill>
                  <a:srgbClr val="FF0000"/>
                </a:solidFill>
                <a:effectLst/>
                <a:latin typeface="メイリオ" pitchFamily="50" charset="-128"/>
                <a:ea typeface="メイリオ" pitchFamily="50" charset="-128"/>
                <a:cs typeface="メイリオ" pitchFamily="50" charset="-128"/>
              </a:rPr>
              <a:t>－</a:t>
            </a:r>
            <a:r>
              <a:rPr kumimoji="1" lang="en-US" altLang="ja-JP" sz="3200" b="0" i="0" u="none" strike="noStrike" cap="none" normalizeH="0" baseline="0" dirty="0">
                <a:ln>
                  <a:noFill/>
                </a:ln>
                <a:solidFill>
                  <a:srgbClr val="FF0000"/>
                </a:solidFill>
                <a:effectLst/>
                <a:latin typeface="メイリオ" pitchFamily="50" charset="-128"/>
                <a:ea typeface="メイリオ" pitchFamily="50" charset="-128"/>
                <a:cs typeface="メイリオ" pitchFamily="50" charset="-128"/>
              </a:rPr>
              <a:t>q) </a:t>
            </a:r>
          </a:p>
          <a:p>
            <a:pPr marL="0" marR="0" lvl="0" indent="571500" algn="l" defTabSz="914400" rtl="0" eaLnBrk="1" fontAlgn="base" latinLnBrk="0" hangingPunct="1">
              <a:lnSpc>
                <a:spcPct val="100000"/>
              </a:lnSpc>
              <a:spcBef>
                <a:spcPct val="0"/>
              </a:spcBef>
              <a:spcAft>
                <a:spcPct val="0"/>
              </a:spcAft>
              <a:buClrTx/>
              <a:buSzTx/>
              <a:buFontTx/>
              <a:buNone/>
              <a:tabLst/>
            </a:pPr>
            <a:r>
              <a:rPr lang="en-US" altLang="ja-JP" sz="2400" dirty="0">
                <a:solidFill>
                  <a:srgbClr val="33CC33"/>
                </a:solidFill>
                <a:latin typeface="メイリオ" pitchFamily="50" charset="-128"/>
                <a:ea typeface="メイリオ" pitchFamily="50" charset="-128"/>
                <a:cs typeface="メイリオ" pitchFamily="50" charset="-128"/>
              </a:rPr>
              <a:t>   </a:t>
            </a:r>
            <a:r>
              <a:rPr kumimoji="1" lang="en-US" altLang="ja-JP" sz="2400" b="0" i="0" u="none" strike="noStrike" cap="none" normalizeH="0" dirty="0">
                <a:ln>
                  <a:noFill/>
                </a:ln>
                <a:solidFill>
                  <a:srgbClr val="33CC33"/>
                </a:solidFill>
                <a:effectLst/>
                <a:latin typeface="メイリオ" pitchFamily="50" charset="-128"/>
                <a:ea typeface="メイリオ" pitchFamily="50" charset="-128"/>
                <a:cs typeface="メイリオ" pitchFamily="50" charset="-128"/>
              </a:rPr>
              <a:t> </a:t>
            </a:r>
            <a:r>
              <a:rPr kumimoji="1" lang="en-US" altLang="ja-JP" sz="2400" b="0" i="0" u="none" strike="noStrike" cap="none" normalizeH="0" baseline="0" dirty="0">
                <a:ln>
                  <a:noFill/>
                </a:ln>
                <a:solidFill>
                  <a:srgbClr val="0070C0"/>
                </a:solidFill>
                <a:effectLst/>
                <a:latin typeface="メイリオ" pitchFamily="50" charset="-128"/>
                <a:ea typeface="メイリオ" pitchFamily="50" charset="-128"/>
                <a:cs typeface="メイリオ" pitchFamily="50" charset="-128"/>
              </a:rPr>
              <a:t>(</a:t>
            </a:r>
            <a:r>
              <a:rPr kumimoji="1" lang="en-US" altLang="ja-JP" sz="2400" b="0" i="0" u="none" strike="noStrike" cap="none" normalizeH="0" baseline="0" dirty="0" err="1">
                <a:ln>
                  <a:noFill/>
                </a:ln>
                <a:solidFill>
                  <a:srgbClr val="0070C0"/>
                </a:solidFill>
                <a:effectLst/>
                <a:latin typeface="メイリオ" pitchFamily="50" charset="-128"/>
                <a:ea typeface="メイリオ" pitchFamily="50" charset="-128"/>
                <a:cs typeface="メイリオ" pitchFamily="50" charset="-128"/>
              </a:rPr>
              <a:t>x</a:t>
            </a:r>
            <a:r>
              <a:rPr kumimoji="1" lang="en-US" altLang="ja-JP" sz="2400" b="0" i="0" u="none" strike="noStrike" cap="none" normalizeH="0" baseline="-30000" dirty="0" err="1">
                <a:ln>
                  <a:noFill/>
                </a:ln>
                <a:solidFill>
                  <a:srgbClr val="0070C0"/>
                </a:solidFill>
                <a:effectLst/>
                <a:latin typeface="メイリオ" pitchFamily="50" charset="-128"/>
                <a:ea typeface="メイリオ" pitchFamily="50" charset="-128"/>
                <a:cs typeface="メイリオ" pitchFamily="50" charset="-128"/>
              </a:rPr>
              <a:t>F</a:t>
            </a:r>
            <a:r>
              <a:rPr kumimoji="1" lang="ja-JP" altLang="en-US" sz="2400" b="0" i="0" u="none" strike="noStrike" cap="none" normalizeH="0" baseline="0" dirty="0" err="1">
                <a:ln>
                  <a:noFill/>
                </a:ln>
                <a:solidFill>
                  <a:srgbClr val="0070C0"/>
                </a:solidFill>
                <a:effectLst/>
                <a:latin typeface="メイリオ" pitchFamily="50" charset="-128"/>
                <a:ea typeface="メイリオ" pitchFamily="50" charset="-128"/>
                <a:cs typeface="メイリオ" pitchFamily="50" charset="-128"/>
              </a:rPr>
              <a:t>，</a:t>
            </a:r>
            <a:r>
              <a:rPr kumimoji="1" lang="en-US" altLang="ja-JP" sz="2400" b="0" i="0" u="none" strike="noStrike" cap="none" normalizeH="0" baseline="0" dirty="0" err="1">
                <a:ln>
                  <a:noFill/>
                </a:ln>
                <a:solidFill>
                  <a:srgbClr val="0070C0"/>
                </a:solidFill>
                <a:effectLst/>
                <a:latin typeface="メイリオ" pitchFamily="50" charset="-128"/>
                <a:ea typeface="メイリオ" pitchFamily="50" charset="-128"/>
                <a:cs typeface="メイリオ" pitchFamily="50" charset="-128"/>
              </a:rPr>
              <a:t>x</a:t>
            </a:r>
            <a:r>
              <a:rPr kumimoji="1" lang="en-US" altLang="ja-JP" sz="2400" b="0" i="0" u="none" strike="noStrike" cap="none" normalizeH="0" baseline="-30000" dirty="0" err="1">
                <a:ln>
                  <a:noFill/>
                </a:ln>
                <a:solidFill>
                  <a:srgbClr val="0070C0"/>
                </a:solidFill>
                <a:effectLst/>
                <a:latin typeface="メイリオ" pitchFamily="50" charset="-128"/>
                <a:ea typeface="メイリオ" pitchFamily="50" charset="-128"/>
                <a:cs typeface="メイリオ" pitchFamily="50" charset="-128"/>
              </a:rPr>
              <a:t>F</a:t>
            </a:r>
            <a:r>
              <a:rPr kumimoji="1" lang="en-US" altLang="ja-JP" sz="2400" b="0" i="0" u="none" strike="noStrike" cap="none" normalizeH="0" baseline="0" dirty="0">
                <a:ln>
                  <a:noFill/>
                </a:ln>
                <a:solidFill>
                  <a:srgbClr val="0070C0"/>
                </a:solidFill>
                <a:effectLst/>
                <a:latin typeface="メイリオ" pitchFamily="50" charset="-128"/>
                <a:ea typeface="メイリオ" pitchFamily="50" charset="-128"/>
                <a:cs typeface="メイリオ" pitchFamily="50" charset="-128"/>
              </a:rPr>
              <a:t>)</a:t>
            </a:r>
            <a:r>
              <a:rPr kumimoji="1" lang="ja-JP" altLang="en-US" sz="2400" b="0" i="0" u="none" strike="noStrike" cap="none" normalizeH="0" baseline="0" dirty="0">
                <a:ln>
                  <a:noFill/>
                </a:ln>
                <a:solidFill>
                  <a:srgbClr val="0070C0"/>
                </a:solidFill>
                <a:effectLst/>
                <a:latin typeface="メイリオ" pitchFamily="50" charset="-128"/>
                <a:ea typeface="メイリオ" pitchFamily="50" charset="-128"/>
                <a:cs typeface="メイリオ" pitchFamily="50" charset="-128"/>
              </a:rPr>
              <a:t>を通る傾き－</a:t>
            </a:r>
            <a:r>
              <a:rPr kumimoji="1" lang="en-US" altLang="ja-JP" sz="2400" b="0" i="0" u="none" strike="noStrike" cap="none" normalizeH="0" baseline="0" dirty="0">
                <a:ln>
                  <a:noFill/>
                </a:ln>
                <a:solidFill>
                  <a:srgbClr val="0070C0"/>
                </a:solidFill>
                <a:effectLst/>
                <a:latin typeface="メイリオ" pitchFamily="50" charset="-128"/>
                <a:ea typeface="メイリオ" pitchFamily="50" charset="-128"/>
                <a:cs typeface="メイリオ" pitchFamily="50" charset="-128"/>
              </a:rPr>
              <a:t>q/(1</a:t>
            </a:r>
            <a:r>
              <a:rPr kumimoji="1" lang="ja-JP" altLang="en-US" sz="2400" b="0" i="0" u="none" strike="noStrike" cap="none" normalizeH="0" baseline="0" dirty="0">
                <a:ln>
                  <a:noFill/>
                </a:ln>
                <a:solidFill>
                  <a:srgbClr val="0070C0"/>
                </a:solidFill>
                <a:effectLst/>
                <a:latin typeface="メイリオ" pitchFamily="50" charset="-128"/>
                <a:ea typeface="メイリオ" pitchFamily="50" charset="-128"/>
                <a:cs typeface="メイリオ" pitchFamily="50" charset="-128"/>
              </a:rPr>
              <a:t>－</a:t>
            </a:r>
            <a:r>
              <a:rPr kumimoji="1" lang="en-US" altLang="ja-JP" sz="2400" b="0" i="0" u="none" strike="noStrike" cap="none" normalizeH="0" baseline="0" dirty="0">
                <a:ln>
                  <a:noFill/>
                </a:ln>
                <a:solidFill>
                  <a:srgbClr val="0070C0"/>
                </a:solidFill>
                <a:effectLst/>
                <a:latin typeface="メイリオ" pitchFamily="50" charset="-128"/>
                <a:ea typeface="メイリオ" pitchFamily="50" charset="-128"/>
                <a:cs typeface="メイリオ" pitchFamily="50" charset="-128"/>
              </a:rPr>
              <a:t>q)</a:t>
            </a:r>
            <a:r>
              <a:rPr kumimoji="1" lang="ja-JP" altLang="en-US" sz="2400" b="0" i="0" u="none" strike="noStrike" cap="none" normalizeH="0" baseline="0" dirty="0">
                <a:ln>
                  <a:noFill/>
                </a:ln>
                <a:solidFill>
                  <a:srgbClr val="0070C0"/>
                </a:solidFill>
                <a:effectLst/>
                <a:latin typeface="メイリオ" pitchFamily="50" charset="-128"/>
                <a:ea typeface="メイリオ" pitchFamily="50" charset="-128"/>
                <a:cs typeface="メイリオ" pitchFamily="50" charset="-128"/>
              </a:rPr>
              <a:t>の直線</a:t>
            </a:r>
          </a:p>
        </p:txBody>
      </p:sp>
      <p:sp>
        <p:nvSpPr>
          <p:cNvPr id="27661" name="矢印: 下 3"/>
          <p:cNvSpPr>
            <a:spLocks noChangeArrowheads="1"/>
          </p:cNvSpPr>
          <p:nvPr/>
        </p:nvSpPr>
        <p:spPr bwMode="auto">
          <a:xfrm>
            <a:off x="5346803" y="1588370"/>
            <a:ext cx="375571" cy="520648"/>
          </a:xfrm>
          <a:prstGeom prst="downArrow">
            <a:avLst>
              <a:gd name="adj1" fmla="val 50000"/>
              <a:gd name="adj2" fmla="val 49715"/>
            </a:avLst>
          </a:prstGeom>
          <a:solidFill>
            <a:srgbClr val="4472C4"/>
          </a:solidFill>
          <a:ln w="12700">
            <a:solidFill>
              <a:srgbClr val="2F528F"/>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27662" name="矢印: 下 4"/>
          <p:cNvSpPr>
            <a:spLocks noChangeArrowheads="1"/>
          </p:cNvSpPr>
          <p:nvPr/>
        </p:nvSpPr>
        <p:spPr bwMode="auto">
          <a:xfrm>
            <a:off x="5383162" y="2828567"/>
            <a:ext cx="398206" cy="961770"/>
          </a:xfrm>
          <a:prstGeom prst="downArrow">
            <a:avLst>
              <a:gd name="adj1" fmla="val 50000"/>
              <a:gd name="adj2" fmla="val 49973"/>
            </a:avLst>
          </a:prstGeom>
          <a:solidFill>
            <a:srgbClr val="4472C4"/>
          </a:solidFill>
          <a:ln w="12700">
            <a:solidFill>
              <a:srgbClr val="2F528F"/>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pic>
        <p:nvPicPr>
          <p:cNvPr id="17" name="図 16"/>
          <p:cNvPicPr/>
          <p:nvPr/>
        </p:nvPicPr>
        <p:blipFill>
          <a:blip r:embed="rId2"/>
          <a:srcRect/>
          <a:stretch>
            <a:fillRect/>
          </a:stretch>
        </p:blipFill>
        <p:spPr bwMode="auto">
          <a:xfrm>
            <a:off x="497913" y="378078"/>
            <a:ext cx="2525507" cy="2704333"/>
          </a:xfrm>
          <a:prstGeom prst="rect">
            <a:avLst/>
          </a:prstGeom>
          <a:noFill/>
          <a:ln w="9525">
            <a:noFill/>
            <a:miter lim="800000"/>
            <a:headEnd/>
            <a:tailEnd/>
          </a:ln>
        </p:spPr>
      </p:pic>
      <p:pic>
        <p:nvPicPr>
          <p:cNvPr id="18" name="図 17">
            <a:extLst>
              <a:ext uri="{FF2B5EF4-FFF2-40B4-BE49-F238E27FC236}">
                <a16:creationId xmlns:a16="http://schemas.microsoft.com/office/drawing/2014/main" id="{85BDB5AD-59C8-8A83-FD69-D6349A907F3C}"/>
              </a:ext>
            </a:extLst>
          </p:cNvPr>
          <p:cNvPicPr>
            <a:picLocks noChangeAspect="1"/>
          </p:cNvPicPr>
          <p:nvPr/>
        </p:nvPicPr>
        <p:blipFill>
          <a:blip r:embed="rId3"/>
          <a:srcRect b="7419"/>
          <a:stretch>
            <a:fillRect/>
          </a:stretch>
        </p:blipFill>
        <p:spPr>
          <a:xfrm>
            <a:off x="297882" y="3335945"/>
            <a:ext cx="3182737" cy="3234287"/>
          </a:xfrm>
          <a:prstGeom prst="rect">
            <a:avLst/>
          </a:prstGeom>
        </p:spPr>
      </p:pic>
      <p:sp>
        <p:nvSpPr>
          <p:cNvPr id="20" name="テキスト ボックス 19">
            <a:extLst>
              <a:ext uri="{FF2B5EF4-FFF2-40B4-BE49-F238E27FC236}">
                <a16:creationId xmlns:a16="http://schemas.microsoft.com/office/drawing/2014/main" id="{6DEEF9FF-9317-E3D9-A8CE-C22424DFAF79}"/>
              </a:ext>
            </a:extLst>
          </p:cNvPr>
          <p:cNvSpPr txBox="1"/>
          <p:nvPr/>
        </p:nvSpPr>
        <p:spPr>
          <a:xfrm>
            <a:off x="4094864" y="425655"/>
            <a:ext cx="7394126" cy="584775"/>
          </a:xfrm>
          <a:prstGeom prst="rect">
            <a:avLst/>
          </a:prstGeom>
          <a:noFill/>
        </p:spPr>
        <p:txBody>
          <a:bodyPr wrap="square">
            <a:spAutoFit/>
          </a:bodyPr>
          <a:lstStyle/>
          <a:p>
            <a:r>
              <a:rPr lang="ja-JP" altLang="ja-JP" sz="1800" dirty="0">
                <a:solidFill>
                  <a:srgbClr val="FF0000"/>
                </a:solidFill>
                <a:effectLst/>
                <a:ea typeface="Century" panose="02040604050505020304" pitchFamily="18" charset="0"/>
                <a:cs typeface="Times New Roman" panose="02020603050405020304" pitchFamily="18" charset="0"/>
              </a:rPr>
              <a:t> </a:t>
            </a:r>
            <a:r>
              <a:rPr lang="en-US" altLang="ja-JP" sz="3200" dirty="0">
                <a:solidFill>
                  <a:srgbClr val="FF0000"/>
                </a:solidFill>
                <a:effectLst/>
                <a:latin typeface="メイリオ" pitchFamily="50" charset="-128"/>
                <a:ea typeface="メイリオ" pitchFamily="50" charset="-128"/>
                <a:cs typeface="メイリオ" pitchFamily="50" charset="-128"/>
              </a:rPr>
              <a:t>q</a:t>
            </a:r>
            <a:r>
              <a:rPr lang="ja-JP" altLang="ja-JP" sz="3200" dirty="0">
                <a:solidFill>
                  <a:srgbClr val="FF0000"/>
                </a:solidFill>
                <a:effectLst/>
                <a:latin typeface="メイリオ" pitchFamily="50" charset="-128"/>
                <a:ea typeface="メイリオ" pitchFamily="50" charset="-128"/>
                <a:cs typeface="メイリオ" pitchFamily="50" charset="-128"/>
              </a:rPr>
              <a:t>線</a:t>
            </a:r>
            <a:r>
              <a:rPr lang="ja-JP" altLang="ja-JP" sz="3200" dirty="0">
                <a:solidFill>
                  <a:srgbClr val="0070C0"/>
                </a:solidFill>
                <a:effectLst/>
                <a:latin typeface="メイリオ" pitchFamily="50" charset="-128"/>
                <a:ea typeface="メイリオ" pitchFamily="50" charset="-128"/>
                <a:cs typeface="メイリオ" pitchFamily="50" charset="-128"/>
              </a:rPr>
              <a:t>（濃縮線と回収線の交点の軌跡）</a:t>
            </a:r>
            <a:endParaRPr lang="ja-JP" altLang="en-US" sz="3200" dirty="0">
              <a:solidFill>
                <a:srgbClr val="0070C0"/>
              </a:solidFill>
              <a:latin typeface="メイリオ" pitchFamily="50" charset="-128"/>
              <a:ea typeface="メイリオ" pitchFamily="50" charset="-128"/>
              <a:cs typeface="メイリオ" pitchFamily="50" charset="-128"/>
            </a:endParaRPr>
          </a:p>
        </p:txBody>
      </p:sp>
      <p:sp>
        <p:nvSpPr>
          <p:cNvPr id="22" name="テキスト ボックス 21">
            <a:extLst>
              <a:ext uri="{FF2B5EF4-FFF2-40B4-BE49-F238E27FC236}">
                <a16:creationId xmlns:a16="http://schemas.microsoft.com/office/drawing/2014/main" id="{35B0D467-41F7-44DD-2D73-C81CF03ACE5F}"/>
              </a:ext>
            </a:extLst>
          </p:cNvPr>
          <p:cNvSpPr txBox="1"/>
          <p:nvPr/>
        </p:nvSpPr>
        <p:spPr>
          <a:xfrm>
            <a:off x="3537332" y="5240869"/>
            <a:ext cx="8742880" cy="1569660"/>
          </a:xfrm>
          <a:prstGeom prst="rect">
            <a:avLst/>
          </a:prstGeom>
          <a:noFill/>
        </p:spPr>
        <p:txBody>
          <a:bodyPr wrap="square">
            <a:spAutoFit/>
          </a:bodyPr>
          <a:lstStyle/>
          <a:p>
            <a:pPr indent="342900" algn="just"/>
            <a:r>
              <a:rPr lang="en-US" altLang="ja-JP" sz="2400" kern="100" dirty="0">
                <a:latin typeface="メイリオ" pitchFamily="50" charset="-128"/>
                <a:ea typeface="メイリオ" pitchFamily="50" charset="-128"/>
                <a:cs typeface="メイリオ" pitchFamily="50" charset="-128"/>
              </a:rPr>
              <a:t>q</a:t>
            </a:r>
            <a:r>
              <a:rPr lang="ja-JP" altLang="en-US" sz="2400" kern="100" dirty="0">
                <a:effectLst/>
                <a:latin typeface="メイリオ" pitchFamily="50" charset="-128"/>
                <a:ea typeface="メイリオ" pitchFamily="50" charset="-128"/>
                <a:cs typeface="メイリオ" pitchFamily="50" charset="-128"/>
              </a:rPr>
              <a:t>：</a:t>
            </a:r>
            <a:r>
              <a:rPr lang="ja-JP" altLang="en-US" sz="2400" kern="100" dirty="0">
                <a:latin typeface="メイリオ" pitchFamily="50" charset="-128"/>
                <a:ea typeface="メイリオ" pitchFamily="50" charset="-128"/>
                <a:cs typeface="メイリオ" pitchFamily="50" charset="-128"/>
              </a:rPr>
              <a:t>原液中の液の割合</a:t>
            </a:r>
            <a:endParaRPr lang="ja-JP" altLang="ja-JP" sz="2400" kern="100" dirty="0">
              <a:effectLst/>
              <a:latin typeface="メイリオ" pitchFamily="50" charset="-128"/>
              <a:ea typeface="メイリオ" pitchFamily="50" charset="-128"/>
              <a:cs typeface="メイリオ" pitchFamily="50" charset="-128"/>
            </a:endParaRPr>
          </a:p>
          <a:p>
            <a:pPr indent="457200" algn="just"/>
            <a:r>
              <a:rPr lang="ja-JP" altLang="ja-JP" sz="2400" kern="100" dirty="0">
                <a:effectLst/>
                <a:latin typeface="メイリオ" pitchFamily="50" charset="-128"/>
                <a:ea typeface="メイリオ" pitchFamily="50" charset="-128"/>
                <a:cs typeface="メイリオ" pitchFamily="50" charset="-128"/>
              </a:rPr>
              <a:t>・</a:t>
            </a:r>
            <a:r>
              <a:rPr lang="ja-JP" altLang="ja-JP" sz="2400" u="sng" kern="100" dirty="0">
                <a:effectLst/>
                <a:latin typeface="メイリオ" pitchFamily="50" charset="-128"/>
                <a:ea typeface="メイリオ" pitchFamily="50" charset="-128"/>
                <a:cs typeface="メイリオ" pitchFamily="50" charset="-128"/>
              </a:rPr>
              <a:t>沸点の液：</a:t>
            </a:r>
            <a:r>
              <a:rPr lang="en-US" altLang="ja-JP" sz="2400" u="sng" kern="100" dirty="0">
                <a:effectLst/>
                <a:latin typeface="メイリオ" pitchFamily="50" charset="-128"/>
                <a:ea typeface="メイリオ" pitchFamily="50" charset="-128"/>
                <a:cs typeface="メイリオ" pitchFamily="50" charset="-128"/>
              </a:rPr>
              <a:t>q=1 →</a:t>
            </a:r>
            <a:r>
              <a:rPr lang="ja-JP" altLang="ja-JP" sz="2400" u="sng" kern="100" dirty="0">
                <a:effectLst/>
                <a:latin typeface="メイリオ" pitchFamily="50" charset="-128"/>
                <a:ea typeface="メイリオ" pitchFamily="50" charset="-128"/>
                <a:cs typeface="メイリオ" pitchFamily="50" charset="-128"/>
              </a:rPr>
              <a:t>　</a:t>
            </a:r>
            <a:r>
              <a:rPr lang="en-US" altLang="ja-JP" sz="2400" u="sng" kern="100" dirty="0">
                <a:solidFill>
                  <a:srgbClr val="FF0000"/>
                </a:solidFill>
                <a:effectLst/>
                <a:latin typeface="メイリオ" pitchFamily="50" charset="-128"/>
                <a:ea typeface="メイリオ" pitchFamily="50" charset="-128"/>
                <a:cs typeface="メイリオ" pitchFamily="50" charset="-128"/>
              </a:rPr>
              <a:t>q</a:t>
            </a:r>
            <a:r>
              <a:rPr lang="ja-JP" altLang="ja-JP" sz="2400" u="sng" kern="100" dirty="0">
                <a:solidFill>
                  <a:srgbClr val="FF0000"/>
                </a:solidFill>
                <a:effectLst/>
                <a:latin typeface="メイリオ" pitchFamily="50" charset="-128"/>
                <a:ea typeface="メイリオ" pitchFamily="50" charset="-128"/>
                <a:cs typeface="メイリオ" pitchFamily="50" charset="-128"/>
              </a:rPr>
              <a:t>線は垂直</a:t>
            </a:r>
            <a:endParaRPr lang="ja-JP" altLang="ja-JP" sz="2400" kern="100" dirty="0">
              <a:solidFill>
                <a:srgbClr val="FF0000"/>
              </a:solidFill>
              <a:effectLst/>
              <a:latin typeface="メイリオ" pitchFamily="50" charset="-128"/>
              <a:ea typeface="メイリオ" pitchFamily="50" charset="-128"/>
              <a:cs typeface="メイリオ" pitchFamily="50" charset="-128"/>
            </a:endParaRPr>
          </a:p>
          <a:p>
            <a:pPr indent="457200" algn="just"/>
            <a:r>
              <a:rPr lang="ja-JP" altLang="ja-JP" sz="2400" kern="100" dirty="0">
                <a:effectLst/>
                <a:latin typeface="メイリオ" pitchFamily="50" charset="-128"/>
                <a:ea typeface="メイリオ" pitchFamily="50" charset="-128"/>
                <a:cs typeface="メイリオ" pitchFamily="50" charset="-128"/>
              </a:rPr>
              <a:t>・沸点の液と蒸気：</a:t>
            </a:r>
            <a:r>
              <a:rPr lang="en-US" altLang="ja-JP" sz="2400" kern="100" dirty="0">
                <a:effectLst/>
                <a:latin typeface="メイリオ" pitchFamily="50" charset="-128"/>
                <a:ea typeface="メイリオ" pitchFamily="50" charset="-128"/>
                <a:cs typeface="メイリオ" pitchFamily="50" charset="-128"/>
              </a:rPr>
              <a:t>0</a:t>
            </a:r>
            <a:r>
              <a:rPr lang="ja-JP" altLang="ja-JP" sz="2400" kern="100" dirty="0">
                <a:effectLst/>
                <a:latin typeface="メイリオ" pitchFamily="50" charset="-128"/>
                <a:ea typeface="メイリオ" pitchFamily="50" charset="-128"/>
                <a:cs typeface="メイリオ" pitchFamily="50" charset="-128"/>
              </a:rPr>
              <a:t>＜</a:t>
            </a:r>
            <a:r>
              <a:rPr lang="en-US" altLang="ja-JP" sz="2400" kern="100" dirty="0">
                <a:effectLst/>
                <a:latin typeface="メイリオ" pitchFamily="50" charset="-128"/>
                <a:ea typeface="メイリオ" pitchFamily="50" charset="-128"/>
                <a:cs typeface="メイリオ" pitchFamily="50" charset="-128"/>
              </a:rPr>
              <a:t>q</a:t>
            </a:r>
            <a:r>
              <a:rPr lang="ja-JP" altLang="ja-JP" sz="2400" kern="100" dirty="0">
                <a:effectLst/>
                <a:latin typeface="メイリオ" pitchFamily="50" charset="-128"/>
                <a:ea typeface="メイリオ" pitchFamily="50" charset="-128"/>
                <a:cs typeface="メイリオ" pitchFamily="50" charset="-128"/>
              </a:rPr>
              <a:t>＜</a:t>
            </a:r>
            <a:r>
              <a:rPr lang="en-US" altLang="ja-JP" sz="2400" kern="100" dirty="0">
                <a:effectLst/>
                <a:latin typeface="メイリオ" pitchFamily="50" charset="-128"/>
                <a:ea typeface="メイリオ" pitchFamily="50" charset="-128"/>
                <a:cs typeface="メイリオ" pitchFamily="50" charset="-128"/>
              </a:rPr>
              <a:t>1</a:t>
            </a:r>
            <a:r>
              <a:rPr lang="ja-JP" altLang="ja-JP" sz="2400" kern="100" dirty="0">
                <a:effectLst/>
                <a:latin typeface="メイリオ" pitchFamily="50" charset="-128"/>
                <a:ea typeface="メイリオ" pitchFamily="50" charset="-128"/>
                <a:cs typeface="メイリオ" pitchFamily="50" charset="-128"/>
              </a:rPr>
              <a:t>　</a:t>
            </a:r>
            <a:r>
              <a:rPr lang="en-US" altLang="ja-JP" sz="2400" kern="100" dirty="0">
                <a:effectLst/>
                <a:latin typeface="メイリオ" pitchFamily="50" charset="-128"/>
                <a:ea typeface="メイリオ" pitchFamily="50" charset="-128"/>
                <a:cs typeface="メイリオ" pitchFamily="50" charset="-128"/>
              </a:rPr>
              <a:t>→</a:t>
            </a:r>
            <a:r>
              <a:rPr lang="ja-JP" altLang="ja-JP" sz="2400" kern="100" dirty="0">
                <a:effectLst/>
                <a:latin typeface="メイリオ" pitchFamily="50" charset="-128"/>
                <a:ea typeface="メイリオ" pitchFamily="50" charset="-128"/>
                <a:cs typeface="メイリオ" pitchFamily="50" charset="-128"/>
              </a:rPr>
              <a:t>　</a:t>
            </a:r>
            <a:r>
              <a:rPr lang="en-US" altLang="ja-JP" sz="2400" kern="100" dirty="0">
                <a:effectLst/>
                <a:latin typeface="メイリオ" pitchFamily="50" charset="-128"/>
                <a:ea typeface="メイリオ" pitchFamily="50" charset="-128"/>
                <a:cs typeface="メイリオ" pitchFamily="50" charset="-128"/>
              </a:rPr>
              <a:t>q</a:t>
            </a:r>
            <a:r>
              <a:rPr lang="ja-JP" altLang="ja-JP" sz="2400" kern="100" dirty="0">
                <a:effectLst/>
                <a:latin typeface="メイリオ" pitchFamily="50" charset="-128"/>
                <a:ea typeface="メイリオ" pitchFamily="50" charset="-128"/>
                <a:cs typeface="メイリオ" pitchFamily="50" charset="-128"/>
              </a:rPr>
              <a:t>線は垂直と水平の間</a:t>
            </a:r>
          </a:p>
          <a:p>
            <a:pPr indent="457200" algn="just"/>
            <a:r>
              <a:rPr lang="ja-JP" altLang="ja-JP" sz="2400" kern="100" dirty="0">
                <a:effectLst/>
                <a:latin typeface="メイリオ" pitchFamily="50" charset="-128"/>
                <a:ea typeface="メイリオ" pitchFamily="50" charset="-128"/>
                <a:cs typeface="メイリオ" pitchFamily="50" charset="-128"/>
              </a:rPr>
              <a:t>・沸点の蒸気：</a:t>
            </a:r>
            <a:r>
              <a:rPr lang="en-US" altLang="ja-JP" sz="2400" kern="100" dirty="0">
                <a:effectLst/>
                <a:latin typeface="メイリオ" pitchFamily="50" charset="-128"/>
                <a:ea typeface="メイリオ" pitchFamily="50" charset="-128"/>
                <a:cs typeface="メイリオ" pitchFamily="50" charset="-128"/>
              </a:rPr>
              <a:t>q=0</a:t>
            </a:r>
            <a:r>
              <a:rPr lang="ja-JP" altLang="ja-JP" sz="2400" kern="100" dirty="0">
                <a:effectLst/>
                <a:latin typeface="メイリオ" pitchFamily="50" charset="-128"/>
                <a:ea typeface="メイリオ" pitchFamily="50" charset="-128"/>
                <a:cs typeface="メイリオ" pitchFamily="50" charset="-128"/>
              </a:rPr>
              <a:t>　</a:t>
            </a:r>
            <a:r>
              <a:rPr lang="en-US" altLang="ja-JP" sz="2400" kern="100" dirty="0">
                <a:effectLst/>
                <a:latin typeface="メイリオ" pitchFamily="50" charset="-128"/>
                <a:ea typeface="メイリオ" pitchFamily="50" charset="-128"/>
                <a:cs typeface="メイリオ" pitchFamily="50" charset="-128"/>
              </a:rPr>
              <a:t>→</a:t>
            </a:r>
            <a:r>
              <a:rPr lang="ja-JP" altLang="ja-JP" sz="2400" kern="100" dirty="0">
                <a:effectLst/>
                <a:latin typeface="メイリオ" pitchFamily="50" charset="-128"/>
                <a:ea typeface="メイリオ" pitchFamily="50" charset="-128"/>
                <a:cs typeface="メイリオ" pitchFamily="50" charset="-128"/>
              </a:rPr>
              <a:t>　</a:t>
            </a:r>
            <a:r>
              <a:rPr lang="en-US" altLang="ja-JP" sz="2400" kern="100" dirty="0">
                <a:effectLst/>
                <a:latin typeface="メイリオ" pitchFamily="50" charset="-128"/>
                <a:ea typeface="メイリオ" pitchFamily="50" charset="-128"/>
                <a:cs typeface="メイリオ" pitchFamily="50" charset="-128"/>
              </a:rPr>
              <a:t>q</a:t>
            </a:r>
            <a:r>
              <a:rPr lang="ja-JP" altLang="ja-JP" sz="2400" kern="100" dirty="0">
                <a:effectLst/>
                <a:latin typeface="メイリオ" pitchFamily="50" charset="-128"/>
                <a:ea typeface="メイリオ" pitchFamily="50" charset="-128"/>
                <a:cs typeface="メイリオ" pitchFamily="50" charset="-128"/>
              </a:rPr>
              <a:t>線は水平</a:t>
            </a:r>
          </a:p>
        </p:txBody>
      </p:sp>
      <p:sp>
        <p:nvSpPr>
          <p:cNvPr id="2" name="楕円 1">
            <a:extLst>
              <a:ext uri="{FF2B5EF4-FFF2-40B4-BE49-F238E27FC236}">
                <a16:creationId xmlns:a16="http://schemas.microsoft.com/office/drawing/2014/main" id="{755215DC-BB53-1657-E24F-75D980BBEE39}"/>
              </a:ext>
            </a:extLst>
          </p:cNvPr>
          <p:cNvSpPr/>
          <p:nvPr/>
        </p:nvSpPr>
        <p:spPr>
          <a:xfrm>
            <a:off x="2364139" y="4602473"/>
            <a:ext cx="514350" cy="4286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D02827D-1697-EF2E-0E32-1B83EA6B02F6}"/>
              </a:ext>
            </a:extLst>
          </p:cNvPr>
          <p:cNvPicPr>
            <a:picLocks noChangeAspect="1"/>
          </p:cNvPicPr>
          <p:nvPr/>
        </p:nvPicPr>
        <p:blipFill>
          <a:blip r:embed="rId2"/>
          <a:srcRect b="8936"/>
          <a:stretch>
            <a:fillRect/>
          </a:stretch>
        </p:blipFill>
        <p:spPr>
          <a:xfrm>
            <a:off x="251012" y="2587678"/>
            <a:ext cx="4561415" cy="3843516"/>
          </a:xfrm>
          <a:prstGeom prst="rect">
            <a:avLst/>
          </a:prstGeom>
        </p:spPr>
      </p:pic>
      <p:sp>
        <p:nvSpPr>
          <p:cNvPr id="4" name="テキスト ボックス 3">
            <a:extLst>
              <a:ext uri="{FF2B5EF4-FFF2-40B4-BE49-F238E27FC236}">
                <a16:creationId xmlns:a16="http://schemas.microsoft.com/office/drawing/2014/main" id="{140D2C70-4202-DA7A-8C69-274F2CA156B1}"/>
              </a:ext>
            </a:extLst>
          </p:cNvPr>
          <p:cNvSpPr txBox="1"/>
          <p:nvPr/>
        </p:nvSpPr>
        <p:spPr>
          <a:xfrm>
            <a:off x="4669281" y="2092051"/>
            <a:ext cx="7271707" cy="4524315"/>
          </a:xfrm>
          <a:prstGeom prst="rect">
            <a:avLst/>
          </a:prstGeom>
          <a:noFill/>
        </p:spPr>
        <p:txBody>
          <a:bodyPr wrap="square">
            <a:spAutoFit/>
          </a:bodyPr>
          <a:lstStyle/>
          <a:p>
            <a:pPr indent="342900" algn="just"/>
            <a:r>
              <a:rPr lang="en-US" altLang="ja-JP" sz="2400" kern="100" dirty="0">
                <a:effectLst/>
                <a:latin typeface="メイリオ" pitchFamily="50" charset="-128"/>
                <a:ea typeface="メイリオ" pitchFamily="50" charset="-128"/>
                <a:cs typeface="メイリオ" pitchFamily="50" charset="-128"/>
              </a:rPr>
              <a:t>①</a:t>
            </a:r>
            <a:r>
              <a:rPr lang="ja-JP" altLang="ja-JP" sz="2400" kern="100" dirty="0">
                <a:effectLst/>
                <a:latin typeface="メイリオ" pitchFamily="50" charset="-128"/>
                <a:ea typeface="メイリオ" pitchFamily="50" charset="-128"/>
                <a:cs typeface="メイリオ" pitchFamily="50" charset="-128"/>
              </a:rPr>
              <a:t>対角線と気液平衡線</a:t>
            </a:r>
            <a:r>
              <a:rPr lang="en-US" altLang="ja-JP" sz="2400" kern="100" dirty="0">
                <a:effectLst/>
                <a:latin typeface="メイリオ" pitchFamily="50" charset="-128"/>
                <a:ea typeface="メイリオ" pitchFamily="50" charset="-128"/>
                <a:cs typeface="メイリオ" pitchFamily="50" charset="-128"/>
              </a:rPr>
              <a:t>(x-y</a:t>
            </a:r>
            <a:r>
              <a:rPr lang="ja-JP" altLang="ja-JP" sz="2400" kern="100" dirty="0">
                <a:effectLst/>
                <a:latin typeface="メイリオ" pitchFamily="50" charset="-128"/>
                <a:ea typeface="メイリオ" pitchFamily="50" charset="-128"/>
                <a:cs typeface="メイリオ" pitchFamily="50" charset="-128"/>
              </a:rPr>
              <a:t>線図</a:t>
            </a:r>
            <a:r>
              <a:rPr lang="en-US" altLang="ja-JP" sz="2400" kern="100" dirty="0">
                <a:effectLst/>
                <a:latin typeface="メイリオ" pitchFamily="50" charset="-128"/>
                <a:ea typeface="メイリオ" pitchFamily="50" charset="-128"/>
                <a:cs typeface="メイリオ" pitchFamily="50" charset="-128"/>
              </a:rPr>
              <a:t>)</a:t>
            </a:r>
            <a:r>
              <a:rPr lang="ja-JP" altLang="ja-JP" sz="2400" kern="100" dirty="0">
                <a:effectLst/>
                <a:latin typeface="メイリオ" pitchFamily="50" charset="-128"/>
                <a:ea typeface="メイリオ" pitchFamily="50" charset="-128"/>
                <a:cs typeface="メイリオ" pitchFamily="50" charset="-128"/>
              </a:rPr>
              <a:t>を描く。</a:t>
            </a:r>
          </a:p>
          <a:p>
            <a:pPr indent="342900" algn="just"/>
            <a:r>
              <a:rPr lang="en-US" altLang="ja-JP" sz="2400" kern="100" dirty="0">
                <a:effectLst/>
                <a:latin typeface="メイリオ" pitchFamily="50" charset="-128"/>
                <a:ea typeface="メイリオ" pitchFamily="50" charset="-128"/>
                <a:cs typeface="メイリオ" pitchFamily="50" charset="-128"/>
              </a:rPr>
              <a:t>②</a:t>
            </a:r>
            <a:r>
              <a:rPr lang="ja-JP" altLang="en-US" sz="2400" kern="100" dirty="0">
                <a:effectLst/>
                <a:latin typeface="メイリオ" pitchFamily="50" charset="-128"/>
                <a:ea typeface="メイリオ" pitchFamily="50" charset="-128"/>
                <a:cs typeface="メイリオ" pitchFamily="50" charset="-128"/>
              </a:rPr>
              <a:t>点</a:t>
            </a:r>
            <a:r>
              <a:rPr lang="en-US" altLang="ja-JP" sz="2400" kern="100" dirty="0">
                <a:effectLst/>
                <a:latin typeface="メイリオ" pitchFamily="50" charset="-128"/>
                <a:ea typeface="メイリオ" pitchFamily="50" charset="-128"/>
                <a:cs typeface="メイリオ" pitchFamily="50" charset="-128"/>
              </a:rPr>
              <a:t>D</a:t>
            </a:r>
            <a:r>
              <a:rPr lang="ja-JP" altLang="en-US" sz="2400" kern="100" dirty="0">
                <a:effectLst/>
                <a:latin typeface="メイリオ" pitchFamily="50" charset="-128"/>
                <a:ea typeface="メイリオ" pitchFamily="50" charset="-128"/>
                <a:cs typeface="メイリオ" pitchFamily="50" charset="-128"/>
              </a:rPr>
              <a:t>から</a:t>
            </a:r>
            <a:r>
              <a:rPr lang="ja-JP" altLang="ja-JP" sz="2400" kern="100" dirty="0">
                <a:effectLst/>
                <a:latin typeface="メイリオ" pitchFamily="50" charset="-128"/>
                <a:ea typeface="メイリオ" pitchFamily="50" charset="-128"/>
                <a:cs typeface="メイリオ" pitchFamily="50" charset="-128"/>
              </a:rPr>
              <a:t>濃縮線を引く。</a:t>
            </a:r>
          </a:p>
          <a:p>
            <a:pPr indent="342900" algn="just"/>
            <a:r>
              <a:rPr lang="ja-JP" altLang="en-US" sz="2400" kern="100" dirty="0">
                <a:latin typeface="メイリオ" pitchFamily="50" charset="-128"/>
                <a:ea typeface="メイリオ" pitchFamily="50" charset="-128"/>
                <a:cs typeface="メイリオ" pitchFamily="50" charset="-128"/>
              </a:rPr>
              <a:t>③</a:t>
            </a:r>
            <a:r>
              <a:rPr lang="en-US" altLang="ja-JP" sz="2400" kern="100" dirty="0">
                <a:effectLst/>
                <a:latin typeface="メイリオ" pitchFamily="50" charset="-128"/>
                <a:ea typeface="メイリオ" pitchFamily="50" charset="-128"/>
                <a:cs typeface="メイリオ" pitchFamily="50" charset="-128"/>
              </a:rPr>
              <a:t>q</a:t>
            </a:r>
            <a:r>
              <a:rPr lang="ja-JP" altLang="ja-JP" sz="2400" kern="100" dirty="0">
                <a:effectLst/>
                <a:latin typeface="メイリオ" pitchFamily="50" charset="-128"/>
                <a:ea typeface="メイリオ" pitchFamily="50" charset="-128"/>
                <a:cs typeface="メイリオ" pitchFamily="50" charset="-128"/>
              </a:rPr>
              <a:t>線を引き、濃縮線との交点を点</a:t>
            </a:r>
            <a:r>
              <a:rPr lang="en-US" altLang="ja-JP" sz="2400" kern="100" dirty="0">
                <a:effectLst/>
                <a:latin typeface="メイリオ" pitchFamily="50" charset="-128"/>
                <a:ea typeface="メイリオ" pitchFamily="50" charset="-128"/>
                <a:cs typeface="メイリオ" pitchFamily="50" charset="-128"/>
              </a:rPr>
              <a:t>Q</a:t>
            </a:r>
            <a:r>
              <a:rPr lang="ja-JP" altLang="ja-JP" sz="2400" kern="100" dirty="0">
                <a:effectLst/>
                <a:latin typeface="メイリオ" pitchFamily="50" charset="-128"/>
                <a:ea typeface="メイリオ" pitchFamily="50" charset="-128"/>
                <a:cs typeface="メイリオ" pitchFamily="50" charset="-128"/>
              </a:rPr>
              <a:t>とする</a:t>
            </a:r>
            <a:r>
              <a:rPr lang="ja-JP" altLang="en-US" sz="2400" kern="100" dirty="0">
                <a:effectLst/>
                <a:latin typeface="メイリオ" pitchFamily="50" charset="-128"/>
                <a:ea typeface="メイリオ" pitchFamily="50" charset="-128"/>
                <a:cs typeface="メイリオ" pitchFamily="50" charset="-128"/>
              </a:rPr>
              <a:t>。</a:t>
            </a:r>
            <a:endParaRPr lang="ja-JP" altLang="ja-JP" sz="2400" kern="100" dirty="0">
              <a:effectLst/>
              <a:latin typeface="メイリオ" pitchFamily="50" charset="-128"/>
              <a:ea typeface="メイリオ" pitchFamily="50" charset="-128"/>
              <a:cs typeface="メイリオ" pitchFamily="50" charset="-128"/>
            </a:endParaRPr>
          </a:p>
          <a:p>
            <a:pPr indent="342900" algn="just"/>
            <a:r>
              <a:rPr lang="ja-JP" altLang="en-US" sz="2400" kern="100" dirty="0">
                <a:latin typeface="メイリオ" pitchFamily="50" charset="-128"/>
                <a:ea typeface="メイリオ" pitchFamily="50" charset="-128"/>
                <a:cs typeface="メイリオ" pitchFamily="50" charset="-128"/>
              </a:rPr>
              <a:t>④</a:t>
            </a:r>
            <a:r>
              <a:rPr lang="ja-JP" altLang="ja-JP" sz="2400" kern="100" dirty="0">
                <a:effectLst/>
                <a:latin typeface="メイリオ" pitchFamily="50" charset="-128"/>
                <a:ea typeface="メイリオ" pitchFamily="50" charset="-128"/>
                <a:cs typeface="メイリオ" pitchFamily="50" charset="-128"/>
              </a:rPr>
              <a:t>点</a:t>
            </a:r>
            <a:r>
              <a:rPr lang="en-US" altLang="ja-JP" sz="2400" kern="100" dirty="0">
                <a:effectLst/>
                <a:latin typeface="メイリオ" pitchFamily="50" charset="-128"/>
                <a:ea typeface="メイリオ" pitchFamily="50" charset="-128"/>
                <a:cs typeface="メイリオ" pitchFamily="50" charset="-128"/>
              </a:rPr>
              <a:t>Q</a:t>
            </a:r>
            <a:r>
              <a:rPr lang="ja-JP" altLang="ja-JP" sz="2400" kern="100" dirty="0">
                <a:effectLst/>
                <a:latin typeface="メイリオ" pitchFamily="50" charset="-128"/>
                <a:ea typeface="メイリオ" pitchFamily="50" charset="-128"/>
                <a:cs typeface="メイリオ" pitchFamily="50" charset="-128"/>
              </a:rPr>
              <a:t>と点</a:t>
            </a:r>
            <a:r>
              <a:rPr lang="en-US" altLang="ja-JP" sz="2400" kern="100" dirty="0">
                <a:effectLst/>
                <a:latin typeface="メイリオ" pitchFamily="50" charset="-128"/>
                <a:ea typeface="メイリオ" pitchFamily="50" charset="-128"/>
                <a:cs typeface="メイリオ" pitchFamily="50" charset="-128"/>
              </a:rPr>
              <a:t>W</a:t>
            </a:r>
            <a:r>
              <a:rPr lang="ja-JP" altLang="ja-JP" sz="2400" kern="100" dirty="0">
                <a:effectLst/>
                <a:latin typeface="メイリオ" pitchFamily="50" charset="-128"/>
                <a:ea typeface="メイリオ" pitchFamily="50" charset="-128"/>
                <a:cs typeface="メイリオ" pitchFamily="50" charset="-128"/>
              </a:rPr>
              <a:t>とを結び回収線</a:t>
            </a:r>
            <a:r>
              <a:rPr lang="ja-JP" altLang="en-US" sz="2400" kern="100" dirty="0">
                <a:effectLst/>
                <a:latin typeface="メイリオ" pitchFamily="50" charset="-128"/>
                <a:ea typeface="メイリオ" pitchFamily="50" charset="-128"/>
                <a:cs typeface="メイリオ" pitchFamily="50" charset="-128"/>
              </a:rPr>
              <a:t>を引く</a:t>
            </a:r>
            <a:r>
              <a:rPr lang="ja-JP" altLang="ja-JP" sz="2400" kern="100" dirty="0">
                <a:effectLst/>
                <a:latin typeface="メイリオ" pitchFamily="50" charset="-128"/>
                <a:ea typeface="メイリオ" pitchFamily="50" charset="-128"/>
                <a:cs typeface="メイリオ" pitchFamily="50" charset="-128"/>
              </a:rPr>
              <a:t>。</a:t>
            </a:r>
          </a:p>
          <a:p>
            <a:pPr indent="342900" algn="just"/>
            <a:r>
              <a:rPr lang="ja-JP" altLang="en-US" sz="2400" kern="100" dirty="0">
                <a:latin typeface="メイリオ" pitchFamily="50" charset="-128"/>
                <a:ea typeface="メイリオ" pitchFamily="50" charset="-128"/>
                <a:cs typeface="メイリオ" pitchFamily="50" charset="-128"/>
              </a:rPr>
              <a:t>⑤点</a:t>
            </a:r>
            <a:r>
              <a:rPr lang="en-US" altLang="ja-JP" sz="2400" kern="100" dirty="0">
                <a:latin typeface="メイリオ" pitchFamily="50" charset="-128"/>
                <a:ea typeface="メイリオ" pitchFamily="50" charset="-128"/>
                <a:cs typeface="メイリオ" pitchFamily="50" charset="-128"/>
              </a:rPr>
              <a:t>D</a:t>
            </a:r>
            <a:r>
              <a:rPr lang="ja-JP" altLang="en-US" sz="2400" kern="100" dirty="0">
                <a:latin typeface="メイリオ" pitchFamily="50" charset="-128"/>
                <a:ea typeface="メイリオ" pitchFamily="50" charset="-128"/>
                <a:cs typeface="メイリオ" pitchFamily="50" charset="-128"/>
              </a:rPr>
              <a:t>から</a:t>
            </a:r>
            <a:r>
              <a:rPr lang="ja-JP" altLang="ja-JP" sz="2400" kern="100" dirty="0">
                <a:effectLst/>
                <a:latin typeface="メイリオ" pitchFamily="50" charset="-128"/>
                <a:ea typeface="メイリオ" pitchFamily="50" charset="-128"/>
                <a:cs typeface="メイリオ" pitchFamily="50" charset="-128"/>
              </a:rPr>
              <a:t>濃縮線と</a:t>
            </a:r>
            <a:r>
              <a:rPr lang="en-US" altLang="ja-JP" sz="2400" kern="100" dirty="0">
                <a:effectLst/>
                <a:latin typeface="メイリオ" pitchFamily="50" charset="-128"/>
                <a:ea typeface="メイリオ" pitchFamily="50" charset="-128"/>
                <a:cs typeface="メイリオ" pitchFamily="50" charset="-128"/>
              </a:rPr>
              <a:t>x-y</a:t>
            </a:r>
            <a:r>
              <a:rPr lang="ja-JP" altLang="ja-JP" sz="2400" kern="100" dirty="0">
                <a:effectLst/>
                <a:latin typeface="メイリオ" pitchFamily="50" charset="-128"/>
                <a:ea typeface="メイリオ" pitchFamily="50" charset="-128"/>
                <a:cs typeface="メイリオ" pitchFamily="50" charset="-128"/>
              </a:rPr>
              <a:t>曲線との間を階段状に</a:t>
            </a:r>
            <a:endParaRPr lang="en-US" altLang="ja-JP" sz="2400" kern="100" dirty="0">
              <a:effectLst/>
              <a:latin typeface="メイリオ" pitchFamily="50" charset="-128"/>
              <a:ea typeface="メイリオ" pitchFamily="50" charset="-128"/>
              <a:cs typeface="メイリオ" pitchFamily="50" charset="-128"/>
            </a:endParaRPr>
          </a:p>
          <a:p>
            <a:pPr indent="342900" algn="just"/>
            <a:r>
              <a:rPr lang="ja-JP" altLang="en-US" sz="2400" kern="100" dirty="0">
                <a:latin typeface="メイリオ" pitchFamily="50" charset="-128"/>
                <a:ea typeface="メイリオ" pitchFamily="50" charset="-128"/>
                <a:cs typeface="メイリオ" pitchFamily="50" charset="-128"/>
              </a:rPr>
              <a:t>　</a:t>
            </a:r>
            <a:r>
              <a:rPr lang="ja-JP" altLang="ja-JP" sz="2400" kern="100" dirty="0">
                <a:effectLst/>
                <a:latin typeface="メイリオ" pitchFamily="50" charset="-128"/>
                <a:ea typeface="メイリオ" pitchFamily="50" charset="-128"/>
                <a:cs typeface="メイリオ" pitchFamily="50" charset="-128"/>
              </a:rPr>
              <a:t>作図する。</a:t>
            </a:r>
          </a:p>
          <a:p>
            <a:pPr indent="342900" algn="just"/>
            <a:r>
              <a:rPr lang="ja-JP" altLang="en-US" sz="2400" kern="100" dirty="0">
                <a:latin typeface="メイリオ" pitchFamily="50" charset="-128"/>
                <a:ea typeface="メイリオ" pitchFamily="50" charset="-128"/>
                <a:cs typeface="メイリオ" pitchFamily="50" charset="-128"/>
              </a:rPr>
              <a:t>⑥</a:t>
            </a:r>
            <a:r>
              <a:rPr lang="ja-JP" altLang="ja-JP" sz="2400" kern="100" dirty="0">
                <a:effectLst/>
                <a:latin typeface="メイリオ" pitchFamily="50" charset="-128"/>
                <a:ea typeface="メイリオ" pitchFamily="50" charset="-128"/>
                <a:cs typeface="メイリオ" pitchFamily="50" charset="-128"/>
              </a:rPr>
              <a:t>点</a:t>
            </a:r>
            <a:r>
              <a:rPr lang="en-US" altLang="ja-JP" sz="2400" kern="100" dirty="0">
                <a:effectLst/>
                <a:latin typeface="メイリオ" pitchFamily="50" charset="-128"/>
                <a:ea typeface="メイリオ" pitchFamily="50" charset="-128"/>
                <a:cs typeface="メイリオ" pitchFamily="50" charset="-128"/>
              </a:rPr>
              <a:t>Q</a:t>
            </a:r>
            <a:r>
              <a:rPr lang="ja-JP" altLang="ja-JP" sz="2400" kern="100" dirty="0">
                <a:effectLst/>
                <a:latin typeface="メイリオ" pitchFamily="50" charset="-128"/>
                <a:ea typeface="メイリオ" pitchFamily="50" charset="-128"/>
                <a:cs typeface="メイリオ" pitchFamily="50" charset="-128"/>
              </a:rPr>
              <a:t>を越えたら、回収線と</a:t>
            </a:r>
            <a:r>
              <a:rPr lang="en-US" altLang="ja-JP" sz="2400" kern="100" dirty="0">
                <a:effectLst/>
                <a:latin typeface="メイリオ" pitchFamily="50" charset="-128"/>
                <a:ea typeface="メイリオ" pitchFamily="50" charset="-128"/>
                <a:cs typeface="メイリオ" pitchFamily="50" charset="-128"/>
              </a:rPr>
              <a:t>x-y</a:t>
            </a:r>
            <a:r>
              <a:rPr lang="ja-JP" altLang="ja-JP" sz="2400" kern="100" dirty="0">
                <a:effectLst/>
                <a:latin typeface="メイリオ" pitchFamily="50" charset="-128"/>
                <a:ea typeface="メイリオ" pitchFamily="50" charset="-128"/>
                <a:cs typeface="メイリオ" pitchFamily="50" charset="-128"/>
              </a:rPr>
              <a:t>曲線との間を</a:t>
            </a:r>
            <a:endParaRPr lang="en-US" altLang="ja-JP" sz="2400" kern="100" dirty="0">
              <a:effectLst/>
              <a:latin typeface="メイリオ" pitchFamily="50" charset="-128"/>
              <a:ea typeface="メイリオ" pitchFamily="50" charset="-128"/>
              <a:cs typeface="メイリオ" pitchFamily="50" charset="-128"/>
            </a:endParaRPr>
          </a:p>
          <a:p>
            <a:pPr indent="342900" algn="just"/>
            <a:r>
              <a:rPr lang="ja-JP" altLang="en-US" sz="2400" kern="100" dirty="0">
                <a:latin typeface="メイリオ" pitchFamily="50" charset="-128"/>
                <a:ea typeface="メイリオ" pitchFamily="50" charset="-128"/>
                <a:cs typeface="メイリオ" pitchFamily="50" charset="-128"/>
              </a:rPr>
              <a:t>　</a:t>
            </a:r>
            <a:r>
              <a:rPr lang="ja-JP" altLang="ja-JP" sz="2400" kern="100" dirty="0">
                <a:effectLst/>
                <a:latin typeface="メイリオ" pitchFamily="50" charset="-128"/>
                <a:ea typeface="メイリオ" pitchFamily="50" charset="-128"/>
                <a:cs typeface="メイリオ" pitchFamily="50" charset="-128"/>
              </a:rPr>
              <a:t>階段状に作図する。</a:t>
            </a:r>
            <a:endParaRPr lang="en-US" altLang="ja-JP" sz="2400" kern="100" dirty="0">
              <a:effectLst/>
              <a:latin typeface="メイリオ" pitchFamily="50" charset="-128"/>
              <a:ea typeface="メイリオ" pitchFamily="50" charset="-128"/>
              <a:cs typeface="メイリオ" pitchFamily="50" charset="-128"/>
            </a:endParaRPr>
          </a:p>
          <a:p>
            <a:pPr indent="342900" algn="just"/>
            <a:r>
              <a:rPr lang="ja-JP" altLang="en-US" sz="2400" kern="100" dirty="0">
                <a:latin typeface="メイリオ" pitchFamily="50" charset="-128"/>
                <a:ea typeface="メイリオ" pitchFamily="50" charset="-128"/>
                <a:cs typeface="メイリオ" pitchFamily="50" charset="-128"/>
              </a:rPr>
              <a:t>⑦</a:t>
            </a:r>
            <a:r>
              <a:rPr lang="ja-JP" altLang="en-US" sz="2400" kern="100" dirty="0">
                <a:effectLst/>
                <a:latin typeface="メイリオ" pitchFamily="50" charset="-128"/>
                <a:ea typeface="メイリオ" pitchFamily="50" charset="-128"/>
                <a:cs typeface="メイリオ" pitchFamily="50" charset="-128"/>
              </a:rPr>
              <a:t>点</a:t>
            </a:r>
            <a:r>
              <a:rPr lang="en-US" altLang="ja-JP" sz="2400" kern="100" dirty="0">
                <a:effectLst/>
                <a:latin typeface="メイリオ" pitchFamily="50" charset="-128"/>
                <a:ea typeface="メイリオ" pitchFamily="50" charset="-128"/>
                <a:cs typeface="メイリオ" pitchFamily="50" charset="-128"/>
              </a:rPr>
              <a:t>W</a:t>
            </a:r>
            <a:r>
              <a:rPr lang="ja-JP" altLang="en-US" sz="2400" kern="100" dirty="0">
                <a:effectLst/>
                <a:latin typeface="メイリオ" pitchFamily="50" charset="-128"/>
                <a:ea typeface="メイリオ" pitchFamily="50" charset="-128"/>
                <a:cs typeface="メイリオ" pitchFamily="50" charset="-128"/>
              </a:rPr>
              <a:t>までの</a:t>
            </a:r>
            <a:r>
              <a:rPr lang="ja-JP" altLang="ja-JP" sz="2400" kern="100" dirty="0">
                <a:effectLst/>
                <a:latin typeface="メイリオ" pitchFamily="50" charset="-128"/>
                <a:ea typeface="メイリオ" pitchFamily="50" charset="-128"/>
                <a:cs typeface="メイリオ" pitchFamily="50" charset="-128"/>
              </a:rPr>
              <a:t>階段の段数</a:t>
            </a:r>
            <a:r>
              <a:rPr lang="en-US" altLang="ja-JP" sz="2400" kern="100" dirty="0">
                <a:effectLst/>
                <a:latin typeface="メイリオ" pitchFamily="50" charset="-128"/>
                <a:ea typeface="メイリオ" pitchFamily="50" charset="-128"/>
                <a:cs typeface="メイリオ" pitchFamily="50" charset="-128"/>
              </a:rPr>
              <a:t>(</a:t>
            </a:r>
            <a:r>
              <a:rPr lang="ja-JP" altLang="ja-JP" sz="2400" kern="100" dirty="0">
                <a:effectLst/>
                <a:latin typeface="メイリオ" pitchFamily="50" charset="-128"/>
                <a:ea typeface="メイリオ" pitchFamily="50" charset="-128"/>
                <a:cs typeface="メイリオ" pitchFamily="50" charset="-128"/>
              </a:rPr>
              <a:t>ステップ数</a:t>
            </a:r>
            <a:r>
              <a:rPr lang="en-US" altLang="ja-JP" sz="2400" kern="100" dirty="0">
                <a:effectLst/>
                <a:latin typeface="メイリオ" pitchFamily="50" charset="-128"/>
                <a:ea typeface="メイリオ" pitchFamily="50" charset="-128"/>
                <a:cs typeface="メイリオ" pitchFamily="50" charset="-128"/>
              </a:rPr>
              <a:t>)</a:t>
            </a:r>
            <a:r>
              <a:rPr lang="ja-JP" altLang="ja-JP" sz="2400" kern="100" dirty="0">
                <a:effectLst/>
                <a:latin typeface="メイリオ" pitchFamily="50" charset="-128"/>
                <a:ea typeface="メイリオ" pitchFamily="50" charset="-128"/>
                <a:cs typeface="メイリオ" pitchFamily="50" charset="-128"/>
              </a:rPr>
              <a:t>を数える。</a:t>
            </a:r>
            <a:endParaRPr lang="en-US" altLang="ja-JP" sz="2400" kern="100" dirty="0">
              <a:effectLst/>
              <a:latin typeface="メイリオ" pitchFamily="50" charset="-128"/>
              <a:ea typeface="メイリオ" pitchFamily="50" charset="-128"/>
              <a:cs typeface="メイリオ" pitchFamily="50" charset="-128"/>
            </a:endParaRPr>
          </a:p>
          <a:p>
            <a:pPr indent="342900" algn="just"/>
            <a:r>
              <a:rPr lang="ja-JP" altLang="en-US" sz="2400" kern="100" dirty="0">
                <a:latin typeface="メイリオ" pitchFamily="50" charset="-128"/>
                <a:ea typeface="メイリオ" pitchFamily="50" charset="-128"/>
                <a:cs typeface="メイリオ" pitchFamily="50" charset="-128"/>
              </a:rPr>
              <a:t>⑧</a:t>
            </a:r>
            <a:r>
              <a:rPr lang="ja-JP" altLang="ja-JP" sz="2400" kern="100" dirty="0">
                <a:effectLst/>
                <a:latin typeface="メイリオ" pitchFamily="50" charset="-128"/>
                <a:ea typeface="メイリオ" pitchFamily="50" charset="-128"/>
                <a:cs typeface="メイリオ" pitchFamily="50" charset="-128"/>
              </a:rPr>
              <a:t>理論段数はステップ数から１</a:t>
            </a:r>
            <a:r>
              <a:rPr lang="en-US" altLang="ja-JP" sz="2400" kern="100" dirty="0">
                <a:latin typeface="メイリオ" pitchFamily="50" charset="-128"/>
                <a:ea typeface="メイリオ" pitchFamily="50" charset="-128"/>
                <a:cs typeface="メイリオ" pitchFamily="50" charset="-128"/>
              </a:rPr>
              <a:t>(</a:t>
            </a:r>
            <a:r>
              <a:rPr lang="ja-JP" altLang="en-US" sz="2400" kern="100" dirty="0">
                <a:effectLst/>
                <a:latin typeface="メイリオ" pitchFamily="50" charset="-128"/>
                <a:ea typeface="メイリオ" pitchFamily="50" charset="-128"/>
                <a:cs typeface="メイリオ" pitchFamily="50" charset="-128"/>
              </a:rPr>
              <a:t>加熱缶</a:t>
            </a:r>
            <a:r>
              <a:rPr lang="en-US" altLang="ja-JP" sz="2400" kern="100" dirty="0">
                <a:effectLst/>
                <a:latin typeface="メイリオ" pitchFamily="50" charset="-128"/>
                <a:ea typeface="メイリオ" pitchFamily="50" charset="-128"/>
                <a:cs typeface="メイリオ" pitchFamily="50" charset="-128"/>
              </a:rPr>
              <a:t>)</a:t>
            </a:r>
            <a:r>
              <a:rPr lang="ja-JP" altLang="ja-JP" sz="2400" kern="100" dirty="0">
                <a:effectLst/>
                <a:latin typeface="メイリオ" pitchFamily="50" charset="-128"/>
                <a:ea typeface="メイリオ" pitchFamily="50" charset="-128"/>
                <a:cs typeface="メイリオ" pitchFamily="50" charset="-128"/>
              </a:rPr>
              <a:t>を</a:t>
            </a:r>
            <a:endParaRPr lang="en-US" altLang="ja-JP" sz="2400" kern="100" dirty="0">
              <a:effectLst/>
              <a:latin typeface="メイリオ" pitchFamily="50" charset="-128"/>
              <a:ea typeface="メイリオ" pitchFamily="50" charset="-128"/>
              <a:cs typeface="メイリオ" pitchFamily="50" charset="-128"/>
            </a:endParaRPr>
          </a:p>
          <a:p>
            <a:pPr indent="342900" algn="just"/>
            <a:r>
              <a:rPr lang="ja-JP" altLang="en-US" sz="2400" kern="100" dirty="0">
                <a:latin typeface="メイリオ" pitchFamily="50" charset="-128"/>
                <a:ea typeface="メイリオ" pitchFamily="50" charset="-128"/>
                <a:cs typeface="メイリオ" pitchFamily="50" charset="-128"/>
              </a:rPr>
              <a:t>　</a:t>
            </a:r>
            <a:r>
              <a:rPr lang="ja-JP" altLang="ja-JP" sz="2400" kern="100" dirty="0">
                <a:effectLst/>
                <a:latin typeface="メイリオ" pitchFamily="50" charset="-128"/>
                <a:ea typeface="メイリオ" pitchFamily="50" charset="-128"/>
                <a:cs typeface="メイリオ" pitchFamily="50" charset="-128"/>
              </a:rPr>
              <a:t>引いた数</a:t>
            </a:r>
            <a:r>
              <a:rPr lang="ja-JP" altLang="en-US" sz="2400" kern="100" dirty="0">
                <a:latin typeface="メイリオ" pitchFamily="50" charset="-128"/>
                <a:ea typeface="メイリオ" pitchFamily="50" charset="-128"/>
                <a:cs typeface="メイリオ" pitchFamily="50" charset="-128"/>
              </a:rPr>
              <a:t>に</a:t>
            </a:r>
            <a:r>
              <a:rPr lang="ja-JP" altLang="ja-JP" sz="2400" kern="100" dirty="0">
                <a:effectLst/>
                <a:latin typeface="メイリオ" pitchFamily="50" charset="-128"/>
                <a:ea typeface="メイリオ" pitchFamily="50" charset="-128"/>
                <a:cs typeface="メイリオ" pitchFamily="50" charset="-128"/>
              </a:rPr>
              <a:t>なる。</a:t>
            </a:r>
          </a:p>
          <a:p>
            <a:pPr indent="342900" algn="just"/>
            <a:r>
              <a:rPr lang="ja-JP" altLang="en-US" sz="2400" kern="100" dirty="0">
                <a:latin typeface="メイリオ" pitchFamily="50" charset="-128"/>
                <a:ea typeface="メイリオ" pitchFamily="50" charset="-128"/>
                <a:cs typeface="メイリオ" pitchFamily="50" charset="-128"/>
              </a:rPr>
              <a:t>⑨</a:t>
            </a:r>
            <a:r>
              <a:rPr lang="ja-JP" altLang="ja-JP" sz="2400" kern="100" dirty="0">
                <a:effectLst/>
                <a:latin typeface="メイリオ" pitchFamily="50" charset="-128"/>
                <a:ea typeface="メイリオ" pitchFamily="50" charset="-128"/>
                <a:cs typeface="メイリオ" pitchFamily="50" charset="-128"/>
              </a:rPr>
              <a:t>原料段は点</a:t>
            </a:r>
            <a:r>
              <a:rPr lang="en-US" altLang="ja-JP" sz="2400" kern="100" dirty="0">
                <a:effectLst/>
                <a:latin typeface="メイリオ" pitchFamily="50" charset="-128"/>
                <a:ea typeface="メイリオ" pitchFamily="50" charset="-128"/>
                <a:cs typeface="メイリオ" pitchFamily="50" charset="-128"/>
              </a:rPr>
              <a:t>Q</a:t>
            </a:r>
            <a:r>
              <a:rPr lang="ja-JP" altLang="ja-JP" sz="2400" kern="100" dirty="0">
                <a:effectLst/>
                <a:latin typeface="メイリオ" pitchFamily="50" charset="-128"/>
                <a:ea typeface="メイリオ" pitchFamily="50" charset="-128"/>
                <a:cs typeface="メイリオ" pitchFamily="50" charset="-128"/>
              </a:rPr>
              <a:t>を挟む段になる。</a:t>
            </a:r>
          </a:p>
        </p:txBody>
      </p:sp>
      <p:sp>
        <p:nvSpPr>
          <p:cNvPr id="5" name="テキスト ボックス 4">
            <a:extLst>
              <a:ext uri="{FF2B5EF4-FFF2-40B4-BE49-F238E27FC236}">
                <a16:creationId xmlns:a16="http://schemas.microsoft.com/office/drawing/2014/main" id="{BB09D4A8-EFB9-B9D2-4EC5-8E868F4317E5}"/>
              </a:ext>
            </a:extLst>
          </p:cNvPr>
          <p:cNvSpPr txBox="1"/>
          <p:nvPr/>
        </p:nvSpPr>
        <p:spPr>
          <a:xfrm>
            <a:off x="301500" y="327683"/>
            <a:ext cx="8150838" cy="584775"/>
          </a:xfrm>
          <a:prstGeom prst="rect">
            <a:avLst/>
          </a:prstGeom>
          <a:noFill/>
        </p:spPr>
        <p:txBody>
          <a:bodyPr wrap="square" rtlCol="0">
            <a:spAutoFit/>
          </a:bodyPr>
          <a:lstStyle/>
          <a:p>
            <a:r>
              <a:rPr lang="ja-JP" altLang="en-US" sz="3200" dirty="0">
                <a:latin typeface="メイリオ" pitchFamily="50" charset="-128"/>
                <a:ea typeface="メイリオ" pitchFamily="50" charset="-128"/>
                <a:cs typeface="メイリオ" pitchFamily="50" charset="-128"/>
              </a:rPr>
              <a:t>（３）</a:t>
            </a:r>
            <a:r>
              <a:rPr kumimoji="1" lang="ja-JP" altLang="en-US" sz="3200" dirty="0">
                <a:latin typeface="メイリオ" pitchFamily="50" charset="-128"/>
                <a:ea typeface="メイリオ" pitchFamily="50" charset="-128"/>
                <a:cs typeface="メイリオ" pitchFamily="50" charset="-128"/>
              </a:rPr>
              <a:t>マッケーブ・シール法（階段作図）</a:t>
            </a:r>
            <a:endParaRPr kumimoji="1" lang="ja-JP" altLang="en-US" sz="2000" dirty="0">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CC7AAC17-8DD3-2F5E-C8ED-44AB08000036}"/>
              </a:ext>
            </a:extLst>
          </p:cNvPr>
          <p:cNvSpPr txBox="1"/>
          <p:nvPr/>
        </p:nvSpPr>
        <p:spPr>
          <a:xfrm>
            <a:off x="1252301" y="1025201"/>
            <a:ext cx="10441262" cy="954107"/>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蒸留塔の</a:t>
            </a:r>
            <a:r>
              <a:rPr lang="ja-JP" altLang="en-US" sz="2800" dirty="0">
                <a:solidFill>
                  <a:srgbClr val="FF0000"/>
                </a:solidFill>
                <a:latin typeface="メイリオ" panose="020B0604030504040204" pitchFamily="50" charset="-128"/>
                <a:ea typeface="メイリオ" panose="020B0604030504040204" pitchFamily="50" charset="-128"/>
              </a:rPr>
              <a:t>必要段数（理論段数）</a:t>
            </a:r>
            <a:r>
              <a:rPr lang="ja-JP" altLang="en-US" sz="2800" dirty="0">
                <a:latin typeface="メイリオ" panose="020B0604030504040204" pitchFamily="50" charset="-128"/>
                <a:ea typeface="メイリオ" panose="020B0604030504040204" pitchFamily="50" charset="-128"/>
              </a:rPr>
              <a:t>を、</a:t>
            </a:r>
            <a:r>
              <a:rPr kumimoji="1" lang="ja-JP" altLang="en-US" sz="2800" dirty="0">
                <a:latin typeface="メイリオ" panose="020B0604030504040204" pitchFamily="50" charset="-128"/>
                <a:ea typeface="メイリオ" panose="020B0604030504040204" pitchFamily="50" charset="-128"/>
              </a:rPr>
              <a:t>気液平衡線図（</a:t>
            </a:r>
            <a:r>
              <a:rPr kumimoji="1" lang="en-US" altLang="ja-JP" sz="2800" dirty="0">
                <a:latin typeface="メイリオ" panose="020B0604030504040204" pitchFamily="50" charset="-128"/>
                <a:ea typeface="メイリオ" panose="020B0604030504040204" pitchFamily="50" charset="-128"/>
              </a:rPr>
              <a:t>x-y</a:t>
            </a:r>
            <a:r>
              <a:rPr kumimoji="1" lang="ja-JP" altLang="en-US" sz="2800" dirty="0">
                <a:latin typeface="メイリオ" panose="020B0604030504040204" pitchFamily="50" charset="-128"/>
                <a:ea typeface="メイリオ" panose="020B0604030504040204" pitchFamily="50" charset="-128"/>
              </a:rPr>
              <a:t>線図）上で作図</a:t>
            </a:r>
            <a:r>
              <a:rPr lang="ja-JP" altLang="en-US" sz="2800" dirty="0">
                <a:latin typeface="メイリオ" panose="020B0604030504040204" pitchFamily="50" charset="-128"/>
                <a:ea typeface="メイリオ" panose="020B0604030504040204" pitchFamily="50" charset="-128"/>
              </a:rPr>
              <a:t>をして</a:t>
            </a:r>
            <a:r>
              <a:rPr kumimoji="1" lang="ja-JP" altLang="en-US" sz="2800" dirty="0">
                <a:latin typeface="メイリオ" panose="020B0604030504040204" pitchFamily="50" charset="-128"/>
                <a:ea typeface="メイリオ" panose="020B0604030504040204" pitchFamily="50" charset="-128"/>
              </a:rPr>
              <a:t>求める方法</a:t>
            </a:r>
          </a:p>
        </p:txBody>
      </p:sp>
      <p:sp>
        <p:nvSpPr>
          <p:cNvPr id="6" name="テキスト ボックス 5">
            <a:extLst>
              <a:ext uri="{FF2B5EF4-FFF2-40B4-BE49-F238E27FC236}">
                <a16:creationId xmlns:a16="http://schemas.microsoft.com/office/drawing/2014/main" id="{7A478BCA-5251-6446-352A-48B75FE776C4}"/>
              </a:ext>
            </a:extLst>
          </p:cNvPr>
          <p:cNvSpPr txBox="1"/>
          <p:nvPr/>
        </p:nvSpPr>
        <p:spPr>
          <a:xfrm>
            <a:off x="1569419" y="3065130"/>
            <a:ext cx="1129553" cy="369332"/>
          </a:xfrm>
          <a:prstGeom prst="rect">
            <a:avLst/>
          </a:prstGeom>
          <a:noFill/>
        </p:spPr>
        <p:txBody>
          <a:bodyPr wrap="square" rtlCol="0">
            <a:spAutoFit/>
          </a:bodyPr>
          <a:lstStyle/>
          <a:p>
            <a:r>
              <a:rPr lang="en-US" altLang="ja-JP" dirty="0">
                <a:solidFill>
                  <a:srgbClr val="FF6600"/>
                </a:solidFill>
                <a:latin typeface="メイリオ" panose="020B0604030504040204" pitchFamily="50" charset="-128"/>
                <a:ea typeface="メイリオ" panose="020B0604030504040204" pitchFamily="50" charset="-128"/>
              </a:rPr>
              <a:t>x-y</a:t>
            </a:r>
            <a:r>
              <a:rPr lang="ja-JP" altLang="en-US" dirty="0">
                <a:solidFill>
                  <a:srgbClr val="FF6600"/>
                </a:solidFill>
                <a:latin typeface="メイリオ" panose="020B0604030504040204" pitchFamily="50" charset="-128"/>
                <a:ea typeface="メイリオ" panose="020B0604030504040204" pitchFamily="50" charset="-128"/>
              </a:rPr>
              <a:t>線図</a:t>
            </a:r>
            <a:endParaRPr kumimoji="1" lang="ja-JP" altLang="en-US" dirty="0">
              <a:solidFill>
                <a:srgbClr val="FF66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79FFA9C-03A6-E434-161C-B22CD790E486}"/>
              </a:ext>
            </a:extLst>
          </p:cNvPr>
          <p:cNvSpPr txBox="1"/>
          <p:nvPr/>
        </p:nvSpPr>
        <p:spPr>
          <a:xfrm>
            <a:off x="2527861" y="4830647"/>
            <a:ext cx="892885" cy="369332"/>
          </a:xfrm>
          <a:prstGeom prst="rect">
            <a:avLst/>
          </a:prstGeom>
          <a:noFill/>
        </p:spPr>
        <p:txBody>
          <a:bodyPr wrap="square" rtlCol="0">
            <a:spAutoFit/>
          </a:bodyPr>
          <a:lstStyle/>
          <a:p>
            <a:r>
              <a:rPr lang="ja-JP" altLang="en-US" dirty="0">
                <a:solidFill>
                  <a:srgbClr val="FF6600"/>
                </a:solidFill>
                <a:latin typeface="メイリオ" panose="020B0604030504040204" pitchFamily="50" charset="-128"/>
                <a:ea typeface="メイリオ" panose="020B0604030504040204" pitchFamily="50" charset="-128"/>
              </a:rPr>
              <a:t>回収</a:t>
            </a:r>
            <a:r>
              <a:rPr kumimoji="1" lang="ja-JP" altLang="en-US" dirty="0">
                <a:solidFill>
                  <a:srgbClr val="FF6600"/>
                </a:solidFill>
                <a:latin typeface="メイリオ" panose="020B0604030504040204" pitchFamily="50" charset="-128"/>
                <a:ea typeface="メイリオ" panose="020B0604030504040204" pitchFamily="50" charset="-128"/>
              </a:rPr>
              <a:t>線</a:t>
            </a:r>
          </a:p>
        </p:txBody>
      </p:sp>
      <p:sp>
        <p:nvSpPr>
          <p:cNvPr id="8" name="テキスト ボックス 7">
            <a:extLst>
              <a:ext uri="{FF2B5EF4-FFF2-40B4-BE49-F238E27FC236}">
                <a16:creationId xmlns:a16="http://schemas.microsoft.com/office/drawing/2014/main" id="{C06C4B2C-C191-7FCC-77CA-CDF526A4C617}"/>
              </a:ext>
            </a:extLst>
          </p:cNvPr>
          <p:cNvSpPr txBox="1"/>
          <p:nvPr/>
        </p:nvSpPr>
        <p:spPr>
          <a:xfrm>
            <a:off x="3132499" y="4173358"/>
            <a:ext cx="749450" cy="369332"/>
          </a:xfrm>
          <a:prstGeom prst="rect">
            <a:avLst/>
          </a:prstGeom>
          <a:noFill/>
        </p:spPr>
        <p:txBody>
          <a:bodyPr wrap="square" rtlCol="0">
            <a:spAutoFit/>
          </a:bodyPr>
          <a:lstStyle/>
          <a:p>
            <a:r>
              <a:rPr lang="en-US" altLang="ja-JP" dirty="0">
                <a:solidFill>
                  <a:srgbClr val="FF6600"/>
                </a:solidFill>
                <a:latin typeface="メイリオ" panose="020B0604030504040204" pitchFamily="50" charset="-128"/>
                <a:ea typeface="メイリオ" panose="020B0604030504040204" pitchFamily="50" charset="-128"/>
              </a:rPr>
              <a:t>q</a:t>
            </a:r>
            <a:r>
              <a:rPr kumimoji="1" lang="ja-JP" altLang="en-US" dirty="0">
                <a:solidFill>
                  <a:srgbClr val="FF6600"/>
                </a:solidFill>
                <a:latin typeface="メイリオ" panose="020B0604030504040204" pitchFamily="50" charset="-128"/>
                <a:ea typeface="メイリオ" panose="020B0604030504040204" pitchFamily="50" charset="-128"/>
              </a:rPr>
              <a:t>線</a:t>
            </a:r>
          </a:p>
        </p:txBody>
      </p:sp>
      <p:sp>
        <p:nvSpPr>
          <p:cNvPr id="9" name="テキスト ボックス 8">
            <a:extLst>
              <a:ext uri="{FF2B5EF4-FFF2-40B4-BE49-F238E27FC236}">
                <a16:creationId xmlns:a16="http://schemas.microsoft.com/office/drawing/2014/main" id="{096C4970-2DF0-F747-2AB1-01F14D013C1C}"/>
              </a:ext>
            </a:extLst>
          </p:cNvPr>
          <p:cNvSpPr txBox="1"/>
          <p:nvPr/>
        </p:nvSpPr>
        <p:spPr>
          <a:xfrm>
            <a:off x="3639069" y="3740879"/>
            <a:ext cx="892885" cy="369332"/>
          </a:xfrm>
          <a:prstGeom prst="rect">
            <a:avLst/>
          </a:prstGeom>
          <a:noFill/>
        </p:spPr>
        <p:txBody>
          <a:bodyPr wrap="square" rtlCol="0">
            <a:spAutoFit/>
          </a:bodyPr>
          <a:lstStyle/>
          <a:p>
            <a:r>
              <a:rPr kumimoji="1" lang="ja-JP" altLang="en-US" dirty="0">
                <a:solidFill>
                  <a:srgbClr val="FF6600"/>
                </a:solidFill>
                <a:latin typeface="メイリオ" panose="020B0604030504040204" pitchFamily="50" charset="-128"/>
                <a:ea typeface="メイリオ" panose="020B0604030504040204" pitchFamily="50" charset="-128"/>
              </a:rPr>
              <a:t>濃縮線</a:t>
            </a:r>
          </a:p>
        </p:txBody>
      </p:sp>
      <p:cxnSp>
        <p:nvCxnSpPr>
          <p:cNvPr id="11" name="直線矢印コネクタ 10">
            <a:extLst>
              <a:ext uri="{FF2B5EF4-FFF2-40B4-BE49-F238E27FC236}">
                <a16:creationId xmlns:a16="http://schemas.microsoft.com/office/drawing/2014/main" id="{B581557F-B121-5CEE-E4B7-839B282DF46A}"/>
              </a:ext>
            </a:extLst>
          </p:cNvPr>
          <p:cNvCxnSpPr>
            <a:cxnSpLocks/>
          </p:cNvCxnSpPr>
          <p:nvPr/>
        </p:nvCxnSpPr>
        <p:spPr>
          <a:xfrm flipH="1" flipV="1">
            <a:off x="2697878" y="4348648"/>
            <a:ext cx="436645" cy="4117"/>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B54433C7-CBFB-355F-8080-DC00F10C725B}"/>
              </a:ext>
            </a:extLst>
          </p:cNvPr>
          <p:cNvCxnSpPr>
            <a:cxnSpLocks/>
          </p:cNvCxnSpPr>
          <p:nvPr/>
        </p:nvCxnSpPr>
        <p:spPr>
          <a:xfrm flipH="1" flipV="1">
            <a:off x="3202424" y="3876286"/>
            <a:ext cx="436645" cy="4117"/>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714FC35C-45B5-9328-29A4-01A67CAAD3D0}"/>
              </a:ext>
            </a:extLst>
          </p:cNvPr>
          <p:cNvCxnSpPr>
            <a:cxnSpLocks/>
          </p:cNvCxnSpPr>
          <p:nvPr/>
        </p:nvCxnSpPr>
        <p:spPr>
          <a:xfrm flipH="1" flipV="1">
            <a:off x="2124408" y="4968631"/>
            <a:ext cx="436645" cy="4117"/>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ABF5C6E9-66DF-DAD5-6BE8-1FB502BF8290}"/>
              </a:ext>
            </a:extLst>
          </p:cNvPr>
          <p:cNvCxnSpPr>
            <a:cxnSpLocks/>
          </p:cNvCxnSpPr>
          <p:nvPr/>
        </p:nvCxnSpPr>
        <p:spPr>
          <a:xfrm>
            <a:off x="2527861" y="3260531"/>
            <a:ext cx="279885" cy="187653"/>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1764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2496</TotalTime>
  <Words>1991</Words>
  <Application>Microsoft Office PowerPoint</Application>
  <PresentationFormat>ワイド画面</PresentationFormat>
  <Paragraphs>290</Paragraphs>
  <Slides>25</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25</vt:i4>
      </vt:variant>
    </vt:vector>
  </HeadingPairs>
  <TitlesOfParts>
    <vt:vector size="35" baseType="lpstr">
      <vt:lpstr>ＭＳ 明朝</vt:lpstr>
      <vt:lpstr>メイリオ</vt:lpstr>
      <vt:lpstr>游ゴシック</vt:lpstr>
      <vt:lpstr>游ゴシック Light</vt:lpstr>
      <vt:lpstr>游明朝</vt:lpstr>
      <vt:lpstr>Arial</vt:lpstr>
      <vt:lpstr>Century</vt:lpstr>
      <vt:lpstr>Times New Roman</vt:lpstr>
      <vt:lpstr>Wingdings</vt:lpstr>
      <vt:lpstr>Office テーマ</vt:lpstr>
      <vt:lpstr>オールダーショウ式蒸留装置による連続精留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オールダーショウ式蒸留装置による連続精留</dc:title>
  <dc:creator>伊藤 敬治</dc:creator>
  <cp:lastModifiedBy>Windows ユーザー</cp:lastModifiedBy>
  <cp:revision>75</cp:revision>
  <dcterms:created xsi:type="dcterms:W3CDTF">2022-11-22T08:57:05Z</dcterms:created>
  <dcterms:modified xsi:type="dcterms:W3CDTF">2023-01-30T07:47:31Z</dcterms:modified>
</cp:coreProperties>
</file>