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69" r:id="rId5"/>
    <p:sldId id="256" r:id="rId6"/>
    <p:sldId id="270" r:id="rId7"/>
    <p:sldId id="257" r:id="rId8"/>
    <p:sldId id="264" r:id="rId9"/>
    <p:sldId id="258" r:id="rId10"/>
    <p:sldId id="271" r:id="rId11"/>
    <p:sldId id="259" r:id="rId12"/>
    <p:sldId id="267" r:id="rId13"/>
    <p:sldId id="260" r:id="rId14"/>
    <p:sldId id="272" r:id="rId15"/>
    <p:sldId id="262" r:id="rId16"/>
    <p:sldId id="274" r:id="rId17"/>
    <p:sldId id="263" r:id="rId18"/>
    <p:sldId id="276" r:id="rId19"/>
    <p:sldId id="268" r:id="rId20"/>
    <p:sldId id="278" r:id="rId21"/>
    <p:sldId id="280" r:id="rId22"/>
    <p:sldId id="281" r:id="rId23"/>
    <p:sldId id="277" r:id="rId24"/>
    <p:sldId id="279"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B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CBF08-CD16-0D4D-97EF-143EAC1653A7}" v="522" dt="2023-01-20T07:35:15.72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8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gh2725千葉佳乃" userId="5960eb0a-ca79-4c2f-9b69-bb813805451b" providerId="ADAL" clId="{C9DCBF08-CD16-0D4D-97EF-143EAC1653A7}"/>
    <pc:docChg chg="modSld">
      <pc:chgData name="ough2725千葉佳乃" userId="5960eb0a-ca79-4c2f-9b69-bb813805451b" providerId="ADAL" clId="{C9DCBF08-CD16-0D4D-97EF-143EAC1653A7}" dt="2023-01-20T07:35:15.727" v="521" actId="20577"/>
      <pc:docMkLst>
        <pc:docMk/>
      </pc:docMkLst>
      <pc:sldChg chg="modSp">
        <pc:chgData name="ough2725千葉佳乃" userId="5960eb0a-ca79-4c2f-9b69-bb813805451b" providerId="ADAL" clId="{C9DCBF08-CD16-0D4D-97EF-143EAC1653A7}" dt="2023-01-20T07:35:15.727" v="521" actId="20577"/>
        <pc:sldMkLst>
          <pc:docMk/>
          <pc:sldMk cId="2982209126" sldId="279"/>
        </pc:sldMkLst>
        <pc:spChg chg="mod">
          <ac:chgData name="ough2725千葉佳乃" userId="5960eb0a-ca79-4c2f-9b69-bb813805451b" providerId="ADAL" clId="{C9DCBF08-CD16-0D4D-97EF-143EAC1653A7}" dt="2023-01-20T07:35:15.727" v="521" actId="20577"/>
          <ac:spMkLst>
            <pc:docMk/>
            <pc:sldMk cId="2982209126" sldId="279"/>
            <ac:spMk id="3" creationId="{88AD8F61-EC21-2245-BC77-E11D75741F99}"/>
          </ac:spMkLst>
        </pc:spChg>
        <pc:picChg chg="mod">
          <ac:chgData name="ough2725千葉佳乃" userId="5960eb0a-ca79-4c2f-9b69-bb813805451b" providerId="ADAL" clId="{C9DCBF08-CD16-0D4D-97EF-143EAC1653A7}" dt="2023-01-20T07:29:10.490" v="132" actId="1076"/>
          <ac:picMkLst>
            <pc:docMk/>
            <pc:sldMk cId="2982209126" sldId="279"/>
            <ac:picMk id="6" creationId="{3F3A2268-798D-A740-B4F2-7003AE54FC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1D18E-F0A3-B844-B2CF-BCAC80DE7F16}" type="datetimeFigureOut">
              <a:rPr kumimoji="1" lang="en-US" altLang="ja-JP" smtClean="0"/>
              <a:t>3/29/2023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4A48B-7785-EA43-AE3B-78383270FED3}" type="slidenum">
              <a:rPr kumimoji="1" lang="en-US" altLang="ja-JP" smtClean="0"/>
              <a:t>‹#›</a:t>
            </a:fld>
            <a:endParaRPr kumimoji="1" lang="ja-JP" altLang="en-US"/>
          </a:p>
        </p:txBody>
      </p:sp>
    </p:spTree>
    <p:extLst>
      <p:ext uri="{BB962C8B-B14F-4D97-AF65-F5344CB8AC3E}">
        <p14:creationId xmlns:p14="http://schemas.microsoft.com/office/powerpoint/2010/main" val="30893364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○サンゴの役割</a:t>
            </a:r>
            <a:endParaRPr kumimoji="1" lang="en-US" altLang="ja-JP"/>
          </a:p>
          <a:p>
            <a:r>
              <a:rPr kumimoji="1" lang="ja-JP" altLang="en-US"/>
              <a:t>・生物の住処→生態系の根幹</a:t>
            </a:r>
            <a:endParaRPr kumimoji="1" lang="en-US" altLang="ja-JP"/>
          </a:p>
          <a:p>
            <a:r>
              <a:rPr kumimoji="1" lang="ja-JP" altLang="en-US"/>
              <a:t>　　　　　　　生物多様性</a:t>
            </a:r>
            <a:endParaRPr kumimoji="1" lang="en-US" altLang="ja-JP"/>
          </a:p>
          <a:p>
            <a:r>
              <a:rPr kumimoji="1" lang="ja-JP" altLang="en-US"/>
              <a:t>・漁業・観光の資源のしても有用</a:t>
            </a:r>
            <a:endParaRPr kumimoji="1" lang="en-US" altLang="ja-JP"/>
          </a:p>
          <a:p>
            <a:r>
              <a:rPr kumimoji="1" lang="ja-JP" altLang="en-US"/>
              <a:t>・陸地を囲む海中の堤防のような役割</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2</a:t>
            </a:fld>
            <a:endParaRPr kumimoji="1" lang="ja-JP" altLang="en-US"/>
          </a:p>
        </p:txBody>
      </p:sp>
    </p:spTree>
    <p:extLst>
      <p:ext uri="{BB962C8B-B14F-4D97-AF65-F5344CB8AC3E}">
        <p14:creationId xmlns:p14="http://schemas.microsoft.com/office/powerpoint/2010/main" val="421413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現在</a:t>
            </a:r>
            <a:r>
              <a:rPr kumimoji="1" lang="en-US" altLang="ja-JP"/>
              <a:t>19</a:t>
            </a:r>
            <a:r>
              <a:rPr kumimoji="1" lang="ja-JP" altLang="en-US"/>
              <a:t>の企業で海洋深層水を使った研究開発が進められており、</a:t>
            </a:r>
          </a:p>
          <a:p>
            <a:r>
              <a:rPr kumimoji="1" lang="ja-JP" altLang="en-US"/>
              <a:t>ほうれん草の栽培　車海老の養殖　温浴施設　化粧品　海ぶどうの養殖が行われています。</a:t>
            </a:r>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11</a:t>
            </a:fld>
            <a:endParaRPr kumimoji="1" lang="ja-JP" altLang="en-US"/>
          </a:p>
        </p:txBody>
      </p:sp>
    </p:spTree>
    <p:extLst>
      <p:ext uri="{BB962C8B-B14F-4D97-AF65-F5344CB8AC3E}">
        <p14:creationId xmlns:p14="http://schemas.microsoft.com/office/powerpoint/2010/main" val="183147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比較研究の</a:t>
            </a:r>
            <a:r>
              <a:rPr kumimoji="1" lang="en-US" altLang="ja-JP"/>
              <a:t>2</a:t>
            </a:r>
            <a:r>
              <a:rPr kumimoji="1" lang="ja-JP" altLang="en-US"/>
              <a:t>つ目として沖縄と気候が似ていて，海洋温度差発電をおこなっているハワイについて調べました。</a:t>
            </a:r>
            <a:endParaRPr kumimoji="1" lang="en-US" altLang="ja-JP"/>
          </a:p>
          <a:p>
            <a:r>
              <a:rPr kumimoji="1" lang="ja-JP" altLang="en-US"/>
              <a:t>ハワイ島の西端ケアホレ・コナに位置するハワイ州立自然エネルギー研究所、</a:t>
            </a:r>
            <a:r>
              <a:rPr kumimoji="1" lang="en-US" altLang="ja-JP"/>
              <a:t>NELHA</a:t>
            </a:r>
            <a:r>
              <a:rPr kumimoji="1" lang="ja-JP" altLang="en-US"/>
              <a:t>では海洋温度差発電の実証実験をおこなっています。</a:t>
            </a:r>
            <a:endParaRPr kumimoji="1" lang="en-US" altLang="ja-JP"/>
          </a:p>
          <a:p>
            <a:r>
              <a:rPr kumimoji="1" lang="ja-JP" altLang="en-US"/>
              <a:t>約</a:t>
            </a:r>
            <a:r>
              <a:rPr kumimoji="1" lang="en-US" altLang="ja-JP"/>
              <a:t>1000m〜</a:t>
            </a:r>
          </a:p>
          <a:p>
            <a:r>
              <a:rPr kumimoji="1" lang="en-US" altLang="ja-JP"/>
              <a:t>1979</a:t>
            </a:r>
            <a:r>
              <a:rPr kumimoji="1" lang="ja-JP" altLang="en-US"/>
              <a:t>年には世界で始めて 約</a:t>
            </a:r>
            <a:r>
              <a:rPr kumimoji="1" lang="en-US" altLang="ja-JP" err="1"/>
              <a:t>50kw</a:t>
            </a:r>
            <a:r>
              <a:rPr kumimoji="1" lang="ja-JP" altLang="en-US"/>
              <a:t>の温度差発電に成功しています</a:t>
            </a:r>
            <a:endParaRPr kumimoji="1" lang="en-US" altLang="ja-JP"/>
          </a:p>
          <a:p>
            <a:endParaRPr kumimoji="1" lang="en-US" altLang="ja-JP"/>
          </a:p>
          <a:p>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0" u="none" strike="noStrike">
                <a:solidFill>
                  <a:srgbClr val="444444"/>
                </a:solidFill>
                <a:effectLst/>
                <a:latin typeface="Hiragino Sans" panose="020B0300000000000000" pitchFamily="34" charset="-128"/>
                <a:ea typeface="Hiragino Sans" panose="020B0300000000000000" pitchFamily="34" charset="-128"/>
              </a:rPr>
              <a:t>冬／雨季　</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11</a:t>
            </a:r>
            <a:r>
              <a:rPr lang="ja-JP" altLang="en-US" b="1" i="0" u="none" strike="noStrike">
                <a:solidFill>
                  <a:srgbClr val="444444"/>
                </a:solidFill>
                <a:effectLst/>
                <a:latin typeface="Hiragino Sans" panose="020B0300000000000000" pitchFamily="34" charset="-128"/>
                <a:ea typeface="Hiragino Sans" panose="020B0300000000000000" pitchFamily="34" charset="-128"/>
              </a:rPr>
              <a:t>月～</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4</a:t>
            </a:r>
            <a:r>
              <a:rPr lang="ja-JP" altLang="en-US" b="1" i="0" u="none" strike="noStrike">
                <a:solidFill>
                  <a:srgbClr val="444444"/>
                </a:solidFill>
                <a:effectLst/>
                <a:latin typeface="Hiragino Sans" panose="020B0300000000000000" pitchFamily="34" charset="-128"/>
                <a:ea typeface="Hiragino Sans" panose="020B0300000000000000" pitchFamily="34" charset="-128"/>
              </a:rPr>
              <a:t>月　最低気温</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20℃</a:t>
            </a:r>
            <a:r>
              <a:rPr lang="ja-JP" altLang="en-US" b="1" i="0" u="none" strike="noStrike">
                <a:solidFill>
                  <a:srgbClr val="444444"/>
                </a:solidFill>
                <a:effectLst/>
                <a:latin typeface="Hiragino Sans" panose="020B0300000000000000" pitchFamily="34" charset="-128"/>
                <a:ea typeface="Hiragino Sans" panose="020B0300000000000000" pitchFamily="34" charset="-128"/>
              </a:rPr>
              <a:t>　最高気温</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27℃</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0" u="none" strike="noStrike">
                <a:solidFill>
                  <a:srgbClr val="444444"/>
                </a:solidFill>
                <a:effectLst/>
                <a:latin typeface="Hiragino Sans" panose="020B0300000000000000" pitchFamily="34" charset="-128"/>
                <a:ea typeface="Hiragino Sans" panose="020B0300000000000000" pitchFamily="34" charset="-128"/>
              </a:rPr>
              <a:t>夏／乾季　</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5</a:t>
            </a:r>
            <a:r>
              <a:rPr lang="ja-JP" altLang="en-US" b="1" i="0" u="none" strike="noStrike">
                <a:solidFill>
                  <a:srgbClr val="444444"/>
                </a:solidFill>
                <a:effectLst/>
                <a:latin typeface="Hiragino Sans" panose="020B0300000000000000" pitchFamily="34" charset="-128"/>
                <a:ea typeface="Hiragino Sans" panose="020B0300000000000000" pitchFamily="34" charset="-128"/>
              </a:rPr>
              <a:t>月～</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10</a:t>
            </a:r>
            <a:r>
              <a:rPr lang="ja-JP" altLang="en-US" b="1" i="0" u="none" strike="noStrike">
                <a:solidFill>
                  <a:srgbClr val="444444"/>
                </a:solidFill>
                <a:effectLst/>
                <a:latin typeface="Hiragino Sans" panose="020B0300000000000000" pitchFamily="34" charset="-128"/>
                <a:ea typeface="Hiragino Sans" panose="020B0300000000000000" pitchFamily="34" charset="-128"/>
              </a:rPr>
              <a:t>月　最低気温</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23℃</a:t>
            </a:r>
            <a:r>
              <a:rPr lang="ja-JP" altLang="en-US" b="1" i="0" u="none" strike="noStrike">
                <a:solidFill>
                  <a:srgbClr val="444444"/>
                </a:solidFill>
                <a:effectLst/>
                <a:latin typeface="Hiragino Sans" panose="020B0300000000000000" pitchFamily="34" charset="-128"/>
                <a:ea typeface="Hiragino Sans" panose="020B0300000000000000" pitchFamily="34" charset="-128"/>
              </a:rPr>
              <a:t>　最高気温</a:t>
            </a:r>
            <a:r>
              <a:rPr lang="en-US" altLang="ja-JP" b="1" i="0" u="none" strike="noStrike">
                <a:solidFill>
                  <a:srgbClr val="444444"/>
                </a:solidFill>
                <a:effectLst/>
                <a:latin typeface="Hiragino Sans" panose="020B0300000000000000" pitchFamily="34" charset="-128"/>
                <a:ea typeface="Hiragino Sans" panose="020B0300000000000000" pitchFamily="34" charset="-128"/>
              </a:rPr>
              <a:t>31℃</a:t>
            </a:r>
            <a:endParaRPr kumimoji="1" lang="en-US" altLang="ja-JP"/>
          </a:p>
          <a:p>
            <a:r>
              <a:rPr lang="ja-JP" altLang="en-US" b="0" i="0" u="none" strike="noStrike">
                <a:solidFill>
                  <a:srgbClr val="444444"/>
                </a:solidFill>
                <a:effectLst/>
                <a:latin typeface="Hiragino Sans" panose="020B0300000000000000" pitchFamily="34" charset="-128"/>
                <a:ea typeface="Hiragino Sans" panose="020B0300000000000000" pitchFamily="34" charset="-128"/>
              </a:rPr>
              <a:t>ハワイ沿岸の海水温度は平均</a:t>
            </a:r>
            <a:r>
              <a:rPr lang="en-US" altLang="ja-JP" b="0" i="0" u="none" strike="noStrike">
                <a:solidFill>
                  <a:srgbClr val="444444"/>
                </a:solidFill>
                <a:effectLst/>
                <a:latin typeface="Hiragino Sans" panose="020B0300000000000000" pitchFamily="34" charset="-128"/>
                <a:ea typeface="Hiragino Sans" panose="020B0300000000000000" pitchFamily="34" charset="-128"/>
              </a:rPr>
              <a:t>23.3℃</a:t>
            </a:r>
            <a:r>
              <a:rPr lang="ja-JP" altLang="en-US" b="0" i="0" u="none" strike="noStrike">
                <a:solidFill>
                  <a:srgbClr val="444444"/>
                </a:solidFill>
                <a:effectLst/>
                <a:latin typeface="Hiragino Sans" panose="020B0300000000000000" pitchFamily="34" charset="-128"/>
                <a:ea typeface="Hiragino Sans" panose="020B0300000000000000" pitchFamily="34" charset="-128"/>
              </a:rPr>
              <a:t>、夏は高い時で</a:t>
            </a:r>
            <a:r>
              <a:rPr lang="en-US" altLang="ja-JP" b="0" i="0" u="none" strike="noStrike">
                <a:solidFill>
                  <a:srgbClr val="444444"/>
                </a:solidFill>
                <a:effectLst/>
                <a:latin typeface="Hiragino Sans" panose="020B0300000000000000" pitchFamily="34" charset="-128"/>
                <a:ea typeface="Hiragino Sans" panose="020B0300000000000000" pitchFamily="34" charset="-128"/>
              </a:rPr>
              <a:t>26.7℃</a:t>
            </a:r>
          </a:p>
          <a:p>
            <a:endParaRPr kumimoji="1" lang="en-US" altLang="ja-JP" b="0" i="0" u="none" strike="noStrike">
              <a:solidFill>
                <a:srgbClr val="444444"/>
              </a:solidFill>
              <a:effectLst/>
              <a:latin typeface="Hiragino Sans" panose="020B0300000000000000" pitchFamily="34" charset="-128"/>
              <a:ea typeface="Hiragino Sans" panose="020B0300000000000000" pitchFamily="34" charset="-128"/>
            </a:endParaRPr>
          </a:p>
          <a:p>
            <a:r>
              <a:rPr kumimoji="1" lang="ja-JP" altLang="en-US" b="0" i="0" u="none" strike="noStrike">
                <a:solidFill>
                  <a:srgbClr val="444444"/>
                </a:solidFill>
                <a:effectLst/>
                <a:latin typeface="Hiragino Sans" panose="020B0300000000000000" pitchFamily="34" charset="-128"/>
                <a:ea typeface="Hiragino Sans" panose="020B0300000000000000" pitchFamily="34" charset="-128"/>
              </a:rPr>
              <a:t>沖縄　年間平均気温</a:t>
            </a:r>
            <a:r>
              <a:rPr kumimoji="1" lang="en-US" altLang="ja-JP" b="0" i="0" u="none" strike="noStrike">
                <a:solidFill>
                  <a:srgbClr val="444444"/>
                </a:solidFill>
                <a:effectLst/>
                <a:latin typeface="Hiragino Sans" panose="020B0300000000000000" pitchFamily="34" charset="-128"/>
                <a:ea typeface="Hiragino Sans" panose="020B0300000000000000" pitchFamily="34" charset="-128"/>
              </a:rPr>
              <a:t>23.1℃</a:t>
            </a:r>
          </a:p>
          <a:p>
            <a:r>
              <a:rPr kumimoji="1" lang="ja-JP" altLang="en-US"/>
              <a:t>　　　最高　</a:t>
            </a:r>
            <a:r>
              <a:rPr kumimoji="1" lang="en-US" altLang="ja-JP"/>
              <a:t>25.7</a:t>
            </a:r>
          </a:p>
          <a:p>
            <a:r>
              <a:rPr kumimoji="1" lang="ja-JP" altLang="en-US"/>
              <a:t>　　　最低　</a:t>
            </a:r>
            <a:r>
              <a:rPr kumimoji="1" lang="en-US" altLang="ja-JP"/>
              <a:t>20.8</a:t>
            </a:r>
            <a:endParaRPr kumimoji="1" lang="ja-JP" altLang="en-US"/>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12</a:t>
            </a:fld>
            <a:endParaRPr kumimoji="1" lang="ja-JP" altLang="en-US"/>
          </a:p>
        </p:txBody>
      </p:sp>
    </p:spTree>
    <p:extLst>
      <p:ext uri="{BB962C8B-B14F-4D97-AF65-F5344CB8AC3E}">
        <p14:creationId xmlns:p14="http://schemas.microsoft.com/office/powerpoint/2010/main" val="408063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NELHA </a:t>
            </a:r>
            <a:r>
              <a:rPr kumimoji="1" lang="ja-JP" altLang="en-US"/>
              <a:t>での海洋深層水の利用例として海洋深層水食品の開発，</a:t>
            </a:r>
            <a:endParaRPr kumimoji="1" lang="en-US" altLang="ja-JP"/>
          </a:p>
          <a:p>
            <a:r>
              <a:rPr kumimoji="1" lang="ja-JP" altLang="en-US"/>
              <a:t>アワビ、黒真珠貝、かき、アサリなど他の様々な水産生物の培養、飼育をおこなっています。</a:t>
            </a:r>
            <a:endParaRPr kumimoji="1" lang="en-US" altLang="ja-JP"/>
          </a:p>
          <a:p>
            <a:r>
              <a:rPr kumimoji="1" lang="ja-JP" altLang="en-US"/>
              <a:t>また深層水を利用した室内冷却システムを利用して</a:t>
            </a:r>
            <a:r>
              <a:rPr kumimoji="1" lang="en-US" altLang="ja-JP"/>
              <a:t>80%</a:t>
            </a:r>
            <a:r>
              <a:rPr kumimoji="1" lang="ja-JP" altLang="en-US"/>
              <a:t>近くの節電に成功しています。</a:t>
            </a:r>
            <a:endParaRPr kumimoji="1" lang="en-US" altLang="ja-JP"/>
          </a:p>
          <a:p>
            <a:endParaRPr kumimoji="1" lang="en-US" altLang="ja-JP"/>
          </a:p>
          <a:p>
            <a:r>
              <a:rPr kumimoji="1" lang="en-US" altLang="ja-JP"/>
              <a:t>http://</a:t>
            </a:r>
            <a:r>
              <a:rPr kumimoji="1" lang="en-US" altLang="ja-JP" err="1"/>
              <a:t>www.dowas.net</a:t>
            </a:r>
            <a:r>
              <a:rPr kumimoji="1" lang="en-US" altLang="ja-JP"/>
              <a:t>/member/news/4-2.pdf</a:t>
            </a:r>
          </a:p>
          <a:p>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13</a:t>
            </a:fld>
            <a:endParaRPr kumimoji="1" lang="ja-JP" altLang="en-US"/>
          </a:p>
        </p:txBody>
      </p:sp>
    </p:spTree>
    <p:extLst>
      <p:ext uri="{BB962C8B-B14F-4D97-AF65-F5344CB8AC3E}">
        <p14:creationId xmlns:p14="http://schemas.microsoft.com/office/powerpoint/2010/main" val="324067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らのことから私たちの班では汲み上げた深層海水をサンゴに適した水温を作り出すことに利用しようと考えました。深層海水は海水温が低い状態で安定しているのはもちろん、細菌が少なく栄養塩を多く含んでいるといった特徴があります。よって深層水を生育場所に流すことで海水温を下げるだけでなく深層水に豊富に含まれている栄養分をサンゴに与えることも可能になると考えました。</a:t>
            </a:r>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14</a:t>
            </a:fld>
            <a:endParaRPr kumimoji="1" lang="ja-JP" altLang="en-US"/>
          </a:p>
        </p:txBody>
      </p:sp>
    </p:spTree>
    <p:extLst>
      <p:ext uri="{BB962C8B-B14F-4D97-AF65-F5344CB8AC3E}">
        <p14:creationId xmlns:p14="http://schemas.microsoft.com/office/powerpoint/2010/main" val="2862186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まとめです</a:t>
            </a:r>
          </a:p>
          <a:p>
            <a:r>
              <a:rPr kumimoji="1" lang="ja-JP" altLang="en-US"/>
              <a:t>私たちは現在の地球温暖化に伴う海水温度の上昇によるサンゴの白化を防ぐために沖縄特有の表層水と深層水の温度差を利用する海洋温度差発電を行うことで発電と同時にサンゴの生育しやすい温度にまで海水温を下げサンゴに栄養をあたえることができると考えました。</a:t>
            </a:r>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15</a:t>
            </a:fld>
            <a:endParaRPr kumimoji="1" lang="ja-JP" altLang="en-US"/>
          </a:p>
        </p:txBody>
      </p:sp>
    </p:spTree>
    <p:extLst>
      <p:ext uri="{BB962C8B-B14F-4D97-AF65-F5344CB8AC3E}">
        <p14:creationId xmlns:p14="http://schemas.microsoft.com/office/powerpoint/2010/main" val="2841109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16</a:t>
            </a:fld>
            <a:endParaRPr kumimoji="1" lang="ja-JP" altLang="en-US"/>
          </a:p>
        </p:txBody>
      </p:sp>
    </p:spTree>
    <p:extLst>
      <p:ext uri="{BB962C8B-B14F-4D97-AF65-F5344CB8AC3E}">
        <p14:creationId xmlns:p14="http://schemas.microsoft.com/office/powerpoint/2010/main" val="887876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しかし深層水とサンゴの関係について調べていくと深層水には栄養塩が含まれすぎているがゆえに大量に使用すると海面付近で富栄養化が起こりそれに伴う問題がいくつも発生することが分かりました。</a:t>
            </a:r>
          </a:p>
          <a:p>
            <a:r>
              <a:rPr kumimoji="1" lang="ja-JP" altLang="en-US"/>
              <a:t>改善点として発電で使用した際に水温が下がった表層水を使うことも考えましたが深層水に比べると水温はずいぶん高くサンゴ付近の海水温を下げる効果は低くなります。</a:t>
            </a:r>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18</a:t>
            </a:fld>
            <a:endParaRPr kumimoji="1" lang="ja-JP" altLang="en-US"/>
          </a:p>
        </p:txBody>
      </p:sp>
    </p:spTree>
    <p:extLst>
      <p:ext uri="{BB962C8B-B14F-4D97-AF65-F5344CB8AC3E}">
        <p14:creationId xmlns:p14="http://schemas.microsoft.com/office/powerpoint/2010/main" val="4127622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sz="1200"/>
              <a:t>栄養塩の問題や発電施設の建設にかかる費用など課題が多く残る。</a:t>
            </a:r>
          </a:p>
          <a:p>
            <a:pPr marL="0" indent="0">
              <a:buNone/>
            </a:pPr>
            <a:r>
              <a:rPr kumimoji="1" lang="ja-JP" altLang="en-US" sz="1200"/>
              <a:t>課題解決のために更なる研究を進めるほか地球温暖化を防ぐ取り組みを行うことも重要であると感じた。</a:t>
            </a:r>
            <a:endParaRPr kumimoji="1" lang="ja-JP" altLang="en-US"/>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19</a:t>
            </a:fld>
            <a:endParaRPr kumimoji="1" lang="ja-JP" altLang="en-US"/>
          </a:p>
        </p:txBody>
      </p:sp>
    </p:spTree>
    <p:extLst>
      <p:ext uri="{BB962C8B-B14F-4D97-AF65-F5344CB8AC3E}">
        <p14:creationId xmlns:p14="http://schemas.microsoft.com/office/powerpoint/2010/main" val="259447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3</a:t>
            </a:fld>
            <a:endParaRPr kumimoji="1" lang="ja-JP" altLang="en-US"/>
          </a:p>
        </p:txBody>
      </p:sp>
    </p:spTree>
    <p:extLst>
      <p:ext uri="{BB962C8B-B14F-4D97-AF65-F5344CB8AC3E}">
        <p14:creationId xmlns:p14="http://schemas.microsoft.com/office/powerpoint/2010/main" val="372382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次に沖縄の海水温の現状について説明します。</a:t>
            </a:r>
            <a:endParaRPr kumimoji="1" lang="en-US" altLang="ja-JP"/>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4</a:t>
            </a:fld>
            <a:endParaRPr kumimoji="1" lang="ja-JP" altLang="en-US"/>
          </a:p>
        </p:txBody>
      </p:sp>
    </p:spTree>
    <p:extLst>
      <p:ext uri="{BB962C8B-B14F-4D97-AF65-F5344CB8AC3E}">
        <p14:creationId xmlns:p14="http://schemas.microsoft.com/office/powerpoint/2010/main" val="86861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こちらは、海域海面水温の年平均の推移のグラフです。</a:t>
            </a:r>
            <a:endParaRPr kumimoji="1" lang="en-US" altLang="ja-JP"/>
          </a:p>
          <a:p>
            <a:r>
              <a:rPr kumimoji="1" lang="ja-JP" altLang="en-US"/>
              <a:t>グラフからも分かる通り、サンゴの生息する浅い海面付近の水温は年々上昇しています。</a:t>
            </a:r>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5</a:t>
            </a:fld>
            <a:endParaRPr kumimoji="1" lang="ja-JP" altLang="en-US"/>
          </a:p>
        </p:txBody>
      </p:sp>
    </p:spTree>
    <p:extLst>
      <p:ext uri="{BB962C8B-B14F-4D97-AF65-F5344CB8AC3E}">
        <p14:creationId xmlns:p14="http://schemas.microsoft.com/office/powerpoint/2010/main" val="320780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またこちらの表からは、</a:t>
            </a:r>
            <a:r>
              <a:rPr kumimoji="1" lang="en-US" altLang="ja-JP"/>
              <a:t>2016</a:t>
            </a:r>
            <a:r>
              <a:rPr kumimoji="1" lang="ja-JP" altLang="en-US"/>
              <a:t>年</a:t>
            </a:r>
            <a:r>
              <a:rPr kumimoji="1" lang="en-US" altLang="ja-JP"/>
              <a:t>2019</a:t>
            </a:r>
            <a:r>
              <a:rPr kumimoji="1" lang="ja-JP" altLang="en-US"/>
              <a:t>年</a:t>
            </a:r>
            <a:r>
              <a:rPr kumimoji="1" lang="en-US" altLang="ja-JP"/>
              <a:t>2020</a:t>
            </a:r>
            <a:r>
              <a:rPr kumimoji="1" lang="ja-JP" altLang="en-US"/>
              <a:t>年など近年に地球温暖化によって海面水温がより高い値を記録していることがわかります。</a:t>
            </a:r>
            <a:endParaRPr kumimoji="1" lang="en-US" altLang="ja-JP"/>
          </a:p>
          <a:p>
            <a:r>
              <a:rPr kumimoji="1" lang="ja-JP" altLang="en-US"/>
              <a:t>海水温の</a:t>
            </a:r>
            <a:r>
              <a:rPr kumimoji="1" lang="en-US" altLang="ja-JP"/>
              <a:t>100</a:t>
            </a:r>
            <a:r>
              <a:rPr kumimoji="1" lang="ja-JP" altLang="en-US"/>
              <a:t>年あたりの上昇率は約</a:t>
            </a:r>
            <a:r>
              <a:rPr kumimoji="1" lang="en-US" altLang="ja-JP"/>
              <a:t>0.86</a:t>
            </a:r>
            <a:r>
              <a:rPr kumimoji="1" lang="ja-JP" altLang="en-US"/>
              <a:t>℃です。</a:t>
            </a:r>
            <a:endParaRPr kumimoji="1" lang="en-US" altLang="ja-JP"/>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6</a:t>
            </a:fld>
            <a:endParaRPr kumimoji="1" lang="ja-JP" altLang="en-US"/>
          </a:p>
        </p:txBody>
      </p:sp>
    </p:spTree>
    <p:extLst>
      <p:ext uri="{BB962C8B-B14F-4D97-AF65-F5344CB8AC3E}">
        <p14:creationId xmlns:p14="http://schemas.microsoft.com/office/powerpoint/2010/main" val="358123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サンゴの生育に適した水温は</a:t>
            </a:r>
            <a:r>
              <a:rPr kumimoji="1" lang="en-US" altLang="ja-JP"/>
              <a:t>25〜28</a:t>
            </a:r>
            <a:r>
              <a:rPr kumimoji="1" lang="ja-JP" altLang="en-US"/>
              <a:t>℃ですが、先ほど述べたように海水温はどんどん上昇しています。将来的に全てのサンゴが白化、絶滅してしまう可能性があります。</a:t>
            </a:r>
            <a:endParaRPr kumimoji="1" lang="en-US" altLang="ja-JP"/>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7</a:t>
            </a:fld>
            <a:endParaRPr kumimoji="1" lang="ja-JP" altLang="en-US"/>
          </a:p>
        </p:txBody>
      </p:sp>
    </p:spTree>
    <p:extLst>
      <p:ext uri="{BB962C8B-B14F-4D97-AF65-F5344CB8AC3E}">
        <p14:creationId xmlns:p14="http://schemas.microsoft.com/office/powerpoint/2010/main" val="3268897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u="none" strike="noStrike">
                <a:solidFill>
                  <a:srgbClr val="000000"/>
                </a:solidFill>
                <a:effectLst/>
                <a:latin typeface="M PLUS 1p"/>
              </a:rPr>
              <a:t>そこで私たちは海水温度を下げる点において海洋温度差発電に着目しました。海洋温度差発電とは表層の暖かい海水と深海の冷たい海水との温度差を利用して発電を行う技術のことです。仕組みとしてはまず温かい海水面の部分に沸点が水よりも低いアンモニアや代替フロンを設置します。それらを温かな海水によって蒸発させ、その時に発生したガス圧で発電タービンを回し電力を得ます。そして気化されたアンモニアや代替フロンは深度</a:t>
            </a:r>
            <a:r>
              <a:rPr lang="en-US" altLang="ja-JP" b="0" i="0" u="none" strike="noStrike">
                <a:solidFill>
                  <a:srgbClr val="000000"/>
                </a:solidFill>
                <a:effectLst/>
                <a:latin typeface="M PLUS 1p"/>
              </a:rPr>
              <a:t>1000</a:t>
            </a:r>
            <a:r>
              <a:rPr lang="ja-JP" altLang="en-US" b="0" i="0" u="none" strike="noStrike">
                <a:solidFill>
                  <a:srgbClr val="000000"/>
                </a:solidFill>
                <a:effectLst/>
                <a:latin typeface="M PLUS 1p"/>
              </a:rPr>
              <a:t>メートルほどの海底からくみ上げられた冷たい海水によって冷やされ再度液化し</a:t>
            </a:r>
            <a:r>
              <a:rPr lang="ja-JP" altLang="en-US"/>
              <a:t/>
            </a:r>
            <a:br>
              <a:rPr lang="ja-JP" altLang="en-US"/>
            </a:br>
            <a:r>
              <a:rPr lang="ja-JP" altLang="en-US" b="0" i="0" u="none" strike="noStrike">
                <a:solidFill>
                  <a:srgbClr val="000000"/>
                </a:solidFill>
                <a:effectLst/>
                <a:latin typeface="M PLUS 1p"/>
              </a:rPr>
              <a:t>それらを繰り返し使うことで電力を持続的に作ることができます。</a:t>
            </a:r>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endParaRPr lang="en-US" altLang="ja-JP" b="0" i="0" u="none" strike="noStrike">
              <a:solidFill>
                <a:srgbClr val="000000"/>
              </a:solidFill>
              <a:effectLst/>
              <a:latin typeface="M PLUS 1p"/>
            </a:endParaRPr>
          </a:p>
          <a:p>
            <a:r>
              <a:rPr lang="ja-JP" altLang="en-US" b="0" i="0" u="none" strike="noStrike">
                <a:solidFill>
                  <a:srgbClr val="000000"/>
                </a:solidFill>
                <a:effectLst/>
                <a:latin typeface="M PLUS 1p"/>
              </a:rPr>
              <a:t>（</a:t>
            </a:r>
            <a:r>
              <a:rPr lang="ja-JP" altLang="en-US" b="0" i="0" u="none" strike="noStrike">
                <a:solidFill>
                  <a:srgbClr val="212529"/>
                </a:solidFill>
                <a:effectLst/>
                <a:latin typeface="メイリオ" panose="020B0604030504040204" pitchFamily="34" charset="-128"/>
                <a:ea typeface="メイリオ" panose="020B0604030504040204" pitchFamily="34" charset="-128"/>
              </a:rPr>
              <a:t>オゾン層破壊物質としてモントリオール議定書で削減対象とされた「特定フロン」を代替するために開発された物質、オゾン層の破壊を進める塩素原子を水素原子で置換した化合物）</a:t>
            </a:r>
            <a:endParaRPr lang="en-US" altLang="ja-JP" b="0" i="0" u="none" strike="noStrike">
              <a:solidFill>
                <a:srgbClr val="000000"/>
              </a:solidFill>
              <a:effectLst/>
              <a:latin typeface="M PLUS 1p"/>
            </a:endParaRPr>
          </a:p>
          <a:p>
            <a:r>
              <a:rPr lang="ja-JP" altLang="en-US" b="0" i="0" u="none" strike="noStrike">
                <a:solidFill>
                  <a:srgbClr val="000000"/>
                </a:solidFill>
                <a:effectLst/>
                <a:latin typeface="M PLUS 1p"/>
              </a:rPr>
              <a:t>」</a:t>
            </a:r>
            <a:endParaRPr kumimoji="1" lang="ja-JP" altLang="en-US"/>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8</a:t>
            </a:fld>
            <a:endParaRPr kumimoji="1" lang="ja-JP" altLang="en-US"/>
          </a:p>
        </p:txBody>
      </p:sp>
    </p:spTree>
    <p:extLst>
      <p:ext uri="{BB962C8B-B14F-4D97-AF65-F5344CB8AC3E}">
        <p14:creationId xmlns:p14="http://schemas.microsoft.com/office/powerpoint/2010/main" val="316582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この発電の特徴としては大きく分けて</a:t>
            </a:r>
            <a:r>
              <a:rPr kumimoji="1" lang="en-US" altLang="ja-JP"/>
              <a:t>3</a:t>
            </a:r>
            <a:r>
              <a:rPr kumimoji="1" lang="ja-JP" altLang="en-US"/>
              <a:t>つあります。一つ目は温度差を利用するので冬や雨の日でも発電量が安定しており予測がしやすいこと、</a:t>
            </a:r>
            <a:r>
              <a:rPr kumimoji="1" lang="en-US" altLang="ja-JP"/>
              <a:t>2</a:t>
            </a:r>
            <a:r>
              <a:rPr kumimoji="1" lang="ja-JP" altLang="en-US"/>
              <a:t>つ目は組み上げた深層海水をさまざまな用途に利用できること、そして</a:t>
            </a:r>
            <a:r>
              <a:rPr kumimoji="1" lang="en-US" altLang="ja-JP"/>
              <a:t>3</a:t>
            </a:r>
            <a:r>
              <a:rPr kumimoji="1" lang="ja-JP" altLang="en-US"/>
              <a:t>つ目は海水の温度差が</a:t>
            </a:r>
            <a:r>
              <a:rPr kumimoji="1" lang="en-US" altLang="ja-JP"/>
              <a:t>20℃</a:t>
            </a:r>
            <a:r>
              <a:rPr kumimoji="1" lang="ja-JP" altLang="en-US"/>
              <a:t>以上ある亜熱帯、熱帯地域での利用が最適だとされていること</a:t>
            </a:r>
            <a:r>
              <a:rPr kumimoji="1" lang="en-US" altLang="ja-JP"/>
              <a:t>…</a:t>
            </a:r>
            <a:r>
              <a:rPr kumimoji="1" lang="ja-JP" altLang="en-US"/>
              <a:t>このことから海洋温度差発電は沖縄でする発電として適していることがわかります。</a:t>
            </a:r>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r>
              <a:rPr lang="ja-JP" altLang="en-US" b="0" i="0" u="none" strike="noStrike">
                <a:solidFill>
                  <a:srgbClr val="202124"/>
                </a:solidFill>
                <a:effectLst/>
                <a:latin typeface="arial" panose="020B0604020202020204" pitchFamily="34" charset="0"/>
              </a:rPr>
              <a:t>海面と深海の温度差を利用しているので、夏の快晴の日などは出力が高くなることもありますが、冬の夜間や雨の日であっても、出力はだいたい一定に保たれます。</a:t>
            </a:r>
            <a:endParaRPr kumimoji="1" lang="ja-JP" altLang="en-US"/>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9</a:t>
            </a:fld>
            <a:endParaRPr kumimoji="1" lang="ja-JP" altLang="en-US"/>
          </a:p>
        </p:txBody>
      </p:sp>
    </p:spTree>
    <p:extLst>
      <p:ext uri="{BB962C8B-B14F-4D97-AF65-F5344CB8AC3E}">
        <p14:creationId xmlns:p14="http://schemas.microsoft.com/office/powerpoint/2010/main" val="221663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海洋温度差発電の比較研究として沖縄県の久米島の海洋温度差発電実証試験設備について調べました。</a:t>
            </a:r>
            <a:endParaRPr lang="en-US" altLang="ja-JP" b="0" i="0" u="none" strike="noStrike">
              <a:solidFill>
                <a:srgbClr val="333333"/>
              </a:solidFill>
              <a:effectLst/>
              <a:latin typeface="Arial" panose="020B0604020202020204" pitchFamily="34" charset="0"/>
            </a:endParaRPr>
          </a:p>
          <a:p>
            <a:r>
              <a:rPr lang="ja-JP" altLang="en-US" b="0" i="0" u="none" strike="noStrike">
                <a:solidFill>
                  <a:srgbClr val="333333"/>
                </a:solidFill>
                <a:effectLst/>
                <a:latin typeface="Arial" panose="020B0604020202020204" pitchFamily="34" charset="0"/>
              </a:rPr>
              <a:t/>
            </a:r>
            <a:br>
              <a:rPr lang="ja-JP" altLang="en-US" b="0" i="0" u="none" strike="noStrike">
                <a:solidFill>
                  <a:srgbClr val="333333"/>
                </a:solidFill>
                <a:effectLst/>
                <a:latin typeface="Arial" panose="020B0604020202020204" pitchFamily="34" charset="0"/>
              </a:rPr>
            </a:br>
            <a:r>
              <a:rPr lang="ja-JP" altLang="en-US" b="0" i="0" u="none" strike="noStrike">
                <a:solidFill>
                  <a:srgbClr val="333333"/>
                </a:solidFill>
                <a:effectLst/>
                <a:latin typeface="Arial" panose="020B0604020202020204" pitchFamily="34" charset="0"/>
              </a:rPr>
              <a:t>　久米島では、沖縄の地域特性に合ったクリーンエネルギーの地産地消による環境負荷の低減を目標としており、</a:t>
            </a:r>
          </a:p>
          <a:p>
            <a:endParaRPr lang="en-US" altLang="ja-JP" b="0" i="0" u="none" strike="noStrike">
              <a:solidFill>
                <a:srgbClr val="333333"/>
              </a:solidFill>
              <a:effectLst/>
              <a:latin typeface="Arial" panose="020B0604020202020204" pitchFamily="34" charset="0"/>
            </a:endParaRPr>
          </a:p>
          <a:p>
            <a:r>
              <a:rPr lang="ja-JP" altLang="en-US" b="0" i="0" u="none" strike="noStrike">
                <a:solidFill>
                  <a:srgbClr val="333333"/>
                </a:solidFill>
                <a:effectLst/>
                <a:latin typeface="Arial" panose="020B0604020202020204" pitchFamily="34" charset="0"/>
              </a:rPr>
              <a:t>①発電利用実証実験</a:t>
            </a:r>
            <a:endParaRPr lang="en-US" altLang="ja-JP" b="0" i="0" u="none" strike="noStrike">
              <a:solidFill>
                <a:srgbClr val="333333"/>
              </a:solidFill>
              <a:effectLst/>
              <a:latin typeface="Arial" panose="020B0604020202020204" pitchFamily="34" charset="0"/>
            </a:endParaRPr>
          </a:p>
          <a:p>
            <a:r>
              <a:rPr lang="ja-JP" altLang="en-US" b="0" i="0" u="none" strike="noStrike">
                <a:solidFill>
                  <a:srgbClr val="333333"/>
                </a:solidFill>
                <a:effectLst/>
                <a:latin typeface="Arial" panose="020B0604020202020204" pitchFamily="34" charset="0"/>
              </a:rPr>
              <a:t>②海洋温度差発電システムの確立</a:t>
            </a:r>
            <a:endParaRPr lang="en-US" altLang="ja-JP" b="0" i="0" u="none" strike="noStrike">
              <a:solidFill>
                <a:srgbClr val="333333"/>
              </a:solidFill>
              <a:effectLst/>
              <a:latin typeface="Arial" panose="020B0604020202020204" pitchFamily="34" charset="0"/>
            </a:endParaRPr>
          </a:p>
          <a:p>
            <a:r>
              <a:rPr lang="ja-JP" altLang="en-US" b="0" i="0" u="none" strike="noStrike">
                <a:solidFill>
                  <a:srgbClr val="333333"/>
                </a:solidFill>
                <a:effectLst/>
                <a:latin typeface="Arial" panose="020B0604020202020204" pitchFamily="34" charset="0"/>
              </a:rPr>
              <a:t>③海洋深層水の複合的利用システムの検討</a:t>
            </a:r>
          </a:p>
          <a:p>
            <a:r>
              <a:rPr lang="ja-JP" altLang="en-US" b="0" i="0" u="none" strike="noStrike">
                <a:solidFill>
                  <a:srgbClr val="333333"/>
                </a:solidFill>
                <a:effectLst/>
                <a:latin typeface="Arial" panose="020B0604020202020204" pitchFamily="34" charset="0"/>
              </a:rPr>
              <a:t>を行なっています。</a:t>
            </a:r>
            <a:endParaRPr lang="en-US" altLang="ja-JP" b="0" i="0" u="none" strike="noStrike">
              <a:solidFill>
                <a:srgbClr val="333333"/>
              </a:solidFill>
              <a:effectLst/>
              <a:latin typeface="Arial" panose="020B0604020202020204" pitchFamily="34" charset="0"/>
            </a:endParaRPr>
          </a:p>
          <a:p>
            <a:endParaRPr lang="en-US" altLang="ja-JP" b="0" i="0" u="none" strike="noStrike">
              <a:solidFill>
                <a:srgbClr val="333333"/>
              </a:solidFill>
              <a:effectLst/>
              <a:latin typeface="Arial" panose="020B0604020202020204" pitchFamily="34" charset="0"/>
            </a:endParaRPr>
          </a:p>
          <a:p>
            <a:endParaRPr kumimoji="1" lang="ja-JP" altLang="en-US"/>
          </a:p>
          <a:p>
            <a:r>
              <a:rPr kumimoji="1" lang="ja-JP" altLang="en-US"/>
              <a:t>　</a:t>
            </a:r>
          </a:p>
        </p:txBody>
      </p:sp>
      <p:sp>
        <p:nvSpPr>
          <p:cNvPr id="4" name="スライド番号プレースホルダー 3"/>
          <p:cNvSpPr>
            <a:spLocks noGrp="1"/>
          </p:cNvSpPr>
          <p:nvPr>
            <p:ph type="sldNum" sz="quarter" idx="5"/>
          </p:nvPr>
        </p:nvSpPr>
        <p:spPr/>
        <p:txBody>
          <a:bodyPr/>
          <a:lstStyle/>
          <a:p>
            <a:fld id="{D4C4A48B-7785-EA43-AE3B-78383270FED3}" type="slidenum">
              <a:rPr kumimoji="1" lang="en-US" altLang="ja-JP" smtClean="0"/>
              <a:t>10</a:t>
            </a:fld>
            <a:endParaRPr kumimoji="1" lang="ja-JP" altLang="en-US"/>
          </a:p>
        </p:txBody>
      </p:sp>
    </p:spTree>
    <p:extLst>
      <p:ext uri="{BB962C8B-B14F-4D97-AF65-F5344CB8AC3E}">
        <p14:creationId xmlns:p14="http://schemas.microsoft.com/office/powerpoint/2010/main" val="411586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8624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12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447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2137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2126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406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7600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550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729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42489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442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73731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ata.jma.go.jp/gmd/kaiyou/data/shindan/a_1/japan_warm/japan_warm_larea.html?larea=5#title" TargetMode="External"/><Relationship Id="rId7" Type="http://schemas.openxmlformats.org/officeDocument/2006/relationships/hyperlink" Target="https://www.toho-u.ac.jp/sci/env/column/032813.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amsl.or.jp/midoriishi/0601.pdf" TargetMode="External"/><Relationship Id="rId5" Type="http://schemas.openxmlformats.org/officeDocument/2006/relationships/hyperlink" Target="http://otecokinawa.com/jp/OTEC/index.html" TargetMode="External"/><Relationship Id="rId4" Type="http://schemas.openxmlformats.org/officeDocument/2006/relationships/hyperlink" Target="https://www.cger.nies.go.jp/ja/library/qa/18/18-1/qa_18-1-j.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hinsousui.com/info/post-50.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161A5-4207-2640-9D92-63A414C44A60}"/>
              </a:ext>
            </a:extLst>
          </p:cNvPr>
          <p:cNvSpPr>
            <a:spLocks noGrp="1"/>
          </p:cNvSpPr>
          <p:nvPr>
            <p:ph type="title"/>
          </p:nvPr>
        </p:nvSpPr>
        <p:spPr>
          <a:xfrm>
            <a:off x="1057784" y="2867308"/>
            <a:ext cx="11007216" cy="1123384"/>
          </a:xfrm>
        </p:spPr>
        <p:txBody>
          <a:bodyPr>
            <a:noAutofit/>
          </a:bodyPr>
          <a:lstStyle/>
          <a:p>
            <a:r>
              <a:rPr kumimoji="1" lang="ja-JP" altLang="en-US" b="1"/>
              <a:t>サンゴを守る海洋温度差</a:t>
            </a:r>
            <a:r>
              <a:rPr lang="ja-JP" altLang="en-US" b="1"/>
              <a:t>発電</a:t>
            </a:r>
            <a:endParaRPr kumimoji="1" lang="ja-JP" altLang="en-US" b="1"/>
          </a:p>
        </p:txBody>
      </p:sp>
      <p:sp>
        <p:nvSpPr>
          <p:cNvPr id="4" name="テキスト ボックス 3">
            <a:extLst>
              <a:ext uri="{FF2B5EF4-FFF2-40B4-BE49-F238E27FC236}">
                <a16:creationId xmlns:a16="http://schemas.microsoft.com/office/drawing/2014/main" id="{9113524F-F6CF-7F43-B47E-49DB42198AAA}"/>
              </a:ext>
            </a:extLst>
          </p:cNvPr>
          <p:cNvSpPr txBox="1"/>
          <p:nvPr/>
        </p:nvSpPr>
        <p:spPr>
          <a:xfrm>
            <a:off x="415925" y="1084674"/>
            <a:ext cx="6288382" cy="1123384"/>
          </a:xfrm>
          <a:prstGeom prst="rect">
            <a:avLst/>
          </a:prstGeom>
          <a:noFill/>
        </p:spPr>
        <p:txBody>
          <a:bodyPr wrap="square" rtlCol="0">
            <a:spAutoFit/>
          </a:bodyPr>
          <a:lstStyle/>
          <a:p>
            <a:pPr algn="l"/>
            <a:r>
              <a:rPr lang="en-US" altLang="ja-JP" sz="6600" b="1">
                <a:latin typeface="Biome" panose="020B0503030204020804" pitchFamily="34" charset="0"/>
                <a:cs typeface="Biome" panose="020B0503030204020804" pitchFamily="34" charset="0"/>
              </a:rPr>
              <a:t>GS2 </a:t>
            </a:r>
            <a:endParaRPr lang="ja-JP" altLang="en-US" sz="6600" b="1">
              <a:latin typeface="Biome" panose="020B0503030204020804" pitchFamily="34" charset="0"/>
              <a:cs typeface="Biome" panose="020B0503030204020804" pitchFamily="34" charset="0"/>
            </a:endParaRPr>
          </a:p>
        </p:txBody>
      </p:sp>
      <p:sp>
        <p:nvSpPr>
          <p:cNvPr id="5" name="テキスト ボックス 4">
            <a:extLst>
              <a:ext uri="{FF2B5EF4-FFF2-40B4-BE49-F238E27FC236}">
                <a16:creationId xmlns:a16="http://schemas.microsoft.com/office/drawing/2014/main" id="{CE0D0F9D-69A8-3D44-8349-C892144C034C}"/>
              </a:ext>
            </a:extLst>
          </p:cNvPr>
          <p:cNvSpPr txBox="1"/>
          <p:nvPr/>
        </p:nvSpPr>
        <p:spPr>
          <a:xfrm>
            <a:off x="8251118" y="4731515"/>
            <a:ext cx="3524957" cy="1015663"/>
          </a:xfrm>
          <a:prstGeom prst="rect">
            <a:avLst/>
          </a:prstGeom>
          <a:noFill/>
        </p:spPr>
        <p:txBody>
          <a:bodyPr wrap="square" rtlCol="0">
            <a:spAutoFit/>
          </a:bodyPr>
          <a:lstStyle/>
          <a:p>
            <a:pPr algn="l"/>
            <a:r>
              <a:rPr lang="en-US" altLang="ja-JP" sz="6000">
                <a:solidFill>
                  <a:schemeClr val="tx1"/>
                </a:solidFill>
                <a:latin typeface="Biome" panose="020B0503030204020804" pitchFamily="34" charset="0"/>
                <a:cs typeface="Biome" panose="020B0503030204020804" pitchFamily="34" charset="0"/>
              </a:rPr>
              <a:t>Group.</a:t>
            </a:r>
            <a:r>
              <a:rPr kumimoji="1" lang="en-US" altLang="ja-JP" sz="6000">
                <a:solidFill>
                  <a:schemeClr val="tx1"/>
                </a:solidFill>
                <a:latin typeface="Biome" panose="020B0503030204020804" pitchFamily="34" charset="0"/>
                <a:cs typeface="Biome" panose="020B0503030204020804" pitchFamily="34" charset="0"/>
              </a:rPr>
              <a:t>IA</a:t>
            </a:r>
            <a:endParaRPr lang="ja-JP" altLang="en-US" sz="6000"/>
          </a:p>
        </p:txBody>
      </p:sp>
    </p:spTree>
    <p:extLst>
      <p:ext uri="{BB962C8B-B14F-4D97-AF65-F5344CB8AC3E}">
        <p14:creationId xmlns:p14="http://schemas.microsoft.com/office/powerpoint/2010/main" val="180877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4BCAB0-6022-3740-B8DA-915858A1936D}"/>
              </a:ext>
            </a:extLst>
          </p:cNvPr>
          <p:cNvSpPr>
            <a:spLocks noGrp="1"/>
          </p:cNvSpPr>
          <p:nvPr>
            <p:ph type="title"/>
          </p:nvPr>
        </p:nvSpPr>
        <p:spPr/>
        <p:txBody>
          <a:bodyPr/>
          <a:lstStyle/>
          <a:p>
            <a:r>
              <a:rPr lang="ja-JP" altLang="en-US" b="1"/>
              <a:t>比較研究　①久米島</a:t>
            </a:r>
            <a:endParaRPr kumimoji="1" lang="ja-JP" altLang="en-US" b="1"/>
          </a:p>
        </p:txBody>
      </p:sp>
      <p:pic>
        <p:nvPicPr>
          <p:cNvPr id="8" name="図 10">
            <a:extLst>
              <a:ext uri="{FF2B5EF4-FFF2-40B4-BE49-F238E27FC236}">
                <a16:creationId xmlns:a16="http://schemas.microsoft.com/office/drawing/2014/main" id="{E167F9CB-AC8D-B845-8A6E-06CF78DD6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131" y="812034"/>
            <a:ext cx="4228747" cy="5233932"/>
          </a:xfrm>
          <a:prstGeom prst="rect">
            <a:avLst/>
          </a:prstGeom>
        </p:spPr>
      </p:pic>
      <p:sp>
        <p:nvSpPr>
          <p:cNvPr id="13" name="テキスト ボックス 12">
            <a:extLst>
              <a:ext uri="{FF2B5EF4-FFF2-40B4-BE49-F238E27FC236}">
                <a16:creationId xmlns:a16="http://schemas.microsoft.com/office/drawing/2014/main" id="{024680C4-0A42-6C42-A200-3931EB19E5F6}"/>
              </a:ext>
            </a:extLst>
          </p:cNvPr>
          <p:cNvSpPr txBox="1"/>
          <p:nvPr/>
        </p:nvSpPr>
        <p:spPr>
          <a:xfrm>
            <a:off x="521994" y="3376414"/>
            <a:ext cx="6007918" cy="523220"/>
          </a:xfrm>
          <a:prstGeom prst="rect">
            <a:avLst/>
          </a:prstGeom>
          <a:noFill/>
        </p:spPr>
        <p:txBody>
          <a:bodyPr wrap="square" rtlCol="0">
            <a:spAutoFit/>
          </a:bodyPr>
          <a:lstStyle/>
          <a:p>
            <a:pPr algn="l"/>
            <a:r>
              <a:rPr lang="ja-JP" altLang="en-US" sz="2800"/>
              <a:t>・発電利用実証実験</a:t>
            </a:r>
          </a:p>
        </p:txBody>
      </p:sp>
      <p:sp>
        <p:nvSpPr>
          <p:cNvPr id="16" name="テキスト ボックス 15">
            <a:extLst>
              <a:ext uri="{FF2B5EF4-FFF2-40B4-BE49-F238E27FC236}">
                <a16:creationId xmlns:a16="http://schemas.microsoft.com/office/drawing/2014/main" id="{5DB45C8D-8A86-0E4F-87F9-65108E651D36}"/>
              </a:ext>
            </a:extLst>
          </p:cNvPr>
          <p:cNvSpPr txBox="1"/>
          <p:nvPr/>
        </p:nvSpPr>
        <p:spPr>
          <a:xfrm>
            <a:off x="527756" y="4012468"/>
            <a:ext cx="5575757" cy="523220"/>
          </a:xfrm>
          <a:prstGeom prst="rect">
            <a:avLst/>
          </a:prstGeom>
          <a:noFill/>
        </p:spPr>
        <p:txBody>
          <a:bodyPr wrap="square" rtlCol="0">
            <a:spAutoFit/>
          </a:bodyPr>
          <a:lstStyle/>
          <a:p>
            <a:pPr algn="l"/>
            <a:r>
              <a:rPr lang="ja-JP" altLang="en-US" sz="2800"/>
              <a:t>・海洋温度差発電システムの確立</a:t>
            </a:r>
          </a:p>
        </p:txBody>
      </p:sp>
      <p:sp>
        <p:nvSpPr>
          <p:cNvPr id="17" name="テキスト ボックス 16">
            <a:extLst>
              <a:ext uri="{FF2B5EF4-FFF2-40B4-BE49-F238E27FC236}">
                <a16:creationId xmlns:a16="http://schemas.microsoft.com/office/drawing/2014/main" id="{DD8F569B-0840-BF43-8AAE-D2072727D590}"/>
              </a:ext>
            </a:extLst>
          </p:cNvPr>
          <p:cNvSpPr txBox="1"/>
          <p:nvPr/>
        </p:nvSpPr>
        <p:spPr>
          <a:xfrm>
            <a:off x="521994" y="4711190"/>
            <a:ext cx="7445022" cy="523220"/>
          </a:xfrm>
          <a:prstGeom prst="rect">
            <a:avLst/>
          </a:prstGeom>
          <a:noFill/>
        </p:spPr>
        <p:txBody>
          <a:bodyPr wrap="square" rtlCol="0">
            <a:spAutoFit/>
          </a:bodyPr>
          <a:lstStyle/>
          <a:p>
            <a:pPr algn="l"/>
            <a:r>
              <a:rPr lang="ja-JP" altLang="en-US" sz="2800"/>
              <a:t>・海洋深層水の複合的利用システムの検討</a:t>
            </a:r>
          </a:p>
        </p:txBody>
      </p:sp>
      <p:sp>
        <p:nvSpPr>
          <p:cNvPr id="4" name="テキスト ボックス 3">
            <a:extLst>
              <a:ext uri="{FF2B5EF4-FFF2-40B4-BE49-F238E27FC236}">
                <a16:creationId xmlns:a16="http://schemas.microsoft.com/office/drawing/2014/main" id="{960C65CE-86A7-E649-969B-8BEDCE35D62B}"/>
              </a:ext>
            </a:extLst>
          </p:cNvPr>
          <p:cNvSpPr txBox="1"/>
          <p:nvPr/>
        </p:nvSpPr>
        <p:spPr>
          <a:xfrm>
            <a:off x="521994" y="1941246"/>
            <a:ext cx="7144137" cy="954107"/>
          </a:xfrm>
          <a:prstGeom prst="rect">
            <a:avLst/>
          </a:prstGeom>
          <a:noFill/>
        </p:spPr>
        <p:txBody>
          <a:bodyPr wrap="square" rtlCol="0">
            <a:spAutoFit/>
          </a:bodyPr>
          <a:lstStyle/>
          <a:p>
            <a:pPr algn="l"/>
            <a:r>
              <a:rPr lang="ja-JP" altLang="en-US" sz="2800"/>
              <a:t>“沖縄の地域特性にあったクリーンエネルギーの地産地消による環境負荷の低減”</a:t>
            </a:r>
          </a:p>
        </p:txBody>
      </p:sp>
      <p:sp>
        <p:nvSpPr>
          <p:cNvPr id="3" name="テキスト ボックス 2">
            <a:extLst>
              <a:ext uri="{FF2B5EF4-FFF2-40B4-BE49-F238E27FC236}">
                <a16:creationId xmlns:a16="http://schemas.microsoft.com/office/drawing/2014/main" id="{41E46699-17B6-294F-B867-626446EB1C85}"/>
              </a:ext>
            </a:extLst>
          </p:cNvPr>
          <p:cNvSpPr txBox="1"/>
          <p:nvPr/>
        </p:nvSpPr>
        <p:spPr>
          <a:xfrm>
            <a:off x="8384924" y="6123543"/>
            <a:ext cx="3509954" cy="369332"/>
          </a:xfrm>
          <a:prstGeom prst="rect">
            <a:avLst/>
          </a:prstGeom>
          <a:noFill/>
        </p:spPr>
        <p:txBody>
          <a:bodyPr wrap="square" rtlCol="0">
            <a:spAutoFit/>
          </a:bodyPr>
          <a:lstStyle/>
          <a:p>
            <a:pPr algn="l"/>
            <a:r>
              <a:rPr lang="ja-JP" altLang="en-US"/>
              <a:t>海洋温度差発電実証試験設備</a:t>
            </a:r>
          </a:p>
        </p:txBody>
      </p:sp>
    </p:spTree>
    <p:extLst>
      <p:ext uri="{BB962C8B-B14F-4D97-AF65-F5344CB8AC3E}">
        <p14:creationId xmlns:p14="http://schemas.microsoft.com/office/powerpoint/2010/main" val="202608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EC81C1-EFB3-AA4C-A1E4-D0456F5AD61D}"/>
              </a:ext>
            </a:extLst>
          </p:cNvPr>
          <p:cNvSpPr>
            <a:spLocks noGrp="1"/>
          </p:cNvSpPr>
          <p:nvPr>
            <p:ph type="title"/>
          </p:nvPr>
        </p:nvSpPr>
        <p:spPr/>
        <p:txBody>
          <a:bodyPr/>
          <a:lstStyle/>
          <a:p>
            <a:r>
              <a:rPr kumimoji="1" lang="ja-JP" altLang="en-US" b="1"/>
              <a:t>海洋深層水の利用</a:t>
            </a:r>
          </a:p>
        </p:txBody>
      </p:sp>
      <p:pic>
        <p:nvPicPr>
          <p:cNvPr id="4" name="図 4">
            <a:extLst>
              <a:ext uri="{FF2B5EF4-FFF2-40B4-BE49-F238E27FC236}">
                <a16:creationId xmlns:a16="http://schemas.microsoft.com/office/drawing/2014/main" id="{C950451C-11DE-8342-A39C-088AF20BA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660" y="2985614"/>
            <a:ext cx="6658617" cy="3602651"/>
          </a:xfrm>
          <a:prstGeom prst="rect">
            <a:avLst/>
          </a:prstGeom>
        </p:spPr>
      </p:pic>
      <p:sp>
        <p:nvSpPr>
          <p:cNvPr id="5" name="テキスト ボックス 4">
            <a:extLst>
              <a:ext uri="{FF2B5EF4-FFF2-40B4-BE49-F238E27FC236}">
                <a16:creationId xmlns:a16="http://schemas.microsoft.com/office/drawing/2014/main" id="{ED90855E-62CC-1B48-9D27-F7446059A6DA}"/>
              </a:ext>
            </a:extLst>
          </p:cNvPr>
          <p:cNvSpPr txBox="1"/>
          <p:nvPr/>
        </p:nvSpPr>
        <p:spPr>
          <a:xfrm>
            <a:off x="5179372" y="2516828"/>
            <a:ext cx="1828800" cy="1828800"/>
          </a:xfrm>
          <a:prstGeom prst="rect">
            <a:avLst/>
          </a:prstGeom>
          <a:noFill/>
        </p:spPr>
        <p:txBody>
          <a:bodyPr wrap="square" rtlCol="0">
            <a:spAutoFit/>
          </a:bodyPr>
          <a:lstStyle/>
          <a:p>
            <a:pPr algn="l"/>
            <a:endParaRPr lang="ja-JP" altLang="en-US"/>
          </a:p>
        </p:txBody>
      </p:sp>
      <p:sp>
        <p:nvSpPr>
          <p:cNvPr id="6" name="テキスト ボックス 5">
            <a:extLst>
              <a:ext uri="{FF2B5EF4-FFF2-40B4-BE49-F238E27FC236}">
                <a16:creationId xmlns:a16="http://schemas.microsoft.com/office/drawing/2014/main" id="{5C78E0C0-BDC3-2D49-9B0C-55AAFCCCC5BF}"/>
              </a:ext>
            </a:extLst>
          </p:cNvPr>
          <p:cNvSpPr txBox="1"/>
          <p:nvPr/>
        </p:nvSpPr>
        <p:spPr>
          <a:xfrm flipH="1">
            <a:off x="412369" y="1470290"/>
            <a:ext cx="10811392" cy="1815882"/>
          </a:xfrm>
          <a:prstGeom prst="rect">
            <a:avLst/>
          </a:prstGeom>
          <a:noFill/>
        </p:spPr>
        <p:txBody>
          <a:bodyPr wrap="square" rtlCol="0">
            <a:spAutoFit/>
          </a:bodyPr>
          <a:lstStyle/>
          <a:p>
            <a:pPr algn="l"/>
            <a:r>
              <a:rPr lang="ja-JP" altLang="en-US" sz="2800"/>
              <a:t>　１９の企業で海洋深層水を利用した研究開発が行われている。</a:t>
            </a:r>
            <a:endParaRPr lang="en-US" altLang="ja-JP" sz="2800"/>
          </a:p>
          <a:p>
            <a:pPr algn="l"/>
            <a:endParaRPr lang="en-US" altLang="ja-JP" sz="2800"/>
          </a:p>
          <a:p>
            <a:pPr algn="l"/>
            <a:r>
              <a:rPr lang="ja-JP" altLang="en-US" sz="2800"/>
              <a:t>（例）海ぶどうの養殖、車海老の養殖、温浴施設、化粧品、</a:t>
            </a:r>
            <a:endParaRPr lang="en-US" altLang="ja-JP" sz="2800"/>
          </a:p>
          <a:p>
            <a:pPr algn="l"/>
            <a:r>
              <a:rPr lang="ja-JP" altLang="en-US" sz="2800"/>
              <a:t>　　　ほうれん草の栽培</a:t>
            </a:r>
          </a:p>
        </p:txBody>
      </p:sp>
      <p:pic>
        <p:nvPicPr>
          <p:cNvPr id="7" name="図 7">
            <a:extLst>
              <a:ext uri="{FF2B5EF4-FFF2-40B4-BE49-F238E27FC236}">
                <a16:creationId xmlns:a16="http://schemas.microsoft.com/office/drawing/2014/main" id="{828EBFEF-19EE-AF4F-9B3C-3D3DA5F1C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797" y="3571828"/>
            <a:ext cx="3810000" cy="2540000"/>
          </a:xfrm>
          <a:prstGeom prst="rect">
            <a:avLst/>
          </a:prstGeom>
        </p:spPr>
      </p:pic>
      <p:sp>
        <p:nvSpPr>
          <p:cNvPr id="8" name="テキスト ボックス 7">
            <a:extLst>
              <a:ext uri="{FF2B5EF4-FFF2-40B4-BE49-F238E27FC236}">
                <a16:creationId xmlns:a16="http://schemas.microsoft.com/office/drawing/2014/main" id="{92C9DF76-5677-3D48-8831-19103F9FFDC0}"/>
              </a:ext>
            </a:extLst>
          </p:cNvPr>
          <p:cNvSpPr txBox="1"/>
          <p:nvPr/>
        </p:nvSpPr>
        <p:spPr>
          <a:xfrm>
            <a:off x="3118082" y="6123543"/>
            <a:ext cx="2185578" cy="369332"/>
          </a:xfrm>
          <a:prstGeom prst="rect">
            <a:avLst/>
          </a:prstGeom>
          <a:noFill/>
        </p:spPr>
        <p:txBody>
          <a:bodyPr wrap="square" rtlCol="0">
            <a:spAutoFit/>
          </a:bodyPr>
          <a:lstStyle/>
          <a:p>
            <a:pPr algn="l"/>
            <a:r>
              <a:rPr lang="ja-JP" altLang="en-US"/>
              <a:t>海ぶどうの養殖</a:t>
            </a:r>
          </a:p>
        </p:txBody>
      </p:sp>
    </p:spTree>
    <p:extLst>
      <p:ext uri="{BB962C8B-B14F-4D97-AF65-F5344CB8AC3E}">
        <p14:creationId xmlns:p14="http://schemas.microsoft.com/office/powerpoint/2010/main" val="2093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E19EE2-C421-9A4E-9581-A67B0DFD90CF}"/>
              </a:ext>
            </a:extLst>
          </p:cNvPr>
          <p:cNvSpPr>
            <a:spLocks noGrp="1"/>
          </p:cNvSpPr>
          <p:nvPr>
            <p:ph type="title"/>
          </p:nvPr>
        </p:nvSpPr>
        <p:spPr>
          <a:xfrm>
            <a:off x="526773" y="176106"/>
            <a:ext cx="11018520" cy="1434415"/>
          </a:xfrm>
        </p:spPr>
        <p:txBody>
          <a:bodyPr anchor="b">
            <a:normAutofit/>
          </a:bodyPr>
          <a:lstStyle/>
          <a:p>
            <a:r>
              <a:rPr kumimoji="1" lang="ja-JP" altLang="en-US" sz="5400" b="1"/>
              <a:t>比較研究　②ハワイ</a:t>
            </a:r>
          </a:p>
        </p:txBody>
      </p:sp>
      <p:sp>
        <p:nvSpPr>
          <p:cNvPr id="3" name="コンテンツ プレースホルダー 2">
            <a:extLst>
              <a:ext uri="{FF2B5EF4-FFF2-40B4-BE49-F238E27FC236}">
                <a16:creationId xmlns:a16="http://schemas.microsoft.com/office/drawing/2014/main" id="{0E2CB2BB-4F51-1841-8138-B02AF6C3D4B8}"/>
              </a:ext>
            </a:extLst>
          </p:cNvPr>
          <p:cNvSpPr>
            <a:spLocks noGrp="1"/>
          </p:cNvSpPr>
          <p:nvPr>
            <p:ph idx="1"/>
          </p:nvPr>
        </p:nvSpPr>
        <p:spPr>
          <a:xfrm>
            <a:off x="371581" y="1764861"/>
            <a:ext cx="8579555" cy="4624559"/>
          </a:xfrm>
        </p:spPr>
        <p:txBody>
          <a:bodyPr anchor="t">
            <a:noAutofit/>
          </a:bodyPr>
          <a:lstStyle/>
          <a:p>
            <a:pPr marL="0" indent="0">
              <a:buNone/>
            </a:pPr>
            <a:r>
              <a:rPr lang="ja-JP" altLang="en-US" b="1"/>
              <a:t>ハワイ州立自然エネルギー研究所　</a:t>
            </a:r>
            <a:r>
              <a:rPr lang="en-US" altLang="ja-JP" b="1"/>
              <a:t>NELHA</a:t>
            </a:r>
          </a:p>
          <a:p>
            <a:pPr marL="0" indent="0">
              <a:buNone/>
            </a:pPr>
            <a:endParaRPr lang="en-US" altLang="ja-JP"/>
          </a:p>
          <a:p>
            <a:pPr>
              <a:buFont typeface="Wingdings" pitchFamily="2" charset="2"/>
              <a:buChar char="l"/>
            </a:pPr>
            <a:r>
              <a:rPr lang="ja-JP" altLang="en-US"/>
              <a:t>海洋温度差発電の実証実験</a:t>
            </a:r>
            <a:endParaRPr lang="en-US" altLang="ja-JP"/>
          </a:p>
          <a:p>
            <a:pPr marL="0" indent="0">
              <a:buNone/>
            </a:pPr>
            <a:r>
              <a:rPr lang="ja-JP" altLang="en-US"/>
              <a:t>　約</a:t>
            </a:r>
            <a:r>
              <a:rPr lang="en-US" altLang="ja-JP"/>
              <a:t>1000m</a:t>
            </a:r>
            <a:r>
              <a:rPr lang="ja-JP" altLang="en-US"/>
              <a:t>の海底から</a:t>
            </a:r>
            <a:r>
              <a:rPr lang="en-US" altLang="ja-JP"/>
              <a:t>4℃</a:t>
            </a:r>
            <a:r>
              <a:rPr lang="ja-JP" altLang="en-US"/>
              <a:t>程度の海水をくみ上げる</a:t>
            </a:r>
            <a:endParaRPr lang="en-US" altLang="ja-JP"/>
          </a:p>
          <a:p>
            <a:pPr marL="0" indent="0">
              <a:buNone/>
            </a:pPr>
            <a:r>
              <a:rPr lang="ja-JP" altLang="en-US"/>
              <a:t>　海水と海面付近の海水の温度差</a:t>
            </a:r>
            <a:r>
              <a:rPr lang="en-US" altLang="ja-JP"/>
              <a:t>20℃</a:t>
            </a:r>
            <a:r>
              <a:rPr lang="ja-JP" altLang="en-US"/>
              <a:t>を利用</a:t>
            </a:r>
            <a:endParaRPr lang="en-US" altLang="ja-JP"/>
          </a:p>
          <a:p>
            <a:pPr marL="0" indent="0">
              <a:buNone/>
            </a:pPr>
            <a:endParaRPr lang="en-US" altLang="ja-JP"/>
          </a:p>
          <a:p>
            <a:pPr>
              <a:buFont typeface="Wingdings" pitchFamily="2" charset="2"/>
              <a:buChar char="l"/>
            </a:pPr>
            <a:r>
              <a:rPr lang="ja-JP" altLang="en-US"/>
              <a:t>食料・エネルギー・水・体の健康を視野に入れ，海洋深層水をはじめとしたサステナブルテクノロジーの利活用</a:t>
            </a:r>
            <a:endParaRPr lang="en-US" altLang="ja-JP"/>
          </a:p>
          <a:p>
            <a:endParaRPr lang="en-US" altLang="ja-JP"/>
          </a:p>
        </p:txBody>
      </p:sp>
      <p:pic>
        <p:nvPicPr>
          <p:cNvPr id="6" name="図 5">
            <a:extLst>
              <a:ext uri="{FF2B5EF4-FFF2-40B4-BE49-F238E27FC236}">
                <a16:creationId xmlns:a16="http://schemas.microsoft.com/office/drawing/2014/main" id="{74C40D85-7616-B441-87A7-B2AC29E0EE08}"/>
              </a:ext>
            </a:extLst>
          </p:cNvPr>
          <p:cNvPicPr>
            <a:picLocks noChangeAspect="1"/>
          </p:cNvPicPr>
          <p:nvPr/>
        </p:nvPicPr>
        <p:blipFill rotWithShape="1">
          <a:blip r:embed="rId3"/>
          <a:srcRect l="12186" r="15660"/>
          <a:stretch/>
        </p:blipFill>
        <p:spPr>
          <a:xfrm>
            <a:off x="8993469" y="893313"/>
            <a:ext cx="3093046" cy="3103154"/>
          </a:xfrm>
          <a:prstGeom prst="rect">
            <a:avLst/>
          </a:prstGeom>
        </p:spPr>
      </p:pic>
      <p:sp>
        <p:nvSpPr>
          <p:cNvPr id="7" name="テキスト ボックス 6">
            <a:extLst>
              <a:ext uri="{FF2B5EF4-FFF2-40B4-BE49-F238E27FC236}">
                <a16:creationId xmlns:a16="http://schemas.microsoft.com/office/drawing/2014/main" id="{A93034E8-2F68-D94F-8E7E-4EA6273F75B1}"/>
              </a:ext>
            </a:extLst>
          </p:cNvPr>
          <p:cNvSpPr txBox="1"/>
          <p:nvPr/>
        </p:nvSpPr>
        <p:spPr>
          <a:xfrm>
            <a:off x="9346568" y="4077141"/>
            <a:ext cx="2845432" cy="646331"/>
          </a:xfrm>
          <a:prstGeom prst="rect">
            <a:avLst/>
          </a:prstGeom>
          <a:noFill/>
        </p:spPr>
        <p:txBody>
          <a:bodyPr wrap="square" rtlCol="0">
            <a:spAutoFit/>
          </a:bodyPr>
          <a:lstStyle/>
          <a:p>
            <a:pPr algn="l"/>
            <a:r>
              <a:rPr lang="ja-JP" altLang="en-US"/>
              <a:t>海洋温度差発電システム</a:t>
            </a:r>
            <a:endParaRPr lang="en-US" altLang="ja-JP"/>
          </a:p>
          <a:p>
            <a:pPr algn="l"/>
            <a:r>
              <a:rPr lang="ja-JP" altLang="en-US"/>
              <a:t>熱交換器</a:t>
            </a:r>
          </a:p>
        </p:txBody>
      </p:sp>
    </p:spTree>
    <p:extLst>
      <p:ext uri="{BB962C8B-B14F-4D97-AF65-F5344CB8AC3E}">
        <p14:creationId xmlns:p14="http://schemas.microsoft.com/office/powerpoint/2010/main" val="4869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D352A6-CC9B-AC43-87DA-E4A9F5C18208}"/>
              </a:ext>
            </a:extLst>
          </p:cNvPr>
          <p:cNvSpPr>
            <a:spLocks noGrp="1"/>
          </p:cNvSpPr>
          <p:nvPr>
            <p:ph type="title"/>
          </p:nvPr>
        </p:nvSpPr>
        <p:spPr/>
        <p:txBody>
          <a:bodyPr/>
          <a:lstStyle/>
          <a:p>
            <a:r>
              <a:rPr kumimoji="1" lang="ja-JP" altLang="en-US" b="1"/>
              <a:t>海洋深層水の利用</a:t>
            </a:r>
          </a:p>
        </p:txBody>
      </p:sp>
      <p:sp>
        <p:nvSpPr>
          <p:cNvPr id="3" name="コンテンツ プレースホルダー 2">
            <a:extLst>
              <a:ext uri="{FF2B5EF4-FFF2-40B4-BE49-F238E27FC236}">
                <a16:creationId xmlns:a16="http://schemas.microsoft.com/office/drawing/2014/main" id="{9E6C690B-AE28-9C4D-B4F7-56CE9F09F8ED}"/>
              </a:ext>
            </a:extLst>
          </p:cNvPr>
          <p:cNvSpPr>
            <a:spLocks noGrp="1"/>
          </p:cNvSpPr>
          <p:nvPr>
            <p:ph idx="1"/>
          </p:nvPr>
        </p:nvSpPr>
        <p:spPr>
          <a:xfrm>
            <a:off x="545357" y="2089838"/>
            <a:ext cx="11466689" cy="4610087"/>
          </a:xfrm>
        </p:spPr>
        <p:txBody>
          <a:bodyPr/>
          <a:lstStyle/>
          <a:p>
            <a:pPr marL="0" indent="0">
              <a:buNone/>
            </a:pPr>
            <a:r>
              <a:rPr kumimoji="1" lang="ja-JP" altLang="en-US"/>
              <a:t>ハワイ州立自然エネルギー研究所（</a:t>
            </a:r>
            <a:r>
              <a:rPr kumimoji="1" lang="en-US" altLang="ja-JP"/>
              <a:t>NELHA</a:t>
            </a:r>
            <a:r>
              <a:rPr kumimoji="1" lang="ja-JP" altLang="en-US"/>
              <a:t>）の研究開発プロジェクト</a:t>
            </a:r>
            <a:endParaRPr kumimoji="1" lang="en-US" altLang="ja-JP"/>
          </a:p>
          <a:p>
            <a:pPr marL="0" indent="0">
              <a:buNone/>
            </a:pPr>
            <a:endParaRPr lang="en-US" altLang="ja-JP"/>
          </a:p>
          <a:p>
            <a:pPr marL="0" indent="0">
              <a:buNone/>
            </a:pPr>
            <a:r>
              <a:rPr lang="ja-JP" altLang="en-US"/>
              <a:t>ハワイ島ケアホレ岬の沖合で水深</a:t>
            </a:r>
            <a:r>
              <a:rPr lang="en-US" altLang="ja-JP"/>
              <a:t>915m</a:t>
            </a:r>
            <a:r>
              <a:rPr lang="ja-JP" altLang="en-US"/>
              <a:t>から海洋深層水を取水</a:t>
            </a:r>
            <a:endParaRPr lang="en-US" altLang="ja-JP"/>
          </a:p>
          <a:p>
            <a:pPr marL="0" indent="0">
              <a:buNone/>
            </a:pPr>
            <a:r>
              <a:rPr lang="ja-JP" altLang="en-US"/>
              <a:t>・海洋深層水食品</a:t>
            </a:r>
            <a:endParaRPr lang="en-US" altLang="ja-JP"/>
          </a:p>
          <a:p>
            <a:pPr marL="0" indent="0">
              <a:buNone/>
            </a:pPr>
            <a:r>
              <a:rPr lang="ja-JP" altLang="en-US"/>
              <a:t>・水産生物などの培養，飼育</a:t>
            </a:r>
            <a:endParaRPr lang="en-US" altLang="ja-JP"/>
          </a:p>
          <a:p>
            <a:pPr marL="0" indent="0">
              <a:buNone/>
            </a:pPr>
            <a:r>
              <a:rPr lang="ja-JP" altLang="en-US"/>
              <a:t>・深層水を利用した室内冷却システムの利用で，</a:t>
            </a:r>
            <a:r>
              <a:rPr lang="en-US" altLang="ja-JP"/>
              <a:t>80%</a:t>
            </a:r>
            <a:r>
              <a:rPr lang="ja-JP" altLang="en-US"/>
              <a:t>近くの節電</a:t>
            </a:r>
            <a:endParaRPr lang="en-US" altLang="ja-JP"/>
          </a:p>
          <a:p>
            <a:pPr marL="0" indent="0">
              <a:buNone/>
            </a:pPr>
            <a:endParaRPr lang="en-US" altLang="ja-JP"/>
          </a:p>
          <a:p>
            <a:pPr marL="0" indent="0">
              <a:buNone/>
            </a:pPr>
            <a:endParaRPr lang="en-US" altLang="ja-JP"/>
          </a:p>
        </p:txBody>
      </p:sp>
    </p:spTree>
    <p:extLst>
      <p:ext uri="{BB962C8B-B14F-4D97-AF65-F5344CB8AC3E}">
        <p14:creationId xmlns:p14="http://schemas.microsoft.com/office/powerpoint/2010/main" val="190529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1A185532-4E40-874B-8C7C-7A348D384CC5}"/>
              </a:ext>
            </a:extLst>
          </p:cNvPr>
          <p:cNvPicPr>
            <a:picLocks noChangeAspect="1"/>
          </p:cNvPicPr>
          <p:nvPr/>
        </p:nvPicPr>
        <p:blipFill>
          <a:blip r:embed="rId3"/>
          <a:stretch>
            <a:fillRect/>
          </a:stretch>
        </p:blipFill>
        <p:spPr>
          <a:xfrm>
            <a:off x="4125990" y="1718908"/>
            <a:ext cx="7123486" cy="4231923"/>
          </a:xfrm>
          <a:prstGeom prst="rect">
            <a:avLst/>
          </a:prstGeom>
        </p:spPr>
      </p:pic>
      <p:sp>
        <p:nvSpPr>
          <p:cNvPr id="2" name="タイトル 1">
            <a:extLst>
              <a:ext uri="{FF2B5EF4-FFF2-40B4-BE49-F238E27FC236}">
                <a16:creationId xmlns:a16="http://schemas.microsoft.com/office/drawing/2014/main" id="{9B365277-6310-EE49-BC3C-D6B48521158F}"/>
              </a:ext>
            </a:extLst>
          </p:cNvPr>
          <p:cNvSpPr>
            <a:spLocks noGrp="1"/>
          </p:cNvSpPr>
          <p:nvPr>
            <p:ph type="title"/>
          </p:nvPr>
        </p:nvSpPr>
        <p:spPr>
          <a:xfrm>
            <a:off x="668867" y="393347"/>
            <a:ext cx="10515600" cy="1325563"/>
          </a:xfrm>
        </p:spPr>
        <p:txBody>
          <a:bodyPr/>
          <a:lstStyle/>
          <a:p>
            <a:r>
              <a:rPr kumimoji="1" lang="ja-JP" altLang="en-US" b="1"/>
              <a:t>沖縄のサンゴへの活用法</a:t>
            </a:r>
          </a:p>
        </p:txBody>
      </p:sp>
      <p:sp>
        <p:nvSpPr>
          <p:cNvPr id="3" name="コンテンツ プレースホルダー 2">
            <a:extLst>
              <a:ext uri="{FF2B5EF4-FFF2-40B4-BE49-F238E27FC236}">
                <a16:creationId xmlns:a16="http://schemas.microsoft.com/office/drawing/2014/main" id="{37A27E2E-5210-774D-B7D8-94A114EFE5D3}"/>
              </a:ext>
            </a:extLst>
          </p:cNvPr>
          <p:cNvSpPr>
            <a:spLocks noGrp="1"/>
          </p:cNvSpPr>
          <p:nvPr>
            <p:ph idx="1"/>
          </p:nvPr>
        </p:nvSpPr>
        <p:spPr>
          <a:xfrm>
            <a:off x="603859" y="1718907"/>
            <a:ext cx="3869364" cy="4231923"/>
          </a:xfrm>
        </p:spPr>
        <p:txBody>
          <a:bodyPr>
            <a:noAutofit/>
          </a:bodyPr>
          <a:lstStyle/>
          <a:p>
            <a:pPr marL="0" indent="0">
              <a:buNone/>
            </a:pPr>
            <a:r>
              <a:rPr kumimoji="1" lang="ja-JP" altLang="en-US" sz="3100"/>
              <a:t>温度差発電で使用した深層海水をサンゴの生育場所に流すことで付近の海水温が下がり、サンゴやそこに生息する海洋生物に栄養分を与えることができる</a:t>
            </a:r>
          </a:p>
        </p:txBody>
      </p:sp>
      <p:pic>
        <p:nvPicPr>
          <p:cNvPr id="15" name="図 14">
            <a:extLst>
              <a:ext uri="{FF2B5EF4-FFF2-40B4-BE49-F238E27FC236}">
                <a16:creationId xmlns:a16="http://schemas.microsoft.com/office/drawing/2014/main" id="{0332E238-F57F-C74B-A788-9A8E4581A5B9}"/>
              </a:ext>
            </a:extLst>
          </p:cNvPr>
          <p:cNvPicPr>
            <a:picLocks noChangeAspect="1"/>
          </p:cNvPicPr>
          <p:nvPr/>
        </p:nvPicPr>
        <p:blipFill>
          <a:blip r:embed="rId4"/>
          <a:stretch>
            <a:fillRect/>
          </a:stretch>
        </p:blipFill>
        <p:spPr>
          <a:xfrm>
            <a:off x="9722556" y="2577690"/>
            <a:ext cx="1820333" cy="1702619"/>
          </a:xfrm>
          <a:prstGeom prst="rect">
            <a:avLst/>
          </a:prstGeom>
        </p:spPr>
      </p:pic>
    </p:spTree>
    <p:extLst>
      <p:ext uri="{BB962C8B-B14F-4D97-AF65-F5344CB8AC3E}">
        <p14:creationId xmlns:p14="http://schemas.microsoft.com/office/powerpoint/2010/main" val="18354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9EB58-ABA4-8542-AB5A-E619D2B7F02F}"/>
              </a:ext>
            </a:extLst>
          </p:cNvPr>
          <p:cNvSpPr>
            <a:spLocks noGrp="1"/>
          </p:cNvSpPr>
          <p:nvPr>
            <p:ph type="title"/>
          </p:nvPr>
        </p:nvSpPr>
        <p:spPr/>
        <p:txBody>
          <a:bodyPr/>
          <a:lstStyle/>
          <a:p>
            <a:r>
              <a:rPr lang="ja-JP" altLang="en-US" b="1"/>
              <a:t>結論</a:t>
            </a:r>
            <a:endParaRPr kumimoji="1" lang="ja-JP" altLang="en-US" b="1"/>
          </a:p>
        </p:txBody>
      </p:sp>
      <p:sp>
        <p:nvSpPr>
          <p:cNvPr id="3" name="コンテンツ プレースホルダー 2">
            <a:extLst>
              <a:ext uri="{FF2B5EF4-FFF2-40B4-BE49-F238E27FC236}">
                <a16:creationId xmlns:a16="http://schemas.microsoft.com/office/drawing/2014/main" id="{F65C52B8-A219-D84A-B4B6-B4E0ADCA1CB3}"/>
              </a:ext>
            </a:extLst>
          </p:cNvPr>
          <p:cNvSpPr>
            <a:spLocks noGrp="1"/>
          </p:cNvSpPr>
          <p:nvPr>
            <p:ph idx="1"/>
          </p:nvPr>
        </p:nvSpPr>
        <p:spPr>
          <a:xfrm>
            <a:off x="979311" y="1740370"/>
            <a:ext cx="10515600" cy="4812889"/>
          </a:xfrm>
        </p:spPr>
        <p:txBody>
          <a:bodyPr>
            <a:normAutofit/>
          </a:bodyPr>
          <a:lstStyle/>
          <a:p>
            <a:pPr marL="0" indent="0">
              <a:buNone/>
            </a:pPr>
            <a:r>
              <a:rPr kumimoji="1" lang="ja-JP" altLang="en-US" sz="4100"/>
              <a:t>現在の地球温暖化に伴う　　　　　　　　海水温度の上昇によるサンゴの白化を防ぐために沖縄特有の表層水と深層水の温度差を利用する</a:t>
            </a:r>
            <a:r>
              <a:rPr kumimoji="1" lang="ja-JP" altLang="en-US" sz="4100" b="1">
                <a:solidFill>
                  <a:srgbClr val="FF0000"/>
                </a:solidFill>
              </a:rPr>
              <a:t>海洋温度差発電</a:t>
            </a:r>
            <a:r>
              <a:rPr kumimoji="1" lang="ja-JP" altLang="en-US" sz="4100"/>
              <a:t>を行うことで発電と同時にサンゴの生育しやすい温度にまで</a:t>
            </a:r>
            <a:r>
              <a:rPr kumimoji="1" lang="ja-JP" altLang="en-US" sz="4100" b="1"/>
              <a:t>海水温を下げ</a:t>
            </a:r>
            <a:r>
              <a:rPr lang="ja-JP" altLang="en-US" sz="4100" b="1"/>
              <a:t>ることができる</a:t>
            </a:r>
          </a:p>
          <a:p>
            <a:pPr marL="0" indent="0">
              <a:buNone/>
            </a:pPr>
            <a:endParaRPr kumimoji="1" lang="ja-JP" altLang="en-US" sz="4100"/>
          </a:p>
        </p:txBody>
      </p:sp>
    </p:spTree>
    <p:extLst>
      <p:ext uri="{BB962C8B-B14F-4D97-AF65-F5344CB8AC3E}">
        <p14:creationId xmlns:p14="http://schemas.microsoft.com/office/powerpoint/2010/main" val="3658185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8633BD-9F23-FB48-81EF-7798283CF1DE}"/>
              </a:ext>
            </a:extLst>
          </p:cNvPr>
          <p:cNvSpPr>
            <a:spLocks noGrp="1"/>
          </p:cNvSpPr>
          <p:nvPr>
            <p:ph type="title"/>
          </p:nvPr>
        </p:nvSpPr>
        <p:spPr>
          <a:xfrm>
            <a:off x="0" y="0"/>
            <a:ext cx="10515600" cy="874889"/>
          </a:xfrm>
        </p:spPr>
        <p:txBody>
          <a:bodyPr/>
          <a:lstStyle/>
          <a:p>
            <a:r>
              <a:rPr kumimoji="1" lang="ja-JP" altLang="en-US" b="1"/>
              <a:t>参考文献</a:t>
            </a:r>
          </a:p>
        </p:txBody>
      </p:sp>
      <p:sp>
        <p:nvSpPr>
          <p:cNvPr id="3" name="コンテンツ プレースホルダー 2">
            <a:extLst>
              <a:ext uri="{FF2B5EF4-FFF2-40B4-BE49-F238E27FC236}">
                <a16:creationId xmlns:a16="http://schemas.microsoft.com/office/drawing/2014/main" id="{E99026E4-85A7-D949-81C8-3B3561DE1594}"/>
              </a:ext>
            </a:extLst>
          </p:cNvPr>
          <p:cNvSpPr>
            <a:spLocks noGrp="1"/>
          </p:cNvSpPr>
          <p:nvPr>
            <p:ph idx="1"/>
          </p:nvPr>
        </p:nvSpPr>
        <p:spPr>
          <a:xfrm>
            <a:off x="197556" y="762000"/>
            <a:ext cx="11437055" cy="6096000"/>
          </a:xfrm>
        </p:spPr>
        <p:txBody>
          <a:bodyPr>
            <a:noAutofit/>
          </a:bodyPr>
          <a:lstStyle/>
          <a:p>
            <a:r>
              <a:rPr lang="en-US" altLang="ja-JP" sz="2000">
                <a:hlinkClick r:id="rId3"/>
              </a:rPr>
              <a:t>https://</a:t>
            </a:r>
            <a:r>
              <a:rPr lang="en-US" altLang="ja-JP" sz="2000" err="1">
                <a:hlinkClick r:id="rId3"/>
              </a:rPr>
              <a:t>www.data.jma.go.jp</a:t>
            </a:r>
            <a:r>
              <a:rPr lang="en-US" altLang="ja-JP" sz="2000">
                <a:hlinkClick r:id="rId3"/>
              </a:rPr>
              <a:t>/</a:t>
            </a:r>
            <a:r>
              <a:rPr lang="en-US" altLang="ja-JP" sz="2000" err="1">
                <a:hlinkClick r:id="rId3"/>
              </a:rPr>
              <a:t>gmd</a:t>
            </a:r>
            <a:r>
              <a:rPr lang="en-US" altLang="ja-JP" sz="2000">
                <a:hlinkClick r:id="rId3"/>
              </a:rPr>
              <a:t>/</a:t>
            </a:r>
            <a:r>
              <a:rPr lang="en-US" altLang="ja-JP" sz="2000" err="1">
                <a:hlinkClick r:id="rId3"/>
              </a:rPr>
              <a:t>kaiyou</a:t>
            </a:r>
            <a:r>
              <a:rPr lang="en-US" altLang="ja-JP" sz="2000">
                <a:hlinkClick r:id="rId3"/>
              </a:rPr>
              <a:t>/data/</a:t>
            </a:r>
            <a:r>
              <a:rPr lang="en-US" altLang="ja-JP" sz="2000" err="1">
                <a:hlinkClick r:id="rId3"/>
              </a:rPr>
              <a:t>shindan</a:t>
            </a:r>
            <a:r>
              <a:rPr lang="en-US" altLang="ja-JP" sz="2000">
                <a:hlinkClick r:id="rId3"/>
              </a:rPr>
              <a:t>/a_1/japan_warm/</a:t>
            </a:r>
            <a:r>
              <a:rPr lang="en-US" altLang="ja-JP" sz="2000" err="1">
                <a:hlinkClick r:id="rId3"/>
              </a:rPr>
              <a:t>japan_warm_larea.html</a:t>
            </a:r>
            <a:r>
              <a:rPr lang="en-US" altLang="ja-JP" sz="2000">
                <a:hlinkClick r:id="rId3"/>
              </a:rPr>
              <a:t>?</a:t>
            </a:r>
            <a:r>
              <a:rPr lang="en-US" altLang="ja-JP" sz="2000" err="1">
                <a:hlinkClick r:id="rId3"/>
              </a:rPr>
              <a:t>larea</a:t>
            </a:r>
            <a:r>
              <a:rPr lang="en-US" altLang="ja-JP" sz="2000">
                <a:hlinkClick r:id="rId3"/>
              </a:rPr>
              <a:t>=5#title</a:t>
            </a:r>
            <a:endParaRPr lang="en-US" altLang="ja-JP" sz="2000"/>
          </a:p>
          <a:p>
            <a:endParaRPr lang="en-US" altLang="ja-JP" sz="2000"/>
          </a:p>
          <a:p>
            <a:r>
              <a:rPr lang="en-US" altLang="ja-JP" sz="2000">
                <a:hlinkClick r:id="rId4"/>
              </a:rPr>
              <a:t>https://</a:t>
            </a:r>
            <a:r>
              <a:rPr lang="en-US" altLang="ja-JP" sz="2000" err="1">
                <a:hlinkClick r:id="rId4"/>
              </a:rPr>
              <a:t>www.cger.nies.go.jp</a:t>
            </a:r>
            <a:r>
              <a:rPr lang="en-US" altLang="ja-JP" sz="2000">
                <a:hlinkClick r:id="rId4"/>
              </a:rPr>
              <a:t>/ja/library/</a:t>
            </a:r>
            <a:r>
              <a:rPr lang="en-US" altLang="ja-JP" sz="2000" err="1">
                <a:hlinkClick r:id="rId4"/>
              </a:rPr>
              <a:t>qa</a:t>
            </a:r>
            <a:r>
              <a:rPr lang="en-US" altLang="ja-JP" sz="2000">
                <a:hlinkClick r:id="rId4"/>
              </a:rPr>
              <a:t>/18/18-1/</a:t>
            </a:r>
            <a:r>
              <a:rPr lang="en-US" altLang="ja-JP" sz="2000" err="1">
                <a:hlinkClick r:id="rId4"/>
              </a:rPr>
              <a:t>qa_18-1-j.html</a:t>
            </a:r>
            <a:endParaRPr lang="en-US" altLang="ja-JP" sz="2000"/>
          </a:p>
          <a:p>
            <a:endParaRPr lang="en-US" altLang="ja-JP" sz="2000"/>
          </a:p>
          <a:p>
            <a:r>
              <a:rPr kumimoji="1" lang="en-US" altLang="ja-JP" sz="2000">
                <a:hlinkClick r:id="rId5"/>
              </a:rPr>
              <a:t>http://</a:t>
            </a:r>
            <a:r>
              <a:rPr kumimoji="1" lang="en-US" altLang="ja-JP" sz="2000" err="1">
                <a:hlinkClick r:id="rId5"/>
              </a:rPr>
              <a:t>otecokinawa.com</a:t>
            </a:r>
            <a:r>
              <a:rPr kumimoji="1" lang="en-US" altLang="ja-JP" sz="2000">
                <a:hlinkClick r:id="rId5"/>
              </a:rPr>
              <a:t>/jp/OTEC/index.html</a:t>
            </a:r>
          </a:p>
          <a:p>
            <a:endParaRPr lang="en-US" altLang="ja-JP" sz="2000">
              <a:hlinkClick r:id="rId5"/>
            </a:endParaRPr>
          </a:p>
          <a:p>
            <a:r>
              <a:rPr kumimoji="1" lang="en-US" altLang="ja-JP" sz="2000">
                <a:hlinkClick r:id="rId5"/>
              </a:rPr>
              <a:t>https://</a:t>
            </a:r>
            <a:r>
              <a:rPr kumimoji="1" lang="en-US" altLang="ja-JP" sz="2000" err="1">
                <a:hlinkClick r:id="rId5"/>
              </a:rPr>
              <a:t>www.pref.okinawa.jp</a:t>
            </a:r>
            <a:r>
              <a:rPr kumimoji="1" lang="en-US" altLang="ja-JP" sz="2000">
                <a:hlinkClick r:id="rId5"/>
              </a:rPr>
              <a:t>/site/</a:t>
            </a:r>
            <a:r>
              <a:rPr kumimoji="1" lang="en-US" altLang="ja-JP" sz="2000" err="1">
                <a:hlinkClick r:id="rId5"/>
              </a:rPr>
              <a:t>shoko</a:t>
            </a:r>
            <a:r>
              <a:rPr kumimoji="1" lang="en-US" altLang="ja-JP" sz="2000">
                <a:hlinkClick r:id="rId5"/>
              </a:rPr>
              <a:t>/</a:t>
            </a:r>
            <a:r>
              <a:rPr kumimoji="1" lang="en-US" altLang="ja-JP" sz="2000" err="1">
                <a:hlinkClick r:id="rId5"/>
              </a:rPr>
              <a:t>seisaku</a:t>
            </a:r>
            <a:r>
              <a:rPr kumimoji="1" lang="en-US" altLang="ja-JP" sz="2000">
                <a:hlinkClick r:id="rId5"/>
              </a:rPr>
              <a:t>/</a:t>
            </a:r>
            <a:r>
              <a:rPr kumimoji="1" lang="en-US" altLang="ja-JP" sz="2000" err="1">
                <a:hlinkClick r:id="rId5"/>
              </a:rPr>
              <a:t>kiban</a:t>
            </a:r>
            <a:r>
              <a:rPr kumimoji="1" lang="en-US" altLang="ja-JP" sz="2000">
                <a:hlinkClick r:id="rId5"/>
              </a:rPr>
              <a:t>/</a:t>
            </a:r>
            <a:r>
              <a:rPr kumimoji="1" lang="en-US" altLang="ja-JP" sz="2000" err="1">
                <a:hlinkClick r:id="rId5"/>
              </a:rPr>
              <a:t>oceanrenewableenergy</a:t>
            </a:r>
            <a:r>
              <a:rPr kumimoji="1" lang="en-US" altLang="ja-JP" sz="2000">
                <a:hlinkClick r:id="rId5"/>
              </a:rPr>
              <a:t>/</a:t>
            </a:r>
            <a:r>
              <a:rPr kumimoji="1" lang="en-US" altLang="ja-JP" sz="2000" err="1">
                <a:hlinkClick r:id="rId5"/>
              </a:rPr>
              <a:t>otec</a:t>
            </a:r>
            <a:r>
              <a:rPr kumimoji="1" lang="en-US" altLang="ja-JP" sz="2000">
                <a:hlinkClick r:id="rId5"/>
              </a:rPr>
              <a:t>/</a:t>
            </a:r>
            <a:r>
              <a:rPr kumimoji="1" lang="en-US" altLang="ja-JP" sz="2000" err="1">
                <a:hlinkClick r:id="rId5"/>
              </a:rPr>
              <a:t>houkokusyo</a:t>
            </a:r>
            <a:r>
              <a:rPr kumimoji="1" lang="en-US" altLang="ja-JP" sz="2000">
                <a:hlinkClick r:id="rId5"/>
              </a:rPr>
              <a:t>/</a:t>
            </a:r>
            <a:r>
              <a:rPr kumimoji="1" lang="en-US" altLang="ja-JP" sz="2000" err="1">
                <a:hlinkClick r:id="rId5"/>
              </a:rPr>
              <a:t>h30houkokusyo.html</a:t>
            </a:r>
            <a:endParaRPr kumimoji="1" lang="en-US" altLang="ja-JP" sz="2000">
              <a:hlinkClick r:id="rId5"/>
            </a:endParaRPr>
          </a:p>
          <a:p>
            <a:endParaRPr lang="en-US" altLang="ja-JP" sz="2000"/>
          </a:p>
          <a:p>
            <a:r>
              <a:rPr lang="en-US" altLang="ja-JP" sz="2000">
                <a:hlinkClick r:id="rId6"/>
              </a:rPr>
              <a:t>http://</a:t>
            </a:r>
            <a:r>
              <a:rPr lang="en-US" altLang="ja-JP" sz="2000" err="1">
                <a:hlinkClick r:id="rId6"/>
              </a:rPr>
              <a:t>www.amsl.or.jp</a:t>
            </a:r>
            <a:r>
              <a:rPr lang="en-US" altLang="ja-JP" sz="2000">
                <a:hlinkClick r:id="rId6"/>
              </a:rPr>
              <a:t>/</a:t>
            </a:r>
            <a:r>
              <a:rPr lang="en-US" altLang="ja-JP" sz="2000" err="1">
                <a:hlinkClick r:id="rId6"/>
              </a:rPr>
              <a:t>midoriishi</a:t>
            </a:r>
            <a:r>
              <a:rPr lang="en-US" altLang="ja-JP" sz="2000">
                <a:hlinkClick r:id="rId6"/>
              </a:rPr>
              <a:t>/0601.pdf</a:t>
            </a:r>
            <a:endParaRPr lang="ja-JP" altLang="en-US" sz="2000"/>
          </a:p>
          <a:p>
            <a:endParaRPr lang="ja-JP" altLang="en-US" sz="2000"/>
          </a:p>
          <a:p>
            <a:r>
              <a:rPr lang="en-US" altLang="ja-JP" sz="2000">
                <a:hlinkClick r:id="rId7"/>
              </a:rPr>
              <a:t>https://</a:t>
            </a:r>
            <a:r>
              <a:rPr lang="en-US" altLang="ja-JP" sz="2000" err="1">
                <a:hlinkClick r:id="rId7"/>
              </a:rPr>
              <a:t>www.toho-u.ac.jp</a:t>
            </a:r>
            <a:r>
              <a:rPr lang="en-US" altLang="ja-JP" sz="2000">
                <a:hlinkClick r:id="rId7"/>
              </a:rPr>
              <a:t>/sci/env/column/032813.html</a:t>
            </a:r>
            <a:endParaRPr lang="ja-JP" altLang="en-US" sz="2000"/>
          </a:p>
          <a:p>
            <a:endParaRPr lang="ja-JP" altLang="en-US" sz="2000"/>
          </a:p>
          <a:p>
            <a:r>
              <a:rPr lang="en-US" altLang="ja-JP" sz="2000" u="sng">
                <a:solidFill>
                  <a:srgbClr val="0070C0"/>
                </a:solidFill>
                <a:effectLst/>
              </a:rPr>
              <a:t>http://</a:t>
            </a:r>
            <a:r>
              <a:rPr lang="en-US" altLang="ja-JP" sz="2000" u="sng" err="1">
                <a:solidFill>
                  <a:srgbClr val="0070C0"/>
                </a:solidFill>
                <a:effectLst/>
              </a:rPr>
              <a:t>www.etdic.org.tw</a:t>
            </a:r>
            <a:r>
              <a:rPr lang="en-US" altLang="ja-JP" sz="2000" u="sng">
                <a:solidFill>
                  <a:srgbClr val="0070C0"/>
                </a:solidFill>
                <a:effectLst/>
              </a:rPr>
              <a:t>/</a:t>
            </a:r>
            <a:r>
              <a:rPr lang="en-US" altLang="ja-JP" sz="2000" u="sng" err="1">
                <a:solidFill>
                  <a:srgbClr val="0070C0"/>
                </a:solidFill>
                <a:effectLst/>
              </a:rPr>
              <a:t>zh-tw</a:t>
            </a:r>
            <a:r>
              <a:rPr lang="en-US" altLang="ja-JP" sz="2000" u="sng">
                <a:solidFill>
                  <a:srgbClr val="0070C0"/>
                </a:solidFill>
                <a:effectLst/>
              </a:rPr>
              <a:t>/Research/ResearchDetail/1444?print=1</a:t>
            </a:r>
            <a:endParaRPr lang="ja-JP" altLang="en-US" sz="2000" u="sng">
              <a:solidFill>
                <a:srgbClr val="0070C0"/>
              </a:solidFill>
            </a:endParaRPr>
          </a:p>
          <a:p>
            <a:endParaRPr lang="ja-JP" altLang="en-US" sz="2500"/>
          </a:p>
          <a:p>
            <a:endParaRPr lang="en-US" altLang="ja-JP" sz="2500"/>
          </a:p>
        </p:txBody>
      </p:sp>
    </p:spTree>
    <p:extLst>
      <p:ext uri="{BB962C8B-B14F-4D97-AF65-F5344CB8AC3E}">
        <p14:creationId xmlns:p14="http://schemas.microsoft.com/office/powerpoint/2010/main" val="382688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581DD94B-5239-9242-8B88-D84776C49D16}"/>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kumimoji="1" lang="ja-JP" altLang="en-US" sz="4800" kern="1200">
                <a:solidFill>
                  <a:srgbClr val="FFFFFF"/>
                </a:solidFill>
                <a:latin typeface="+mj-lt"/>
                <a:ea typeface="+mj-ea"/>
                <a:cs typeface="+mj-cs"/>
              </a:rPr>
              <a:t>ご清聴ありがとうございました</a:t>
            </a:r>
          </a:p>
        </p:txBody>
      </p:sp>
    </p:spTree>
    <p:extLst>
      <p:ext uri="{BB962C8B-B14F-4D97-AF65-F5344CB8AC3E}">
        <p14:creationId xmlns:p14="http://schemas.microsoft.com/office/powerpoint/2010/main" val="638816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2813BE-0332-6744-9C13-5B01B5A2095A}"/>
              </a:ext>
            </a:extLst>
          </p:cNvPr>
          <p:cNvSpPr>
            <a:spLocks noGrp="1"/>
          </p:cNvSpPr>
          <p:nvPr>
            <p:ph type="title"/>
          </p:nvPr>
        </p:nvSpPr>
        <p:spPr/>
        <p:txBody>
          <a:bodyPr/>
          <a:lstStyle/>
          <a:p>
            <a:r>
              <a:rPr lang="ja-JP" altLang="en-US" b="1"/>
              <a:t>提案に対する</a:t>
            </a:r>
            <a:r>
              <a:rPr kumimoji="1" lang="ja-JP" altLang="en-US" b="1"/>
              <a:t>問題点</a:t>
            </a:r>
          </a:p>
        </p:txBody>
      </p:sp>
      <p:sp>
        <p:nvSpPr>
          <p:cNvPr id="3" name="コンテンツ プレースホルダー 2">
            <a:extLst>
              <a:ext uri="{FF2B5EF4-FFF2-40B4-BE49-F238E27FC236}">
                <a16:creationId xmlns:a16="http://schemas.microsoft.com/office/drawing/2014/main" id="{F8EA5E94-CD0F-CF47-A281-E5B29640BD5F}"/>
              </a:ext>
            </a:extLst>
          </p:cNvPr>
          <p:cNvSpPr>
            <a:spLocks noGrp="1"/>
          </p:cNvSpPr>
          <p:nvPr>
            <p:ph idx="1"/>
          </p:nvPr>
        </p:nvSpPr>
        <p:spPr>
          <a:xfrm>
            <a:off x="838200" y="1486958"/>
            <a:ext cx="10515600" cy="4707820"/>
          </a:xfrm>
        </p:spPr>
        <p:txBody>
          <a:bodyPr>
            <a:normAutofit/>
          </a:bodyPr>
          <a:lstStyle/>
          <a:p>
            <a:pPr>
              <a:buFont typeface="Wingdings" pitchFamily="2" charset="2"/>
              <a:buChar char="l"/>
            </a:pPr>
            <a:r>
              <a:rPr kumimoji="1" lang="ja-JP" altLang="en-US" sz="3100"/>
              <a:t>問題点</a:t>
            </a:r>
            <a:r>
              <a:rPr kumimoji="1" lang="en-US" altLang="ja-JP" sz="3100"/>
              <a:t>…</a:t>
            </a:r>
            <a:r>
              <a:rPr kumimoji="1" lang="ja-JP" altLang="en-US" sz="3100"/>
              <a:t>深層水が栄養塩類を多く含む</a:t>
            </a:r>
            <a:r>
              <a:rPr kumimoji="1" lang="en-US" altLang="ja-JP" sz="3100"/>
              <a:t>→</a:t>
            </a:r>
            <a:r>
              <a:rPr kumimoji="1" lang="ja-JP" altLang="en-US" sz="3100"/>
              <a:t>富栄養化</a:t>
            </a:r>
          </a:p>
          <a:p>
            <a:pPr marL="0" indent="0">
              <a:buNone/>
            </a:pPr>
            <a:r>
              <a:rPr kumimoji="1" lang="en-US" altLang="ja-JP"/>
              <a:t>(1)</a:t>
            </a:r>
            <a:r>
              <a:rPr kumimoji="1" lang="ja-JP" altLang="en-US"/>
              <a:t>光をめぐってサンゴと競争関係にある海藻を増やす</a:t>
            </a:r>
          </a:p>
          <a:p>
            <a:pPr marL="0" indent="0">
              <a:buNone/>
            </a:pPr>
            <a:r>
              <a:rPr kumimoji="1" lang="en-US" altLang="ja-JP"/>
              <a:t>(2)</a:t>
            </a:r>
            <a:r>
              <a:rPr kumimoji="1" lang="ja-JP" altLang="en-US"/>
              <a:t>植物プランクトン</a:t>
            </a:r>
            <a:r>
              <a:rPr lang="ja-JP" altLang="en-US" b="0" i="0" u="none" strike="noStrike">
                <a:solidFill>
                  <a:srgbClr val="000000"/>
                </a:solidFill>
                <a:effectLst/>
                <a:latin typeface="-webkit-standard"/>
              </a:rPr>
              <a:t>が増え海水が濁り，サンゴ内の共生藻の光合成を阻害する。</a:t>
            </a:r>
          </a:p>
          <a:p>
            <a:pPr marL="0" indent="0">
              <a:buNone/>
            </a:pPr>
            <a:r>
              <a:rPr lang="en-US" altLang="ja-JP" b="0" i="0" u="none" strike="noStrike">
                <a:solidFill>
                  <a:srgbClr val="000000"/>
                </a:solidFill>
                <a:effectLst/>
                <a:latin typeface="-webkit-standard"/>
              </a:rPr>
              <a:t>(3)</a:t>
            </a:r>
            <a:r>
              <a:rPr lang="ja-JP" altLang="en-US" b="0" i="0" u="none" strike="noStrike">
                <a:solidFill>
                  <a:srgbClr val="000000"/>
                </a:solidFill>
                <a:effectLst/>
                <a:latin typeface="-webkit-standard"/>
              </a:rPr>
              <a:t>オニヒトデ幼生の餌料となる植物プランクトンが増え食害種の大発生につながる。</a:t>
            </a:r>
          </a:p>
          <a:p>
            <a:pPr>
              <a:buFont typeface="Wingdings" pitchFamily="2" charset="2"/>
              <a:buChar char="l"/>
            </a:pPr>
            <a:r>
              <a:rPr kumimoji="1" lang="ja-JP" altLang="en-US" sz="3100">
                <a:solidFill>
                  <a:srgbClr val="000000"/>
                </a:solidFill>
                <a:latin typeface="-webkit-standard"/>
              </a:rPr>
              <a:t>改善点</a:t>
            </a:r>
          </a:p>
          <a:p>
            <a:pPr marL="0" indent="0">
              <a:buNone/>
            </a:pPr>
            <a:r>
              <a:rPr lang="en-US" altLang="ja-JP">
                <a:solidFill>
                  <a:srgbClr val="000000"/>
                </a:solidFill>
                <a:latin typeface="-webkit-standard"/>
              </a:rPr>
              <a:t>(1)</a:t>
            </a:r>
            <a:r>
              <a:rPr lang="ja-JP" altLang="en-US">
                <a:solidFill>
                  <a:srgbClr val="000000"/>
                </a:solidFill>
                <a:latin typeface="-webkit-standard"/>
              </a:rPr>
              <a:t>発電で使用された際に水温が下がった表層水を流す</a:t>
            </a:r>
          </a:p>
          <a:p>
            <a:pPr marL="0" indent="0">
              <a:buNone/>
            </a:pPr>
            <a:r>
              <a:rPr kumimoji="1" lang="en-US" altLang="ja-JP">
                <a:solidFill>
                  <a:srgbClr val="000000"/>
                </a:solidFill>
                <a:latin typeface="-webkit-standard"/>
              </a:rPr>
              <a:t>(2)</a:t>
            </a:r>
            <a:r>
              <a:rPr kumimoji="1" lang="ja-JP" altLang="en-US">
                <a:solidFill>
                  <a:srgbClr val="000000"/>
                </a:solidFill>
                <a:latin typeface="-webkit-standard"/>
              </a:rPr>
              <a:t>深層水からなんらかの方法で栄養塩を取り除く</a:t>
            </a:r>
          </a:p>
        </p:txBody>
      </p:sp>
    </p:spTree>
    <p:extLst>
      <p:ext uri="{BB962C8B-B14F-4D97-AF65-F5344CB8AC3E}">
        <p14:creationId xmlns:p14="http://schemas.microsoft.com/office/powerpoint/2010/main" val="3924630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3DE337-D609-F348-A795-F5924BACF4EC}"/>
              </a:ext>
            </a:extLst>
          </p:cNvPr>
          <p:cNvSpPr>
            <a:spLocks noGrp="1"/>
          </p:cNvSpPr>
          <p:nvPr>
            <p:ph type="title"/>
          </p:nvPr>
        </p:nvSpPr>
        <p:spPr>
          <a:xfrm>
            <a:off x="479778" y="365125"/>
            <a:ext cx="10874022" cy="1370745"/>
          </a:xfrm>
        </p:spPr>
        <p:txBody>
          <a:bodyPr/>
          <a:lstStyle/>
          <a:p>
            <a:r>
              <a:rPr kumimoji="1" lang="ja-JP" altLang="en-US"/>
              <a:t>しかし</a:t>
            </a:r>
          </a:p>
        </p:txBody>
      </p:sp>
      <p:sp>
        <p:nvSpPr>
          <p:cNvPr id="3" name="コンテンツ プレースホルダー 2">
            <a:extLst>
              <a:ext uri="{FF2B5EF4-FFF2-40B4-BE49-F238E27FC236}">
                <a16:creationId xmlns:a16="http://schemas.microsoft.com/office/drawing/2014/main" id="{3D56E384-C244-B740-AE54-1D10DB65700D}"/>
              </a:ext>
            </a:extLst>
          </p:cNvPr>
          <p:cNvSpPr>
            <a:spLocks noGrp="1"/>
          </p:cNvSpPr>
          <p:nvPr>
            <p:ph idx="1"/>
          </p:nvPr>
        </p:nvSpPr>
        <p:spPr>
          <a:xfrm>
            <a:off x="592668" y="1449329"/>
            <a:ext cx="11260666" cy="4351338"/>
          </a:xfrm>
        </p:spPr>
        <p:txBody>
          <a:bodyPr/>
          <a:lstStyle/>
          <a:p>
            <a:pPr marL="0" indent="0">
              <a:buNone/>
            </a:pPr>
            <a:r>
              <a:rPr kumimoji="1" lang="ja-JP" altLang="en-US" sz="3200"/>
              <a:t>栄養塩の問題や発電施設の建設にかかる費用など　　　　　課題が多く残る。</a:t>
            </a:r>
          </a:p>
          <a:p>
            <a:pPr marL="0" indent="0">
              <a:buNone/>
            </a:pPr>
            <a:endParaRPr kumimoji="1" lang="ja-JP" altLang="en-US" sz="3200"/>
          </a:p>
          <a:p>
            <a:pPr marL="0" indent="0">
              <a:buNone/>
            </a:pPr>
            <a:endParaRPr lang="ja-JP" altLang="en-US" sz="3200"/>
          </a:p>
          <a:p>
            <a:pPr marL="0" indent="0">
              <a:buNone/>
            </a:pPr>
            <a:endParaRPr kumimoji="1" lang="ja-JP" altLang="en-US" sz="3200"/>
          </a:p>
          <a:p>
            <a:pPr marL="0" indent="0">
              <a:buNone/>
            </a:pPr>
            <a:r>
              <a:rPr kumimoji="1" lang="ja-JP" altLang="en-US" sz="4100" b="1">
                <a:solidFill>
                  <a:srgbClr val="FF0000"/>
                </a:solidFill>
              </a:rPr>
              <a:t>地球温暖化を防ぐ取り組みを行うことも重要！</a:t>
            </a:r>
          </a:p>
        </p:txBody>
      </p:sp>
      <p:sp>
        <p:nvSpPr>
          <p:cNvPr id="4" name="矢印: 下 3">
            <a:extLst>
              <a:ext uri="{FF2B5EF4-FFF2-40B4-BE49-F238E27FC236}">
                <a16:creationId xmlns:a16="http://schemas.microsoft.com/office/drawing/2014/main" id="{95C0DF42-D695-7E4B-97C1-1785F4F7B3EA}"/>
              </a:ext>
            </a:extLst>
          </p:cNvPr>
          <p:cNvSpPr/>
          <p:nvPr/>
        </p:nvSpPr>
        <p:spPr>
          <a:xfrm>
            <a:off x="5317386" y="2408258"/>
            <a:ext cx="778614" cy="1571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003820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1E85D-67DC-EE4A-BC6B-816573DA79CD}"/>
              </a:ext>
            </a:extLst>
          </p:cNvPr>
          <p:cNvSpPr>
            <a:spLocks noGrp="1"/>
          </p:cNvSpPr>
          <p:nvPr>
            <p:ph type="title"/>
          </p:nvPr>
        </p:nvSpPr>
        <p:spPr>
          <a:xfrm>
            <a:off x="321628" y="4416236"/>
            <a:ext cx="3985589" cy="875431"/>
          </a:xfrm>
        </p:spPr>
        <p:txBody>
          <a:bodyPr vert="horz" lIns="91440" tIns="45720" rIns="91440" bIns="45720" rtlCol="0" anchor="b">
            <a:normAutofit fontScale="90000"/>
          </a:bodyPr>
          <a:lstStyle/>
          <a:p>
            <a:pPr algn="ctr"/>
            <a:r>
              <a:rPr lang="ja-JP" altLang="en-US" b="1"/>
              <a:t>サンゴ</a:t>
            </a:r>
            <a:endParaRPr kumimoji="1" lang="ja-JP" altLang="en-US" b="1" kern="1200">
              <a:solidFill>
                <a:schemeClr val="tx1"/>
              </a:solidFill>
              <a:latin typeface="+mj-lt"/>
              <a:ea typeface="+mj-ea"/>
              <a:cs typeface="+mj-cs"/>
            </a:endParaRPr>
          </a:p>
        </p:txBody>
      </p:sp>
      <p:sp>
        <p:nvSpPr>
          <p:cNvPr id="3" name="テキスト プレースホルダー 2">
            <a:extLst>
              <a:ext uri="{FF2B5EF4-FFF2-40B4-BE49-F238E27FC236}">
                <a16:creationId xmlns:a16="http://schemas.microsoft.com/office/drawing/2014/main" id="{A5C5E3E1-BD71-194D-AD31-C7F69B5F8514}"/>
              </a:ext>
            </a:extLst>
          </p:cNvPr>
          <p:cNvSpPr>
            <a:spLocks noGrp="1"/>
          </p:cNvSpPr>
          <p:nvPr>
            <p:ph type="body" idx="1"/>
          </p:nvPr>
        </p:nvSpPr>
        <p:spPr>
          <a:xfrm>
            <a:off x="0" y="5456414"/>
            <a:ext cx="11994444" cy="1191683"/>
          </a:xfrm>
        </p:spPr>
        <p:txBody>
          <a:bodyPr vert="horz" lIns="91440" tIns="45720" rIns="91440" bIns="45720" rtlCol="0">
            <a:normAutofit/>
          </a:bodyPr>
          <a:lstStyle/>
          <a:p>
            <a:pPr algn="ctr"/>
            <a:r>
              <a:rPr lang="ja-JP" altLang="en-US" sz="3200" kern="1200">
                <a:solidFill>
                  <a:schemeClr val="tx1"/>
                </a:solidFill>
                <a:latin typeface="+mn-lt"/>
                <a:ea typeface="+mn-ea"/>
                <a:cs typeface="+mn-cs"/>
              </a:rPr>
              <a:t>小さな生き物の住処</a:t>
            </a:r>
            <a:r>
              <a:rPr lang="ja-JP" altLang="en-US" sz="3200">
                <a:solidFill>
                  <a:schemeClr val="tx1"/>
                </a:solidFill>
              </a:rPr>
              <a:t>→餌を求める大型生物もやってくる</a:t>
            </a:r>
            <a:endParaRPr lang="en-US" altLang="ja-JP" sz="3200">
              <a:solidFill>
                <a:schemeClr val="tx1"/>
              </a:solidFill>
            </a:endParaRPr>
          </a:p>
          <a:p>
            <a:pPr algn="ctr"/>
            <a:r>
              <a:rPr lang="ja-JP" altLang="en-US" sz="3200" kern="1200">
                <a:solidFill>
                  <a:schemeClr val="tx1"/>
                </a:solidFill>
                <a:latin typeface="+mn-lt"/>
                <a:ea typeface="+mn-ea"/>
                <a:cs typeface="+mn-cs"/>
              </a:rPr>
              <a:t>つまり、サンゴは</a:t>
            </a:r>
            <a:r>
              <a:rPr lang="ja-JP" altLang="en-US" sz="3200" b="1" kern="1200">
                <a:solidFill>
                  <a:srgbClr val="FF0000"/>
                </a:solidFill>
                <a:latin typeface="+mn-lt"/>
                <a:ea typeface="+mn-ea"/>
                <a:cs typeface="+mn-cs"/>
              </a:rPr>
              <a:t>生態系の根幹</a:t>
            </a:r>
            <a:endParaRPr lang="ja-JP" altLang="en-US" sz="3200" u="sng" kern="1200">
              <a:solidFill>
                <a:schemeClr val="tx1"/>
              </a:solidFill>
              <a:latin typeface="+mn-lt"/>
              <a:ea typeface="+mn-ea"/>
              <a:cs typeface="+mn-cs"/>
            </a:endParaRPr>
          </a:p>
          <a:p>
            <a:pPr algn="ctr"/>
            <a:endParaRPr lang="en-US" altLang="ja-JP" sz="3200" kern="1200">
              <a:solidFill>
                <a:schemeClr val="tx1"/>
              </a:solidFill>
              <a:latin typeface="+mn-lt"/>
              <a:ea typeface="+mn-ea"/>
              <a:cs typeface="+mn-cs"/>
            </a:endParaRPr>
          </a:p>
        </p:txBody>
      </p:sp>
      <p:pic>
        <p:nvPicPr>
          <p:cNvPr id="6" name="図 6">
            <a:extLst>
              <a:ext uri="{FF2B5EF4-FFF2-40B4-BE49-F238E27FC236}">
                <a16:creationId xmlns:a16="http://schemas.microsoft.com/office/drawing/2014/main" id="{1BDAA344-CB0F-2D40-8238-D90349AB9261}"/>
              </a:ext>
            </a:extLst>
          </p:cNvPr>
          <p:cNvPicPr>
            <a:picLocks noChangeAspect="1"/>
          </p:cNvPicPr>
          <p:nvPr/>
        </p:nvPicPr>
        <p:blipFill rotWithShape="1">
          <a:blip r:embed="rId3">
            <a:extLst>
              <a:ext uri="{28A0092B-C50C-407E-A947-70E740481C1C}">
                <a14:useLocalDpi xmlns:a14="http://schemas.microsoft.com/office/drawing/2010/main" val="0"/>
              </a:ext>
            </a:extLst>
          </a:blip>
          <a:srcRect l="9934" r="19353" b="-2"/>
          <a:stretch/>
        </p:blipFill>
        <p:spPr>
          <a:xfrm>
            <a:off x="321628" y="320511"/>
            <a:ext cx="3794760" cy="3930978"/>
          </a:xfrm>
          <a:prstGeom prst="rect">
            <a:avLst/>
          </a:prstGeom>
        </p:spPr>
      </p:pic>
      <p:pic>
        <p:nvPicPr>
          <p:cNvPr id="5" name="図 5">
            <a:extLst>
              <a:ext uri="{FF2B5EF4-FFF2-40B4-BE49-F238E27FC236}">
                <a16:creationId xmlns:a16="http://schemas.microsoft.com/office/drawing/2014/main" id="{7BD083D1-598E-094B-B6F4-8C8ABD9F544A}"/>
              </a:ext>
            </a:extLst>
          </p:cNvPr>
          <p:cNvPicPr>
            <a:picLocks noChangeAspect="1"/>
          </p:cNvPicPr>
          <p:nvPr/>
        </p:nvPicPr>
        <p:blipFill rotWithShape="1">
          <a:blip r:embed="rId4">
            <a:extLst>
              <a:ext uri="{28A0092B-C50C-407E-A947-70E740481C1C}">
                <a14:useLocalDpi xmlns:a14="http://schemas.microsoft.com/office/drawing/2010/main" val="0"/>
              </a:ext>
            </a:extLst>
          </a:blip>
          <a:srcRect l="43257" r="2442"/>
          <a:stretch/>
        </p:blipFill>
        <p:spPr>
          <a:xfrm>
            <a:off x="4198385" y="320511"/>
            <a:ext cx="3794760" cy="3930978"/>
          </a:xfrm>
          <a:prstGeom prst="rect">
            <a:avLst/>
          </a:prstGeom>
        </p:spPr>
      </p:pic>
      <p:pic>
        <p:nvPicPr>
          <p:cNvPr id="7" name="図 7">
            <a:extLst>
              <a:ext uri="{FF2B5EF4-FFF2-40B4-BE49-F238E27FC236}">
                <a16:creationId xmlns:a16="http://schemas.microsoft.com/office/drawing/2014/main" id="{DC40A1B5-CCC7-B94E-99B5-7352795EAE12}"/>
              </a:ext>
            </a:extLst>
          </p:cNvPr>
          <p:cNvPicPr>
            <a:picLocks noChangeAspect="1"/>
          </p:cNvPicPr>
          <p:nvPr/>
        </p:nvPicPr>
        <p:blipFill rotWithShape="1">
          <a:blip r:embed="rId5">
            <a:extLst>
              <a:ext uri="{28A0092B-C50C-407E-A947-70E740481C1C}">
                <a14:useLocalDpi xmlns:a14="http://schemas.microsoft.com/office/drawing/2010/main" val="0"/>
              </a:ext>
            </a:extLst>
          </a:blip>
          <a:srcRect l="21957" r="21811" b="-1"/>
          <a:stretch/>
        </p:blipFill>
        <p:spPr>
          <a:xfrm>
            <a:off x="8075142" y="320511"/>
            <a:ext cx="3794760" cy="3930978"/>
          </a:xfrm>
          <a:prstGeom prst="rect">
            <a:avLst/>
          </a:prstGeom>
        </p:spPr>
      </p:pic>
    </p:spTree>
    <p:extLst>
      <p:ext uri="{BB962C8B-B14F-4D97-AF65-F5344CB8AC3E}">
        <p14:creationId xmlns:p14="http://schemas.microsoft.com/office/powerpoint/2010/main" val="14938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5C8FC-BBA0-F943-BFDF-5A8A384C3D7A}"/>
              </a:ext>
            </a:extLst>
          </p:cNvPr>
          <p:cNvSpPr>
            <a:spLocks noGrp="1"/>
          </p:cNvSpPr>
          <p:nvPr>
            <p:ph type="title"/>
          </p:nvPr>
        </p:nvSpPr>
        <p:spPr/>
        <p:txBody>
          <a:bodyPr/>
          <a:lstStyle/>
          <a:p>
            <a:r>
              <a:rPr kumimoji="1" lang="ja-JP" altLang="en-US"/>
              <a:t>疑問点</a:t>
            </a:r>
          </a:p>
        </p:txBody>
      </p:sp>
      <p:sp>
        <p:nvSpPr>
          <p:cNvPr id="3" name="コンテンツ プレースホルダー 2">
            <a:extLst>
              <a:ext uri="{FF2B5EF4-FFF2-40B4-BE49-F238E27FC236}">
                <a16:creationId xmlns:a16="http://schemas.microsoft.com/office/drawing/2014/main" id="{D56DF7C3-F217-1F47-BD80-B17612524D50}"/>
              </a:ext>
            </a:extLst>
          </p:cNvPr>
          <p:cNvSpPr>
            <a:spLocks noGrp="1"/>
          </p:cNvSpPr>
          <p:nvPr>
            <p:ph idx="1"/>
          </p:nvPr>
        </p:nvSpPr>
        <p:spPr>
          <a:xfrm>
            <a:off x="730695" y="1253331"/>
            <a:ext cx="10515600" cy="4351338"/>
          </a:xfrm>
        </p:spPr>
        <p:txBody>
          <a:bodyPr>
            <a:normAutofit fontScale="92500" lnSpcReduction="10000"/>
          </a:bodyPr>
          <a:lstStyle/>
          <a:p>
            <a:r>
              <a:rPr lang="ja-JP" altLang="en-US"/>
              <a:t>コストは？</a:t>
            </a:r>
            <a:r>
              <a:rPr lang="en-US" altLang="ja-JP"/>
              <a:t>…</a:t>
            </a:r>
            <a:r>
              <a:rPr lang="ja-JP" altLang="en-US"/>
              <a:t>他の発電方法と比べてもかなり安価</a:t>
            </a:r>
          </a:p>
          <a:p>
            <a:r>
              <a:rPr kumimoji="1" lang="ja-JP" altLang="en-US"/>
              <a:t>どのくらい温度が下げられる？</a:t>
            </a:r>
            <a:r>
              <a:rPr kumimoji="1" lang="en-US" altLang="ja-JP"/>
              <a:t>…</a:t>
            </a:r>
            <a:r>
              <a:rPr kumimoji="1" lang="ja-JP" altLang="en-US"/>
              <a:t>調べたがわからなかった。かなりのエネルギーを必要とするかもしれないがとりあえずサンゴの近くだけ温度を下げようとするなら</a:t>
            </a:r>
            <a:r>
              <a:rPr lang="ja-JP" altLang="en-US"/>
              <a:t>なんとかなる？</a:t>
            </a:r>
            <a:endParaRPr kumimoji="1" lang="ja-JP" altLang="en-US"/>
          </a:p>
          <a:p>
            <a:r>
              <a:rPr kumimoji="1" lang="ja-JP" altLang="en-US"/>
              <a:t>深層海水の利用</a:t>
            </a:r>
            <a:r>
              <a:rPr kumimoji="1" lang="en-US" altLang="ja-JP"/>
              <a:t>…</a:t>
            </a:r>
            <a:r>
              <a:rPr kumimoji="1" lang="ja-JP" altLang="en-US"/>
              <a:t>夏</a:t>
            </a:r>
            <a:r>
              <a:rPr kumimoji="1" lang="en-US" altLang="ja-JP"/>
              <a:t>:</a:t>
            </a:r>
            <a:r>
              <a:rPr kumimoji="1" lang="ja-JP" altLang="en-US"/>
              <a:t>海水温を下げる</a:t>
            </a:r>
          </a:p>
          <a:p>
            <a:pPr marL="0" indent="0">
              <a:buNone/>
            </a:pPr>
            <a:r>
              <a:rPr kumimoji="1" lang="ja-JP" altLang="en-US"/>
              <a:t>　　　　　　　</a:t>
            </a:r>
            <a:r>
              <a:rPr kumimoji="1" lang="en-US" altLang="ja-JP"/>
              <a:t>      </a:t>
            </a:r>
            <a:r>
              <a:rPr kumimoji="1" lang="ja-JP" altLang="en-US"/>
              <a:t>冬</a:t>
            </a:r>
            <a:r>
              <a:rPr kumimoji="1" lang="en-US" altLang="ja-JP"/>
              <a:t>:</a:t>
            </a:r>
            <a:r>
              <a:rPr kumimoji="1" lang="ja-JP" altLang="en-US"/>
              <a:t>農作物栽培など　　　　　　　　</a:t>
            </a:r>
          </a:p>
          <a:p>
            <a:endParaRPr kumimoji="1" lang="ja-JP" altLang="en-US"/>
          </a:p>
          <a:p>
            <a:r>
              <a:rPr kumimoji="1" lang="ja-JP" altLang="en-US"/>
              <a:t>沖縄の海水温</a:t>
            </a:r>
            <a:r>
              <a:rPr kumimoji="1" lang="en-US" altLang="ja-JP"/>
              <a:t>…</a:t>
            </a:r>
            <a:r>
              <a:rPr kumimoji="1" lang="ja-JP" altLang="en-US"/>
              <a:t>夏は</a:t>
            </a:r>
            <a:r>
              <a:rPr kumimoji="1" lang="en-US" altLang="ja-JP"/>
              <a:t>30℃</a:t>
            </a:r>
            <a:r>
              <a:rPr kumimoji="1" lang="ja-JP" altLang="en-US"/>
              <a:t>    </a:t>
            </a:r>
          </a:p>
          <a:p>
            <a:r>
              <a:rPr lang="ja-JP" altLang="en-US"/>
              <a:t>生態系への影響</a:t>
            </a:r>
            <a:r>
              <a:rPr lang="en-US" altLang="ja-JP"/>
              <a:t>…</a:t>
            </a:r>
            <a:r>
              <a:rPr lang="ja-JP" altLang="en-US"/>
              <a:t>養殖の事例があるから大丈夫？と思っていたが実際に海で使用するとなるとオニヒトデの増殖などの問題が発生する</a:t>
            </a:r>
            <a:endParaRPr kumimoji="1" lang="ja-JP" altLang="en-US"/>
          </a:p>
        </p:txBody>
      </p:sp>
      <p:pic>
        <p:nvPicPr>
          <p:cNvPr id="5" name="図 4">
            <a:extLst>
              <a:ext uri="{FF2B5EF4-FFF2-40B4-BE49-F238E27FC236}">
                <a16:creationId xmlns:a16="http://schemas.microsoft.com/office/drawing/2014/main" id="{C17C5D72-AE11-A649-9D4E-F4096DD6582F}"/>
              </a:ext>
            </a:extLst>
          </p:cNvPr>
          <p:cNvPicPr>
            <a:picLocks noChangeAspect="1"/>
          </p:cNvPicPr>
          <p:nvPr/>
        </p:nvPicPr>
        <p:blipFill>
          <a:blip r:embed="rId2"/>
          <a:stretch>
            <a:fillRect/>
          </a:stretch>
        </p:blipFill>
        <p:spPr>
          <a:xfrm>
            <a:off x="9803880" y="2209831"/>
            <a:ext cx="2388120" cy="1437847"/>
          </a:xfrm>
          <a:prstGeom prst="rect">
            <a:avLst/>
          </a:prstGeom>
        </p:spPr>
      </p:pic>
      <p:graphicFrame>
        <p:nvGraphicFramePr>
          <p:cNvPr id="8" name="表 8">
            <a:extLst>
              <a:ext uri="{FF2B5EF4-FFF2-40B4-BE49-F238E27FC236}">
                <a16:creationId xmlns:a16="http://schemas.microsoft.com/office/drawing/2014/main" id="{DBA6A2AC-17CD-4344-8141-C8BFEC8288C5}"/>
              </a:ext>
            </a:extLst>
          </p:cNvPr>
          <p:cNvGraphicFramePr>
            <a:graphicFrameLocks noGrp="1"/>
          </p:cNvGraphicFramePr>
          <p:nvPr>
            <p:extLst>
              <p:ext uri="{D42A27DB-BD31-4B8C-83A1-F6EECF244321}">
                <p14:modId xmlns:p14="http://schemas.microsoft.com/office/powerpoint/2010/main" val="690111417"/>
              </p:ext>
            </p:extLst>
          </p:nvPr>
        </p:nvGraphicFramePr>
        <p:xfrm>
          <a:off x="9098612" y="3271820"/>
          <a:ext cx="2620536" cy="3108960"/>
        </p:xfrm>
        <a:graphic>
          <a:graphicData uri="http://schemas.openxmlformats.org/drawingml/2006/table">
            <a:tbl>
              <a:tblPr firstRow="1">
                <a:tableStyleId>{5C22544A-7EE6-4342-B048-85BDC9FD1C3A}</a:tableStyleId>
              </a:tblPr>
              <a:tblGrid>
                <a:gridCol w="1354669">
                  <a:extLst>
                    <a:ext uri="{9D8B030D-6E8A-4147-A177-3AD203B41FA5}">
                      <a16:colId xmlns:a16="http://schemas.microsoft.com/office/drawing/2014/main" val="4285405811"/>
                    </a:ext>
                  </a:extLst>
                </a:gridCol>
                <a:gridCol w="1265867">
                  <a:extLst>
                    <a:ext uri="{9D8B030D-6E8A-4147-A177-3AD203B41FA5}">
                      <a16:colId xmlns:a16="http://schemas.microsoft.com/office/drawing/2014/main" val="3982335206"/>
                    </a:ext>
                  </a:extLst>
                </a:gridCol>
              </a:tblGrid>
              <a:tr h="452867">
                <a:tc>
                  <a:txBody>
                    <a:bodyPr/>
                    <a:lstStyle/>
                    <a:p>
                      <a:r>
                        <a:rPr kumimoji="1" lang="ja-JP" altLang="en-US"/>
                        <a:t>発電方法</a:t>
                      </a:r>
                    </a:p>
                  </a:txBody>
                  <a:tcPr/>
                </a:tc>
                <a:tc>
                  <a:txBody>
                    <a:bodyPr/>
                    <a:lstStyle/>
                    <a:p>
                      <a:r>
                        <a:rPr kumimoji="1" lang="ja-JP" altLang="en-US"/>
                        <a:t>発電単価</a:t>
                      </a:r>
                      <a:r>
                        <a:rPr kumimoji="1" lang="en-US" altLang="ja-JP"/>
                        <a:t>(</a:t>
                      </a:r>
                      <a:r>
                        <a:rPr kumimoji="1" lang="ja-JP" altLang="en-US"/>
                        <a:t>円</a:t>
                      </a:r>
                      <a:r>
                        <a:rPr kumimoji="1" lang="en-US" altLang="ja-JP"/>
                        <a:t>/kWh)</a:t>
                      </a:r>
                      <a:endParaRPr kumimoji="1" lang="ja-JP" altLang="en-US"/>
                    </a:p>
                  </a:txBody>
                  <a:tcPr/>
                </a:tc>
                <a:extLst>
                  <a:ext uri="{0D108BD9-81ED-4DB2-BD59-A6C34878D82A}">
                    <a16:rowId xmlns:a16="http://schemas.microsoft.com/office/drawing/2014/main" val="3217406908"/>
                  </a:ext>
                </a:extLst>
              </a:tr>
              <a:tr h="258781">
                <a:tc>
                  <a:txBody>
                    <a:bodyPr/>
                    <a:lstStyle/>
                    <a:p>
                      <a:r>
                        <a:rPr kumimoji="1" lang="ja-JP" altLang="en-US"/>
                        <a:t>石炭</a:t>
                      </a:r>
                    </a:p>
                  </a:txBody>
                  <a:tcPr/>
                </a:tc>
                <a:tc>
                  <a:txBody>
                    <a:bodyPr/>
                    <a:lstStyle/>
                    <a:p>
                      <a:r>
                        <a:rPr kumimoji="1" lang="en-US" altLang="ja-JP"/>
                        <a:t>12.3</a:t>
                      </a:r>
                      <a:endParaRPr kumimoji="1" lang="ja-JP" altLang="en-US"/>
                    </a:p>
                  </a:txBody>
                  <a:tcPr/>
                </a:tc>
                <a:extLst>
                  <a:ext uri="{0D108BD9-81ED-4DB2-BD59-A6C34878D82A}">
                    <a16:rowId xmlns:a16="http://schemas.microsoft.com/office/drawing/2014/main" val="4286522339"/>
                  </a:ext>
                </a:extLst>
              </a:tr>
              <a:tr h="258781">
                <a:tc>
                  <a:txBody>
                    <a:bodyPr/>
                    <a:lstStyle/>
                    <a:p>
                      <a:r>
                        <a:rPr kumimoji="1" lang="ja-JP" altLang="en-US"/>
                        <a:t>石油</a:t>
                      </a:r>
                    </a:p>
                  </a:txBody>
                  <a:tcPr/>
                </a:tc>
                <a:tc>
                  <a:txBody>
                    <a:bodyPr/>
                    <a:lstStyle/>
                    <a:p>
                      <a:r>
                        <a:rPr kumimoji="1" lang="en-US" altLang="ja-JP"/>
                        <a:t>28.9〜41.7</a:t>
                      </a:r>
                      <a:endParaRPr kumimoji="1" lang="ja-JP" altLang="en-US"/>
                    </a:p>
                  </a:txBody>
                  <a:tcPr/>
                </a:tc>
                <a:extLst>
                  <a:ext uri="{0D108BD9-81ED-4DB2-BD59-A6C34878D82A}">
                    <a16:rowId xmlns:a16="http://schemas.microsoft.com/office/drawing/2014/main" val="2338872166"/>
                  </a:ext>
                </a:extLst>
              </a:tr>
              <a:tr h="258781">
                <a:tc>
                  <a:txBody>
                    <a:bodyPr/>
                    <a:lstStyle/>
                    <a:p>
                      <a:r>
                        <a:rPr kumimoji="1" lang="ja-JP" altLang="en-US"/>
                        <a:t>原子力</a:t>
                      </a:r>
                    </a:p>
                  </a:txBody>
                  <a:tcPr/>
                </a:tc>
                <a:tc>
                  <a:txBody>
                    <a:bodyPr/>
                    <a:lstStyle/>
                    <a:p>
                      <a:r>
                        <a:rPr kumimoji="1" lang="en-US" altLang="ja-JP"/>
                        <a:t>10.1〜</a:t>
                      </a:r>
                      <a:endParaRPr kumimoji="1" lang="ja-JP" altLang="en-US"/>
                    </a:p>
                  </a:txBody>
                  <a:tcPr/>
                </a:tc>
                <a:extLst>
                  <a:ext uri="{0D108BD9-81ED-4DB2-BD59-A6C34878D82A}">
                    <a16:rowId xmlns:a16="http://schemas.microsoft.com/office/drawing/2014/main" val="2870972731"/>
                  </a:ext>
                </a:extLst>
              </a:tr>
              <a:tr h="258781">
                <a:tc>
                  <a:txBody>
                    <a:bodyPr/>
                    <a:lstStyle/>
                    <a:p>
                      <a:r>
                        <a:rPr kumimoji="1" lang="ja-JP" altLang="en-US"/>
                        <a:t>風力</a:t>
                      </a:r>
                    </a:p>
                  </a:txBody>
                  <a:tcPr/>
                </a:tc>
                <a:tc>
                  <a:txBody>
                    <a:bodyPr/>
                    <a:lstStyle/>
                    <a:p>
                      <a:r>
                        <a:rPr kumimoji="1" lang="en-US" altLang="ja-JP"/>
                        <a:t>21.6</a:t>
                      </a:r>
                      <a:endParaRPr kumimoji="1" lang="ja-JP" altLang="en-US"/>
                    </a:p>
                  </a:txBody>
                  <a:tcPr/>
                </a:tc>
                <a:extLst>
                  <a:ext uri="{0D108BD9-81ED-4DB2-BD59-A6C34878D82A}">
                    <a16:rowId xmlns:a16="http://schemas.microsoft.com/office/drawing/2014/main" val="654627792"/>
                  </a:ext>
                </a:extLst>
              </a:tr>
              <a:tr h="258781">
                <a:tc>
                  <a:txBody>
                    <a:bodyPr/>
                    <a:lstStyle/>
                    <a:p>
                      <a:r>
                        <a:rPr kumimoji="1" lang="ja-JP" altLang="en-US"/>
                        <a:t>太陽光</a:t>
                      </a:r>
                    </a:p>
                  </a:txBody>
                  <a:tcPr/>
                </a:tc>
                <a:tc>
                  <a:txBody>
                    <a:bodyPr/>
                    <a:lstStyle/>
                    <a:p>
                      <a:r>
                        <a:rPr kumimoji="1" lang="en-US" altLang="ja-JP"/>
                        <a:t>29.4</a:t>
                      </a:r>
                      <a:endParaRPr kumimoji="1" lang="ja-JP" altLang="en-US"/>
                    </a:p>
                  </a:txBody>
                  <a:tcPr/>
                </a:tc>
                <a:extLst>
                  <a:ext uri="{0D108BD9-81ED-4DB2-BD59-A6C34878D82A}">
                    <a16:rowId xmlns:a16="http://schemas.microsoft.com/office/drawing/2014/main" val="582795243"/>
                  </a:ext>
                </a:extLst>
              </a:tr>
              <a:tr h="452867">
                <a:tc>
                  <a:txBody>
                    <a:bodyPr/>
                    <a:lstStyle/>
                    <a:p>
                      <a:r>
                        <a:rPr kumimoji="1" lang="ja-JP" altLang="en-US"/>
                        <a:t>海洋温度差</a:t>
                      </a:r>
                      <a:r>
                        <a:rPr kumimoji="1" lang="en-US" altLang="ja-JP"/>
                        <a:t>(</a:t>
                      </a:r>
                      <a:r>
                        <a:rPr kumimoji="1" lang="ja-JP" altLang="en-US"/>
                        <a:t>商業化</a:t>
                      </a:r>
                      <a:r>
                        <a:rPr kumimoji="1" lang="en-US" altLang="ja-JP"/>
                        <a:t>)</a:t>
                      </a:r>
                      <a:endParaRPr kumimoji="1" lang="ja-JP" altLang="en-US"/>
                    </a:p>
                  </a:txBody>
                  <a:tcPr/>
                </a:tc>
                <a:tc>
                  <a:txBody>
                    <a:bodyPr/>
                    <a:lstStyle/>
                    <a:p>
                      <a:r>
                        <a:rPr kumimoji="1" lang="en-US" altLang="ja-JP"/>
                        <a:t>8〜13</a:t>
                      </a:r>
                      <a:endParaRPr kumimoji="1" lang="ja-JP" altLang="en-US"/>
                    </a:p>
                  </a:txBody>
                  <a:tcPr/>
                </a:tc>
                <a:extLst>
                  <a:ext uri="{0D108BD9-81ED-4DB2-BD59-A6C34878D82A}">
                    <a16:rowId xmlns:a16="http://schemas.microsoft.com/office/drawing/2014/main" val="313371203"/>
                  </a:ext>
                </a:extLst>
              </a:tr>
            </a:tbl>
          </a:graphicData>
        </a:graphic>
      </p:graphicFrame>
    </p:spTree>
    <p:extLst>
      <p:ext uri="{BB962C8B-B14F-4D97-AF65-F5344CB8AC3E}">
        <p14:creationId xmlns:p14="http://schemas.microsoft.com/office/powerpoint/2010/main" val="662448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88ACB6-AE6D-374D-BB22-F4C8E4B4A25F}"/>
              </a:ext>
            </a:extLst>
          </p:cNvPr>
          <p:cNvSpPr>
            <a:spLocks noGrp="1"/>
          </p:cNvSpPr>
          <p:nvPr>
            <p:ph type="title"/>
          </p:nvPr>
        </p:nvSpPr>
        <p:spPr/>
        <p:txBody>
          <a:bodyPr/>
          <a:lstStyle/>
          <a:p>
            <a:r>
              <a:rPr lang="ja-JP" altLang="en-US"/>
              <a:t>質問まとめ</a:t>
            </a:r>
            <a:endParaRPr kumimoji="1" lang="ja-JP" altLang="en-US"/>
          </a:p>
        </p:txBody>
      </p:sp>
      <p:sp>
        <p:nvSpPr>
          <p:cNvPr id="3" name="コンテンツ プレースホルダー 2">
            <a:extLst>
              <a:ext uri="{FF2B5EF4-FFF2-40B4-BE49-F238E27FC236}">
                <a16:creationId xmlns:a16="http://schemas.microsoft.com/office/drawing/2014/main" id="{88AD8F61-EC21-2245-BC77-E11D75741F99}"/>
              </a:ext>
            </a:extLst>
          </p:cNvPr>
          <p:cNvSpPr>
            <a:spLocks noGrp="1"/>
          </p:cNvSpPr>
          <p:nvPr>
            <p:ph idx="1"/>
          </p:nvPr>
        </p:nvSpPr>
        <p:spPr>
          <a:xfrm>
            <a:off x="413009" y="1332949"/>
            <a:ext cx="10515600" cy="4351338"/>
          </a:xfrm>
        </p:spPr>
        <p:txBody>
          <a:bodyPr>
            <a:normAutofit fontScale="55000" lnSpcReduction="20000"/>
          </a:bodyPr>
          <a:lstStyle/>
          <a:p>
            <a:r>
              <a:rPr lang="ja-JP" altLang="en-US"/>
              <a:t>深層海水に含まれる栄養分が与える影響</a:t>
            </a:r>
            <a:r>
              <a:rPr lang="en-US" altLang="ja-JP"/>
              <a:t>(</a:t>
            </a:r>
            <a:r>
              <a:rPr lang="ja-JP" altLang="en-US"/>
              <a:t>オニヒトデなど</a:t>
            </a:r>
            <a:r>
              <a:rPr lang="en-US" altLang="ja-JP"/>
              <a:t>)</a:t>
            </a:r>
            <a:endParaRPr lang="ja-JP" altLang="en-US" b="0" i="0">
              <a:effectLst/>
              <a:latin typeface="Helvetica" pitchFamily="2" charset="0"/>
            </a:endParaRPr>
          </a:p>
          <a:p>
            <a:pPr marL="0" indent="0">
              <a:buNone/>
            </a:pPr>
            <a:r>
              <a:rPr lang="ja-JP" altLang="en-US">
                <a:effectLst/>
                <a:latin typeface="Helvetica" pitchFamily="2" charset="0"/>
              </a:rPr>
              <a:t>→</a:t>
            </a:r>
            <a:r>
              <a:rPr lang="en-US" altLang="ja-JP">
                <a:effectLst/>
                <a:latin typeface="Helvetica" pitchFamily="2" charset="0"/>
              </a:rPr>
              <a:t>http://</a:t>
            </a:r>
            <a:r>
              <a:rPr lang="en-US" altLang="ja-JP" err="1">
                <a:effectLst/>
                <a:latin typeface="Helvetica" pitchFamily="2" charset="0"/>
              </a:rPr>
              <a:t>www.etdic.org.tw</a:t>
            </a:r>
            <a:r>
              <a:rPr lang="en-US" altLang="ja-JP">
                <a:effectLst/>
                <a:latin typeface="Helvetica" pitchFamily="2" charset="0"/>
              </a:rPr>
              <a:t>/</a:t>
            </a:r>
            <a:r>
              <a:rPr lang="en-US" altLang="ja-JP" err="1">
                <a:effectLst/>
                <a:latin typeface="Helvetica" pitchFamily="2" charset="0"/>
              </a:rPr>
              <a:t>zh-tw</a:t>
            </a:r>
            <a:r>
              <a:rPr lang="en-US" altLang="ja-JP">
                <a:effectLst/>
                <a:latin typeface="Helvetica" pitchFamily="2" charset="0"/>
              </a:rPr>
              <a:t>/Research/ResearchDetail/1444?print=1</a:t>
            </a:r>
            <a:endParaRPr lang="ja-JP" altLang="en-US">
              <a:effectLst/>
              <a:latin typeface="Helvetica" pitchFamily="2" charset="0"/>
            </a:endParaRPr>
          </a:p>
          <a:p>
            <a:pPr marL="0" indent="0">
              <a:buNone/>
            </a:pPr>
            <a:r>
              <a:rPr lang="ja-JP" altLang="en-US">
                <a:latin typeface="Helvetica" pitchFamily="2" charset="0"/>
              </a:rPr>
              <a:t>確かに</a:t>
            </a:r>
            <a:r>
              <a:rPr lang="ja-JP" altLang="en-US">
                <a:effectLst/>
                <a:latin typeface="Helvetica" pitchFamily="2" charset="0"/>
              </a:rPr>
              <a:t>深層水は栄養を多く含みすぎているため富栄養化を引き起こす可能性が極めて高いと考えられる</a:t>
            </a:r>
          </a:p>
          <a:p>
            <a:pPr marL="0" indent="0">
              <a:buNone/>
            </a:pPr>
            <a:r>
              <a:rPr lang="ja-JP" altLang="en-US">
                <a:latin typeface="Helvetica" pitchFamily="2" charset="0"/>
              </a:rPr>
              <a:t>＝オニヒトデや藻類が増えすぎてしまうかも</a:t>
            </a:r>
            <a:r>
              <a:rPr lang="en-US" altLang="ja-JP">
                <a:latin typeface="Helvetica" pitchFamily="2" charset="0"/>
              </a:rPr>
              <a:t>…</a:t>
            </a:r>
            <a:endParaRPr lang="ja-JP" altLang="en-US">
              <a:latin typeface="Helvetica" pitchFamily="2" charset="0"/>
            </a:endParaRPr>
          </a:p>
          <a:p>
            <a:pPr marL="0" indent="0">
              <a:buNone/>
            </a:pPr>
            <a:r>
              <a:rPr lang="ja-JP" altLang="en-US"/>
              <a:t>→</a:t>
            </a:r>
            <a:r>
              <a:rPr lang="en-US" altLang="ja-JP" b="0" i="0">
                <a:effectLst/>
                <a:latin typeface="Helvetica" pitchFamily="2" charset="0"/>
                <a:hlinkClick r:id="rId2"/>
              </a:rPr>
              <a:t>https://</a:t>
            </a:r>
            <a:r>
              <a:rPr lang="en-US" altLang="ja-JP" b="0" i="0" err="1">
                <a:effectLst/>
                <a:latin typeface="Helvetica" pitchFamily="2" charset="0"/>
                <a:hlinkClick r:id="rId2"/>
              </a:rPr>
              <a:t>www.shinsousui.com</a:t>
            </a:r>
            <a:r>
              <a:rPr lang="en-US" altLang="ja-JP" b="0" i="0">
                <a:effectLst/>
                <a:latin typeface="Helvetica" pitchFamily="2" charset="0"/>
                <a:hlinkClick r:id="rId2"/>
              </a:rPr>
              <a:t>/info/post-50.html</a:t>
            </a:r>
            <a:r>
              <a:rPr lang="ja-JP" altLang="en-US" b="0" i="0">
                <a:effectLst/>
                <a:latin typeface="Helvetica" pitchFamily="2" charset="0"/>
              </a:rPr>
              <a:t> </a:t>
            </a:r>
          </a:p>
          <a:p>
            <a:pPr marL="0" indent="0">
              <a:buNone/>
            </a:pPr>
            <a:r>
              <a:rPr lang="ja-JP" altLang="en-US">
                <a:latin typeface="Helvetica" pitchFamily="2" charset="0"/>
              </a:rPr>
              <a:t>しかし</a:t>
            </a:r>
            <a:r>
              <a:rPr lang="ja-JP" altLang="en-US" b="0" i="0">
                <a:effectLst/>
                <a:latin typeface="Helvetica" pitchFamily="2" charset="0"/>
              </a:rPr>
              <a:t>サンゴを飼育するための深層海洋水が売られてるため問題ないと考えた。</a:t>
            </a:r>
            <a:endParaRPr lang="ja-JP" altLang="en-US">
              <a:effectLst/>
              <a:latin typeface="Helvetica" pitchFamily="2" charset="0"/>
            </a:endParaRPr>
          </a:p>
          <a:p>
            <a:pPr marL="0" indent="0">
              <a:buNone/>
            </a:pPr>
            <a:endParaRPr lang="en-US" altLang="ja-JP"/>
          </a:p>
          <a:p>
            <a:r>
              <a:rPr lang="ja-JP" altLang="en-US"/>
              <a:t>どのくらいの量の深層海水でどのくらいの表層海水を何℃変化させられるのか</a:t>
            </a:r>
            <a:r>
              <a:rPr lang="en-US" altLang="ja-JP"/>
              <a:t>(</a:t>
            </a:r>
            <a:r>
              <a:rPr lang="ja-JP" altLang="en-US"/>
              <a:t>比熱で計算できる？</a:t>
            </a:r>
            <a:r>
              <a:rPr lang="en-US" altLang="ja-JP"/>
              <a:t>)</a:t>
            </a:r>
            <a:endParaRPr lang="ja-JP" altLang="en-US"/>
          </a:p>
          <a:p>
            <a:pPr marL="0" indent="0">
              <a:buNone/>
            </a:pPr>
            <a:r>
              <a:rPr lang="ja-JP" altLang="en-US"/>
              <a:t>　</a:t>
            </a:r>
            <a:r>
              <a:rPr lang="en-US" altLang="ja-JP" err="1"/>
              <a:t>4.02kj</a:t>
            </a:r>
            <a:r>
              <a:rPr lang="ja-JP" altLang="en-US"/>
              <a:t> 水よりも比熱高い　</a:t>
            </a:r>
            <a:r>
              <a:rPr lang="en-US" altLang="ja-JP"/>
              <a:t>1g</a:t>
            </a:r>
            <a:r>
              <a:rPr lang="ja-JP" altLang="en-US"/>
              <a:t>を</a:t>
            </a:r>
            <a:r>
              <a:rPr lang="en-US" altLang="ja-JP"/>
              <a:t>5</a:t>
            </a:r>
            <a:r>
              <a:rPr lang="ja-JP" altLang="en-US"/>
              <a:t>度下げる</a:t>
            </a:r>
            <a:r>
              <a:rPr lang="en-US" altLang="ja-JP" err="1"/>
              <a:t>20kj</a:t>
            </a:r>
            <a:endParaRPr lang="en-US" altLang="ja-JP"/>
          </a:p>
          <a:p>
            <a:r>
              <a:rPr kumimoji="1" lang="ja-JP" altLang="en-US"/>
              <a:t>発電だけでなくサンゴに利用するために設備の改良→沖縄は海多いからなんとかなる</a:t>
            </a:r>
            <a:endParaRPr kumimoji="1" lang="en-US" altLang="ja-JP"/>
          </a:p>
          <a:p>
            <a:r>
              <a:rPr kumimoji="1" lang="ja-JP" altLang="en-US"/>
              <a:t>対象とするサンゴの選別</a:t>
            </a:r>
            <a:r>
              <a:rPr kumimoji="1" lang="en-US" altLang="ja-JP"/>
              <a:t>(</a:t>
            </a:r>
            <a:r>
              <a:rPr kumimoji="1" lang="ja-JP" altLang="en-US"/>
              <a:t>全てする訳にはいかない</a:t>
            </a:r>
            <a:r>
              <a:rPr kumimoji="1" lang="en-US" altLang="ja-JP"/>
              <a:t>)→</a:t>
            </a:r>
            <a:r>
              <a:rPr kumimoji="1" lang="ja-JP" altLang="en-US"/>
              <a:t>白化が進みそう＋発電所付近</a:t>
            </a:r>
            <a:endParaRPr kumimoji="1" lang="en-US" altLang="ja-JP"/>
          </a:p>
          <a:p>
            <a:r>
              <a:rPr lang="ja-JP" altLang="en-US"/>
              <a:t>発電効率はどのくらいか→火力発電と比べると</a:t>
            </a:r>
            <a:r>
              <a:rPr lang="en-US" altLang="ja-JP"/>
              <a:t>5</a:t>
            </a:r>
            <a:r>
              <a:rPr lang="ja-JP" altLang="en-US"/>
              <a:t>分の１以下と少し悪い</a:t>
            </a:r>
            <a:endParaRPr kumimoji="1" lang="en-US" altLang="ja-JP"/>
          </a:p>
          <a:p>
            <a:r>
              <a:rPr lang="ja-JP" altLang="en-US"/>
              <a:t>使った深層海水は温度が上がるのか→少し上がる</a:t>
            </a:r>
            <a:r>
              <a:rPr lang="en-US" altLang="ja-JP"/>
              <a:t>(4〜5</a:t>
            </a:r>
            <a:r>
              <a:rPr lang="ja-JP" altLang="en-US"/>
              <a:t>℃</a:t>
            </a:r>
            <a:r>
              <a:rPr lang="en-US" altLang="ja-JP"/>
              <a:t>)</a:t>
            </a:r>
            <a:r>
              <a:rPr lang="ja-JP" altLang="en-US"/>
              <a:t>が表層水と比べると十分に低いため問題ないと考えた。</a:t>
            </a:r>
            <a:endParaRPr lang="en-US" altLang="ja-JP"/>
          </a:p>
          <a:p>
            <a:r>
              <a:rPr lang="ja-JP" altLang="en-US"/>
              <a:t>なぜサンゴ死ぬ？サンゴに共生している褐虫藻が海水温の上昇に耐えられず別の場所に移動してしまうことでサンゴが褐虫藻からの光合成産物を受け取れなくなる。このときサンゴの白い骨格がす</a:t>
            </a:r>
            <a:r>
              <a:rPr lang="en-US" altLang="ja-JP"/>
              <a:t>k</a:t>
            </a:r>
            <a:endParaRPr lang="ja-JP" altLang="en-US"/>
          </a:p>
        </p:txBody>
      </p:sp>
      <p:pic>
        <p:nvPicPr>
          <p:cNvPr id="6" name="図 6">
            <a:extLst>
              <a:ext uri="{FF2B5EF4-FFF2-40B4-BE49-F238E27FC236}">
                <a16:creationId xmlns:a16="http://schemas.microsoft.com/office/drawing/2014/main" id="{3F3A2268-798D-A740-B4F2-7003AE54FC7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2362" r="30577" b="20949"/>
          <a:stretch/>
        </p:blipFill>
        <p:spPr>
          <a:xfrm>
            <a:off x="7619999" y="5326548"/>
            <a:ext cx="3951111" cy="2332653"/>
          </a:xfrm>
          <a:prstGeom prst="rect">
            <a:avLst/>
          </a:prstGeom>
        </p:spPr>
      </p:pic>
    </p:spTree>
    <p:extLst>
      <p:ext uri="{BB962C8B-B14F-4D97-AF65-F5344CB8AC3E}">
        <p14:creationId xmlns:p14="http://schemas.microsoft.com/office/powerpoint/2010/main" val="2982209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a:extLst>
              <a:ext uri="{FF2B5EF4-FFF2-40B4-BE49-F238E27FC236}">
                <a16:creationId xmlns:a16="http://schemas.microsoft.com/office/drawing/2014/main" id="{5A0CAC54-C45F-0244-BF8D-0AF60DB21A5C}"/>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90892CA-5952-D641-B7BA-6102EA5D9E6E}"/>
              </a:ext>
            </a:extLst>
          </p:cNvPr>
          <p:cNvSpPr>
            <a:spLocks noGrp="1"/>
          </p:cNvSpPr>
          <p:nvPr>
            <p:ph type="title"/>
          </p:nvPr>
        </p:nvSpPr>
        <p:spPr>
          <a:xfrm>
            <a:off x="1024273" y="1018078"/>
            <a:ext cx="4023360" cy="865379"/>
          </a:xfrm>
        </p:spPr>
        <p:txBody>
          <a:bodyPr vert="horz" lIns="91440" tIns="45720" rIns="91440" bIns="45720" rtlCol="0" anchor="b">
            <a:normAutofit fontScale="90000"/>
          </a:bodyPr>
          <a:lstStyle/>
          <a:p>
            <a:r>
              <a:rPr lang="en-US" altLang="ja-JP" sz="4800" b="1" u="sng"/>
              <a:t/>
            </a:r>
            <a:br>
              <a:rPr lang="en-US" altLang="ja-JP" sz="4800" b="1" u="sng"/>
            </a:br>
            <a:r>
              <a:rPr lang="ja-JP" altLang="en-US" sz="4800" b="1" u="sng"/>
              <a:t>サンゴの危機</a:t>
            </a:r>
            <a:endParaRPr kumimoji="1" lang="en-US" altLang="ja-JP" sz="4800" b="1" u="sng"/>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四角形 13">
            <a:extLst>
              <a:ext uri="{FF2B5EF4-FFF2-40B4-BE49-F238E27FC236}">
                <a16:creationId xmlns:a16="http://schemas.microsoft.com/office/drawing/2014/main" id="{CA3FEE10-5165-584A-BD37-1EEB0D869849}"/>
              </a:ext>
            </a:extLst>
          </p:cNvPr>
          <p:cNvSpPr/>
          <p:nvPr/>
        </p:nvSpPr>
        <p:spPr>
          <a:xfrm flipV="1">
            <a:off x="294451" y="4840022"/>
            <a:ext cx="6962757" cy="7165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プレースホルダー 12">
            <a:extLst>
              <a:ext uri="{FF2B5EF4-FFF2-40B4-BE49-F238E27FC236}">
                <a16:creationId xmlns:a16="http://schemas.microsoft.com/office/drawing/2014/main" id="{05B0F5E3-3457-F645-8366-CD53FE449918}"/>
              </a:ext>
            </a:extLst>
          </p:cNvPr>
          <p:cNvSpPr>
            <a:spLocks noGrp="1"/>
          </p:cNvSpPr>
          <p:nvPr>
            <p:ph type="body" idx="1"/>
          </p:nvPr>
        </p:nvSpPr>
        <p:spPr>
          <a:xfrm>
            <a:off x="257956" y="2129547"/>
            <a:ext cx="10515600" cy="4275183"/>
          </a:xfrm>
        </p:spPr>
        <p:txBody>
          <a:bodyPr>
            <a:normAutofit/>
          </a:bodyPr>
          <a:lstStyle/>
          <a:p>
            <a:r>
              <a:rPr lang="ja-JP" altLang="en-US" sz="3200">
                <a:solidFill>
                  <a:schemeClr val="bg1">
                    <a:lumMod val="10000"/>
                  </a:schemeClr>
                </a:solidFill>
              </a:rPr>
              <a:t>［サンゴは生き物］</a:t>
            </a:r>
            <a:endParaRPr lang="en-US" altLang="ja-JP" sz="3200">
              <a:solidFill>
                <a:schemeClr val="bg1">
                  <a:lumMod val="10000"/>
                </a:schemeClr>
              </a:solidFill>
            </a:endParaRPr>
          </a:p>
          <a:p>
            <a:r>
              <a:rPr lang="ja-JP" altLang="en-US" sz="3200">
                <a:solidFill>
                  <a:schemeClr val="bg1">
                    <a:lumMod val="10000"/>
                  </a:schemeClr>
                </a:solidFill>
              </a:rPr>
              <a:t>近年の海水温上昇に耐えられない</a:t>
            </a:r>
            <a:endParaRPr lang="en-US" altLang="ja-JP" sz="3200">
              <a:solidFill>
                <a:schemeClr val="bg1">
                  <a:lumMod val="10000"/>
                </a:schemeClr>
              </a:solidFill>
            </a:endParaRPr>
          </a:p>
          <a:p>
            <a:r>
              <a:rPr lang="ja-JP" altLang="en-US" sz="3200">
                <a:solidFill>
                  <a:schemeClr val="bg1">
                    <a:lumMod val="10000"/>
                  </a:schemeClr>
                </a:solidFill>
              </a:rPr>
              <a:t>                              ↓</a:t>
            </a:r>
            <a:endParaRPr lang="en-US" altLang="ja-JP" sz="3200">
              <a:solidFill>
                <a:schemeClr val="bg1">
                  <a:lumMod val="10000"/>
                </a:schemeClr>
              </a:solidFill>
            </a:endParaRPr>
          </a:p>
          <a:p>
            <a:r>
              <a:rPr lang="ja-JP" altLang="en-US" sz="3200">
                <a:solidFill>
                  <a:schemeClr val="bg1">
                    <a:lumMod val="10000"/>
                  </a:schemeClr>
                </a:solidFill>
              </a:rPr>
              <a:t>　　　</a:t>
            </a:r>
            <a:r>
              <a:rPr lang="ja-JP" altLang="en-US" sz="3200" b="1">
                <a:solidFill>
                  <a:srgbClr val="FF0000"/>
                </a:solidFill>
              </a:rPr>
              <a:t>サンゴが白化・死滅</a:t>
            </a:r>
            <a:endParaRPr lang="en-US" altLang="ja-JP" sz="3200" b="1">
              <a:solidFill>
                <a:srgbClr val="FF0000"/>
              </a:solidFill>
            </a:endParaRPr>
          </a:p>
          <a:p>
            <a:r>
              <a:rPr lang="ja-JP" altLang="en-US" sz="3200" b="1">
                <a:solidFill>
                  <a:srgbClr val="FF0000"/>
                </a:solidFill>
              </a:rPr>
              <a:t>　</a:t>
            </a:r>
            <a:endParaRPr lang="en-US" altLang="ja-JP" sz="3200" b="1">
              <a:solidFill>
                <a:srgbClr val="FF0000"/>
              </a:solidFill>
            </a:endParaRPr>
          </a:p>
          <a:p>
            <a:r>
              <a:rPr lang="ja-JP" altLang="en-US" sz="3200">
                <a:solidFill>
                  <a:schemeClr val="tx1"/>
                </a:solidFill>
              </a:rPr>
              <a:t>人間は早急に対処しなければならない</a:t>
            </a:r>
            <a:endParaRPr lang="ja-JP" altLang="en-US" sz="3200" b="1">
              <a:solidFill>
                <a:srgbClr val="FF0000"/>
              </a:solidFill>
            </a:endParaRPr>
          </a:p>
        </p:txBody>
      </p:sp>
    </p:spTree>
    <p:extLst>
      <p:ext uri="{BB962C8B-B14F-4D97-AF65-F5344CB8AC3E}">
        <p14:creationId xmlns:p14="http://schemas.microsoft.com/office/powerpoint/2010/main" val="46276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5A6F5CA2-F419-2440-9BCF-790EE2B6E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687" y="0"/>
            <a:ext cx="6858001" cy="5980177"/>
          </a:xfrm>
          <a:prstGeom prst="rect">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タイトル 1">
            <a:extLst>
              <a:ext uri="{FF2B5EF4-FFF2-40B4-BE49-F238E27FC236}">
                <a16:creationId xmlns:a16="http://schemas.microsoft.com/office/drawing/2014/main" id="{A6FC92F6-D6BA-3348-B00C-C0CE7FA357F0}"/>
              </a:ext>
            </a:extLst>
          </p:cNvPr>
          <p:cNvSpPr>
            <a:spLocks noGrp="1"/>
          </p:cNvSpPr>
          <p:nvPr>
            <p:ph type="title"/>
          </p:nvPr>
        </p:nvSpPr>
        <p:spPr>
          <a:xfrm>
            <a:off x="570088" y="390408"/>
            <a:ext cx="10515600" cy="1325563"/>
          </a:xfrm>
        </p:spPr>
        <p:txBody>
          <a:bodyPr/>
          <a:lstStyle/>
          <a:p>
            <a:r>
              <a:rPr kumimoji="1" lang="ja-JP" altLang="en-US" b="1"/>
              <a:t>現状について</a:t>
            </a:r>
          </a:p>
        </p:txBody>
      </p:sp>
    </p:spTree>
    <p:extLst>
      <p:ext uri="{BB962C8B-B14F-4D97-AF65-F5344CB8AC3E}">
        <p14:creationId xmlns:p14="http://schemas.microsoft.com/office/powerpoint/2010/main" val="595864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B962123E-4D1E-F142-BDEA-B440B9DEF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74" y="1019797"/>
            <a:ext cx="11114447" cy="5957345"/>
          </a:xfrm>
          <a:prstGeom prst="rect">
            <a:avLst/>
          </a:prstGeom>
        </p:spPr>
      </p:pic>
      <p:sp>
        <p:nvSpPr>
          <p:cNvPr id="2" name="タイトル 1">
            <a:extLst>
              <a:ext uri="{FF2B5EF4-FFF2-40B4-BE49-F238E27FC236}">
                <a16:creationId xmlns:a16="http://schemas.microsoft.com/office/drawing/2014/main" id="{85D229E9-AAA6-C440-9699-0E7D9879D0F3}"/>
              </a:ext>
            </a:extLst>
          </p:cNvPr>
          <p:cNvSpPr>
            <a:spLocks noGrp="1"/>
          </p:cNvSpPr>
          <p:nvPr>
            <p:ph type="title"/>
          </p:nvPr>
        </p:nvSpPr>
        <p:spPr>
          <a:xfrm>
            <a:off x="838197" y="341786"/>
            <a:ext cx="10515599" cy="932688"/>
          </a:xfrm>
        </p:spPr>
        <p:txBody>
          <a:bodyPr vert="horz" lIns="91440" tIns="45720" rIns="91440" bIns="45720" rtlCol="0" anchor="b">
            <a:normAutofit/>
          </a:bodyPr>
          <a:lstStyle/>
          <a:p>
            <a:pPr algn="ctr"/>
            <a:r>
              <a:rPr lang="ja-JP" altLang="en-US" b="1" i="0" u="none" strike="noStrike" kern="1200">
                <a:solidFill>
                  <a:schemeClr val="tx1"/>
                </a:solidFill>
                <a:effectLst/>
                <a:latin typeface="+mj-lt"/>
                <a:ea typeface="+mj-ea"/>
                <a:cs typeface="+mj-cs"/>
              </a:rPr>
              <a:t>海域平均海面水温（年平均）の推移</a:t>
            </a:r>
            <a:endParaRPr kumimoji="1" lang="en-US" altLang="ja-JP" kern="1200">
              <a:solidFill>
                <a:schemeClr val="tx1"/>
              </a:solidFill>
              <a:latin typeface="+mj-lt"/>
              <a:ea typeface="+mj-ea"/>
              <a:cs typeface="+mj-cs"/>
            </a:endParaRPr>
          </a:p>
        </p:txBody>
      </p:sp>
    </p:spTree>
    <p:extLst>
      <p:ext uri="{BB962C8B-B14F-4D97-AF65-F5344CB8AC3E}">
        <p14:creationId xmlns:p14="http://schemas.microsoft.com/office/powerpoint/2010/main" val="370378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337DBCE-ADE3-DD4C-99C1-9D07923ED3ED}"/>
              </a:ext>
            </a:extLst>
          </p:cNvPr>
          <p:cNvGrpSpPr/>
          <p:nvPr/>
        </p:nvGrpSpPr>
        <p:grpSpPr>
          <a:xfrm>
            <a:off x="6096001" y="4298418"/>
            <a:ext cx="4957704" cy="1723556"/>
            <a:chOff x="252441" y="494855"/>
            <a:chExt cx="4266146" cy="188414"/>
          </a:xfrm>
        </p:grpSpPr>
        <p:sp>
          <p:nvSpPr>
            <p:cNvPr id="5" name="テキスト ボックス 4">
              <a:extLst>
                <a:ext uri="{FF2B5EF4-FFF2-40B4-BE49-F238E27FC236}">
                  <a16:creationId xmlns:a16="http://schemas.microsoft.com/office/drawing/2014/main" id="{89334AC2-53F8-D041-9A36-D5FE7EE219F4}"/>
                </a:ext>
              </a:extLst>
            </p:cNvPr>
            <p:cNvSpPr txBox="1"/>
            <p:nvPr/>
          </p:nvSpPr>
          <p:spPr>
            <a:xfrm>
              <a:off x="252441" y="494855"/>
              <a:ext cx="4266146" cy="94207"/>
            </a:xfrm>
            <a:prstGeom prst="rect">
              <a:avLst/>
            </a:prstGeom>
            <a:noFill/>
          </p:spPr>
          <p:txBody>
            <a:bodyPr wrap="square" rtlCol="0">
              <a:spAutoFit/>
            </a:bodyPr>
            <a:lstStyle/>
            <a:p>
              <a:r>
                <a:rPr lang="ja-JP" altLang="en-US" sz="5000"/>
                <a:t>上昇率</a:t>
              </a:r>
              <a:r>
                <a:rPr lang="en-US" altLang="ja-JP" sz="5000"/>
                <a:t>(℃/100</a:t>
              </a:r>
              <a:r>
                <a:rPr lang="ja-JP" altLang="en-US" sz="5000"/>
                <a:t>年</a:t>
              </a:r>
              <a:r>
                <a:rPr lang="en-US" altLang="ja-JP" sz="5000"/>
                <a:t>)</a:t>
              </a:r>
              <a:endParaRPr lang="en-US" altLang="ja-JP" sz="5000">
                <a:effectLst/>
              </a:endParaRPr>
            </a:p>
          </p:txBody>
        </p:sp>
        <p:sp>
          <p:nvSpPr>
            <p:cNvPr id="18" name="テキスト ボックス 17">
              <a:extLst>
                <a:ext uri="{FF2B5EF4-FFF2-40B4-BE49-F238E27FC236}">
                  <a16:creationId xmlns:a16="http://schemas.microsoft.com/office/drawing/2014/main" id="{DF2F6657-949B-1448-9227-0731CB93494C}"/>
                </a:ext>
              </a:extLst>
            </p:cNvPr>
            <p:cNvSpPr txBox="1"/>
            <p:nvPr/>
          </p:nvSpPr>
          <p:spPr>
            <a:xfrm>
              <a:off x="889855" y="589062"/>
              <a:ext cx="2991317" cy="94207"/>
            </a:xfrm>
            <a:prstGeom prst="rect">
              <a:avLst/>
            </a:prstGeom>
            <a:noFill/>
          </p:spPr>
          <p:txBody>
            <a:bodyPr wrap="square">
              <a:spAutoFit/>
            </a:bodyPr>
            <a:lstStyle/>
            <a:p>
              <a:r>
                <a:rPr lang="en-US" altLang="ja-JP" sz="5000" b="1">
                  <a:effectLst/>
                </a:rPr>
                <a:t>+0.86±0.22</a:t>
              </a:r>
              <a:endParaRPr lang="ja-JP" altLang="en-US" sz="5000" b="1"/>
            </a:p>
          </p:txBody>
        </p:sp>
      </p:grpSp>
      <p:grpSp>
        <p:nvGrpSpPr>
          <p:cNvPr id="2" name="グループ化 1">
            <a:extLst>
              <a:ext uri="{FF2B5EF4-FFF2-40B4-BE49-F238E27FC236}">
                <a16:creationId xmlns:a16="http://schemas.microsoft.com/office/drawing/2014/main" id="{01074E27-848D-334F-AB89-54DCC08E89C3}"/>
              </a:ext>
            </a:extLst>
          </p:cNvPr>
          <p:cNvGrpSpPr/>
          <p:nvPr/>
        </p:nvGrpSpPr>
        <p:grpSpPr>
          <a:xfrm>
            <a:off x="0" y="264061"/>
            <a:ext cx="8353947" cy="6593939"/>
            <a:chOff x="0" y="264061"/>
            <a:chExt cx="8353947" cy="6593939"/>
          </a:xfrm>
        </p:grpSpPr>
        <p:pic>
          <p:nvPicPr>
            <p:cNvPr id="6" name="図 6">
              <a:extLst>
                <a:ext uri="{FF2B5EF4-FFF2-40B4-BE49-F238E27FC236}">
                  <a16:creationId xmlns:a16="http://schemas.microsoft.com/office/drawing/2014/main" id="{EDD89E9A-BB99-DC4F-979D-EF58FAFAA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061"/>
              <a:ext cx="5743646" cy="6593939"/>
            </a:xfrm>
            <a:prstGeom prst="rect">
              <a:avLst/>
            </a:prstGeom>
          </p:spPr>
        </p:pic>
        <p:sp>
          <p:nvSpPr>
            <p:cNvPr id="12" name="テキスト ボックス 11">
              <a:extLst>
                <a:ext uri="{FF2B5EF4-FFF2-40B4-BE49-F238E27FC236}">
                  <a16:creationId xmlns:a16="http://schemas.microsoft.com/office/drawing/2014/main" id="{A031CD79-5E7A-F84C-83BD-1AE62EB00FCE}"/>
                </a:ext>
              </a:extLst>
            </p:cNvPr>
            <p:cNvSpPr txBox="1"/>
            <p:nvPr/>
          </p:nvSpPr>
          <p:spPr>
            <a:xfrm>
              <a:off x="4973485" y="2985350"/>
              <a:ext cx="3380462" cy="477054"/>
            </a:xfrm>
            <a:prstGeom prst="rect">
              <a:avLst/>
            </a:prstGeom>
            <a:noFill/>
          </p:spPr>
          <p:txBody>
            <a:bodyPr wrap="square" rtlCol="0">
              <a:spAutoFit/>
            </a:bodyPr>
            <a:lstStyle/>
            <a:p>
              <a:pPr algn="l"/>
              <a:r>
                <a:rPr lang="en-US" altLang="ja-JP" sz="2500"/>
                <a:t>※</a:t>
              </a:r>
              <a:r>
                <a:rPr lang="ja-JP" altLang="en-US" sz="2500"/>
                <a:t>エルニーニョ現象</a:t>
              </a:r>
            </a:p>
          </p:txBody>
        </p:sp>
      </p:grpSp>
    </p:spTree>
    <p:extLst>
      <p:ext uri="{BB962C8B-B14F-4D97-AF65-F5344CB8AC3E}">
        <p14:creationId xmlns:p14="http://schemas.microsoft.com/office/powerpoint/2010/main" val="2026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7C1EC-2B2A-7F4E-BBD0-C7B68FDA5763}"/>
              </a:ext>
            </a:extLst>
          </p:cNvPr>
          <p:cNvSpPr>
            <a:spLocks noGrp="1"/>
          </p:cNvSpPr>
          <p:nvPr>
            <p:ph type="title"/>
          </p:nvPr>
        </p:nvSpPr>
        <p:spPr>
          <a:xfrm>
            <a:off x="352778" y="366799"/>
            <a:ext cx="8097308" cy="1188485"/>
          </a:xfrm>
        </p:spPr>
        <p:txBody>
          <a:bodyPr/>
          <a:lstStyle/>
          <a:p>
            <a:r>
              <a:rPr lang="ja-JP" altLang="en-US" b="1"/>
              <a:t>サンゴと海水温</a:t>
            </a:r>
            <a:endParaRPr kumimoji="1" lang="ja-JP" altLang="en-US" b="1"/>
          </a:p>
        </p:txBody>
      </p:sp>
      <p:sp>
        <p:nvSpPr>
          <p:cNvPr id="5" name="テキスト ボックス 4">
            <a:extLst>
              <a:ext uri="{FF2B5EF4-FFF2-40B4-BE49-F238E27FC236}">
                <a16:creationId xmlns:a16="http://schemas.microsoft.com/office/drawing/2014/main" id="{9EC25942-AD9E-6E4E-BF44-5882C41DB8F9}"/>
              </a:ext>
            </a:extLst>
          </p:cNvPr>
          <p:cNvSpPr txBox="1"/>
          <p:nvPr/>
        </p:nvSpPr>
        <p:spPr>
          <a:xfrm>
            <a:off x="2047344" y="4706497"/>
            <a:ext cx="8493656" cy="1446550"/>
          </a:xfrm>
          <a:prstGeom prst="rect">
            <a:avLst/>
          </a:prstGeom>
          <a:noFill/>
        </p:spPr>
        <p:txBody>
          <a:bodyPr wrap="square" rtlCol="0">
            <a:spAutoFit/>
          </a:bodyPr>
          <a:lstStyle/>
          <a:p>
            <a:pPr algn="l"/>
            <a:r>
              <a:rPr lang="ja-JP" altLang="en-US" sz="4400" b="1" u="sng"/>
              <a:t>将来的にすべてのサンゴが白化絶滅してしまう可能性がある</a:t>
            </a:r>
          </a:p>
        </p:txBody>
      </p:sp>
      <p:sp>
        <p:nvSpPr>
          <p:cNvPr id="4" name="テキスト ボックス 3">
            <a:extLst>
              <a:ext uri="{FF2B5EF4-FFF2-40B4-BE49-F238E27FC236}">
                <a16:creationId xmlns:a16="http://schemas.microsoft.com/office/drawing/2014/main" id="{6E953998-6F7A-E948-9C55-861EF9A18B91}"/>
              </a:ext>
            </a:extLst>
          </p:cNvPr>
          <p:cNvSpPr txBox="1"/>
          <p:nvPr/>
        </p:nvSpPr>
        <p:spPr>
          <a:xfrm>
            <a:off x="2999842" y="1773407"/>
            <a:ext cx="6192309" cy="646331"/>
          </a:xfrm>
          <a:prstGeom prst="rect">
            <a:avLst/>
          </a:prstGeom>
          <a:noFill/>
        </p:spPr>
        <p:txBody>
          <a:bodyPr wrap="square" rtlCol="0">
            <a:spAutoFit/>
          </a:bodyPr>
          <a:lstStyle/>
          <a:p>
            <a:pPr algn="l"/>
            <a:r>
              <a:rPr lang="ja-JP" altLang="en-US" sz="3600"/>
              <a:t>生息に適した水温　</a:t>
            </a:r>
            <a:r>
              <a:rPr lang="en-US" altLang="ja-JP" sz="3600"/>
              <a:t>25〜28</a:t>
            </a:r>
            <a:r>
              <a:rPr lang="ja-JP" altLang="en-US" sz="3600"/>
              <a:t>℃</a:t>
            </a:r>
          </a:p>
        </p:txBody>
      </p:sp>
      <p:sp>
        <p:nvSpPr>
          <p:cNvPr id="6" name="テキスト ボックス 5">
            <a:extLst>
              <a:ext uri="{FF2B5EF4-FFF2-40B4-BE49-F238E27FC236}">
                <a16:creationId xmlns:a16="http://schemas.microsoft.com/office/drawing/2014/main" id="{541FFEEA-9978-BA45-AE54-2AFF56740DF5}"/>
              </a:ext>
            </a:extLst>
          </p:cNvPr>
          <p:cNvSpPr txBox="1"/>
          <p:nvPr/>
        </p:nvSpPr>
        <p:spPr>
          <a:xfrm>
            <a:off x="2768245" y="3623921"/>
            <a:ext cx="6655506" cy="646331"/>
          </a:xfrm>
          <a:prstGeom prst="rect">
            <a:avLst/>
          </a:prstGeom>
          <a:noFill/>
        </p:spPr>
        <p:txBody>
          <a:bodyPr wrap="square" rtlCol="0">
            <a:spAutoFit/>
          </a:bodyPr>
          <a:lstStyle/>
          <a:p>
            <a:pPr algn="l"/>
            <a:r>
              <a:rPr lang="ja-JP" altLang="en-US" sz="3600"/>
              <a:t>海水温はどんどん上昇している</a:t>
            </a:r>
          </a:p>
        </p:txBody>
      </p:sp>
      <p:sp>
        <p:nvSpPr>
          <p:cNvPr id="7" name="矢印: 上 6">
            <a:extLst>
              <a:ext uri="{FF2B5EF4-FFF2-40B4-BE49-F238E27FC236}">
                <a16:creationId xmlns:a16="http://schemas.microsoft.com/office/drawing/2014/main" id="{AF1DE839-FCF0-204B-BFCD-6E70E59EE1C3}"/>
              </a:ext>
            </a:extLst>
          </p:cNvPr>
          <p:cNvSpPr/>
          <p:nvPr/>
        </p:nvSpPr>
        <p:spPr>
          <a:xfrm>
            <a:off x="5864681" y="2554832"/>
            <a:ext cx="462633" cy="933995"/>
          </a:xfrm>
          <a:prstGeom prst="upArrow">
            <a:avLst>
              <a:gd name="adj1" fmla="val 50000"/>
              <a:gd name="adj2" fmla="val 8669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87631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741AF-9525-9444-AA86-1A544E8BBD81}"/>
              </a:ext>
            </a:extLst>
          </p:cNvPr>
          <p:cNvSpPr>
            <a:spLocks noGrp="1"/>
          </p:cNvSpPr>
          <p:nvPr>
            <p:ph type="title"/>
          </p:nvPr>
        </p:nvSpPr>
        <p:spPr>
          <a:xfrm>
            <a:off x="838200" y="165224"/>
            <a:ext cx="10515600" cy="1325563"/>
          </a:xfrm>
        </p:spPr>
        <p:txBody>
          <a:bodyPr/>
          <a:lstStyle/>
          <a:p>
            <a:r>
              <a:rPr kumimoji="1" lang="ja-JP" altLang="en-US" b="1"/>
              <a:t>海洋温度差発電について</a:t>
            </a:r>
          </a:p>
        </p:txBody>
      </p:sp>
      <p:sp>
        <p:nvSpPr>
          <p:cNvPr id="3" name="コンテンツ プレースホルダー 2">
            <a:extLst>
              <a:ext uri="{FF2B5EF4-FFF2-40B4-BE49-F238E27FC236}">
                <a16:creationId xmlns:a16="http://schemas.microsoft.com/office/drawing/2014/main" id="{9FA4D99A-6CF5-BF43-9A14-B185754A60C7}"/>
              </a:ext>
            </a:extLst>
          </p:cNvPr>
          <p:cNvSpPr>
            <a:spLocks noGrp="1"/>
          </p:cNvSpPr>
          <p:nvPr>
            <p:ph idx="1"/>
          </p:nvPr>
        </p:nvSpPr>
        <p:spPr>
          <a:xfrm>
            <a:off x="804335" y="1163231"/>
            <a:ext cx="11387665" cy="5771444"/>
          </a:xfrm>
        </p:spPr>
        <p:txBody>
          <a:bodyPr>
            <a:normAutofit/>
          </a:bodyPr>
          <a:lstStyle/>
          <a:p>
            <a:pPr marL="0" indent="0">
              <a:buNone/>
            </a:pPr>
            <a:r>
              <a:rPr kumimoji="1" lang="ja-JP" altLang="en-US" sz="2700"/>
              <a:t>表層の温かい海水</a:t>
            </a:r>
            <a:r>
              <a:rPr kumimoji="1" lang="en-US" altLang="ja-JP" sz="2700"/>
              <a:t>(</a:t>
            </a:r>
            <a:r>
              <a:rPr kumimoji="1" lang="ja-JP" altLang="en-US" sz="2700"/>
              <a:t>表層水</a:t>
            </a:r>
            <a:r>
              <a:rPr kumimoji="1" lang="en-US" altLang="ja-JP" sz="2700"/>
              <a:t>) </a:t>
            </a:r>
            <a:r>
              <a:rPr kumimoji="1" lang="ja-JP" altLang="en-US" sz="2700"/>
              <a:t>と深海の冷たい海水</a:t>
            </a:r>
            <a:r>
              <a:rPr kumimoji="1" lang="en-US" altLang="ja-JP" sz="2700"/>
              <a:t>(</a:t>
            </a:r>
            <a:r>
              <a:rPr kumimoji="1" lang="ja-JP" altLang="en-US" sz="2700"/>
              <a:t>深層水</a:t>
            </a:r>
            <a:r>
              <a:rPr kumimoji="1" lang="en-US" altLang="ja-JP" sz="2700"/>
              <a:t>)</a:t>
            </a:r>
            <a:r>
              <a:rPr kumimoji="1" lang="ja-JP" altLang="en-US" sz="2700"/>
              <a:t>との</a:t>
            </a:r>
            <a:endParaRPr kumimoji="1" lang="en-US" altLang="ja-JP" sz="2700"/>
          </a:p>
          <a:p>
            <a:pPr marL="0" indent="0">
              <a:buNone/>
            </a:pPr>
            <a:r>
              <a:rPr kumimoji="1" lang="ja-JP" altLang="en-US" sz="2700"/>
              <a:t>温度差を利用する発電技術</a:t>
            </a:r>
            <a:endParaRPr kumimoji="1" lang="en-US" altLang="ja-JP" sz="2700"/>
          </a:p>
          <a:p>
            <a:pPr marL="0" indent="0">
              <a:buNone/>
            </a:pPr>
            <a:endParaRPr kumimoji="1" lang="ja-JP" altLang="en-US" sz="2300"/>
          </a:p>
        </p:txBody>
      </p:sp>
      <p:pic>
        <p:nvPicPr>
          <p:cNvPr id="6" name="図 5">
            <a:extLst>
              <a:ext uri="{FF2B5EF4-FFF2-40B4-BE49-F238E27FC236}">
                <a16:creationId xmlns:a16="http://schemas.microsoft.com/office/drawing/2014/main" id="{CFCACD8B-AA4B-1B41-A4AD-E019F1508AED}"/>
              </a:ext>
            </a:extLst>
          </p:cNvPr>
          <p:cNvPicPr>
            <a:picLocks noChangeAspect="1"/>
          </p:cNvPicPr>
          <p:nvPr/>
        </p:nvPicPr>
        <p:blipFill>
          <a:blip r:embed="rId3"/>
          <a:stretch>
            <a:fillRect/>
          </a:stretch>
        </p:blipFill>
        <p:spPr>
          <a:xfrm>
            <a:off x="1789141" y="2195422"/>
            <a:ext cx="7391784" cy="4387209"/>
          </a:xfrm>
          <a:prstGeom prst="rect">
            <a:avLst/>
          </a:prstGeom>
        </p:spPr>
      </p:pic>
      <p:sp>
        <p:nvSpPr>
          <p:cNvPr id="5" name="涙 4">
            <a:extLst>
              <a:ext uri="{FF2B5EF4-FFF2-40B4-BE49-F238E27FC236}">
                <a16:creationId xmlns:a16="http://schemas.microsoft.com/office/drawing/2014/main" id="{47161B01-02D9-024F-9CCB-A879B84F5C9A}"/>
              </a:ext>
            </a:extLst>
          </p:cNvPr>
          <p:cNvSpPr/>
          <p:nvPr/>
        </p:nvSpPr>
        <p:spPr>
          <a:xfrm rot="19080824">
            <a:off x="3800855" y="3699275"/>
            <a:ext cx="424482" cy="424482"/>
          </a:xfrm>
          <a:prstGeom prst="teardrop">
            <a:avLst>
              <a:gd name="adj" fmla="val 120675"/>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 6">
            <a:extLst>
              <a:ext uri="{FF2B5EF4-FFF2-40B4-BE49-F238E27FC236}">
                <a16:creationId xmlns:a16="http://schemas.microsoft.com/office/drawing/2014/main" id="{2CBDB6DC-336B-854D-91D3-9C7C49C637EE}"/>
              </a:ext>
            </a:extLst>
          </p:cNvPr>
          <p:cNvSpPr/>
          <p:nvPr/>
        </p:nvSpPr>
        <p:spPr>
          <a:xfrm>
            <a:off x="3629311" y="3424762"/>
            <a:ext cx="821908" cy="821908"/>
          </a:xfrm>
          <a:prstGeom prst="cloud">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雲 10">
            <a:extLst>
              <a:ext uri="{FF2B5EF4-FFF2-40B4-BE49-F238E27FC236}">
                <a16:creationId xmlns:a16="http://schemas.microsoft.com/office/drawing/2014/main" id="{EA729E8E-46BE-DD43-B39B-C51043A63C86}"/>
              </a:ext>
            </a:extLst>
          </p:cNvPr>
          <p:cNvSpPr/>
          <p:nvPr/>
        </p:nvSpPr>
        <p:spPr>
          <a:xfrm>
            <a:off x="6485998" y="4235280"/>
            <a:ext cx="739909" cy="739909"/>
          </a:xfrm>
          <a:prstGeom prst="cloud">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稲妻 24">
            <a:extLst>
              <a:ext uri="{FF2B5EF4-FFF2-40B4-BE49-F238E27FC236}">
                <a16:creationId xmlns:a16="http://schemas.microsoft.com/office/drawing/2014/main" id="{831133F5-8F1C-D148-B4F2-D9EB7D3E8244}"/>
              </a:ext>
            </a:extLst>
          </p:cNvPr>
          <p:cNvSpPr/>
          <p:nvPr/>
        </p:nvSpPr>
        <p:spPr>
          <a:xfrm>
            <a:off x="5181034" y="2607092"/>
            <a:ext cx="607998" cy="607998"/>
          </a:xfrm>
          <a:prstGeom prst="lightningBol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涙 26">
            <a:extLst>
              <a:ext uri="{FF2B5EF4-FFF2-40B4-BE49-F238E27FC236}">
                <a16:creationId xmlns:a16="http://schemas.microsoft.com/office/drawing/2014/main" id="{9075A75F-E473-124D-B7D9-278FAE7F323E}"/>
              </a:ext>
            </a:extLst>
          </p:cNvPr>
          <p:cNvSpPr/>
          <p:nvPr/>
        </p:nvSpPr>
        <p:spPr>
          <a:xfrm rot="19080824">
            <a:off x="6469098" y="4171384"/>
            <a:ext cx="862128" cy="862128"/>
          </a:xfrm>
          <a:prstGeom prst="teardrop">
            <a:avLst>
              <a:gd name="adj" fmla="val 149810"/>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矢印: 下カーブ 7">
            <a:extLst>
              <a:ext uri="{FF2B5EF4-FFF2-40B4-BE49-F238E27FC236}">
                <a16:creationId xmlns:a16="http://schemas.microsoft.com/office/drawing/2014/main" id="{217CD5F4-8D99-6945-9950-5343B9377217}"/>
              </a:ext>
            </a:extLst>
          </p:cNvPr>
          <p:cNvSpPr/>
          <p:nvPr/>
        </p:nvSpPr>
        <p:spPr>
          <a:xfrm>
            <a:off x="3923885" y="2230246"/>
            <a:ext cx="2172115" cy="740970"/>
          </a:xfrm>
          <a:prstGeom prst="curvedDownArrow">
            <a:avLst>
              <a:gd name="adj1" fmla="val 25000"/>
              <a:gd name="adj2" fmla="val 50000"/>
              <a:gd name="adj3" fmla="val 58892"/>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2" name="矢印: 下カーブ 11">
            <a:extLst>
              <a:ext uri="{FF2B5EF4-FFF2-40B4-BE49-F238E27FC236}">
                <a16:creationId xmlns:a16="http://schemas.microsoft.com/office/drawing/2014/main" id="{669454F8-DB73-8542-993B-F600754A98F4}"/>
              </a:ext>
            </a:extLst>
          </p:cNvPr>
          <p:cNvSpPr/>
          <p:nvPr/>
        </p:nvSpPr>
        <p:spPr>
          <a:xfrm rot="11649801">
            <a:off x="3934532" y="5414457"/>
            <a:ext cx="2671630" cy="911369"/>
          </a:xfrm>
          <a:prstGeom prst="curvedDownArrow">
            <a:avLst>
              <a:gd name="adj1" fmla="val 25000"/>
              <a:gd name="adj2" fmla="val 50000"/>
              <a:gd name="adj3" fmla="val 58892"/>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3" name="矢印: 下カーブ 12">
            <a:extLst>
              <a:ext uri="{FF2B5EF4-FFF2-40B4-BE49-F238E27FC236}">
                <a16:creationId xmlns:a16="http://schemas.microsoft.com/office/drawing/2014/main" id="{10765C03-4E22-EC4A-A71A-85CFDCC4F78E}"/>
              </a:ext>
            </a:extLst>
          </p:cNvPr>
          <p:cNvSpPr/>
          <p:nvPr/>
        </p:nvSpPr>
        <p:spPr>
          <a:xfrm rot="1760695">
            <a:off x="6224517" y="3060958"/>
            <a:ext cx="905078" cy="348434"/>
          </a:xfrm>
          <a:prstGeom prst="curvedDownArrow">
            <a:avLst>
              <a:gd name="adj1" fmla="val 25000"/>
              <a:gd name="adj2" fmla="val 41433"/>
              <a:gd name="adj3" fmla="val 20705"/>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schemeClr val="tx1"/>
              </a:solidFill>
            </a:endParaRPr>
          </a:p>
        </p:txBody>
      </p:sp>
    </p:spTree>
    <p:extLst>
      <p:ext uri="{BB962C8B-B14F-4D97-AF65-F5344CB8AC3E}">
        <p14:creationId xmlns:p14="http://schemas.microsoft.com/office/powerpoint/2010/main" val="27323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25" grpId="0" animBg="1"/>
      <p:bldP spid="27" grpId="0" animBg="1"/>
      <p:bldP spid="8"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24C8BE-CBB8-8B4B-B09B-BE400C94DF22}"/>
              </a:ext>
            </a:extLst>
          </p:cNvPr>
          <p:cNvSpPr>
            <a:spLocks noGrp="1"/>
          </p:cNvSpPr>
          <p:nvPr>
            <p:ph type="title"/>
          </p:nvPr>
        </p:nvSpPr>
        <p:spPr/>
        <p:txBody>
          <a:bodyPr/>
          <a:lstStyle/>
          <a:p>
            <a:r>
              <a:rPr kumimoji="1" lang="ja-JP" altLang="en-US" b="1"/>
              <a:t>海洋温度差発電の特徴</a:t>
            </a:r>
          </a:p>
        </p:txBody>
      </p:sp>
      <p:sp>
        <p:nvSpPr>
          <p:cNvPr id="5" name="コンテンツ プレースホルダー 4">
            <a:extLst>
              <a:ext uri="{FF2B5EF4-FFF2-40B4-BE49-F238E27FC236}">
                <a16:creationId xmlns:a16="http://schemas.microsoft.com/office/drawing/2014/main" id="{05C4F684-E5D0-2447-9518-9737B48D2C79}"/>
              </a:ext>
            </a:extLst>
          </p:cNvPr>
          <p:cNvSpPr txBox="1">
            <a:spLocks noGrp="1"/>
          </p:cNvSpPr>
          <p:nvPr>
            <p:ph idx="1"/>
          </p:nvPr>
        </p:nvSpPr>
        <p:spPr>
          <a:xfrm>
            <a:off x="838200" y="1825625"/>
            <a:ext cx="10515600" cy="3392595"/>
          </a:xfrm>
          <a:prstGeom prst="rect">
            <a:avLst/>
          </a:prstGeom>
          <a:noFill/>
        </p:spPr>
        <p:txBody>
          <a:bodyPr wrap="square" rtlCol="0">
            <a:spAutoFit/>
          </a:bodyPr>
          <a:lstStyle/>
          <a:p>
            <a:pPr marL="285750" indent="-285750">
              <a:buFont typeface="Arial" panose="020B0604020202020204" pitchFamily="34" charset="0"/>
              <a:buChar char="•"/>
            </a:pPr>
            <a:r>
              <a:rPr lang="ja-JP" altLang="en-US" sz="3100" b="0" i="0" u="none" strike="noStrike">
                <a:solidFill>
                  <a:srgbClr val="000000"/>
                </a:solidFill>
                <a:effectLst/>
                <a:latin typeface="+mn-ea"/>
              </a:rPr>
              <a:t>表層海水も深層海水も、水温が急激に変わらないため、</a:t>
            </a:r>
            <a:r>
              <a:rPr lang="ja-JP" altLang="en-US" sz="3100" b="1" i="0" u="none" strike="noStrike">
                <a:solidFill>
                  <a:srgbClr val="000000"/>
                </a:solidFill>
                <a:effectLst/>
                <a:latin typeface="+mn-ea"/>
              </a:rPr>
              <a:t>発電出力が安定</a:t>
            </a:r>
            <a:r>
              <a:rPr lang="ja-JP" altLang="en-US" sz="3100" b="0" i="0" u="none" strike="noStrike">
                <a:solidFill>
                  <a:srgbClr val="000000"/>
                </a:solidFill>
                <a:effectLst/>
                <a:latin typeface="+mn-ea"/>
              </a:rPr>
              <a:t>していて、発電量の</a:t>
            </a:r>
            <a:r>
              <a:rPr lang="ja-JP" altLang="en-US" sz="3100" b="1" i="0" u="none" strike="noStrike">
                <a:solidFill>
                  <a:srgbClr val="000000"/>
                </a:solidFill>
                <a:effectLst/>
                <a:latin typeface="+mn-ea"/>
              </a:rPr>
              <a:t>予測も容易</a:t>
            </a:r>
            <a:r>
              <a:rPr lang="ja-JP" altLang="en-US" sz="3100" b="0" i="0" u="none" strike="noStrike">
                <a:solidFill>
                  <a:srgbClr val="000000"/>
                </a:solidFill>
                <a:effectLst/>
                <a:latin typeface="+mn-ea"/>
              </a:rPr>
              <a:t>である</a:t>
            </a:r>
            <a:endParaRPr lang="en-US" altLang="ja-JP" sz="3100">
              <a:solidFill>
                <a:srgbClr val="000000"/>
              </a:solidFill>
              <a:latin typeface="+mn-ea"/>
            </a:endParaRPr>
          </a:p>
          <a:p>
            <a:pPr marL="285750" indent="-285750">
              <a:buFont typeface="Arial" panose="020B0604020202020204" pitchFamily="34" charset="0"/>
              <a:buChar char="•"/>
            </a:pPr>
            <a:r>
              <a:rPr lang="ja-JP" altLang="en-US" sz="3100" b="0" i="0" u="none" strike="noStrike">
                <a:solidFill>
                  <a:srgbClr val="000000"/>
                </a:solidFill>
                <a:effectLst/>
                <a:latin typeface="+mn-ea"/>
              </a:rPr>
              <a:t>汲み上げた</a:t>
            </a:r>
            <a:r>
              <a:rPr lang="ja-JP" altLang="en-US" sz="3100" b="1" i="0" u="none" strike="noStrike">
                <a:solidFill>
                  <a:srgbClr val="000000"/>
                </a:solidFill>
                <a:effectLst/>
                <a:latin typeface="+mn-ea"/>
              </a:rPr>
              <a:t>深層海水</a:t>
            </a:r>
            <a:r>
              <a:rPr lang="ja-JP" altLang="en-US" sz="3100" b="0" i="0" u="none" strike="noStrike">
                <a:solidFill>
                  <a:srgbClr val="000000"/>
                </a:solidFill>
                <a:effectLst/>
                <a:latin typeface="+mn-ea"/>
              </a:rPr>
              <a:t>を色々な用途に</a:t>
            </a:r>
            <a:r>
              <a:rPr lang="ja-JP" altLang="en-US" sz="3100" b="1" i="0" u="none" strike="noStrike">
                <a:solidFill>
                  <a:srgbClr val="000000"/>
                </a:solidFill>
                <a:effectLst/>
                <a:latin typeface="+mn-ea"/>
              </a:rPr>
              <a:t>複合利用</a:t>
            </a:r>
            <a:r>
              <a:rPr lang="ja-JP" altLang="en-US" sz="3100" b="0" i="0" u="none" strike="noStrike">
                <a:solidFill>
                  <a:srgbClr val="000000"/>
                </a:solidFill>
                <a:effectLst/>
                <a:latin typeface="+mn-ea"/>
              </a:rPr>
              <a:t>できる</a:t>
            </a:r>
            <a:endParaRPr lang="en-US" altLang="ja-JP" sz="3100" b="0" i="0" u="none" strike="noStrike">
              <a:solidFill>
                <a:srgbClr val="000000"/>
              </a:solidFill>
              <a:effectLst/>
              <a:latin typeface="+mn-ea"/>
            </a:endParaRPr>
          </a:p>
          <a:p>
            <a:pPr marL="285750" indent="-285750">
              <a:buFont typeface="Arial" panose="020B0604020202020204" pitchFamily="34" charset="0"/>
              <a:buChar char="•"/>
            </a:pPr>
            <a:r>
              <a:rPr lang="ja-JP" altLang="en-US" sz="3100" b="0" i="0" u="none" strike="noStrike">
                <a:solidFill>
                  <a:srgbClr val="000000"/>
                </a:solidFill>
                <a:effectLst/>
                <a:latin typeface="+mn-ea"/>
              </a:rPr>
              <a:t>表層海水と深層海水との温度差が年間平均で</a:t>
            </a:r>
            <a:r>
              <a:rPr lang="en-US" altLang="ja-JP" sz="3100" b="1" i="0" u="none" strike="noStrike">
                <a:solidFill>
                  <a:srgbClr val="000000"/>
                </a:solidFill>
                <a:effectLst/>
                <a:latin typeface="+mn-ea"/>
              </a:rPr>
              <a:t>20℃</a:t>
            </a:r>
            <a:r>
              <a:rPr lang="ja-JP" altLang="en-US" sz="3100" b="0" i="0" u="none" strike="noStrike">
                <a:solidFill>
                  <a:srgbClr val="000000"/>
                </a:solidFill>
                <a:effectLst/>
                <a:latin typeface="+mn-ea"/>
              </a:rPr>
              <a:t>以上ある</a:t>
            </a:r>
            <a:r>
              <a:rPr lang="ja-JP" altLang="en-US" sz="3100" b="1" i="0" u="none" strike="noStrike">
                <a:solidFill>
                  <a:srgbClr val="000000"/>
                </a:solidFill>
                <a:effectLst/>
                <a:latin typeface="+mn-ea"/>
              </a:rPr>
              <a:t>亜熱帯、熱帯地域</a:t>
            </a:r>
            <a:r>
              <a:rPr lang="ja-JP" altLang="en-US" sz="3100" b="0" i="0" u="none" strike="noStrike">
                <a:solidFill>
                  <a:srgbClr val="000000"/>
                </a:solidFill>
                <a:effectLst/>
                <a:latin typeface="+mn-ea"/>
              </a:rPr>
              <a:t>に適用可能とされている</a:t>
            </a:r>
            <a:endParaRPr lang="en-US" altLang="ja-JP" sz="3100" b="0" i="0" u="none" strike="noStrike">
              <a:solidFill>
                <a:srgbClr val="000000"/>
              </a:solidFill>
              <a:effectLst/>
              <a:latin typeface="+mn-ea"/>
            </a:endParaRPr>
          </a:p>
          <a:p>
            <a:pPr marL="0" indent="0">
              <a:buNone/>
            </a:pPr>
            <a:endParaRPr lang="en-US" altLang="ja-JP" sz="2300" b="0" i="0" u="none" strike="noStrike">
              <a:solidFill>
                <a:srgbClr val="000000"/>
              </a:solidFill>
              <a:effectLst/>
              <a:latin typeface="+mn-ea"/>
            </a:endParaRPr>
          </a:p>
          <a:p>
            <a:pPr marL="285750" indent="-285750">
              <a:buFont typeface="Arial" panose="020B0604020202020204" pitchFamily="34" charset="0"/>
              <a:buChar char="•"/>
            </a:pPr>
            <a:endParaRPr lang="ja-JP" altLang="en-US" sz="2300">
              <a:latin typeface="+mn-ea"/>
            </a:endParaRPr>
          </a:p>
        </p:txBody>
      </p:sp>
      <p:sp>
        <p:nvSpPr>
          <p:cNvPr id="6" name="矢印: 下 5">
            <a:extLst>
              <a:ext uri="{FF2B5EF4-FFF2-40B4-BE49-F238E27FC236}">
                <a16:creationId xmlns:a16="http://schemas.microsoft.com/office/drawing/2014/main" id="{A86AB3B4-517B-4343-A293-83B7186BFAF7}"/>
              </a:ext>
            </a:extLst>
          </p:cNvPr>
          <p:cNvSpPr/>
          <p:nvPr/>
        </p:nvSpPr>
        <p:spPr>
          <a:xfrm>
            <a:off x="5862919" y="4510865"/>
            <a:ext cx="466162" cy="941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38CE8278-1888-374E-9251-610FB12AD3B4}"/>
              </a:ext>
            </a:extLst>
          </p:cNvPr>
          <p:cNvSpPr txBox="1"/>
          <p:nvPr/>
        </p:nvSpPr>
        <p:spPr>
          <a:xfrm>
            <a:off x="4388555" y="5646842"/>
            <a:ext cx="7803445" cy="615553"/>
          </a:xfrm>
          <a:prstGeom prst="rect">
            <a:avLst/>
          </a:prstGeom>
          <a:noFill/>
        </p:spPr>
        <p:txBody>
          <a:bodyPr wrap="square" rtlCol="0">
            <a:spAutoFit/>
          </a:bodyPr>
          <a:lstStyle/>
          <a:p>
            <a:pPr algn="l"/>
            <a:r>
              <a:rPr lang="ja-JP" altLang="en-US" sz="3400" b="1">
                <a:solidFill>
                  <a:srgbClr val="FF0000"/>
                </a:solidFill>
              </a:rPr>
              <a:t>沖縄に適した発電</a:t>
            </a:r>
          </a:p>
        </p:txBody>
      </p:sp>
    </p:spTree>
    <p:extLst>
      <p:ext uri="{BB962C8B-B14F-4D97-AF65-F5344CB8AC3E}">
        <p14:creationId xmlns:p14="http://schemas.microsoft.com/office/powerpoint/2010/main" val="18695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4*#ppt_w"/>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p:bldLst>
  </p:timing>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aea1df-dbe9-41f4-b4ba-e5941fbe3157" xsi:nil="true"/>
    <lcf76f155ced4ddcb4097134ff3c332f xmlns="4eca9cbc-f5ce-4b9b-b320-7c478c9457b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58B97D0629E204E93D1A4D2C1FC3232" ma:contentTypeVersion="15" ma:contentTypeDescription="新しいドキュメントを作成します。" ma:contentTypeScope="" ma:versionID="820424fc69b7b78eee39472d2b4a963e">
  <xsd:schema xmlns:xsd="http://www.w3.org/2001/XMLSchema" xmlns:xs="http://www.w3.org/2001/XMLSchema" xmlns:p="http://schemas.microsoft.com/office/2006/metadata/properties" xmlns:ns2="4eca9cbc-f5ce-4b9b-b320-7c478c9457b1" xmlns:ns3="ebaea1df-dbe9-41f4-b4ba-e5941fbe3157" targetNamespace="http://schemas.microsoft.com/office/2006/metadata/properties" ma:root="true" ma:fieldsID="2437ec8d2ba3e3a683a3cec6e561ba43" ns2:_="" ns3:_="">
    <xsd:import namespace="4eca9cbc-f5ce-4b9b-b320-7c478c9457b1"/>
    <xsd:import namespace="ebaea1df-dbe9-41f4-b4ba-e5941fbe31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a9cbc-f5ce-4b9b-b320-7c478c945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8a78fa4a-40b8-4e29-8771-2350bfedee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aea1df-dbe9-41f4-b4ba-e5941fbe3157"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4cf9a2ac-87a4-48ab-90d8-b45129364374}" ma:internalName="TaxCatchAll" ma:showField="CatchAllData" ma:web="ebaea1df-dbe9-41f4-b4ba-e5941fbe3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67FA3F-C28D-4E36-98B5-6D2E5B123AAE}">
  <ds:schemaRefs>
    <ds:schemaRef ds:uri="4eca9cbc-f5ce-4b9b-b320-7c478c9457b1"/>
    <ds:schemaRef ds:uri="ebaea1df-dbe9-41f4-b4ba-e5941fbe3157"/>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763F8144-4A33-4EDE-A3A9-305B1389D0EE}">
  <ds:schemaRefs>
    <ds:schemaRef ds:uri="http://schemas.microsoft.com/sharepoint/v3/contenttype/forms"/>
  </ds:schemaRefs>
</ds:datastoreItem>
</file>

<file path=customXml/itemProps3.xml><?xml version="1.0" encoding="utf-8"?>
<ds:datastoreItem xmlns:ds="http://schemas.openxmlformats.org/officeDocument/2006/customXml" ds:itemID="{361AC881-0A50-4994-A2A8-CB9D9D13EBF3}">
  <ds:schemaRefs>
    <ds:schemaRef ds:uri="4eca9cbc-f5ce-4b9b-b320-7c478c9457b1"/>
    <ds:schemaRef ds:uri="ebaea1df-dbe9-41f4-b4ba-e5941fbe3157"/>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2285</Words>
  <Application>Microsoft Office PowerPoint</Application>
  <PresentationFormat>ワイド画面</PresentationFormat>
  <Paragraphs>232</Paragraphs>
  <Slides>21</Slides>
  <Notes>17</Notes>
  <HiddenSlides>4</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21</vt:i4>
      </vt:variant>
    </vt:vector>
  </HeadingPairs>
  <TitlesOfParts>
    <vt:vector size="35" baseType="lpstr">
      <vt:lpstr>Biome</vt:lpstr>
      <vt:lpstr>Hiragino Sans</vt:lpstr>
      <vt:lpstr>M PLUS 1p</vt:lpstr>
      <vt:lpstr>-webkit-standard</vt:lpstr>
      <vt:lpstr>メイリオ</vt:lpstr>
      <vt:lpstr>游ゴシック</vt:lpstr>
      <vt:lpstr>游ゴシック Light</vt:lpstr>
      <vt:lpstr>arial</vt:lpstr>
      <vt:lpstr>arial</vt:lpstr>
      <vt:lpstr>Calibri</vt:lpstr>
      <vt:lpstr>Calibri Light</vt:lpstr>
      <vt:lpstr>Helvetica</vt:lpstr>
      <vt:lpstr>Wingdings</vt:lpstr>
      <vt:lpstr>Office テーマ</vt:lpstr>
      <vt:lpstr>サンゴを守る海洋温度差発電</vt:lpstr>
      <vt:lpstr>サンゴ</vt:lpstr>
      <vt:lpstr> サンゴの危機</vt:lpstr>
      <vt:lpstr>現状について</vt:lpstr>
      <vt:lpstr>海域平均海面水温（年平均）の推移</vt:lpstr>
      <vt:lpstr>PowerPoint プレゼンテーション</vt:lpstr>
      <vt:lpstr>サンゴと海水温</vt:lpstr>
      <vt:lpstr>海洋温度差発電について</vt:lpstr>
      <vt:lpstr>海洋温度差発電の特徴</vt:lpstr>
      <vt:lpstr>比較研究　①久米島</vt:lpstr>
      <vt:lpstr>海洋深層水の利用</vt:lpstr>
      <vt:lpstr>比較研究　②ハワイ</vt:lpstr>
      <vt:lpstr>海洋深層水の利用</vt:lpstr>
      <vt:lpstr>沖縄のサンゴへの活用法</vt:lpstr>
      <vt:lpstr>結論</vt:lpstr>
      <vt:lpstr>参考文献</vt:lpstr>
      <vt:lpstr>ご清聴ありがとうございました</vt:lpstr>
      <vt:lpstr>提案に対する問題点</vt:lpstr>
      <vt:lpstr>しかし</vt:lpstr>
      <vt:lpstr>疑問点</vt:lpstr>
      <vt:lpstr>質問まとめ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ough2633日高大翔</dc:creator>
  <cp:lastModifiedBy>Windows ユーザー</cp:lastModifiedBy>
  <cp:revision>2</cp:revision>
  <dcterms:created xsi:type="dcterms:W3CDTF">2022-10-26T06:33:39Z</dcterms:created>
  <dcterms:modified xsi:type="dcterms:W3CDTF">2023-03-28T22:43:07Z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0x010100D58B97D0629E204E93D1A4D2C1FC3232</vt:lpwstr>
  </property>
  <property fmtid="{D5CDD505-2E9C-101B-9397-08002B2CF9AE}" pid="3" name="MediaServiceImageTags">
    <vt:lpwstr/>
  </property>
</Properties>
</file>