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33"/>
  </p:notesMasterIdLst>
  <p:sldIdLst>
    <p:sldId id="315" r:id="rId5"/>
    <p:sldId id="318" r:id="rId6"/>
    <p:sldId id="309" r:id="rId7"/>
    <p:sldId id="359" r:id="rId8"/>
    <p:sldId id="357" r:id="rId9"/>
    <p:sldId id="361" r:id="rId10"/>
    <p:sldId id="327" r:id="rId11"/>
    <p:sldId id="362" r:id="rId12"/>
    <p:sldId id="324" r:id="rId13"/>
    <p:sldId id="363" r:id="rId14"/>
    <p:sldId id="364" r:id="rId15"/>
    <p:sldId id="326" r:id="rId16"/>
    <p:sldId id="365" r:id="rId17"/>
    <p:sldId id="366" r:id="rId18"/>
    <p:sldId id="333" r:id="rId19"/>
    <p:sldId id="376" r:id="rId20"/>
    <p:sldId id="375" r:id="rId21"/>
    <p:sldId id="334" r:id="rId22"/>
    <p:sldId id="336" r:id="rId23"/>
    <p:sldId id="372" r:id="rId24"/>
    <p:sldId id="371" r:id="rId25"/>
    <p:sldId id="344" r:id="rId26"/>
    <p:sldId id="370" r:id="rId27"/>
    <p:sldId id="263" r:id="rId28"/>
    <p:sldId id="377" r:id="rId29"/>
    <p:sldId id="304" r:id="rId30"/>
    <p:sldId id="347" r:id="rId31"/>
    <p:sldId id="298"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BEA8"/>
    <a:srgbClr val="C8F7F0"/>
    <a:srgbClr val="61E8D6"/>
    <a:srgbClr val="9AF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5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PF"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77CA1-2562-CF45-A685-5BC8360EDB47}" type="datetimeFigureOut">
              <a:rPr kumimoji="1" lang="en-US" altLang="ja-PF" smtClean="0"/>
              <a:t>3/29/2023</a:t>
            </a:fld>
            <a:endParaRPr kumimoji="1" lang="ja-PF"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PF"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PF"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PF"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C57E1-DC66-1949-AC7F-3D33FFEAF5AB}" type="slidenum">
              <a:rPr kumimoji="1" lang="en-US" altLang="ja-PF" smtClean="0"/>
              <a:t>‹#›</a:t>
            </a:fld>
            <a:endParaRPr kumimoji="1" lang="ja-PF" altLang="en-US"/>
          </a:p>
        </p:txBody>
      </p:sp>
    </p:spTree>
    <p:extLst>
      <p:ext uri="{BB962C8B-B14F-4D97-AF65-F5344CB8AC3E}">
        <p14:creationId xmlns:p14="http://schemas.microsoft.com/office/powerpoint/2010/main" val="408318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endParaRPr kumimoji="1" lang="en-US" altLang="ja-JP" dirty="0"/>
          </a:p>
          <a:p>
            <a:r>
              <a:rPr kumimoji="1" lang="en-US" altLang="ja-JP" dirty="0"/>
              <a:t>Now we will start our presentation.</a:t>
            </a:r>
          </a:p>
          <a:p>
            <a:r>
              <a:rPr kumimoji="1" lang="en-US" altLang="ja-JP" dirty="0"/>
              <a:t>We will talk about “Can AI play video games?”</a:t>
            </a:r>
          </a:p>
          <a:p>
            <a:endParaRPr kumimoji="1" lang="en-US" altLang="ja-JP" dirty="0"/>
          </a:p>
          <a:p>
            <a:r>
              <a:rPr kumimoji="1" lang="ja-JP" altLang="en-US" dirty="0"/>
              <a:t>これから発表を始めます。</a:t>
            </a:r>
            <a:endParaRPr kumimoji="1" lang="en-US" altLang="ja-JP" dirty="0"/>
          </a:p>
          <a:p>
            <a:r>
              <a:rPr kumimoji="1" lang="ja-JP" altLang="en-US" dirty="0"/>
              <a:t>テーマは「強化学習を用いたゲームプレイ</a:t>
            </a:r>
            <a:r>
              <a:rPr kumimoji="1" lang="en-US" altLang="ja-JP" dirty="0"/>
              <a:t>AI</a:t>
            </a:r>
            <a:r>
              <a:rPr kumimoji="1" lang="ja-JP" altLang="en-US" dirty="0"/>
              <a:t>の可能性」についてです。</a:t>
            </a:r>
            <a:endParaRPr kumimoji="1" lang="en-US" altLang="ja-JP" dirty="0"/>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1</a:t>
            </a:fld>
            <a:endParaRPr kumimoji="1" lang="ja-PF" altLang="en-US"/>
          </a:p>
        </p:txBody>
      </p:sp>
    </p:spTree>
    <p:extLst>
      <p:ext uri="{BB962C8B-B14F-4D97-AF65-F5344CB8AC3E}">
        <p14:creationId xmlns:p14="http://schemas.microsoft.com/office/powerpoint/2010/main" val="2778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多田</a:t>
            </a:r>
          </a:p>
          <a:p>
            <a:r>
              <a:rPr kumimoji="1" lang="en-US" altLang="ja-JP" dirty="0"/>
              <a:t>Next, about humanlike game.</a:t>
            </a:r>
            <a:endParaRPr kumimoji="1" lang="ja-JP" altLang="en-US" dirty="0"/>
          </a:p>
          <a:p>
            <a:r>
              <a:rPr kumimoji="1" lang="en-US" altLang="ja-PF" dirty="0"/>
              <a:t>Battle Royale Game, Role Playing Game, and Sandbox Game are the examples.</a:t>
            </a:r>
          </a:p>
          <a:p>
            <a:r>
              <a:rPr kumimoji="1" lang="en-US" altLang="ja-PF" dirty="0"/>
              <a:t>Compared to strictly-ruled game, humanlike games have such characteristics:</a:t>
            </a:r>
          </a:p>
          <a:p>
            <a:r>
              <a:rPr kumimoji="1" lang="en-US" altLang="ja-PF" dirty="0"/>
              <a:t>Many options,</a:t>
            </a:r>
          </a:p>
          <a:p>
            <a:r>
              <a:rPr kumimoji="1" lang="en-US" altLang="ja-PF" dirty="0"/>
              <a:t>Victory condition depending on situations,</a:t>
            </a:r>
          </a:p>
          <a:p>
            <a:r>
              <a:rPr kumimoji="1" lang="en-US" altLang="ja-PF" dirty="0"/>
              <a:t>Random factor,</a:t>
            </a:r>
          </a:p>
          <a:p>
            <a:r>
              <a:rPr kumimoji="1" lang="en-US" altLang="ja-PF" dirty="0"/>
              <a:t>And so on.</a:t>
            </a:r>
          </a:p>
          <a:p>
            <a:r>
              <a:rPr kumimoji="1" lang="en-US" altLang="ja-PF" dirty="0"/>
              <a:t>Because of those factors, non-AI can not memorize all patterns.</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10</a:t>
            </a:fld>
            <a:endParaRPr kumimoji="1" lang="ja-PF" altLang="en-US"/>
          </a:p>
        </p:txBody>
      </p:sp>
    </p:spTree>
    <p:extLst>
      <p:ext uri="{BB962C8B-B14F-4D97-AF65-F5344CB8AC3E}">
        <p14:creationId xmlns:p14="http://schemas.microsoft.com/office/powerpoint/2010/main" val="190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HiraKakuInterface-W6"/>
                <a:ea typeface="ＭＳ Ｐゴシック" panose="020B0600070205080204" pitchFamily="34" charset="-128"/>
              </a:rPr>
              <a:t>多田</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HiraKakuInterface-W6"/>
                <a:ea typeface="ＭＳ Ｐゴシック" panose="020B0600070205080204" pitchFamily="34" charset="-128"/>
              </a:rPr>
              <a:t>Then We will talk about one example, “</a:t>
            </a:r>
            <a:r>
              <a:rPr lang="en-US" altLang="ja-JP" sz="1200" b="0" i="0" u="none" strike="noStrike" dirty="0" err="1">
                <a:solidFill>
                  <a:srgbClr val="000000"/>
                </a:solidFill>
                <a:effectLst/>
                <a:latin typeface=".HiraKakuInterface-W6"/>
                <a:ea typeface="ＭＳ Ｐゴシック" panose="020B0600070205080204" pitchFamily="34" charset="-128"/>
              </a:rPr>
              <a:t>Geister</a:t>
            </a:r>
            <a:r>
              <a:rPr lang="en-US" altLang="ja-JP" sz="1200" b="0" i="0" u="none" strike="noStrike" dirty="0">
                <a:solidFill>
                  <a:srgbClr val="000000"/>
                </a:solidFill>
                <a:effectLst/>
                <a:latin typeface=".HiraKakuInterface-W6"/>
                <a:ea typeface="ＭＳ Ｐゴシック" panose="020B0600070205080204" pitchFamily="34"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HiraKakuInterface-W6"/>
                <a:ea typeface="ＭＳ Ｐゴシック" panose="020B0600070205080204" pitchFamily="34" charset="-128"/>
              </a:rPr>
              <a:t>(</a:t>
            </a:r>
            <a:r>
              <a:rPr lang="ja-JP" altLang="en-US" sz="1200" b="0" i="0" u="none" strike="noStrike" dirty="0">
                <a:solidFill>
                  <a:srgbClr val="000000"/>
                </a:solidFill>
                <a:effectLst/>
                <a:latin typeface=".HiraKakuInterface-W6"/>
                <a:ea typeface="ＭＳ Ｐゴシック" panose="020B0600070205080204" pitchFamily="34" charset="-128"/>
              </a:rPr>
              <a:t>画像を指して</a:t>
            </a:r>
            <a:r>
              <a:rPr lang="en-US" altLang="ja-JP" sz="1200" b="0" i="0" u="none" strike="noStrike" dirty="0">
                <a:solidFill>
                  <a:srgbClr val="000000"/>
                </a:solidFill>
                <a:effectLst/>
                <a:latin typeface=".HiraKakuInterface-W6"/>
                <a:ea typeface="ＭＳ Ｐゴシック" panose="020B0600070205080204" pitchFamily="34" charset="-128"/>
              </a:rPr>
              <a:t>)This is </a:t>
            </a:r>
            <a:r>
              <a:rPr lang="en-US" altLang="ja-JP" sz="1200" b="0" i="0" u="none" strike="noStrike" dirty="0" err="1">
                <a:solidFill>
                  <a:srgbClr val="000000"/>
                </a:solidFill>
                <a:effectLst/>
                <a:latin typeface=".HiraKakuInterface-W6"/>
                <a:ea typeface="ＭＳ Ｐゴシック" panose="020B0600070205080204" pitchFamily="34" charset="-128"/>
              </a:rPr>
              <a:t>Geister</a:t>
            </a:r>
            <a:r>
              <a:rPr lang="en-US" altLang="ja-JP" sz="1200" b="0" i="0" u="none" strike="noStrike" dirty="0">
                <a:solidFill>
                  <a:srgbClr val="000000"/>
                </a:solidFill>
                <a:effectLst/>
                <a:latin typeface=".HiraKakuInterface-W6"/>
                <a:ea typeface="ＭＳ Ｐゴシック" panose="020B0600070205080204" pitchFamily="34" charset="-128"/>
              </a:rPr>
              <a:t>, two players game. Its design is come from ghost.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err="1">
                <a:solidFill>
                  <a:srgbClr val="000000"/>
                </a:solidFill>
                <a:effectLst/>
                <a:latin typeface=".HiraKakuInterface-W6"/>
                <a:ea typeface="ＭＳ Ｐゴシック" panose="020B0600070205080204" pitchFamily="34" charset="-128"/>
              </a:rPr>
              <a:t>Geister</a:t>
            </a:r>
            <a:r>
              <a:rPr lang="en-US" altLang="ja-JP" sz="1200" b="0" i="0" u="none" strike="noStrike" dirty="0">
                <a:solidFill>
                  <a:srgbClr val="000000"/>
                </a:solidFill>
                <a:effectLst/>
                <a:latin typeface=".HiraKakuInterface-W6"/>
                <a:ea typeface="ＭＳ Ｐゴシック" panose="020B0600070205080204" pitchFamily="34" charset="-128"/>
              </a:rPr>
              <a:t> is called “Two players Zero-sum </a:t>
            </a:r>
            <a:r>
              <a:rPr lang="en-US" altLang="ja-JP" sz="1200" b="1" i="0" u="none" strike="noStrike" dirty="0">
                <a:solidFill>
                  <a:srgbClr val="000000"/>
                </a:solidFill>
                <a:effectLst/>
                <a:latin typeface=".HiraKakuInterface-W6"/>
                <a:ea typeface="ＭＳ Ｐゴシック" panose="020B0600070205080204" pitchFamily="34" charset="-128"/>
              </a:rPr>
              <a:t>imperfect </a:t>
            </a:r>
            <a:r>
              <a:rPr lang="en-US" altLang="ja-JP" sz="1200" b="0" i="0" u="none" strike="noStrike" dirty="0">
                <a:solidFill>
                  <a:srgbClr val="000000"/>
                </a:solidFill>
                <a:effectLst/>
                <a:latin typeface=".HiraKakuInterface-W6"/>
                <a:ea typeface="ＭＳ Ｐゴシック" panose="020B0600070205080204" pitchFamily="34" charset="-128"/>
              </a:rPr>
              <a:t>information game”.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effectLst/>
                <a:latin typeface=".HiraKakuInterface-W6"/>
              </a:rPr>
              <a:t>In this game, both players have 4 red ghost and 4 blue ghost and move them.</a:t>
            </a:r>
            <a:endParaRPr lang="ja-JP" altLang="en-US" b="0" i="0" dirty="0">
              <a:effectLst/>
              <a:latin typeface=".HiraKakuInterface-W6"/>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b="0" i="0" dirty="0">
              <a:effectLst/>
              <a:latin typeface=".HiraKakuInterface-W6"/>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i="0" dirty="0">
                <a:effectLst/>
                <a:latin typeface=".HiraKakuInterface-W6"/>
              </a:rPr>
              <a:t>ここでは、例としてガイスターと呼ばれるゲームについて説明します。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i="0" dirty="0">
                <a:effectLst/>
                <a:latin typeface=".HiraKakuInterface-W6"/>
              </a:rPr>
              <a:t>（画像を指して）これがガイスターです。幽霊をモチーフにした二人対戦ゲームです。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i="0" dirty="0">
                <a:effectLst/>
                <a:latin typeface=".HiraKakuInterface-W6"/>
              </a:rPr>
              <a:t>オセロや囲碁などのゲームは「</a:t>
            </a:r>
            <a:r>
              <a:rPr lang="ja-JP" altLang="en-US" b="0" i="0" dirty="0">
                <a:effectLst/>
                <a:latin typeface=".HiraKakuInterface-W3"/>
              </a:rPr>
              <a:t>二人零和完全情報ゲーム</a:t>
            </a:r>
            <a:r>
              <a:rPr lang="en-US" altLang="en-US" b="0" i="0" dirty="0">
                <a:effectLst/>
                <a:latin typeface=".HiraKakuInterface-W6"/>
              </a:rPr>
              <a:t>」と呼ばれると先述しましたが、ガイスターは「二人零和不完全情報ゲーム」と呼ばれます。</a:t>
            </a:r>
          </a:p>
          <a:p>
            <a:r>
              <a:rPr kumimoji="1" lang="en-US" altLang="ja-PF" dirty="0"/>
              <a:t>このゲームで、各プレイヤーは赤色、青色の幽霊コマをそれぞれ4つずつ持っており、各ターンごとに自分のコマを1マス移動させます。</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11</a:t>
            </a:fld>
            <a:endParaRPr kumimoji="1" lang="ja-PF" altLang="en-US"/>
          </a:p>
        </p:txBody>
      </p:sp>
    </p:spTree>
    <p:extLst>
      <p:ext uri="{BB962C8B-B14F-4D97-AF65-F5344CB8AC3E}">
        <p14:creationId xmlns:p14="http://schemas.microsoft.com/office/powerpoint/2010/main" val="1385186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HiraKakuInterface-W6"/>
                <a:ea typeface="ＭＳ Ｐゴシック" panose="020B0600070205080204" pitchFamily="34" charset="-128"/>
              </a:rPr>
              <a:t>多田</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HiraKakuInterface-W6"/>
                <a:ea typeface="ＭＳ Ｐゴシック" panose="020B0600070205080204" pitchFamily="34" charset="-128"/>
              </a:rPr>
              <a:t>There are two victory conditions, “cover the all red pieces” or “reach a blue piece to the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HiraKakuInterface-W6"/>
                <a:ea typeface="ＭＳ Ｐゴシック" panose="020B0600070205080204" pitchFamily="34" charset="-128"/>
              </a:rPr>
              <a:t>And information that players can get is limited, so Non-AI ,which can not think flexibly, is difficult to play it as well as human does.</a:t>
            </a:r>
            <a:endParaRPr lang="en-US" altLang="en-US" b="0" i="0" dirty="0">
              <a:effectLst/>
              <a:latin typeface=".HiraKakuInterface-W6"/>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i="0" dirty="0">
              <a:effectLst/>
              <a:latin typeface=".HiraKakuInterface-W6"/>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i="0" dirty="0">
                <a:effectLst/>
                <a:latin typeface=".HiraKakuInterface-W6"/>
              </a:rPr>
              <a:t>ガイスターでは、プレイヤーが知ることのできる情報は限られており、また勝利条件も複数あるため、柔軟な思考が苦手な非AIにはプレイが難しいとされています。</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12</a:t>
            </a:fld>
            <a:endParaRPr kumimoji="1" lang="ja-PF" altLang="en-US"/>
          </a:p>
        </p:txBody>
      </p:sp>
    </p:spTree>
    <p:extLst>
      <p:ext uri="{BB962C8B-B14F-4D97-AF65-F5344CB8AC3E}">
        <p14:creationId xmlns:p14="http://schemas.microsoft.com/office/powerpoint/2010/main" val="138518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多田</a:t>
            </a:r>
          </a:p>
          <a:p>
            <a:r>
              <a:rPr kumimoji="1" lang="en-US" altLang="ja-PF" dirty="0"/>
              <a:t>We learned that even non-AI can play strictly-ruled game, but cannot play humanlike game.</a:t>
            </a:r>
          </a:p>
          <a:p>
            <a:r>
              <a:rPr kumimoji="1" lang="en-US" altLang="ja-PF" dirty="0"/>
              <a:t>Then, we demonstrated whether AI can really play humanlike game, which non-AI can’t play, by building an AI.</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13</a:t>
            </a:fld>
            <a:endParaRPr kumimoji="1" lang="ja-PF" altLang="en-US"/>
          </a:p>
        </p:txBody>
      </p:sp>
    </p:spTree>
    <p:extLst>
      <p:ext uri="{BB962C8B-B14F-4D97-AF65-F5344CB8AC3E}">
        <p14:creationId xmlns:p14="http://schemas.microsoft.com/office/powerpoint/2010/main" val="190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p>
          <a:p>
            <a:r>
              <a:rPr kumimoji="1" lang="en-US" altLang="ja-PF" dirty="0"/>
              <a:t>The process to build and develop AI is this. In this chart, “Criteria for reward”, “Which data to give”, and “How to calculate data” are needed to be decided. As an example of humanlike game, we chose “tracking” – which means that the player approaches the moving target.</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14</a:t>
            </a:fld>
            <a:endParaRPr kumimoji="1" lang="ja-PF" altLang="en-US"/>
          </a:p>
        </p:txBody>
      </p:sp>
    </p:spTree>
    <p:extLst>
      <p:ext uri="{BB962C8B-B14F-4D97-AF65-F5344CB8AC3E}">
        <p14:creationId xmlns:p14="http://schemas.microsoft.com/office/powerpoint/2010/main" val="1907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p>
          <a:p>
            <a:r>
              <a:rPr kumimoji="1" lang="en-US" altLang="ja-PF" dirty="0"/>
              <a:t>According to three steps of developing AI, we decided specific information.</a:t>
            </a:r>
          </a:p>
          <a:p>
            <a:r>
              <a:rPr kumimoji="1" lang="en-US" altLang="ja-PF" dirty="0"/>
              <a:t>In this game, AI gets two data– direction of target and direction of movement. In each cycle, AI gets the reward which is equal to the difference of the distance from last cycle.</a:t>
            </a:r>
          </a:p>
          <a:p>
            <a:r>
              <a:rPr kumimoji="1" lang="en-US" altLang="ja-PF" dirty="0"/>
              <a:t>We will talk about calculation later.</a:t>
            </a:r>
          </a:p>
          <a:p>
            <a:r>
              <a:rPr kumimoji="1" lang="en-US" altLang="ja-PF" dirty="0"/>
              <a:t>Then, now we will show the result.</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15</a:t>
            </a:fld>
            <a:endParaRPr kumimoji="1" lang="ja-PF" altLang="en-US"/>
          </a:p>
        </p:txBody>
      </p:sp>
    </p:spTree>
    <p:extLst>
      <p:ext uri="{BB962C8B-B14F-4D97-AF65-F5344CB8AC3E}">
        <p14:creationId xmlns:p14="http://schemas.microsoft.com/office/powerpoint/2010/main" val="2180079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16</a:t>
            </a:fld>
            <a:endParaRPr kumimoji="1" lang="ja-PF" altLang="en-US"/>
          </a:p>
        </p:txBody>
      </p:sp>
    </p:spTree>
    <p:extLst>
      <p:ext uri="{BB962C8B-B14F-4D97-AF65-F5344CB8AC3E}">
        <p14:creationId xmlns:p14="http://schemas.microsoft.com/office/powerpoint/2010/main" val="1794166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17</a:t>
            </a:fld>
            <a:endParaRPr kumimoji="1" lang="ja-PF" altLang="en-US"/>
          </a:p>
        </p:txBody>
      </p:sp>
    </p:spTree>
    <p:extLst>
      <p:ext uri="{BB962C8B-B14F-4D97-AF65-F5344CB8AC3E}">
        <p14:creationId xmlns:p14="http://schemas.microsoft.com/office/powerpoint/2010/main" val="113767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p>
          <a:p>
            <a:r>
              <a:rPr kumimoji="1" lang="en-US" altLang="ja-PF" dirty="0"/>
              <a:t>These picture shows the process in a cycle.</a:t>
            </a:r>
          </a:p>
          <a:p>
            <a:endParaRPr kumimoji="1" lang="en-US" altLang="ja-PF" dirty="0"/>
          </a:p>
          <a:p>
            <a:r>
              <a:rPr kumimoji="1" lang="en-US" altLang="ja-PF" dirty="0"/>
              <a:t>In trial run, player moves in the direction which is calculated in last cycle.</a:t>
            </a:r>
          </a:p>
          <a:p>
            <a:r>
              <a:rPr kumimoji="1" lang="en-US" altLang="ja-PF" dirty="0"/>
              <a:t>In evaluation, AI gets plus reward when it gets closer, while it gets </a:t>
            </a:r>
            <a:r>
              <a:rPr kumimoji="1" lang="en-US" altLang="ja-PF" dirty="0" err="1"/>
              <a:t>minous</a:t>
            </a:r>
            <a:r>
              <a:rPr kumimoji="1" lang="en-US" altLang="ja-PF" dirty="0"/>
              <a:t> reward when it gets farer.</a:t>
            </a:r>
          </a:p>
          <a:p>
            <a:endParaRPr kumimoji="1" lang="en-US" altLang="ja-PF" dirty="0"/>
          </a:p>
          <a:p>
            <a:r>
              <a:rPr kumimoji="1" lang="en-US" altLang="ja-PF" dirty="0"/>
              <a:t>As to analysis, we tried two functions.</a:t>
            </a:r>
          </a:p>
          <a:p>
            <a:r>
              <a:rPr kumimoji="1" lang="en-US" altLang="ja-PF" dirty="0"/>
              <a:t>Now we will talk about them.</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18</a:t>
            </a:fld>
            <a:endParaRPr kumimoji="1" lang="ja-PF" altLang="en-US"/>
          </a:p>
        </p:txBody>
      </p:sp>
    </p:spTree>
    <p:extLst>
      <p:ext uri="{BB962C8B-B14F-4D97-AF65-F5344CB8AC3E}">
        <p14:creationId xmlns:p14="http://schemas.microsoft.com/office/powerpoint/2010/main" val="2180079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p>
          <a:p>
            <a:r>
              <a:rPr kumimoji="1" lang="en-US" altLang="ja-JP" dirty="0"/>
              <a:t>This is the way of calculation.</a:t>
            </a:r>
          </a:p>
          <a:p>
            <a:r>
              <a:rPr kumimoji="1" lang="en-US" altLang="ja-JP" dirty="0"/>
              <a:t>This method adopts weighted-average.</a:t>
            </a:r>
          </a:p>
          <a:p>
            <a:r>
              <a:rPr kumimoji="1" lang="en-US" altLang="ja-JP" dirty="0"/>
              <a:t>D means which direction to move.</a:t>
            </a:r>
          </a:p>
          <a:p>
            <a:r>
              <a:rPr kumimoji="1" lang="en-US" altLang="ja-JP" dirty="0"/>
              <a:t>P is reward, which can be called Probability.</a:t>
            </a:r>
          </a:p>
          <a:p>
            <a:r>
              <a:rPr kumimoji="1" lang="en-US" altLang="ja-JP" dirty="0"/>
              <a:t>R is explained later.</a:t>
            </a:r>
          </a:p>
          <a:p>
            <a:endParaRPr kumimoji="1" lang="en-US" altLang="ja-JP" dirty="0"/>
          </a:p>
          <a:p>
            <a:r>
              <a:rPr kumimoji="1" lang="en-US" altLang="ja-JP" dirty="0"/>
              <a:t>There are also other ways of calculation, and each of them has different performance.</a:t>
            </a:r>
            <a:endParaRPr kumimoji="1" lang="ja-JP" altLang="en-US" dirty="0"/>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19</a:t>
            </a:fld>
            <a:endParaRPr kumimoji="1" lang="ja-PF" altLang="en-US"/>
          </a:p>
        </p:txBody>
      </p:sp>
    </p:spTree>
    <p:extLst>
      <p:ext uri="{BB962C8B-B14F-4D97-AF65-F5344CB8AC3E}">
        <p14:creationId xmlns:p14="http://schemas.microsoft.com/office/powerpoint/2010/main" val="99901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p>
          <a:p>
            <a:r>
              <a:rPr kumimoji="1" lang="en-US" altLang="ja-JP" dirty="0"/>
              <a:t>This is the table of contents.</a:t>
            </a:r>
          </a:p>
          <a:p>
            <a:endParaRPr kumimoji="1" lang="en-US" altLang="ja-JP" dirty="0"/>
          </a:p>
          <a:p>
            <a:r>
              <a:rPr kumimoji="1" lang="ja-JP" altLang="en-US" dirty="0"/>
              <a:t>目次は以下の通りです。</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2</a:t>
            </a:fld>
            <a:endParaRPr kumimoji="1" lang="ja-PF" altLang="en-US"/>
          </a:p>
        </p:txBody>
      </p:sp>
    </p:spTree>
    <p:extLst>
      <p:ext uri="{BB962C8B-B14F-4D97-AF65-F5344CB8AC3E}">
        <p14:creationId xmlns:p14="http://schemas.microsoft.com/office/powerpoint/2010/main" val="408439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p>
          <a:p>
            <a:r>
              <a:rPr kumimoji="1" lang="en-US" altLang="ja-JP" dirty="0"/>
              <a:t>However, when the target moves, the two AI show different movements.</a:t>
            </a:r>
          </a:p>
          <a:p>
            <a:r>
              <a:rPr kumimoji="1" lang="en-US" altLang="ja-JP" dirty="0"/>
              <a:t>Look at this movie.</a:t>
            </a:r>
          </a:p>
          <a:p>
            <a:r>
              <a:rPr kumimoji="1" lang="en-US" altLang="ja-JP" dirty="0"/>
              <a:t>When the target moves,</a:t>
            </a:r>
          </a:p>
          <a:p>
            <a:r>
              <a:rPr kumimoji="1" lang="en-US" altLang="ja-JP" dirty="0"/>
              <a:t>Selection-of-Maximum AI sometimes gets confused, whereas Weighted-Average AI approached it.</a:t>
            </a:r>
          </a:p>
          <a:p>
            <a:endParaRPr kumimoji="1" lang="en-US" altLang="ja-JP" dirty="0"/>
          </a:p>
          <a:p>
            <a:r>
              <a:rPr kumimoji="1" lang="en-US" altLang="ja-JP" dirty="0"/>
              <a:t>※PC</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20</a:t>
            </a:fld>
            <a:endParaRPr kumimoji="1" lang="ja-PF" altLang="en-US"/>
          </a:p>
        </p:txBody>
      </p:sp>
    </p:spTree>
    <p:extLst>
      <p:ext uri="{BB962C8B-B14F-4D97-AF65-F5344CB8AC3E}">
        <p14:creationId xmlns:p14="http://schemas.microsoft.com/office/powerpoint/2010/main" val="3772654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p>
          <a:p>
            <a:r>
              <a:rPr kumimoji="1" lang="en-US" altLang="ja-JP" dirty="0"/>
              <a:t>However, when the target moves, the two AI show different movements.</a:t>
            </a:r>
          </a:p>
          <a:p>
            <a:r>
              <a:rPr kumimoji="1" lang="en-US" altLang="ja-JP" dirty="0"/>
              <a:t>Look at this movie.</a:t>
            </a:r>
          </a:p>
          <a:p>
            <a:r>
              <a:rPr kumimoji="1" lang="en-US" altLang="ja-JP" dirty="0"/>
              <a:t>When the target moves,</a:t>
            </a:r>
          </a:p>
          <a:p>
            <a:r>
              <a:rPr kumimoji="1" lang="en-US" altLang="ja-JP" dirty="0"/>
              <a:t>Selection-of-Maximum AI sometimes gets confused, whereas Weighted-Average AI approached it.</a:t>
            </a:r>
          </a:p>
          <a:p>
            <a:endParaRPr kumimoji="1" lang="en-US" altLang="ja-JP" dirty="0"/>
          </a:p>
          <a:p>
            <a:r>
              <a:rPr kumimoji="1" lang="en-US" altLang="ja-JP" dirty="0"/>
              <a:t>※PC</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21</a:t>
            </a:fld>
            <a:endParaRPr kumimoji="1" lang="ja-PF" altLang="en-US"/>
          </a:p>
        </p:txBody>
      </p:sp>
    </p:spTree>
    <p:extLst>
      <p:ext uri="{BB962C8B-B14F-4D97-AF65-F5344CB8AC3E}">
        <p14:creationId xmlns:p14="http://schemas.microsoft.com/office/powerpoint/2010/main" val="1382901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p>
          <a:p>
            <a:r>
              <a:rPr kumimoji="1" lang="en-US" altLang="ja-JP" dirty="0"/>
              <a:t>There is also a crucial factor which is called “Random Function”.</a:t>
            </a:r>
          </a:p>
          <a:p>
            <a:r>
              <a:rPr kumimoji="1" lang="en-US" altLang="ja-JP" dirty="0"/>
              <a:t>We tried two types of random function, decline by time and decline by number of data.</a:t>
            </a:r>
            <a:endParaRPr kumimoji="1" lang="ja-JP" altLang="en-US" dirty="0"/>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22</a:t>
            </a:fld>
            <a:endParaRPr kumimoji="1" lang="ja-PF" altLang="en-US"/>
          </a:p>
        </p:txBody>
      </p:sp>
    </p:spTree>
    <p:extLst>
      <p:ext uri="{BB962C8B-B14F-4D97-AF65-F5344CB8AC3E}">
        <p14:creationId xmlns:p14="http://schemas.microsoft.com/office/powerpoint/2010/main" val="999011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p>
          <a:p>
            <a:r>
              <a:rPr kumimoji="1" lang="en-US" altLang="ja-JP" dirty="0"/>
              <a:t>However, when the target moves, the two AI show different movements.</a:t>
            </a:r>
          </a:p>
          <a:p>
            <a:r>
              <a:rPr kumimoji="1" lang="en-US" altLang="ja-JP" dirty="0"/>
              <a:t>Look at this movie.</a:t>
            </a:r>
          </a:p>
          <a:p>
            <a:r>
              <a:rPr kumimoji="1" lang="en-US" altLang="ja-JP" dirty="0"/>
              <a:t>When the target moves,</a:t>
            </a:r>
          </a:p>
          <a:p>
            <a:r>
              <a:rPr kumimoji="1" lang="en-US" altLang="ja-JP" dirty="0"/>
              <a:t>Selection-of-Maximum AI sometimes gets confused, whereas Weighted-Average AI approached it.</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23</a:t>
            </a:fld>
            <a:endParaRPr kumimoji="1" lang="ja-PF" altLang="en-US"/>
          </a:p>
        </p:txBody>
      </p:sp>
    </p:spTree>
    <p:extLst>
      <p:ext uri="{BB962C8B-B14F-4D97-AF65-F5344CB8AC3E}">
        <p14:creationId xmlns:p14="http://schemas.microsoft.com/office/powerpoint/2010/main" val="1932276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effectLst/>
                <a:latin typeface=".SFUI-Regular"/>
              </a:rPr>
              <a:t>佐藤</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effectLst/>
                <a:latin typeface=".SFUI-Regular"/>
              </a:rPr>
              <a:t>AI used for entertainment.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effectLst/>
                <a:latin typeface=".SFUI-Regular"/>
              </a:rPr>
              <a:t>It have some potential skills. For instance, it improves functions of ‘Non Player Character, NPC. It  means the character which player don’t operate. In addition, it destroys pattern of games, and that makes it difficult for you to predict what will happen in the game.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effectLst/>
              <a:latin typeface=".SFUI-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effectLst/>
                <a:latin typeface=".HiraKakuInterface-W3"/>
              </a:rPr>
              <a:t>娯楽用途に用いられる</a:t>
            </a:r>
            <a:r>
              <a:rPr lang="en-US" altLang="ja-JP" b="0" i="0" dirty="0">
                <a:effectLst/>
                <a:latin typeface=".SFUI-Regular"/>
              </a:rPr>
              <a:t>AI</a:t>
            </a:r>
            <a:r>
              <a:rPr lang="ja-JP" altLang="en-US" b="0" i="0" dirty="0">
                <a:effectLst/>
                <a:latin typeface=".HiraKakuInterface-W3"/>
              </a:rPr>
              <a:t>にはいくつかの可能性が秘められています。例えば、</a:t>
            </a:r>
            <a:r>
              <a:rPr lang="en-US" altLang="ja-JP" b="0" i="0" dirty="0">
                <a:effectLst/>
                <a:latin typeface=".SFUI-Regular"/>
              </a:rPr>
              <a:t>NPC</a:t>
            </a:r>
            <a:r>
              <a:rPr lang="ja-JP" altLang="en-US" b="0" i="0" dirty="0">
                <a:effectLst/>
                <a:latin typeface=".HiraKakuInterface-W3"/>
              </a:rPr>
              <a:t>と呼ばれるプレイヤーが操作しないキャラクターの機能が向上したり、ゲームのパターン性を崩して意外性を待たせたりです。</a:t>
            </a:r>
            <a:endParaRPr lang="ja-JP" altLang="en-US" dirty="0">
              <a:effectLst/>
              <a:latin typeface=".AppleJapaneseFon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24</a:t>
            </a:fld>
            <a:endParaRPr kumimoji="1" lang="ja-PF" altLang="en-US"/>
          </a:p>
        </p:txBody>
      </p:sp>
    </p:spTree>
    <p:extLst>
      <p:ext uri="{BB962C8B-B14F-4D97-AF65-F5344CB8AC3E}">
        <p14:creationId xmlns:p14="http://schemas.microsoft.com/office/powerpoint/2010/main" val="2455055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effectLst/>
                <a:latin typeface=".SFUI-Regular"/>
              </a:rPr>
              <a:t>佐藤</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effectLst/>
                <a:latin typeface=".SFUI-Regular"/>
              </a:rPr>
              <a:t>AI used for entertainment.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effectLst/>
                <a:latin typeface=".SFUI-Regular"/>
              </a:rPr>
              <a:t>It have some potential skills. For instance, it improves functions of ‘Non Player Character, NPC. It  means the character which player don’t operate. In addition, it destroys pattern of games, and that makes it difficult for you to predict what will happen in the game.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effectLst/>
              <a:latin typeface=".SFUI-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effectLst/>
                <a:latin typeface=".HiraKakuInterface-W3"/>
              </a:rPr>
              <a:t>娯楽用途に用いられる</a:t>
            </a:r>
            <a:r>
              <a:rPr lang="en-US" altLang="ja-JP" b="0" i="0" dirty="0">
                <a:effectLst/>
                <a:latin typeface=".SFUI-Regular"/>
              </a:rPr>
              <a:t>AI</a:t>
            </a:r>
            <a:r>
              <a:rPr lang="ja-JP" altLang="en-US" b="0" i="0" dirty="0">
                <a:effectLst/>
                <a:latin typeface=".HiraKakuInterface-W3"/>
              </a:rPr>
              <a:t>にはいくつかの可能性が秘められています。例えば、</a:t>
            </a:r>
            <a:r>
              <a:rPr lang="en-US" altLang="ja-JP" b="0" i="0" dirty="0">
                <a:effectLst/>
                <a:latin typeface=".SFUI-Regular"/>
              </a:rPr>
              <a:t>NPC</a:t>
            </a:r>
            <a:r>
              <a:rPr lang="ja-JP" altLang="en-US" b="0" i="0" dirty="0">
                <a:effectLst/>
                <a:latin typeface=".HiraKakuInterface-W3"/>
              </a:rPr>
              <a:t>と呼ばれるプレイヤーが操作しないキャラクターの機能が向上したり、ゲームのパターン性を崩して意外性を待たせたりです。</a:t>
            </a:r>
            <a:endParaRPr lang="ja-JP" altLang="en-US" dirty="0">
              <a:effectLst/>
              <a:latin typeface=".AppleJapaneseFon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25</a:t>
            </a:fld>
            <a:endParaRPr kumimoji="1" lang="ja-PF" altLang="en-US"/>
          </a:p>
        </p:txBody>
      </p:sp>
    </p:spTree>
    <p:extLst>
      <p:ext uri="{BB962C8B-B14F-4D97-AF65-F5344CB8AC3E}">
        <p14:creationId xmlns:p14="http://schemas.microsoft.com/office/powerpoint/2010/main" val="2455055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佐藤</a:t>
            </a:r>
          </a:p>
          <a:p>
            <a:r>
              <a:rPr kumimoji="1" lang="en-US" altLang="ja-JP" dirty="0"/>
              <a:t>Can AI play video games?</a:t>
            </a:r>
          </a:p>
          <a:p>
            <a:r>
              <a:rPr kumimoji="1" lang="en-US" altLang="ja-JP" dirty="0"/>
              <a:t>We answer that only AI can play humanlike game.</a:t>
            </a:r>
          </a:p>
          <a:p>
            <a:r>
              <a:rPr kumimoji="1" lang="en-US" altLang="ja-JP" dirty="0"/>
              <a:t>In order for AI to play video games, using proper function, such as “weighted-average” and “decline by number of data” is proved to be important.</a:t>
            </a:r>
            <a:endParaRPr kumimoji="1" lang="ja-JP" altLang="en-US" dirty="0"/>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26</a:t>
            </a:fld>
            <a:endParaRPr kumimoji="1" lang="ja-PF" altLang="en-US"/>
          </a:p>
        </p:txBody>
      </p:sp>
    </p:spTree>
    <p:extLst>
      <p:ext uri="{BB962C8B-B14F-4D97-AF65-F5344CB8AC3E}">
        <p14:creationId xmlns:p14="http://schemas.microsoft.com/office/powerpoint/2010/main" val="329906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佐藤</a:t>
            </a:r>
          </a:p>
          <a:p>
            <a:r>
              <a:rPr kumimoji="1" lang="en-US" altLang="ja-JP" dirty="0"/>
              <a:t>List of works cited is below.</a:t>
            </a:r>
            <a:endParaRPr kumimoji="1" lang="ja-JP" altLang="en-US" dirty="0"/>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27</a:t>
            </a:fld>
            <a:endParaRPr kumimoji="1" lang="ja-PF" altLang="en-US"/>
          </a:p>
        </p:txBody>
      </p:sp>
    </p:spTree>
    <p:extLst>
      <p:ext uri="{BB962C8B-B14F-4D97-AF65-F5344CB8AC3E}">
        <p14:creationId xmlns:p14="http://schemas.microsoft.com/office/powerpoint/2010/main" val="1147588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p>
          <a:p>
            <a:r>
              <a:rPr kumimoji="1" lang="en-US" altLang="ja-JP" dirty="0"/>
              <a:t>Thank you for listening.</a:t>
            </a:r>
            <a:endParaRPr kumimoji="1" lang="ja-JP" altLang="en-US" dirty="0"/>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28</a:t>
            </a:fld>
            <a:endParaRPr kumimoji="1" lang="ja-PF" altLang="en-US"/>
          </a:p>
        </p:txBody>
      </p:sp>
    </p:spTree>
    <p:extLst>
      <p:ext uri="{BB962C8B-B14F-4D97-AF65-F5344CB8AC3E}">
        <p14:creationId xmlns:p14="http://schemas.microsoft.com/office/powerpoint/2010/main" val="366620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水上</a:t>
            </a:r>
          </a:p>
          <a:p>
            <a:r>
              <a:rPr kumimoji="1" lang="en-US" altLang="ja-JP" dirty="0"/>
              <a:t>“Can AI play video games?”</a:t>
            </a:r>
          </a:p>
          <a:p>
            <a:r>
              <a:rPr kumimoji="1" lang="en-US" altLang="ja-JP" dirty="0"/>
              <a:t>To answer the question, first we researched about both AI and video games, and after that, we created AI which can really play a video game.</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3</a:t>
            </a:fld>
            <a:endParaRPr kumimoji="1" lang="ja-PF" altLang="en-US"/>
          </a:p>
        </p:txBody>
      </p:sp>
    </p:spTree>
    <p:extLst>
      <p:ext uri="{BB962C8B-B14F-4D97-AF65-F5344CB8AC3E}">
        <p14:creationId xmlns:p14="http://schemas.microsoft.com/office/powerpoint/2010/main" val="190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地蔵堂</a:t>
            </a:r>
          </a:p>
          <a:p>
            <a:endParaRPr kumimoji="1" lang="en-US" altLang="ja-JP" dirty="0"/>
          </a:p>
          <a:p>
            <a:r>
              <a:rPr kumimoji="1" lang="en-US" altLang="ja-JP" dirty="0"/>
              <a:t>First</a:t>
            </a:r>
            <a:r>
              <a:rPr kumimoji="1" lang="ja-JP" altLang="en-US" dirty="0"/>
              <a:t> </a:t>
            </a:r>
            <a:r>
              <a:rPr kumimoji="1" lang="en-US" altLang="ja-JP" dirty="0"/>
              <a:t>of all, we researched ”What is AI?”</a:t>
            </a:r>
          </a:p>
          <a:p>
            <a:endParaRPr kumimoji="1" lang="en-US" altLang="ja-JP" dirty="0"/>
          </a:p>
          <a:p>
            <a:r>
              <a:rPr kumimoji="1" lang="en-US" altLang="ja-JP" dirty="0"/>
              <a:t>Generally speaking, AI is defined as – “</a:t>
            </a:r>
            <a:r>
              <a:rPr lang="en-US" altLang="ja-JP" sz="1200" b="0" dirty="0">
                <a:latin typeface="Arial" panose="020B0604020202020204" pitchFamily="34" charset="0"/>
                <a:cs typeface="Arial" panose="020B0604020202020204" pitchFamily="34" charset="0"/>
              </a:rPr>
              <a:t>Technology which enables computers to think like human</a:t>
            </a:r>
            <a:r>
              <a:rPr kumimoji="1" lang="en-US" altLang="ja-JP" dirty="0"/>
              <a:t>”.</a:t>
            </a:r>
          </a:p>
          <a:p>
            <a:r>
              <a:rPr kumimoji="1" lang="en-US" altLang="ja-JP" dirty="0"/>
              <a:t>Humanlike activities are these : analysis, prediction, and suggestion, and so on.</a:t>
            </a:r>
          </a:p>
          <a:p>
            <a:r>
              <a:rPr kumimoji="1" lang="en-US" altLang="ja-JP" dirty="0"/>
              <a:t>In order to think like human, AI enables to think flexibly with using past data.</a:t>
            </a:r>
            <a:endParaRPr kumimoji="1" lang="ja-JP" altLang="en-US" dirty="0"/>
          </a:p>
          <a:p>
            <a:endParaRPr kumimoji="1" lang="ja-JP" altLang="en-US" dirty="0"/>
          </a:p>
          <a:p>
            <a:endParaRPr kumimoji="1" lang="ja-JP" altLang="en-US" dirty="0"/>
          </a:p>
          <a:p>
            <a:endParaRPr kumimoji="1" lang="ja-JP" altLang="en-US" dirty="0"/>
          </a:p>
          <a:p>
            <a:r>
              <a:rPr kumimoji="1" lang="ja-JP" altLang="en-US" dirty="0"/>
              <a:t>「</a:t>
            </a:r>
            <a:r>
              <a:rPr kumimoji="1" lang="en-US" altLang="ja-JP" dirty="0"/>
              <a:t>AI</a:t>
            </a:r>
            <a:r>
              <a:rPr kumimoji="1" lang="ja-JP" altLang="en-US" dirty="0"/>
              <a:t>とは何か？」</a:t>
            </a:r>
            <a:endParaRPr kumimoji="1" lang="en-US" altLang="ja-JP" dirty="0"/>
          </a:p>
          <a:p>
            <a:r>
              <a:rPr kumimoji="1" lang="LID4096" altLang="ja-PF"/>
              <a:t>一般に、</a:t>
            </a:r>
            <a:r>
              <a:rPr kumimoji="1" lang="en-US" altLang="ja-PF" dirty="0"/>
              <a:t>AIとは「人工的に人間の知的能力を模倣する技術の総称」と定義されます。人間の知的能力とは、この例のように、分析、予測、提案などが挙げられます。これらの役割を果たすために、AIは過去のデータを参考にすることで柔軟に思考することができます。</a:t>
            </a:r>
          </a:p>
          <a:p>
            <a:endParaRPr kumimoji="1" lang="en-US" altLang="ja-JP" dirty="0"/>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4</a:t>
            </a:fld>
            <a:endParaRPr kumimoji="1" lang="ja-PF" altLang="en-US"/>
          </a:p>
        </p:txBody>
      </p:sp>
    </p:spTree>
    <p:extLst>
      <p:ext uri="{BB962C8B-B14F-4D97-AF65-F5344CB8AC3E}">
        <p14:creationId xmlns:p14="http://schemas.microsoft.com/office/powerpoint/2010/main" val="190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地蔵堂</a:t>
            </a:r>
          </a:p>
          <a:p>
            <a:r>
              <a:rPr kumimoji="1" lang="en-US" altLang="ja-JP" dirty="0"/>
              <a:t>In order to understand AI, we compared AI with Non-AI programs.</a:t>
            </a:r>
          </a:p>
          <a:p>
            <a:r>
              <a:rPr kumimoji="1" lang="en-US" altLang="ja-JP" dirty="0"/>
              <a:t>Non-AI classifies current situation according to “conditionals”. This flow-chart is an example.</a:t>
            </a:r>
          </a:p>
          <a:p>
            <a:r>
              <a:rPr kumimoji="1" lang="en-US" altLang="ja-JP" dirty="0"/>
              <a:t>Non-AI is good at dealing with simple situations, but it can’t deal with un-programmed situations.</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5</a:t>
            </a:fld>
            <a:endParaRPr kumimoji="1" lang="ja-PF" altLang="en-US"/>
          </a:p>
        </p:txBody>
      </p:sp>
    </p:spTree>
    <p:extLst>
      <p:ext uri="{BB962C8B-B14F-4D97-AF65-F5344CB8AC3E}">
        <p14:creationId xmlns:p14="http://schemas.microsoft.com/office/powerpoint/2010/main" val="190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地蔵堂</a:t>
            </a:r>
          </a:p>
          <a:p>
            <a:r>
              <a:rPr kumimoji="1" lang="en-US" altLang="ja-JP" dirty="0"/>
              <a:t>On the other hand, AI, especially AI called deep learning, can solve the problem.</a:t>
            </a:r>
          </a:p>
          <a:p>
            <a:r>
              <a:rPr kumimoji="1" lang="en-US" altLang="ja-JP" dirty="0"/>
              <a:t>AI adopts three steps: Trial Run, Evaluation, and Analysis.</a:t>
            </a:r>
          </a:p>
          <a:p>
            <a:r>
              <a:rPr kumimoji="1" lang="en-US" altLang="ja-JP" dirty="0"/>
              <a:t>AI collect data of the situation, and gets reward. According to those two values, AI calculates what to do next.</a:t>
            </a:r>
          </a:p>
          <a:p>
            <a:r>
              <a:rPr kumimoji="1" lang="en-US" altLang="ja-JP" dirty="0"/>
              <a:t>By trying to get more reward repeatedly, AI accumulates data related to rewards, and gets the ability to deal with changing situation.</a:t>
            </a:r>
          </a:p>
          <a:p>
            <a:endParaRPr kumimoji="1" lang="en-US" altLang="ja-JP" dirty="0"/>
          </a:p>
          <a:p>
            <a:r>
              <a:rPr kumimoji="1" lang="ja-JP" altLang="en-US" dirty="0"/>
              <a:t>一方、</a:t>
            </a:r>
            <a:r>
              <a:rPr kumimoji="1" lang="en-US" altLang="ja-JP" dirty="0"/>
              <a:t>AI</a:t>
            </a:r>
            <a:r>
              <a:rPr kumimoji="1" lang="ja-JP" altLang="en-US" dirty="0"/>
              <a:t>、特に深層強化学習</a:t>
            </a:r>
            <a:r>
              <a:rPr kumimoji="1" lang="en-US" altLang="ja-JP" dirty="0"/>
              <a:t>AI</a:t>
            </a:r>
            <a:r>
              <a:rPr kumimoji="1" lang="ja-JP" altLang="en-US" dirty="0"/>
              <a:t>はこれらの問題を解決できます。強化学習は大きく分けて「試行」「評価」「分析」の</a:t>
            </a:r>
            <a:r>
              <a:rPr kumimoji="1" lang="en-US" altLang="ja-JP" dirty="0"/>
              <a:t>3</a:t>
            </a:r>
            <a:r>
              <a:rPr kumimoji="1" lang="ja-JP" altLang="en-US" dirty="0"/>
              <a:t>つの段階を踏んでいます。</a:t>
            </a:r>
          </a:p>
          <a:p>
            <a:r>
              <a:rPr kumimoji="1" lang="ja-JP" altLang="en-US" dirty="0"/>
              <a:t>「試行」で現在の状況をデータ化し、「評価」で行動に基づいた報酬を記録し、「分析」でこれらの情報を計算することで次の行動を決定します。</a:t>
            </a:r>
          </a:p>
          <a:p>
            <a:r>
              <a:rPr kumimoji="1" lang="ja-JP" altLang="en-US" dirty="0"/>
              <a:t>このサイクルを繰り返すことによりデータを蓄積し、報酬との相関から最適な行動を求めることで、</a:t>
            </a:r>
            <a:r>
              <a:rPr kumimoji="1" lang="en-US" altLang="ja-JP" dirty="0"/>
              <a:t>AI</a:t>
            </a:r>
            <a:r>
              <a:rPr kumimoji="1" lang="ja-JP" altLang="en-US" dirty="0"/>
              <a:t>は変化する状況にも対応できます。</a:t>
            </a: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6</a:t>
            </a:fld>
            <a:endParaRPr kumimoji="1" lang="ja-PF" altLang="en-US"/>
          </a:p>
        </p:txBody>
      </p:sp>
    </p:spTree>
    <p:extLst>
      <p:ext uri="{BB962C8B-B14F-4D97-AF65-F5344CB8AC3E}">
        <p14:creationId xmlns:p14="http://schemas.microsoft.com/office/powerpoint/2010/main" val="190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内田</a:t>
            </a:r>
          </a:p>
          <a:p>
            <a:r>
              <a:rPr kumimoji="1" lang="en-US" altLang="ja-JP" dirty="0"/>
              <a:t>Second, we searched which game AI can play better than non-AI.</a:t>
            </a:r>
          </a:p>
          <a:p>
            <a:r>
              <a:rPr kumimoji="1" lang="en-US" altLang="ja-JP" dirty="0"/>
              <a:t>We classified games into two types - “Strictly-ruled game” and “humanlike game”.</a:t>
            </a:r>
          </a:p>
          <a:p>
            <a:r>
              <a:rPr kumimoji="1" lang="en-US" altLang="ja-JP" dirty="0"/>
              <a:t>First, we will talk about the former.</a:t>
            </a:r>
            <a:endParaRPr kumimoji="1" lang="ja-JP" altLang="en-US" dirty="0"/>
          </a:p>
          <a:p>
            <a:endParaRPr kumimoji="1" lang="en-US" altLang="ja-PF" dirty="0"/>
          </a:p>
          <a:p>
            <a:r>
              <a:rPr kumimoji="1" lang="en-US" altLang="ja-PF" dirty="0"/>
              <a:t>次に、私たちはAIが非AIに対して有利に働くゲームを調べました。結果、私たちはゲームを「ルールが厳格なゲーム」「人間に近いゲーム」の2つに分類しました。</a:t>
            </a:r>
            <a:r>
              <a:rPr kumimoji="1" lang="ja-JP" altLang="en-US" dirty="0"/>
              <a:t>前者から話したいと思います。</a:t>
            </a:r>
            <a:endParaRPr kumimoji="1" lang="en-US" altLang="ja-PF" dirty="0"/>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7</a:t>
            </a:fld>
            <a:endParaRPr kumimoji="1" lang="ja-PF" altLang="en-US"/>
          </a:p>
        </p:txBody>
      </p:sp>
    </p:spTree>
    <p:extLst>
      <p:ext uri="{BB962C8B-B14F-4D97-AF65-F5344CB8AC3E}">
        <p14:creationId xmlns:p14="http://schemas.microsoft.com/office/powerpoint/2010/main" val="190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内田</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Classic games – for example minesweeper and </a:t>
            </a:r>
            <a:r>
              <a:rPr lang="en-US" altLang="ja-JP" dirty="0" err="1"/>
              <a:t>tetris</a:t>
            </a:r>
            <a:r>
              <a:rPr lang="en-US" altLang="ja-JP" dirty="0"/>
              <a:t> – and board games - for example </a:t>
            </a:r>
            <a:r>
              <a:rPr lang="en-US" altLang="ja-JP" dirty="0" err="1"/>
              <a:t>othello</a:t>
            </a:r>
            <a:r>
              <a:rPr lang="en-US" altLang="ja-JP" dirty="0"/>
              <a:t> and chess - are classified into strictly-ruled game,</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The components of strictly-ruled game are these – zero sum, finite, logical, perfect information, and so on.</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Because of those components, it is easy for non-AI to search all the patterns in the games.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マインスイーパーやテトリスなどの初期のテレビゲーム、オセロやチェスのようなボードゲームは多くが「ルールが厳格なゲーム」に分類されます。これらのゲームは以下の表のような要素を持っており、それらの特徴により非</a:t>
            </a:r>
            <a:r>
              <a:rPr lang="en-US" altLang="ja-JP" dirty="0"/>
              <a:t>AI</a:t>
            </a:r>
            <a:r>
              <a:rPr lang="ja-JP" altLang="en-US" dirty="0"/>
              <a:t>でも全パターンを羅列することでゲームを分析できます。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We will talk about one example</a:t>
            </a:r>
            <a:r>
              <a:rPr lang="ja-JP" altLang="en-US" dirty="0"/>
              <a:t> </a:t>
            </a:r>
            <a:r>
              <a:rPr lang="en-US" altLang="ja-JP" dirty="0"/>
              <a:t>of</a:t>
            </a:r>
            <a:r>
              <a:rPr lang="ja-JP" altLang="en-US" dirty="0"/>
              <a:t> </a:t>
            </a:r>
            <a:r>
              <a:rPr lang="en-US" altLang="ja-JP" dirty="0"/>
              <a:t>strictly-ruled games which</a:t>
            </a:r>
            <a:r>
              <a:rPr lang="ja-JP" altLang="en-US" dirty="0"/>
              <a:t> </a:t>
            </a:r>
            <a:r>
              <a:rPr lang="en-US" altLang="ja-JP" dirty="0"/>
              <a:t>called</a:t>
            </a:r>
            <a:r>
              <a:rPr lang="ja-JP" altLang="en-US" dirty="0"/>
              <a:t> “</a:t>
            </a:r>
            <a:r>
              <a:rPr lang="en-US" altLang="ja-JP" dirty="0"/>
              <a:t>Two-player</a:t>
            </a:r>
            <a:r>
              <a:rPr lang="en-US" altLang="ja-JP" sz="1200" b="0" i="0" u="none" strike="noStrike" dirty="0">
                <a:solidFill>
                  <a:schemeClr val="bg1"/>
                </a:solidFill>
                <a:effectLst/>
                <a:latin typeface="Constantia" panose="020F0502020204030204" pitchFamily="34" charset="0"/>
              </a:rPr>
              <a:t>, Zero-sum, Finite, Logical,,Perfect, Information Game”.</a:t>
            </a:r>
          </a:p>
          <a:p>
            <a:endParaRPr kumimoji="1" lang="en-US" altLang="ja-JP" dirty="0"/>
          </a:p>
          <a:p>
            <a:r>
              <a:rPr kumimoji="1" lang="en-US" altLang="ja-JP" dirty="0"/>
              <a:t>Two-players-it means as the word says.</a:t>
            </a:r>
          </a:p>
          <a:p>
            <a:r>
              <a:rPr kumimoji="1" lang="en-US" altLang="ja-JP" dirty="0"/>
              <a:t>Zero-sum-it means when one player gains, the same amount of loss falls on the other player.</a:t>
            </a:r>
          </a:p>
          <a:p>
            <a:r>
              <a:rPr kumimoji="1" lang="en-US" altLang="ja-JP" dirty="0"/>
              <a:t>Finite-it means finite option and the game always ends in a finite number of turns.</a:t>
            </a:r>
          </a:p>
          <a:p>
            <a:r>
              <a:rPr kumimoji="1" lang="en-US" altLang="ja-JP" dirty="0"/>
              <a:t>Logical-it means it has no random elements like dice rolls.</a:t>
            </a:r>
          </a:p>
          <a:p>
            <a:r>
              <a:rPr kumimoji="1" lang="en-US" altLang="ja-JP" dirty="0"/>
              <a:t>and Perfect Information-it means both players can know all information.</a:t>
            </a:r>
            <a:endParaRPr lang="ja-JP" altLang="en-US" b="0" i="0" dirty="0">
              <a:effectLst/>
              <a:latin typeface=".HiraKakuInterface-W3"/>
            </a:endParaRPr>
          </a:p>
          <a:p>
            <a:endParaRPr lang="ja-JP" altLang="en-US" b="0" i="0" dirty="0">
              <a:effectLst/>
              <a:latin typeface=".HiraKakuInterface-W3"/>
            </a:endParaRPr>
          </a:p>
          <a:p>
            <a:endParaRPr lang="ja-JP" altLang="en-US" b="0" i="0" dirty="0">
              <a:effectLst/>
              <a:latin typeface=".HiraKakuInterface-W3"/>
            </a:endParaRPr>
          </a:p>
          <a:p>
            <a:endParaRPr lang="ja-JP" altLang="en-US" b="0" i="0" dirty="0">
              <a:effectLst/>
              <a:latin typeface=".HiraKakuInterface-W3"/>
            </a:endParaRPr>
          </a:p>
          <a:p>
            <a:r>
              <a:rPr lang="ja-JP" altLang="en-US" b="0" i="0" dirty="0">
                <a:effectLst/>
                <a:latin typeface=".HiraKakuInterface-W3"/>
              </a:rPr>
              <a:t>「ルールが厳格なゲーム」として代表的なのが、二人零和有限確定完全情報ゲームという種類のゲームです。</a:t>
            </a:r>
            <a:endParaRPr lang="ja-JP" altLang="en-US" dirty="0">
              <a:effectLst/>
              <a:latin typeface=".Hiragino Kaku Gothic Interface"/>
            </a:endParaRPr>
          </a:p>
          <a:p>
            <a:r>
              <a:rPr lang="ja-JP" altLang="en-US" b="0" i="0" dirty="0">
                <a:effectLst/>
                <a:latin typeface=".HiraKakuInterface-W3"/>
              </a:rPr>
              <a:t>二人零和有限確定完全情報ゲームとは、</a:t>
            </a:r>
            <a:endParaRPr lang="ja-JP" altLang="en-US" dirty="0">
              <a:effectLst/>
              <a:latin typeface=".Hiragino Kaku Gothic Interface"/>
            </a:endParaRPr>
          </a:p>
          <a:p>
            <a:r>
              <a:rPr lang="ja-JP" altLang="en-US" b="0" i="0" dirty="0">
                <a:effectLst/>
                <a:latin typeface=".HiraKakuInterface-W3"/>
              </a:rPr>
              <a:t>二人　これはそのままの意味です。</a:t>
            </a:r>
            <a:endParaRPr lang="ja-JP" altLang="en-US" dirty="0">
              <a:effectLst/>
              <a:latin typeface=".Hiragino Kaku Gothic Interface"/>
            </a:endParaRPr>
          </a:p>
          <a:p>
            <a:r>
              <a:rPr lang="ja-JP" altLang="en-US" b="0" i="0" dirty="0">
                <a:effectLst/>
                <a:latin typeface=".HiraKakuInterface-W3"/>
              </a:rPr>
              <a:t>零和　</a:t>
            </a:r>
            <a:r>
              <a:rPr lang="en-US" altLang="ja-JP" b="0" i="0" dirty="0">
                <a:effectLst/>
                <a:latin typeface="UICTFontTextStyleBody"/>
              </a:rPr>
              <a:t>1</a:t>
            </a:r>
            <a:r>
              <a:rPr lang="ja-JP" altLang="en-US" b="0" i="0" dirty="0">
                <a:effectLst/>
                <a:latin typeface=".HiraKakuInterface-W3"/>
              </a:rPr>
              <a:t>人のプレイヤーが利益を得ると、同程度の損失が相手に降りかかるということ</a:t>
            </a:r>
            <a:endParaRPr lang="ja-JP" altLang="en-US" dirty="0">
              <a:effectLst/>
              <a:latin typeface=".Hiragino Kaku Gothic Interface"/>
            </a:endParaRPr>
          </a:p>
          <a:p>
            <a:r>
              <a:rPr lang="ja-JP" altLang="en-US" b="0" i="0" dirty="0">
                <a:effectLst/>
                <a:latin typeface=".HiraKakuInterface-W3"/>
              </a:rPr>
              <a:t>有限　各手番の選択肢が有限であり、ゲームが必ず有限の手番で終了すること</a:t>
            </a:r>
            <a:endParaRPr lang="ja-JP" altLang="en-US" dirty="0">
              <a:effectLst/>
              <a:latin typeface=".Hiragino Kaku Gothic Interface"/>
            </a:endParaRPr>
          </a:p>
          <a:p>
            <a:r>
              <a:rPr lang="ja-JP" altLang="en-US" b="0" i="0" dirty="0">
                <a:effectLst/>
                <a:latin typeface=".HiraKakuInterface-W3"/>
              </a:rPr>
              <a:t>確定　サイコロのようなランダム要素が存在しないこと</a:t>
            </a:r>
            <a:endParaRPr lang="ja-JP" altLang="en-US" dirty="0">
              <a:effectLst/>
              <a:latin typeface=".Hiragino Kaku Gothic Interface"/>
            </a:endParaRPr>
          </a:p>
          <a:p>
            <a:r>
              <a:rPr lang="ja-JP" altLang="en-US" b="0" i="0" dirty="0">
                <a:effectLst/>
                <a:latin typeface=".HiraKakuInterface-W3"/>
              </a:rPr>
              <a:t>完全情報　全ての情報が両方のプレイヤーに公開されていること</a:t>
            </a:r>
            <a:endParaRPr lang="ja-JP" altLang="en-US" dirty="0">
              <a:effectLst/>
              <a:latin typeface=".Hiragino Kaku Gothic Interface"/>
            </a:endParaRPr>
          </a:p>
          <a:p>
            <a:r>
              <a:rPr lang="ja-JP" altLang="en-US" b="0" i="0" dirty="0">
                <a:effectLst/>
                <a:latin typeface=".HiraKakuInterface-W3"/>
              </a:rPr>
              <a:t>これらの条件を満たすゲームのことです。</a:t>
            </a:r>
          </a:p>
          <a:p>
            <a:r>
              <a:rPr lang="ja-JP" altLang="en-US" b="0" i="0" dirty="0">
                <a:effectLst/>
                <a:latin typeface=".HiraKakuInterface-W3"/>
              </a:rPr>
              <a:t>このジャンルにおいて、</a:t>
            </a:r>
            <a:r>
              <a:rPr lang="en-US" altLang="ja-JP" b="0" i="0" dirty="0">
                <a:effectLst/>
                <a:latin typeface="UICTFontTextStyleBody"/>
              </a:rPr>
              <a:t>AI</a:t>
            </a:r>
            <a:r>
              <a:rPr lang="ja-JP" altLang="en-US" b="0" i="0" dirty="0">
                <a:effectLst/>
                <a:latin typeface=".HiraKakuInterface-W3"/>
              </a:rPr>
              <a:t>は特にその強さを発揮することができます。例としては、リバーシや将棋、チェスなどです。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8</a:t>
            </a:fld>
            <a:endParaRPr kumimoji="1" lang="ja-PF" altLang="en-US"/>
          </a:p>
        </p:txBody>
      </p:sp>
    </p:spTree>
    <p:extLst>
      <p:ext uri="{BB962C8B-B14F-4D97-AF65-F5344CB8AC3E}">
        <p14:creationId xmlns:p14="http://schemas.microsoft.com/office/powerpoint/2010/main" val="369517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lang="ja-JP" altLang="en-US" dirty="0"/>
              <a:t>内田</a:t>
            </a:r>
          </a:p>
          <a:p>
            <a:r>
              <a:rPr lang="en-US" altLang="ja-JP" dirty="0"/>
              <a:t>In fact, some of those games with  simple rules have been completely analyzed.</a:t>
            </a:r>
            <a:endParaRPr kumimoji="1" lang="ja-JP" altLang="en-US" dirty="0"/>
          </a:p>
          <a:p>
            <a:endParaRPr kumimoji="1" lang="en-US" altLang="ja-JP" dirty="0"/>
          </a:p>
          <a:p>
            <a:r>
              <a:rPr kumimoji="1" lang="en-US" altLang="ja-JP" dirty="0"/>
              <a:t>For example, in “Five in a row”,first player always win, and in “6 by 6 Othello” ,second player always win.</a:t>
            </a:r>
          </a:p>
          <a:p>
            <a:endParaRPr kumimoji="1" lang="en-US" altLang="ja-JP" dirty="0"/>
          </a:p>
          <a:p>
            <a:r>
              <a:rPr kumimoji="1" lang="en-US" altLang="ja-JP" dirty="0"/>
              <a:t>Even non-AI can easily memorize all patterns of such games and make the best move. For a long time, AI and non-AI programs have been created in this field.</a:t>
            </a:r>
          </a:p>
          <a:p>
            <a:endParaRPr kumimoji="1" lang="en-US" altLang="ja-JP" b="0" i="0" dirty="0">
              <a:effectLst/>
              <a:latin typeface=".HiraKakuInterface-W3"/>
            </a:endParaRPr>
          </a:p>
          <a:p>
            <a:endParaRPr lang="en-US" altLang="ja-JP" b="0" i="0" dirty="0">
              <a:effectLst/>
              <a:latin typeface=".HiraKakuInterface-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effectLst/>
                <a:latin typeface=".HiraKakuInterface-W3"/>
              </a:rPr>
              <a:t>このジャンルにおいて、</a:t>
            </a:r>
            <a:r>
              <a:rPr lang="en-US" altLang="ja-JP" b="0" i="0" dirty="0">
                <a:effectLst/>
                <a:latin typeface="UICTFontTextStyleBody"/>
              </a:rPr>
              <a:t>AI</a:t>
            </a:r>
            <a:r>
              <a:rPr lang="ja-JP" altLang="en-US" b="0" i="0" dirty="0">
                <a:effectLst/>
                <a:latin typeface=".HiraKakuInterface-W3"/>
              </a:rPr>
              <a:t>が強いのは、理論上全ての手を予測し、それに応じた最善手を打つことができるからです。</a:t>
            </a:r>
            <a:endParaRPr kumimoji="1" lang="ja-JP" altLang="en-US" dirty="0"/>
          </a:p>
          <a:p>
            <a:r>
              <a:rPr lang="ja-JP" altLang="en-US" b="0" i="0" dirty="0">
                <a:effectLst/>
                <a:latin typeface=".HiraKakuInterface-W3"/>
              </a:rPr>
              <a:t>人間にもある程度予測することができますが、それには限界があります。</a:t>
            </a:r>
            <a:endParaRPr lang="en-US" altLang="ja-JP" b="0" i="0" dirty="0">
              <a:effectLst/>
              <a:latin typeface=".HiraKakuInterface-W3"/>
            </a:endParaRPr>
          </a:p>
          <a:p>
            <a:r>
              <a:rPr lang="ja-JP" altLang="en-US" b="0" i="0" dirty="0">
                <a:effectLst/>
                <a:latin typeface=".HiraKakuInterface-W3"/>
              </a:rPr>
              <a:t>しかし、</a:t>
            </a:r>
            <a:r>
              <a:rPr lang="en-US" altLang="ja-JP" b="0" i="0" dirty="0">
                <a:effectLst/>
                <a:latin typeface="UICTFontTextStyleBody"/>
              </a:rPr>
              <a:t>AI</a:t>
            </a:r>
            <a:r>
              <a:rPr lang="ja-JP" altLang="en-US" b="0" i="0" dirty="0">
                <a:effectLst/>
                <a:latin typeface="UICTFontTextStyleBody"/>
              </a:rPr>
              <a:t>は</a:t>
            </a:r>
            <a:r>
              <a:rPr lang="ja-JP" altLang="en-US" b="0" i="0" dirty="0">
                <a:effectLst/>
                <a:latin typeface=".HiraKakuInterface-W3"/>
              </a:rPr>
              <a:t>それを完璧に行うことができます。</a:t>
            </a:r>
          </a:p>
          <a:p>
            <a:r>
              <a:rPr lang="ja-JP" altLang="en-US" b="0" i="0" dirty="0">
                <a:effectLst/>
                <a:latin typeface=".HiraKakuInterface-W3"/>
              </a:rPr>
              <a:t>実際に、いくつかのルールが簡単なこのジャンルのゲームは完全に解析がされています。</a:t>
            </a:r>
            <a:endParaRPr lang="en-US" altLang="ja-JP" b="0" i="0" dirty="0">
              <a:effectLst/>
              <a:latin typeface=".HiraKakuInterface-W3"/>
            </a:endParaRPr>
          </a:p>
          <a:p>
            <a:r>
              <a:rPr lang="ja-JP" altLang="en-US" b="0" i="0" dirty="0">
                <a:effectLst/>
                <a:latin typeface=".HiraKakuInterface-W3"/>
              </a:rPr>
              <a:t>例えば、五目並べは先手必勝、</a:t>
            </a:r>
            <a:r>
              <a:rPr lang="en-US" altLang="ja-JP" b="0" i="0" dirty="0">
                <a:effectLst/>
                <a:latin typeface="UICTFontTextStyleBody"/>
              </a:rPr>
              <a:t>6×6</a:t>
            </a:r>
            <a:r>
              <a:rPr lang="ja-JP" altLang="en-US" b="0" i="0" dirty="0">
                <a:effectLst/>
                <a:latin typeface=".HiraKakuInterface-W3"/>
              </a:rPr>
              <a:t>マスのリバーシやどうぶつしょうぎという規模が小さい将棋のゲームは後手必勝であるということが明らかになっています。</a:t>
            </a:r>
          </a:p>
          <a:p>
            <a:r>
              <a:rPr lang="ja-JP" altLang="en-US" b="0" i="0" dirty="0">
                <a:effectLst/>
                <a:latin typeface=".HiraKakuInterface-W3"/>
              </a:rPr>
              <a:t>コンピュータは解析したデータを記憶することで常に最善手が打てるようになるため、</a:t>
            </a:r>
            <a:r>
              <a:rPr lang="en-US" altLang="ja-JP" b="0" i="0" dirty="0">
                <a:effectLst/>
                <a:latin typeface=".HiraKakuInterface-W3"/>
              </a:rPr>
              <a:t>AI</a:t>
            </a:r>
            <a:r>
              <a:rPr lang="ja-JP" altLang="en-US" b="0" i="0" dirty="0">
                <a:effectLst/>
                <a:latin typeface=".HiraKakuInterface-W3"/>
              </a:rPr>
              <a:t>や</a:t>
            </a:r>
            <a:r>
              <a:rPr lang="en-US" altLang="ja-JP" b="0" i="0" dirty="0">
                <a:effectLst/>
                <a:latin typeface=".HiraKakuInterface-W3"/>
              </a:rPr>
              <a:t>AI</a:t>
            </a:r>
            <a:r>
              <a:rPr lang="ja-JP" altLang="en-US" b="0" i="0" dirty="0">
                <a:effectLst/>
                <a:latin typeface=".HiraKakuInterface-W3"/>
              </a:rPr>
              <a:t>でないプログラムでも多くが既に開発されています。</a:t>
            </a:r>
            <a:endParaRPr lang="ja-JP" altLang="en-US" dirty="0">
              <a:effectLst/>
              <a:latin typeface=".Hiragino Kaku Gothic Interface"/>
            </a:endParaRPr>
          </a:p>
        </p:txBody>
      </p:sp>
      <p:sp>
        <p:nvSpPr>
          <p:cNvPr id="4" name="スライド番号プレースホルダー 3"/>
          <p:cNvSpPr>
            <a:spLocks noGrp="1"/>
          </p:cNvSpPr>
          <p:nvPr>
            <p:ph type="sldNum" sz="quarter" idx="5"/>
          </p:nvPr>
        </p:nvSpPr>
        <p:spPr/>
        <p:txBody>
          <a:bodyPr/>
          <a:lstStyle/>
          <a:p>
            <a:fld id="{9F2C57E1-DC66-1949-AC7F-3D33FFEAF5AB}" type="slidenum">
              <a:rPr kumimoji="1" lang="en-US" altLang="ja-PF" smtClean="0"/>
              <a:t>9</a:t>
            </a:fld>
            <a:endParaRPr kumimoji="1" lang="ja-PF" altLang="en-US"/>
          </a:p>
        </p:txBody>
      </p:sp>
    </p:spTree>
    <p:extLst>
      <p:ext uri="{BB962C8B-B14F-4D97-AF65-F5344CB8AC3E}">
        <p14:creationId xmlns:p14="http://schemas.microsoft.com/office/powerpoint/2010/main" val="369517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ja-JP" altLang="en-US"/>
              <a:t>マスター タイトルの書式設定</a:t>
            </a:r>
            <a:endParaRPr lang="en-US"/>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25399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5586B75A-687E-405C-8A0B-8D00578BA2C3}" type="datetimeFigureOut">
              <a:rPr lang="en-US" dirty="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7446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5586B75A-687E-405C-8A0B-8D00578BA2C3}" type="datetimeFigureOut">
              <a:rPr lang="en-US" dirty="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04194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17541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4425" b="0" spc="-75" baseline="0">
                <a:solidFill>
                  <a:schemeClr val="tx1">
                    <a:lumMod val="65000"/>
                    <a:lumOff val="35000"/>
                  </a:schemeClr>
                </a:solidFill>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86B75A-687E-405C-8A0B-8D00578BA2C3}" type="datetimeFigureOut">
              <a:rPr lang="en-US" dirty="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32058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2900934"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Date Placeholder 7"/>
          <p:cNvSpPr>
            <a:spLocks noGrp="1"/>
          </p:cNvSpPr>
          <p:nvPr>
            <p:ph type="dt" sz="half" idx="10"/>
          </p:nvPr>
        </p:nvSpPr>
        <p:spPr/>
        <p:txBody>
          <a:bodyPr/>
          <a:lstStyle/>
          <a:p>
            <a:fld id="{5586B75A-687E-405C-8A0B-8D00578BA2C3}" type="datetimeFigureOut">
              <a:rPr lang="en-US" dirty="0"/>
              <a:pPr/>
              <a:t>3/29/2023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4321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2900934"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5863847"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2" name="Date Placeholder 1"/>
          <p:cNvSpPr>
            <a:spLocks noGrp="1"/>
          </p:cNvSpPr>
          <p:nvPr>
            <p:ph type="dt" sz="half" idx="10"/>
          </p:nvPr>
        </p:nvSpPr>
        <p:spPr/>
        <p:txBody>
          <a:bodyPr/>
          <a:lstStyle/>
          <a:p>
            <a:fld id="{5586B75A-687E-405C-8A0B-8D00578BA2C3}" type="datetimeFigureOut">
              <a:rPr lang="en-US" dirty="0"/>
              <a:pPr/>
              <a:t>3/29/2023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89792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a:p>
        </p:txBody>
      </p:sp>
      <p:sp>
        <p:nvSpPr>
          <p:cNvPr id="2" name="Date Placeholder 1"/>
          <p:cNvSpPr>
            <a:spLocks noGrp="1"/>
          </p:cNvSpPr>
          <p:nvPr>
            <p:ph type="dt" sz="half" idx="10"/>
          </p:nvPr>
        </p:nvSpPr>
        <p:spPr/>
        <p:txBody>
          <a:bodyPr/>
          <a:lstStyle/>
          <a:p>
            <a:fld id="{5586B75A-687E-405C-8A0B-8D00578BA2C3}" type="datetimeFigureOut">
              <a:rPr lang="en-US" dirty="0"/>
              <a:pPr/>
              <a:t>3/29/2023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57294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50612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ja-JP" altLang="en-US"/>
              <a:t>マスター タイトルの書式設定</a:t>
            </a:r>
            <a:endParaRPr lang="en-US"/>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5586B75A-687E-405C-8A0B-8D00578BA2C3}" type="datetimeFigureOut">
              <a:rPr lang="en-US" dirty="0"/>
              <a:pPr/>
              <a:t>3/29/2023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769569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5586B75A-687E-405C-8A0B-8D00578BA2C3}" type="datetimeFigureOut">
              <a:rPr lang="en-US" dirty="0"/>
              <a:pPr/>
              <a:t>3/29/2023</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74743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5586B75A-687E-405C-8A0B-8D00578BA2C3}" type="datetimeFigureOut">
              <a:rPr lang="en-US" dirty="0"/>
              <a:pPr/>
              <a:t>3/29/2023</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9891649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kumimoji="1"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7.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4"/><Relationship Id="rId7" Type="http://schemas.openxmlformats.org/officeDocument/2006/relationships/image" Target="../media/image2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video" Target="../media/media2.mp4"/></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4.mp4"/><Relationship Id="rId7" Type="http://schemas.openxmlformats.org/officeDocument/2006/relationships/image" Target="../media/image34.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video" Target="../media/media4.mp4"/></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6.mp4"/><Relationship Id="rId7" Type="http://schemas.openxmlformats.org/officeDocument/2006/relationships/image" Target="../media/image36.png"/><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video" Target="../media/media6.mp4"/><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ai-market.jp/industry/game-ai/"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morikatron.ai/2020/12/npc_ai/" TargetMode="External"/><Relationship Id="rId4" Type="http://schemas.openxmlformats.org/officeDocument/2006/relationships/hyperlink" Target="https://aidiot.jp/media/ai/game_developmen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四角形 3">
            <a:extLst>
              <a:ext uri="{FF2B5EF4-FFF2-40B4-BE49-F238E27FC236}">
                <a16:creationId xmlns:a16="http://schemas.microsoft.com/office/drawing/2014/main" id="{30B497A1-9351-EA4F-9B26-44DA6C0863F4}"/>
              </a:ext>
            </a:extLst>
          </p:cNvPr>
          <p:cNvSpPr/>
          <p:nvPr/>
        </p:nvSpPr>
        <p:spPr>
          <a:xfrm>
            <a:off x="0" y="763330"/>
            <a:ext cx="6858351" cy="533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ja-JP" altLang="en-US" sz="1350"/>
          </a:p>
        </p:txBody>
      </p:sp>
      <p:sp>
        <p:nvSpPr>
          <p:cNvPr id="2" name="タイトル 1">
            <a:extLst>
              <a:ext uri="{FF2B5EF4-FFF2-40B4-BE49-F238E27FC236}">
                <a16:creationId xmlns:a16="http://schemas.microsoft.com/office/drawing/2014/main" id="{D10AA4AC-CCDC-8E4F-94B1-360F0CAE1384}"/>
              </a:ext>
            </a:extLst>
          </p:cNvPr>
          <p:cNvSpPr>
            <a:spLocks noGrp="1"/>
          </p:cNvSpPr>
          <p:nvPr>
            <p:ph type="ctrTitle"/>
          </p:nvPr>
        </p:nvSpPr>
        <p:spPr>
          <a:xfrm>
            <a:off x="802386" y="181439"/>
            <a:ext cx="6259252" cy="3255264"/>
          </a:xfrm>
        </p:spPr>
        <p:txBody>
          <a:bodyPr/>
          <a:lstStyle/>
          <a:p>
            <a:r>
              <a:rPr kumimoji="1" lang="en-US" altLang="ja-JP" sz="5000" b="1">
                <a:latin typeface="Arial" panose="020B0604020202020204" pitchFamily="34" charset="0"/>
                <a:cs typeface="Arial" panose="020B0604020202020204" pitchFamily="34" charset="0"/>
              </a:rPr>
              <a:t>Can AI play</a:t>
            </a:r>
            <a:br>
              <a:rPr kumimoji="1" lang="en-US" altLang="ja-JP" sz="5000" b="1">
                <a:latin typeface="Arial" panose="020B0604020202020204" pitchFamily="34" charset="0"/>
                <a:cs typeface="Arial" panose="020B0604020202020204" pitchFamily="34" charset="0"/>
              </a:rPr>
            </a:br>
            <a:r>
              <a:rPr kumimoji="1" lang="en-US" altLang="ja-JP" sz="5000" b="1">
                <a:latin typeface="Arial" panose="020B0604020202020204" pitchFamily="34" charset="0"/>
                <a:cs typeface="Arial" panose="020B0604020202020204" pitchFamily="34" charset="0"/>
              </a:rPr>
              <a:t>video games ?</a:t>
            </a:r>
            <a:r>
              <a:rPr kumimoji="1" lang="en-US" altLang="ja-JP" b="1">
                <a:latin typeface="Arial" panose="020B0604020202020204" pitchFamily="34" charset="0"/>
                <a:cs typeface="Arial" panose="020B0604020202020204" pitchFamily="34" charset="0"/>
              </a:rPr>
              <a:t/>
            </a:r>
            <a:br>
              <a:rPr kumimoji="1" lang="en-US" altLang="ja-JP" b="1">
                <a:latin typeface="Arial" panose="020B0604020202020204" pitchFamily="34" charset="0"/>
                <a:cs typeface="Arial" panose="020B0604020202020204" pitchFamily="34" charset="0"/>
              </a:rPr>
            </a:br>
            <a:r>
              <a:rPr kumimoji="1" lang="en-US" altLang="ja-JP" sz="900" b="1">
                <a:latin typeface="Arial" panose="020B0604020202020204" pitchFamily="34" charset="0"/>
                <a:cs typeface="Arial" panose="020B0604020202020204" pitchFamily="34" charset="0"/>
              </a:rPr>
              <a:t> </a:t>
            </a:r>
            <a:r>
              <a:rPr kumimoji="1" lang="ja-JP" altLang="en-US" b="1">
                <a:latin typeface="Arial" panose="020B0604020202020204" pitchFamily="34" charset="0"/>
                <a:cs typeface="Arial" panose="020B0604020202020204" pitchFamily="34" charset="0"/>
              </a:rPr>
              <a:t/>
            </a:r>
            <a:br>
              <a:rPr kumimoji="1" lang="ja-JP" altLang="en-US"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 </a:t>
            </a:r>
            <a:r>
              <a:rPr lang="ja-JP" altLang="en-US" sz="2000" b="1">
                <a:latin typeface="Arial" panose="020B0604020202020204" pitchFamily="34" charset="0"/>
                <a:cs typeface="Arial" panose="020B0604020202020204" pitchFamily="34" charset="0"/>
              </a:rPr>
              <a:t>強化学習を用いたゲームプレイ</a:t>
            </a:r>
            <a:r>
              <a:rPr lang="en-US" altLang="ja-JP" sz="2000" b="1">
                <a:latin typeface="Arial" panose="020B0604020202020204" pitchFamily="34" charset="0"/>
                <a:cs typeface="Arial" panose="020B0604020202020204" pitchFamily="34" charset="0"/>
              </a:rPr>
              <a:t>AI</a:t>
            </a:r>
            <a:r>
              <a:rPr lang="ja-JP" altLang="en-US" sz="2000" b="1">
                <a:latin typeface="Arial" panose="020B0604020202020204" pitchFamily="34" charset="0"/>
                <a:cs typeface="Arial" panose="020B0604020202020204" pitchFamily="34" charset="0"/>
              </a:rPr>
              <a:t>の可能性</a:t>
            </a:r>
            <a:r>
              <a:rPr lang="en-US" altLang="ja-JP" sz="2000" b="1">
                <a:latin typeface="Arial" panose="020B0604020202020204" pitchFamily="34" charset="0"/>
                <a:cs typeface="Arial" panose="020B0604020202020204" pitchFamily="34" charset="0"/>
              </a:rPr>
              <a:t> -</a:t>
            </a:r>
            <a:endParaRPr kumimoji="1" lang="ja-JP" altLang="en-US" sz="2000" b="1">
              <a:latin typeface="Arial" panose="020B0604020202020204" pitchFamily="34" charset="0"/>
              <a:cs typeface="Arial" panose="020B0604020202020204" pitchFamily="34" charset="0"/>
            </a:endParaRPr>
          </a:p>
        </p:txBody>
      </p:sp>
      <p:sp>
        <p:nvSpPr>
          <p:cNvPr id="3" name="字幕 2">
            <a:extLst>
              <a:ext uri="{FF2B5EF4-FFF2-40B4-BE49-F238E27FC236}">
                <a16:creationId xmlns:a16="http://schemas.microsoft.com/office/drawing/2014/main" id="{B62A8CAD-C046-8B45-937E-5174112CBD08}"/>
              </a:ext>
            </a:extLst>
          </p:cNvPr>
          <p:cNvSpPr>
            <a:spLocks noGrp="1"/>
          </p:cNvSpPr>
          <p:nvPr>
            <p:ph type="subTitle" idx="1"/>
          </p:nvPr>
        </p:nvSpPr>
        <p:spPr>
          <a:xfrm>
            <a:off x="825011" y="3769308"/>
            <a:ext cx="5486400" cy="914400"/>
          </a:xfrm>
        </p:spPr>
        <p:txBody>
          <a:bodyPr/>
          <a:lstStyle/>
          <a:p>
            <a:r>
              <a:rPr kumimoji="1" lang="en-US" altLang="ja-JP"/>
              <a:t>K-D</a:t>
            </a:r>
            <a:r>
              <a:rPr lang="en-US" altLang="ja-JP"/>
              <a:t> Group</a:t>
            </a:r>
            <a:endParaRPr kumimoji="1" lang="en-US" altLang="ja-JP"/>
          </a:p>
          <a:p>
            <a:endParaRPr kumimoji="1" lang="ja-JP" altLang="en-US"/>
          </a:p>
        </p:txBody>
      </p:sp>
      <p:sp>
        <p:nvSpPr>
          <p:cNvPr id="7" name="四角形 6">
            <a:extLst>
              <a:ext uri="{FF2B5EF4-FFF2-40B4-BE49-F238E27FC236}">
                <a16:creationId xmlns:a16="http://schemas.microsoft.com/office/drawing/2014/main" id="{B26E55AC-0290-384F-9623-96CB6EF53A06}"/>
              </a:ext>
            </a:extLst>
          </p:cNvPr>
          <p:cNvSpPr/>
          <p:nvPr/>
        </p:nvSpPr>
        <p:spPr>
          <a:xfrm>
            <a:off x="600203" y="3430086"/>
            <a:ext cx="5999827"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0933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9B59927-ED05-1541-8FB8-A34A01241784}"/>
              </a:ext>
            </a:extLst>
          </p:cNvPr>
          <p:cNvSpPr txBox="1"/>
          <p:nvPr/>
        </p:nvSpPr>
        <p:spPr>
          <a:xfrm>
            <a:off x="287866" y="1360585"/>
            <a:ext cx="6051551" cy="438582"/>
          </a:xfrm>
          <a:prstGeom prst="rect">
            <a:avLst/>
          </a:prstGeom>
          <a:noFill/>
        </p:spPr>
        <p:txBody>
          <a:bodyPr wrap="square" rtlCol="0" anchor="b">
            <a:spAutoFit/>
          </a:bodyPr>
          <a:lstStyle/>
          <a:p>
            <a:r>
              <a:rPr lang="en-US" altLang="ja-JP" sz="2250">
                <a:solidFill>
                  <a:schemeClr val="bg1"/>
                </a:solidFill>
                <a:latin typeface="Arial Black" panose="020B0604020202020204" pitchFamily="34" charset="0"/>
                <a:cs typeface="Arial Black" panose="020B0604020202020204" pitchFamily="34" charset="0"/>
              </a:rPr>
              <a:t>2. Why AI is necessary ?</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a:solidFill>
                  <a:schemeClr val="bg1"/>
                </a:solidFill>
                <a:latin typeface="Arial Black" panose="020B0604020202020204" pitchFamily="34" charset="0"/>
                <a:cs typeface="Arial Black" panose="020B0604020202020204" pitchFamily="34" charset="0"/>
              </a:rPr>
              <a:t>– </a:t>
            </a:r>
            <a:r>
              <a:rPr lang="en-US" altLang="ja-JP" sz="1500" b="1">
                <a:solidFill>
                  <a:schemeClr val="bg1"/>
                </a:solidFill>
              </a:rPr>
              <a:t>AI</a:t>
            </a:r>
            <a:r>
              <a:rPr lang="ja-JP" altLang="en-US" sz="1500" b="1">
                <a:solidFill>
                  <a:schemeClr val="bg1"/>
                </a:solidFill>
              </a:rPr>
              <a:t>が必要な理由</a:t>
            </a:r>
            <a:r>
              <a:rPr lang="en-US" altLang="ja-JP" sz="2250">
                <a:solidFill>
                  <a:schemeClr val="bg1"/>
                </a:solidFill>
                <a:latin typeface="Arial Black" panose="020B0604020202020204" pitchFamily="34" charset="0"/>
                <a:cs typeface="Arial Black" panose="020B0604020202020204" pitchFamily="34" charset="0"/>
              </a:rPr>
              <a:t> </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2" name="四角形 1">
            <a:extLst>
              <a:ext uri="{FF2B5EF4-FFF2-40B4-BE49-F238E27FC236}">
                <a16:creationId xmlns:a16="http://schemas.microsoft.com/office/drawing/2014/main" id="{2D5EA7AD-0167-4447-A17E-445C3F62FAA7}"/>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テキスト ボックス 15">
            <a:extLst>
              <a:ext uri="{FF2B5EF4-FFF2-40B4-BE49-F238E27FC236}">
                <a16:creationId xmlns:a16="http://schemas.microsoft.com/office/drawing/2014/main" id="{4B075A59-E11E-01D9-0160-9E07E39560A7}"/>
              </a:ext>
            </a:extLst>
          </p:cNvPr>
          <p:cNvSpPr txBox="1"/>
          <p:nvPr/>
        </p:nvSpPr>
        <p:spPr>
          <a:xfrm>
            <a:off x="2454" y="340191"/>
            <a:ext cx="9143999" cy="615553"/>
          </a:xfrm>
          <a:prstGeom prst="rect">
            <a:avLst/>
          </a:prstGeom>
          <a:noFill/>
        </p:spPr>
        <p:txBody>
          <a:bodyPr wrap="square" rtlCol="0" anchor="b">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a:solidFill>
                  <a:schemeClr val="accent5">
                    <a:lumMod val="20000"/>
                    <a:lumOff val="80000"/>
                  </a:schemeClr>
                </a:solidFill>
                <a:latin typeface="Arial Black" panose="020B0604020202020204" pitchFamily="34" charset="0"/>
                <a:cs typeface="Arial Black" panose="020B0604020202020204" pitchFamily="34" charset="0"/>
              </a:rPr>
              <a:t>2. Games AI is good at</a:t>
            </a:r>
          </a:p>
          <a:p>
            <a:pPr algn="r"/>
            <a:r>
              <a:rPr lang="en-US" altLang="ja-JP" sz="1400">
                <a:solidFill>
                  <a:schemeClr val="accent5">
                    <a:lumMod val="20000"/>
                    <a:lumOff val="80000"/>
                  </a:schemeClr>
                </a:solidFill>
                <a:latin typeface="Arial Black" panose="020B0604020202020204" pitchFamily="34" charset="0"/>
                <a:cs typeface="Arial Black" panose="020B0604020202020204" pitchFamily="34" charset="0"/>
              </a:rPr>
              <a:t>– </a:t>
            </a:r>
            <a:r>
              <a:rPr lang="en-US" altLang="ja-JP" sz="1400" b="1">
                <a:solidFill>
                  <a:schemeClr val="accent5">
                    <a:lumMod val="20000"/>
                    <a:lumOff val="80000"/>
                  </a:schemeClr>
                </a:solidFill>
              </a:rPr>
              <a:t>AI</a:t>
            </a:r>
            <a:r>
              <a:rPr lang="ja-JP" altLang="en-US" sz="1400" b="1">
                <a:solidFill>
                  <a:schemeClr val="accent5">
                    <a:lumMod val="20000"/>
                    <a:lumOff val="80000"/>
                  </a:schemeClr>
                </a:solidFill>
              </a:rPr>
              <a:t>が得意なゲーム</a:t>
            </a:r>
            <a:endParaRPr lang="ja-JP" altLang="en-US" sz="140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18" name="テキスト ボックス 17">
            <a:extLst>
              <a:ext uri="{FF2B5EF4-FFF2-40B4-BE49-F238E27FC236}">
                <a16:creationId xmlns:a16="http://schemas.microsoft.com/office/drawing/2014/main" id="{D7846D95-C783-C551-C3F7-D7A62C7A2F88}"/>
              </a:ext>
            </a:extLst>
          </p:cNvPr>
          <p:cNvSpPr txBox="1"/>
          <p:nvPr/>
        </p:nvSpPr>
        <p:spPr>
          <a:xfrm>
            <a:off x="190173" y="681115"/>
            <a:ext cx="8417605" cy="492443"/>
          </a:xfrm>
          <a:prstGeom prst="rect">
            <a:avLst/>
          </a:prstGeom>
          <a:noFill/>
        </p:spPr>
        <p:txBody>
          <a:bodyPr wrap="square" rtlCol="0" anchor="b">
            <a:spAutoFit/>
          </a:bodyPr>
          <a:lstStyle/>
          <a:p>
            <a:r>
              <a:rPr lang="ja-JP" altLang="en-US" sz="2600">
                <a:solidFill>
                  <a:schemeClr val="bg1"/>
                </a:solidFill>
                <a:latin typeface="Arial Black" panose="020B0604020202020204" pitchFamily="34" charset="0"/>
                <a:cs typeface="Arial Black" panose="020B0604020202020204" pitchFamily="34" charset="0"/>
              </a:rPr>
              <a:t>○</a:t>
            </a:r>
            <a:r>
              <a:rPr lang="en-US" altLang="ja-JP" sz="2600">
                <a:solidFill>
                  <a:schemeClr val="bg1"/>
                </a:solidFill>
                <a:latin typeface="Arial Black" panose="020B0604020202020204" pitchFamily="34" charset="0"/>
                <a:cs typeface="Arial Black" panose="020B0604020202020204" pitchFamily="34" charset="0"/>
              </a:rPr>
              <a:t>What is Humanlike Game?</a:t>
            </a:r>
            <a:endParaRPr lang="ja-JP" altLang="en-US" sz="26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20" name="テキスト ボックス 19">
            <a:extLst>
              <a:ext uri="{FF2B5EF4-FFF2-40B4-BE49-F238E27FC236}">
                <a16:creationId xmlns:a16="http://schemas.microsoft.com/office/drawing/2014/main" id="{7B603D67-A287-D097-07C3-615522B4BD41}"/>
              </a:ext>
            </a:extLst>
          </p:cNvPr>
          <p:cNvSpPr txBox="1"/>
          <p:nvPr/>
        </p:nvSpPr>
        <p:spPr>
          <a:xfrm>
            <a:off x="276588" y="1304682"/>
            <a:ext cx="5471999" cy="430887"/>
          </a:xfrm>
          <a:prstGeom prst="rect">
            <a:avLst/>
          </a:prstGeom>
          <a:noFill/>
        </p:spPr>
        <p:txBody>
          <a:bodyPr wrap="square" rtlCol="0">
            <a:spAutoFit/>
          </a:bodyPr>
          <a:lstStyle/>
          <a:p>
            <a:pPr algn="l"/>
            <a:r>
              <a:rPr lang="en-US" altLang="ja-JP" sz="2200" b="1">
                <a:solidFill>
                  <a:schemeClr val="accent5"/>
                </a:solidFill>
                <a:latin typeface="Arial Black" panose="020B0604020202020204" pitchFamily="34" charset="0"/>
                <a:cs typeface="Arial Black" panose="020B0604020202020204" pitchFamily="34" charset="0"/>
              </a:rPr>
              <a:t>&lt;Example&gt;</a:t>
            </a:r>
            <a:endParaRPr lang="ja-JP" altLang="en-US" sz="2200" b="1">
              <a:solidFill>
                <a:schemeClr val="accent5"/>
              </a:solidFill>
              <a:latin typeface="Arial Black" panose="020B0604020202020204" pitchFamily="34" charset="0"/>
              <a:cs typeface="Arial Black" panose="020B0604020202020204" pitchFamily="34" charset="0"/>
            </a:endParaRPr>
          </a:p>
        </p:txBody>
      </p:sp>
      <p:sp>
        <p:nvSpPr>
          <p:cNvPr id="21" name="テキスト ボックス 20">
            <a:extLst>
              <a:ext uri="{FF2B5EF4-FFF2-40B4-BE49-F238E27FC236}">
                <a16:creationId xmlns:a16="http://schemas.microsoft.com/office/drawing/2014/main" id="{4D5B7007-09D7-AFE9-416A-767DB1C37D9A}"/>
              </a:ext>
            </a:extLst>
          </p:cNvPr>
          <p:cNvSpPr txBox="1"/>
          <p:nvPr/>
        </p:nvSpPr>
        <p:spPr>
          <a:xfrm>
            <a:off x="187941" y="3925121"/>
            <a:ext cx="4483538" cy="369332"/>
          </a:xfrm>
          <a:prstGeom prst="rect">
            <a:avLst/>
          </a:prstGeom>
          <a:noFill/>
        </p:spPr>
        <p:txBody>
          <a:bodyPr wrap="square" rtlCol="0">
            <a:spAutoFit/>
          </a:bodyPr>
          <a:lstStyle/>
          <a:p>
            <a:pPr algn="l"/>
            <a:r>
              <a:rPr lang="en-US" altLang="ja-JP">
                <a:latin typeface="Arial" panose="020B0604020202020204" pitchFamily="34" charset="0"/>
                <a:cs typeface="Arial" panose="020B0604020202020204" pitchFamily="34" charset="0"/>
              </a:rPr>
              <a:t>Compared to strictly-ruled game,</a:t>
            </a:r>
            <a:endParaRPr lang="ja-JP" altLang="en-US">
              <a:latin typeface="Arial" panose="020B0604020202020204" pitchFamily="34" charset="0"/>
              <a:cs typeface="Arial" panose="020B0604020202020204" pitchFamily="34" charset="0"/>
            </a:endParaRPr>
          </a:p>
        </p:txBody>
      </p:sp>
      <p:pic>
        <p:nvPicPr>
          <p:cNvPr id="22" name="図 22">
            <a:extLst>
              <a:ext uri="{FF2B5EF4-FFF2-40B4-BE49-F238E27FC236}">
                <a16:creationId xmlns:a16="http://schemas.microsoft.com/office/drawing/2014/main" id="{D9D0EF00-8F5D-5DA7-ACDF-13FCBBC5CA5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19711" y="1638071"/>
            <a:ext cx="2758528" cy="1551672"/>
          </a:xfrm>
          <a:prstGeom prst="rect">
            <a:avLst/>
          </a:prstGeom>
        </p:spPr>
      </p:pic>
      <p:pic>
        <p:nvPicPr>
          <p:cNvPr id="26" name="図 25">
            <a:extLst>
              <a:ext uri="{FF2B5EF4-FFF2-40B4-BE49-F238E27FC236}">
                <a16:creationId xmlns:a16="http://schemas.microsoft.com/office/drawing/2014/main" id="{CE65B46B-A82C-2CCD-6517-A34F184775D7}"/>
              </a:ext>
            </a:extLst>
          </p:cNvPr>
          <p:cNvPicPr>
            <a:picLocks noChangeAspect="1"/>
          </p:cNvPicPr>
          <p:nvPr/>
        </p:nvPicPr>
        <p:blipFill>
          <a:blip r:embed="rId4"/>
          <a:stretch>
            <a:fillRect/>
          </a:stretch>
        </p:blipFill>
        <p:spPr>
          <a:xfrm>
            <a:off x="308623" y="1791472"/>
            <a:ext cx="2485815" cy="1398271"/>
          </a:xfrm>
          <a:prstGeom prst="rect">
            <a:avLst/>
          </a:prstGeom>
        </p:spPr>
      </p:pic>
      <p:pic>
        <p:nvPicPr>
          <p:cNvPr id="32" name="図 31">
            <a:extLst>
              <a:ext uri="{FF2B5EF4-FFF2-40B4-BE49-F238E27FC236}">
                <a16:creationId xmlns:a16="http://schemas.microsoft.com/office/drawing/2014/main" id="{678D1C98-929F-77F8-575B-A14CF8C060AD}"/>
              </a:ext>
            </a:extLst>
          </p:cNvPr>
          <p:cNvPicPr>
            <a:picLocks noChangeAspect="1"/>
          </p:cNvPicPr>
          <p:nvPr/>
        </p:nvPicPr>
        <p:blipFill>
          <a:blip r:embed="rId5"/>
          <a:stretch>
            <a:fillRect/>
          </a:stretch>
        </p:blipFill>
        <p:spPr>
          <a:xfrm>
            <a:off x="6102639" y="1809674"/>
            <a:ext cx="2660979" cy="1390576"/>
          </a:xfrm>
          <a:prstGeom prst="rect">
            <a:avLst/>
          </a:prstGeom>
        </p:spPr>
      </p:pic>
      <p:sp>
        <p:nvSpPr>
          <p:cNvPr id="34" name="テキスト ボックス 33">
            <a:extLst>
              <a:ext uri="{FF2B5EF4-FFF2-40B4-BE49-F238E27FC236}">
                <a16:creationId xmlns:a16="http://schemas.microsoft.com/office/drawing/2014/main" id="{A797D691-AA00-B252-7800-58D12F32210A}"/>
              </a:ext>
            </a:extLst>
          </p:cNvPr>
          <p:cNvSpPr txBox="1"/>
          <p:nvPr/>
        </p:nvSpPr>
        <p:spPr>
          <a:xfrm>
            <a:off x="-249571" y="3299512"/>
            <a:ext cx="3602202" cy="369332"/>
          </a:xfrm>
          <a:prstGeom prst="rect">
            <a:avLst/>
          </a:prstGeom>
          <a:noFill/>
        </p:spPr>
        <p:txBody>
          <a:bodyPr wrap="square" rtlCol="0">
            <a:spAutoFit/>
          </a:bodyPr>
          <a:lstStyle/>
          <a:p>
            <a:pPr algn="ctr"/>
            <a:r>
              <a:rPr lang="en-US" altLang="ja-JP" b="1">
                <a:latin typeface="Arial" panose="020B0604020202020204" pitchFamily="34" charset="0"/>
                <a:cs typeface="Arial" panose="020B0604020202020204" pitchFamily="34" charset="0"/>
              </a:rPr>
              <a:t>[Battle Royale Game]</a:t>
            </a:r>
            <a:endParaRPr lang="ja-JP" altLang="en-US" b="1">
              <a:latin typeface="Arial" panose="020B0604020202020204" pitchFamily="34" charset="0"/>
              <a:cs typeface="Arial" panose="020B0604020202020204" pitchFamily="34" charset="0"/>
            </a:endParaRPr>
          </a:p>
        </p:txBody>
      </p:sp>
      <p:sp>
        <p:nvSpPr>
          <p:cNvPr id="36" name="テキスト ボックス 35">
            <a:extLst>
              <a:ext uri="{FF2B5EF4-FFF2-40B4-BE49-F238E27FC236}">
                <a16:creationId xmlns:a16="http://schemas.microsoft.com/office/drawing/2014/main" id="{321D8072-30B6-B6A5-E3FA-FE4A8F3661D6}"/>
              </a:ext>
            </a:extLst>
          </p:cNvPr>
          <p:cNvSpPr txBox="1"/>
          <p:nvPr/>
        </p:nvSpPr>
        <p:spPr>
          <a:xfrm>
            <a:off x="2597874" y="3305212"/>
            <a:ext cx="3602202" cy="369332"/>
          </a:xfrm>
          <a:prstGeom prst="rect">
            <a:avLst/>
          </a:prstGeom>
          <a:noFill/>
        </p:spPr>
        <p:txBody>
          <a:bodyPr wrap="square" rtlCol="0">
            <a:spAutoFit/>
          </a:bodyPr>
          <a:lstStyle/>
          <a:p>
            <a:pPr algn="ctr"/>
            <a:r>
              <a:rPr lang="en-US" altLang="ja-JP" b="1">
                <a:latin typeface="Arial" panose="020B0604020202020204" pitchFamily="34" charset="0"/>
                <a:cs typeface="Arial" panose="020B0604020202020204" pitchFamily="34" charset="0"/>
              </a:rPr>
              <a:t>[Role Playing Game]</a:t>
            </a:r>
            <a:endParaRPr lang="ja-JP" altLang="en-US" b="1">
              <a:latin typeface="Arial" panose="020B0604020202020204" pitchFamily="34" charset="0"/>
              <a:cs typeface="Arial" panose="020B0604020202020204" pitchFamily="34" charset="0"/>
            </a:endParaRPr>
          </a:p>
        </p:txBody>
      </p:sp>
      <p:sp>
        <p:nvSpPr>
          <p:cNvPr id="38" name="テキスト ボックス 37">
            <a:extLst>
              <a:ext uri="{FF2B5EF4-FFF2-40B4-BE49-F238E27FC236}">
                <a16:creationId xmlns:a16="http://schemas.microsoft.com/office/drawing/2014/main" id="{58497F53-6D14-4994-08E7-E601A7E288C7}"/>
              </a:ext>
            </a:extLst>
          </p:cNvPr>
          <p:cNvSpPr txBox="1"/>
          <p:nvPr/>
        </p:nvSpPr>
        <p:spPr>
          <a:xfrm>
            <a:off x="5632028" y="3272470"/>
            <a:ext cx="3602202" cy="369332"/>
          </a:xfrm>
          <a:prstGeom prst="rect">
            <a:avLst/>
          </a:prstGeom>
          <a:noFill/>
        </p:spPr>
        <p:txBody>
          <a:bodyPr wrap="square" rtlCol="0">
            <a:spAutoFit/>
          </a:bodyPr>
          <a:lstStyle/>
          <a:p>
            <a:pPr algn="ctr"/>
            <a:r>
              <a:rPr lang="en-US" altLang="ja-JP" b="1">
                <a:latin typeface="Arial" panose="020B0604020202020204" pitchFamily="34" charset="0"/>
                <a:cs typeface="Arial" panose="020B0604020202020204" pitchFamily="34" charset="0"/>
              </a:rPr>
              <a:t>[Sandbox Game]</a:t>
            </a:r>
            <a:endParaRPr lang="ja-JP" altLang="en-US" b="1">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F59495C0-43E9-7612-492C-5388F1F50219}"/>
              </a:ext>
            </a:extLst>
          </p:cNvPr>
          <p:cNvSpPr txBox="1"/>
          <p:nvPr/>
        </p:nvSpPr>
        <p:spPr>
          <a:xfrm>
            <a:off x="3700549" y="3680593"/>
            <a:ext cx="5255510" cy="307777"/>
          </a:xfrm>
          <a:prstGeom prst="rect">
            <a:avLst/>
          </a:prstGeom>
          <a:noFill/>
        </p:spPr>
        <p:txBody>
          <a:bodyPr wrap="square" rtlCol="0">
            <a:spAutoFit/>
          </a:bodyPr>
          <a:lstStyle/>
          <a:p>
            <a:pPr algn="r"/>
            <a:r>
              <a:rPr lang="en-US" altLang="ja-JP" sz="1400">
                <a:latin typeface="+mj-ea"/>
                <a:ea typeface="+mj-ea"/>
              </a:rPr>
              <a:t>- </a:t>
            </a:r>
            <a:r>
              <a:rPr lang="ja-JP" altLang="en-US" sz="1400">
                <a:latin typeface="+mj-ea"/>
                <a:ea typeface="+mj-ea"/>
              </a:rPr>
              <a:t>バトルロワイヤル、</a:t>
            </a:r>
            <a:r>
              <a:rPr lang="en-US" altLang="ja-JP" sz="1400">
                <a:latin typeface="Arial" panose="020B0604020202020204" pitchFamily="34" charset="0"/>
                <a:ea typeface="+mj-ea"/>
                <a:cs typeface="Arial" panose="020B0604020202020204" pitchFamily="34" charset="0"/>
              </a:rPr>
              <a:t>RPG</a:t>
            </a:r>
            <a:r>
              <a:rPr lang="ja-JP" altLang="en-US" sz="1400">
                <a:latin typeface="+mj-ea"/>
                <a:ea typeface="+mj-ea"/>
              </a:rPr>
              <a:t>、サンドボックスなど</a:t>
            </a:r>
          </a:p>
        </p:txBody>
      </p:sp>
      <p:sp>
        <p:nvSpPr>
          <p:cNvPr id="42" name="テキスト ボックス 41">
            <a:extLst>
              <a:ext uri="{FF2B5EF4-FFF2-40B4-BE49-F238E27FC236}">
                <a16:creationId xmlns:a16="http://schemas.microsoft.com/office/drawing/2014/main" id="{0AC51E01-5D92-9239-A9BC-4A737DE3F668}"/>
              </a:ext>
            </a:extLst>
          </p:cNvPr>
          <p:cNvSpPr txBox="1"/>
          <p:nvPr/>
        </p:nvSpPr>
        <p:spPr>
          <a:xfrm>
            <a:off x="287866" y="4294453"/>
            <a:ext cx="7266444" cy="1938992"/>
          </a:xfrm>
          <a:prstGeom prst="rect">
            <a:avLst/>
          </a:prstGeom>
          <a:solidFill>
            <a:schemeClr val="accent5">
              <a:lumMod val="50000"/>
            </a:schemeClr>
          </a:solidFill>
          <a:ln>
            <a:solidFill>
              <a:schemeClr val="accent5"/>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2600" b="1">
                <a:solidFill>
                  <a:schemeClr val="bg1"/>
                </a:solidFill>
                <a:latin typeface="Arial" panose="020B0604020202020204" pitchFamily="34" charset="0"/>
                <a:cs typeface="Arial" panose="020B0604020202020204" pitchFamily="34" charset="0"/>
              </a:rPr>
              <a:t>・</a:t>
            </a:r>
            <a:r>
              <a:rPr lang="en-US" altLang="ja-JP" sz="2600" b="1">
                <a:solidFill>
                  <a:schemeClr val="bg1"/>
                </a:solidFill>
                <a:latin typeface="Arial" panose="020B0604020202020204" pitchFamily="34" charset="0"/>
                <a:cs typeface="Arial" panose="020B0604020202020204" pitchFamily="34" charset="0"/>
              </a:rPr>
              <a:t>Many options</a:t>
            </a:r>
            <a:endParaRPr lang="ja-JP" altLang="en-US" sz="2600" b="1">
              <a:solidFill>
                <a:schemeClr val="bg1"/>
              </a:solidFill>
              <a:latin typeface="Arial" panose="020B0604020202020204" pitchFamily="34" charset="0"/>
              <a:cs typeface="Arial" panose="020B0604020202020204" pitchFamily="34" charset="0"/>
            </a:endParaRPr>
          </a:p>
          <a:p>
            <a:pPr algn="l"/>
            <a:r>
              <a:rPr lang="ja-JP" altLang="en-US" sz="1400" b="1">
                <a:solidFill>
                  <a:schemeClr val="bg1"/>
                </a:solidFill>
                <a:latin typeface="Arial" panose="020B0604020202020204" pitchFamily="34" charset="0"/>
                <a:cs typeface="Arial" panose="020B0604020202020204" pitchFamily="34" charset="0"/>
              </a:rPr>
              <a:t>　　多様な行動の選択肢</a:t>
            </a:r>
            <a:endParaRPr lang="en-US" altLang="ja-JP" sz="1400" b="1">
              <a:solidFill>
                <a:schemeClr val="bg1"/>
              </a:solidFill>
              <a:latin typeface="Arial" panose="020B0604020202020204" pitchFamily="34" charset="0"/>
              <a:cs typeface="Arial" panose="020B0604020202020204" pitchFamily="34" charset="0"/>
            </a:endParaRPr>
          </a:p>
          <a:p>
            <a:pPr algn="l"/>
            <a:r>
              <a:rPr lang="ja-JP" altLang="en-US" sz="2600" b="1">
                <a:solidFill>
                  <a:schemeClr val="bg1"/>
                </a:solidFill>
                <a:latin typeface="Arial" panose="020B0604020202020204" pitchFamily="34" charset="0"/>
                <a:cs typeface="Arial" panose="020B0604020202020204" pitchFamily="34" charset="0"/>
              </a:rPr>
              <a:t>・</a:t>
            </a:r>
            <a:r>
              <a:rPr lang="en-US" altLang="ja-JP" sz="2600" b="1">
                <a:solidFill>
                  <a:schemeClr val="bg1"/>
                </a:solidFill>
                <a:latin typeface="Arial" panose="020B0604020202020204" pitchFamily="34" charset="0"/>
                <a:cs typeface="Arial" panose="020B0604020202020204" pitchFamily="34" charset="0"/>
              </a:rPr>
              <a:t>Victory condition depending on situations</a:t>
            </a:r>
            <a:endParaRPr lang="ja-JP" altLang="en-US" sz="2600" b="1">
              <a:solidFill>
                <a:schemeClr val="bg1"/>
              </a:solidFill>
              <a:latin typeface="Arial" panose="020B0604020202020204" pitchFamily="34" charset="0"/>
              <a:cs typeface="Arial" panose="020B0604020202020204" pitchFamily="34" charset="0"/>
            </a:endParaRPr>
          </a:p>
          <a:p>
            <a:pPr algn="l"/>
            <a:r>
              <a:rPr lang="ja-JP" altLang="en-US" sz="1400" b="1">
                <a:solidFill>
                  <a:schemeClr val="bg1"/>
                </a:solidFill>
                <a:latin typeface="Arial" panose="020B0604020202020204" pitchFamily="34" charset="0"/>
                <a:cs typeface="Arial" panose="020B0604020202020204" pitchFamily="34" charset="0"/>
              </a:rPr>
              <a:t>　　勝利条件がプレイヤーの行動で変動</a:t>
            </a:r>
            <a:endParaRPr lang="en-US" altLang="ja-JP" sz="1400" b="1">
              <a:solidFill>
                <a:schemeClr val="bg1"/>
              </a:solidFill>
              <a:latin typeface="Arial" panose="020B0604020202020204" pitchFamily="34" charset="0"/>
              <a:cs typeface="Arial" panose="020B0604020202020204" pitchFamily="34" charset="0"/>
            </a:endParaRPr>
          </a:p>
          <a:p>
            <a:pPr algn="l"/>
            <a:r>
              <a:rPr lang="ja-JP" altLang="en-US" sz="2600" b="1">
                <a:solidFill>
                  <a:schemeClr val="bg1"/>
                </a:solidFill>
                <a:latin typeface="Arial" panose="020B0604020202020204" pitchFamily="34" charset="0"/>
                <a:cs typeface="Arial" panose="020B0604020202020204" pitchFamily="34" charset="0"/>
              </a:rPr>
              <a:t>・</a:t>
            </a:r>
            <a:r>
              <a:rPr lang="en-US" altLang="ja-JP" sz="2600" b="1">
                <a:solidFill>
                  <a:schemeClr val="bg1"/>
                </a:solidFill>
                <a:latin typeface="Arial" panose="020B0604020202020204" pitchFamily="34" charset="0"/>
                <a:cs typeface="Arial" panose="020B0604020202020204" pitchFamily="34" charset="0"/>
              </a:rPr>
              <a:t>Random factor</a:t>
            </a:r>
            <a:endParaRPr lang="ja-JP" altLang="en-US" sz="2600" b="1">
              <a:solidFill>
                <a:schemeClr val="bg1"/>
              </a:solidFill>
              <a:latin typeface="Arial" panose="020B0604020202020204" pitchFamily="34" charset="0"/>
              <a:cs typeface="Arial" panose="020B0604020202020204" pitchFamily="34" charset="0"/>
            </a:endParaRPr>
          </a:p>
          <a:p>
            <a:pPr algn="l"/>
            <a:r>
              <a:rPr lang="ja-JP" altLang="en-US" sz="1400" b="1">
                <a:solidFill>
                  <a:schemeClr val="bg1"/>
                </a:solidFill>
                <a:latin typeface="Arial" panose="020B0604020202020204" pitchFamily="34" charset="0"/>
                <a:cs typeface="Arial" panose="020B0604020202020204" pitchFamily="34" charset="0"/>
              </a:rPr>
              <a:t>　　不確定要素の存在</a:t>
            </a:r>
            <a:endParaRPr lang="en-US" altLang="ja-JP" sz="1400" b="1">
              <a:solidFill>
                <a:schemeClr val="bg1"/>
              </a:solidFill>
              <a:latin typeface="Arial" panose="020B0604020202020204" pitchFamily="34" charset="0"/>
              <a:cs typeface="Arial" panose="020B0604020202020204" pitchFamily="34" charset="0"/>
            </a:endParaRPr>
          </a:p>
        </p:txBody>
      </p:sp>
      <p:sp>
        <p:nvSpPr>
          <p:cNvPr id="43" name="テキスト ボックス 42">
            <a:extLst>
              <a:ext uri="{FF2B5EF4-FFF2-40B4-BE49-F238E27FC236}">
                <a16:creationId xmlns:a16="http://schemas.microsoft.com/office/drawing/2014/main" id="{F10395C0-BF89-F6DE-64CE-F77372B0C27B}"/>
              </a:ext>
            </a:extLst>
          </p:cNvPr>
          <p:cNvSpPr txBox="1"/>
          <p:nvPr/>
        </p:nvSpPr>
        <p:spPr>
          <a:xfrm>
            <a:off x="1083879" y="6308695"/>
            <a:ext cx="6619869" cy="461665"/>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ctr"/>
            <a:r>
              <a:rPr lang="ja-JP" altLang="en-US" sz="2400">
                <a:solidFill>
                  <a:schemeClr val="accent5"/>
                </a:solidFill>
                <a:latin typeface="Arial Black" panose="020B0604020202020204" pitchFamily="34" charset="0"/>
                <a:cs typeface="Arial Black" panose="020B0604020202020204" pitchFamily="34" charset="0"/>
              </a:rPr>
              <a:t>→</a:t>
            </a:r>
            <a:r>
              <a:rPr lang="en-US" altLang="ja-JP" sz="2400">
                <a:solidFill>
                  <a:schemeClr val="accent5"/>
                </a:solidFill>
                <a:latin typeface="Arial Black" panose="020B0604020202020204" pitchFamily="34" charset="0"/>
                <a:cs typeface="Arial Black" panose="020B0604020202020204" pitchFamily="34" charset="0"/>
              </a:rPr>
              <a:t>Non-AI cannot memorize all patterns</a:t>
            </a:r>
            <a:endParaRPr lang="ja-JP" altLang="en-US" sz="2400">
              <a:solidFill>
                <a:schemeClr val="accent5"/>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59437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a:extLst>
              <a:ext uri="{FF2B5EF4-FFF2-40B4-BE49-F238E27FC236}">
                <a16:creationId xmlns:a16="http://schemas.microsoft.com/office/drawing/2014/main" id="{5C87AD4B-0474-424C-A2F2-D8F544744D2C}"/>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テキスト ボックス 13">
            <a:extLst>
              <a:ext uri="{FF2B5EF4-FFF2-40B4-BE49-F238E27FC236}">
                <a16:creationId xmlns:a16="http://schemas.microsoft.com/office/drawing/2014/main" id="{19F6BC18-9BB9-894A-B6E3-FE6B677C9FC7}"/>
              </a:ext>
            </a:extLst>
          </p:cNvPr>
          <p:cNvSpPr txBox="1"/>
          <p:nvPr/>
        </p:nvSpPr>
        <p:spPr>
          <a:xfrm>
            <a:off x="190172" y="2208558"/>
            <a:ext cx="4966465" cy="1661993"/>
          </a:xfrm>
          <a:prstGeom prst="rect">
            <a:avLst/>
          </a:prstGeom>
          <a:noFill/>
        </p:spPr>
        <p:txBody>
          <a:bodyPr wrap="square" rtlCol="0">
            <a:spAutoFit/>
          </a:bodyPr>
          <a:lstStyle/>
          <a:p>
            <a:pPr algn="l"/>
            <a:r>
              <a:rPr lang="ja-JP" altLang="en-US" sz="2000" b="1">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Board Game but Humanlike Game</a:t>
            </a:r>
          </a:p>
          <a:p>
            <a:pPr algn="l"/>
            <a:r>
              <a:rPr lang="ja-JP" altLang="en-US" sz="1400"/>
              <a:t>　</a:t>
            </a:r>
            <a:r>
              <a:rPr lang="en-US" altLang="ja-JP" sz="1400"/>
              <a:t>  2</a:t>
            </a:r>
            <a:r>
              <a:rPr lang="ja-JP" altLang="en-US" sz="1400"/>
              <a:t>人対戦型ボードゲーム</a:t>
            </a:r>
            <a:endParaRPr lang="en-US" altLang="ja-JP"/>
          </a:p>
          <a:p>
            <a:pPr algn="l"/>
            <a:r>
              <a:rPr lang="ja-JP" altLang="en-US" sz="2000" b="1">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Made in Germany</a:t>
            </a:r>
          </a:p>
          <a:p>
            <a:pPr algn="l"/>
            <a:r>
              <a:rPr lang="ja-JP" altLang="en-US" sz="1400">
                <a:latin typeface="MS PGothic" panose="020B0600070205080204" pitchFamily="34" charset="-128"/>
                <a:ea typeface="MS PGothic" panose="020B0600070205080204" pitchFamily="34" charset="-128"/>
              </a:rPr>
              <a:t>　　ドイツ発祥</a:t>
            </a:r>
            <a:endParaRPr lang="en-US" altLang="ja-JP" sz="1400">
              <a:latin typeface="MS PGothic" panose="020B0600070205080204" pitchFamily="34" charset="-128"/>
              <a:ea typeface="MS PGothic" panose="020B0600070205080204" pitchFamily="34" charset="-128"/>
            </a:endParaRPr>
          </a:p>
          <a:p>
            <a:pPr algn="l"/>
            <a:r>
              <a:rPr lang="ja-JP" altLang="en-US" sz="2000" b="1">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Ghost-Motived Design</a:t>
            </a:r>
          </a:p>
          <a:p>
            <a:pPr algn="l"/>
            <a:r>
              <a:rPr lang="ja-JP" altLang="en-US" sz="1400">
                <a:latin typeface="MS PGothic" panose="020B0600070205080204" pitchFamily="34" charset="-128"/>
                <a:ea typeface="MS PGothic" panose="020B0600070205080204" pitchFamily="34" charset="-128"/>
              </a:rPr>
              <a:t>　　幽霊をモチーフにしたデザイン</a:t>
            </a:r>
          </a:p>
        </p:txBody>
      </p:sp>
      <p:graphicFrame>
        <p:nvGraphicFramePr>
          <p:cNvPr id="4" name="表 20">
            <a:extLst>
              <a:ext uri="{FF2B5EF4-FFF2-40B4-BE49-F238E27FC236}">
                <a16:creationId xmlns:a16="http://schemas.microsoft.com/office/drawing/2014/main" id="{1DF8D693-24E4-83BA-0FB1-C9FCB9308A0C}"/>
              </a:ext>
            </a:extLst>
          </p:cNvPr>
          <p:cNvGraphicFramePr>
            <a:graphicFrameLocks noGrp="1"/>
          </p:cNvGraphicFramePr>
          <p:nvPr>
            <p:extLst>
              <p:ext uri="{D42A27DB-BD31-4B8C-83A1-F6EECF244321}">
                <p14:modId xmlns:p14="http://schemas.microsoft.com/office/powerpoint/2010/main" val="1114143677"/>
              </p:ext>
            </p:extLst>
          </p:nvPr>
        </p:nvGraphicFramePr>
        <p:xfrm>
          <a:off x="493958" y="3906003"/>
          <a:ext cx="2875598" cy="2884272"/>
        </p:xfrm>
        <a:graphic>
          <a:graphicData uri="http://schemas.openxmlformats.org/drawingml/2006/table">
            <a:tbl>
              <a:tblPr firstCol="1" bandCol="1">
                <a:tableStyleId>{7DF18680-E054-41AD-8BC1-D1AEF772440D}</a:tableStyleId>
              </a:tblPr>
              <a:tblGrid>
                <a:gridCol w="2159318">
                  <a:extLst>
                    <a:ext uri="{9D8B030D-6E8A-4147-A177-3AD203B41FA5}">
                      <a16:colId xmlns:a16="http://schemas.microsoft.com/office/drawing/2014/main" val="2875153010"/>
                    </a:ext>
                  </a:extLst>
                </a:gridCol>
                <a:gridCol w="716280">
                  <a:extLst>
                    <a:ext uri="{9D8B030D-6E8A-4147-A177-3AD203B41FA5}">
                      <a16:colId xmlns:a16="http://schemas.microsoft.com/office/drawing/2014/main" val="1255151999"/>
                    </a:ext>
                  </a:extLst>
                </a:gridCol>
              </a:tblGrid>
              <a:tr h="721068">
                <a:tc>
                  <a:txBody>
                    <a:bodyPr/>
                    <a:lstStyle/>
                    <a:p>
                      <a:r>
                        <a:rPr kumimoji="1" lang="en-US" altLang="ja-JP" sz="2000" b="1" i="0">
                          <a:latin typeface="Arial" panose="020B0604020202020204" pitchFamily="34" charset="0"/>
                          <a:cs typeface="Arial" panose="020B0604020202020204" pitchFamily="34" charset="0"/>
                        </a:rPr>
                        <a:t>Zero Sum</a:t>
                      </a:r>
                    </a:p>
                  </a:txBody>
                  <a:tcPr/>
                </a:tc>
                <a:tc>
                  <a:txBody>
                    <a:bodyPr/>
                    <a:lstStyle/>
                    <a:p>
                      <a:pPr algn="ctr"/>
                      <a:r>
                        <a:rPr kumimoji="1" lang="ja-JP" altLang="en-US" sz="2800" b="0" i="0">
                          <a:solidFill>
                            <a:schemeClr val="accent6"/>
                          </a:solidFill>
                          <a:latin typeface="Arial" panose="020B0604020202020204" pitchFamily="34" charset="0"/>
                          <a:cs typeface="Arial" panose="020B0604020202020204" pitchFamily="34" charset="0"/>
                        </a:rPr>
                        <a:t>○</a:t>
                      </a:r>
                      <a:endParaRPr kumimoji="1" lang="ja-JP" altLang="en-US" sz="2800" b="0" i="0">
                        <a:solidFill>
                          <a:schemeClr val="accent6"/>
                        </a:solidFill>
                        <a:latin typeface="+mj-ea"/>
                        <a:ea typeface="+mj-ea"/>
                        <a:cs typeface="Arial" panose="020B0604020202020204" pitchFamily="34" charset="0"/>
                      </a:endParaRPr>
                    </a:p>
                  </a:txBody>
                  <a:tcPr anchor="ctr"/>
                </a:tc>
                <a:extLst>
                  <a:ext uri="{0D108BD9-81ED-4DB2-BD59-A6C34878D82A}">
                    <a16:rowId xmlns:a16="http://schemas.microsoft.com/office/drawing/2014/main" val="3762630397"/>
                  </a:ext>
                </a:extLst>
              </a:tr>
              <a:tr h="721068">
                <a:tc>
                  <a:txBody>
                    <a:bodyPr/>
                    <a:lstStyle/>
                    <a:p>
                      <a:r>
                        <a:rPr kumimoji="1" lang="en-US" altLang="ja-JP" sz="2000" b="1" i="0">
                          <a:latin typeface="Arial" panose="020B0604020202020204" pitchFamily="34" charset="0"/>
                          <a:cs typeface="Arial" panose="020B0604020202020204" pitchFamily="34" charset="0"/>
                        </a:rPr>
                        <a:t>Finite</a:t>
                      </a:r>
                      <a:endParaRPr kumimoji="1" lang="ja-JP" altLang="en-US" sz="2000" b="1" i="0">
                        <a:latin typeface="Arial" panose="020B0604020202020204" pitchFamily="34" charset="0"/>
                        <a:cs typeface="Arial" panose="020B0604020202020204" pitchFamily="34" charset="0"/>
                      </a:endParaRPr>
                    </a:p>
                  </a:txBody>
                  <a:tcPr/>
                </a:tc>
                <a:tc>
                  <a:txBody>
                    <a:bodyPr/>
                    <a:lstStyle/>
                    <a:p>
                      <a:pPr algn="ctr"/>
                      <a:r>
                        <a:rPr kumimoji="1" lang="ja-JP" altLang="en-US" sz="2800" b="0" i="0">
                          <a:solidFill>
                            <a:schemeClr val="accent6"/>
                          </a:solidFill>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833508560"/>
                  </a:ext>
                </a:extLst>
              </a:tr>
              <a:tr h="721068">
                <a:tc>
                  <a:txBody>
                    <a:bodyPr/>
                    <a:lstStyle/>
                    <a:p>
                      <a:r>
                        <a:rPr kumimoji="1" lang="en-US" altLang="ja-JP" sz="2000" b="1" i="0">
                          <a:latin typeface="Arial" panose="020B0604020202020204" pitchFamily="34" charset="0"/>
                          <a:cs typeface="Arial" panose="020B0604020202020204" pitchFamily="34" charset="0"/>
                        </a:rPr>
                        <a:t>Logical</a:t>
                      </a:r>
                      <a:endParaRPr kumimoji="1" lang="ja-JP" altLang="en-US" sz="2000" b="1" i="0">
                        <a:latin typeface="Arial" panose="020B0604020202020204" pitchFamily="34" charset="0"/>
                        <a:cs typeface="Arial" panose="020B0604020202020204" pitchFamily="34" charset="0"/>
                      </a:endParaRPr>
                    </a:p>
                  </a:txBody>
                  <a:tcPr/>
                </a:tc>
                <a:tc>
                  <a:txBody>
                    <a:bodyPr/>
                    <a:lstStyle/>
                    <a:p>
                      <a:pPr algn="ctr"/>
                      <a:r>
                        <a:rPr kumimoji="1" lang="ja-JP" altLang="en-US" sz="2800" b="0" i="0">
                          <a:solidFill>
                            <a:schemeClr val="accent6"/>
                          </a:solidFill>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2648295744"/>
                  </a:ext>
                </a:extLst>
              </a:tr>
              <a:tr h="721068">
                <a:tc>
                  <a:txBody>
                    <a:bodyPr/>
                    <a:lstStyle/>
                    <a:p>
                      <a:r>
                        <a:rPr kumimoji="1" lang="en-US" altLang="ja-JP" sz="2000" b="1" i="0">
                          <a:latin typeface="Arial" panose="020B0604020202020204" pitchFamily="34" charset="0"/>
                          <a:cs typeface="Arial" panose="020B0604020202020204" pitchFamily="34" charset="0"/>
                        </a:rPr>
                        <a:t>Perfect</a:t>
                      </a:r>
                      <a:endParaRPr kumimoji="1" lang="ja-JP" altLang="en-US" sz="2000" b="1" i="0">
                        <a:latin typeface="Arial" panose="020B0604020202020204" pitchFamily="34" charset="0"/>
                        <a:cs typeface="Arial" panose="020B0604020202020204" pitchFamily="34" charset="0"/>
                      </a:endParaRPr>
                    </a:p>
                    <a:p>
                      <a:r>
                        <a:rPr kumimoji="1" lang="en-US" altLang="ja-JP" sz="2000" b="1" i="0">
                          <a:latin typeface="Arial" panose="020B0604020202020204" pitchFamily="34" charset="0"/>
                          <a:cs typeface="Arial" panose="020B0604020202020204" pitchFamily="34" charset="0"/>
                        </a:rPr>
                        <a:t>Information</a:t>
                      </a:r>
                      <a:endParaRPr kumimoji="1" lang="ja-JP" altLang="en-US" sz="2000" b="1" i="0">
                        <a:latin typeface="Arial" panose="020B0604020202020204" pitchFamily="34" charset="0"/>
                        <a:cs typeface="Arial" panose="020B0604020202020204" pitchFamily="34" charset="0"/>
                      </a:endParaRPr>
                    </a:p>
                  </a:txBody>
                  <a:tcPr/>
                </a:tc>
                <a:tc>
                  <a:txBody>
                    <a:bodyPr/>
                    <a:lstStyle/>
                    <a:p>
                      <a:pPr algn="ctr"/>
                      <a:r>
                        <a:rPr kumimoji="1" lang="en-US" altLang="ja-JP" sz="2800" b="0" i="0">
                          <a:solidFill>
                            <a:schemeClr val="accent6"/>
                          </a:solidFill>
                          <a:latin typeface="Arial" panose="020B0604020202020204" pitchFamily="34" charset="0"/>
                          <a:cs typeface="Arial" panose="020B0604020202020204" pitchFamily="34" charset="0"/>
                        </a:rPr>
                        <a:t>×</a:t>
                      </a:r>
                      <a:endParaRPr kumimoji="1" lang="ja-JP" altLang="en-US" sz="2800" b="0" i="0">
                        <a:solidFill>
                          <a:schemeClr val="accent6"/>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14609165"/>
                  </a:ext>
                </a:extLst>
              </a:tr>
            </a:tbl>
          </a:graphicData>
        </a:graphic>
      </p:graphicFrame>
      <p:pic>
        <p:nvPicPr>
          <p:cNvPr id="9" name="図 8">
            <a:extLst>
              <a:ext uri="{FF2B5EF4-FFF2-40B4-BE49-F238E27FC236}">
                <a16:creationId xmlns:a16="http://schemas.microsoft.com/office/drawing/2014/main" id="{0DF70B5B-73E4-081C-F0D8-45BB921D933C}"/>
              </a:ext>
            </a:extLst>
          </p:cNvPr>
          <p:cNvPicPr>
            <a:picLocks noChangeAspect="1"/>
          </p:cNvPicPr>
          <p:nvPr/>
        </p:nvPicPr>
        <p:blipFill>
          <a:blip r:embed="rId3"/>
          <a:stretch>
            <a:fillRect/>
          </a:stretch>
        </p:blipFill>
        <p:spPr>
          <a:xfrm>
            <a:off x="3879907" y="3429000"/>
            <a:ext cx="5143501" cy="3429000"/>
          </a:xfrm>
          <a:prstGeom prst="rect">
            <a:avLst/>
          </a:prstGeom>
        </p:spPr>
      </p:pic>
      <p:sp>
        <p:nvSpPr>
          <p:cNvPr id="29" name="矢印: 右 28">
            <a:extLst>
              <a:ext uri="{FF2B5EF4-FFF2-40B4-BE49-F238E27FC236}">
                <a16:creationId xmlns:a16="http://schemas.microsoft.com/office/drawing/2014/main" id="{B2A89AC1-FED2-74E5-0AF9-D540C70D19E8}"/>
              </a:ext>
            </a:extLst>
          </p:cNvPr>
          <p:cNvSpPr/>
          <p:nvPr/>
        </p:nvSpPr>
        <p:spPr>
          <a:xfrm rot="15309541">
            <a:off x="4825673" y="3607054"/>
            <a:ext cx="594090" cy="266460"/>
          </a:xfrm>
          <a:prstGeom prst="rightArrow">
            <a:avLst>
              <a:gd name="adj1" fmla="val 50000"/>
              <a:gd name="adj2" fmla="val 56128"/>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10" name="テキスト ボックス 9">
            <a:extLst>
              <a:ext uri="{FF2B5EF4-FFF2-40B4-BE49-F238E27FC236}">
                <a16:creationId xmlns:a16="http://schemas.microsoft.com/office/drawing/2014/main" id="{BE8B1ACA-CD64-8D9A-B3A1-5D1E36122059}"/>
              </a:ext>
            </a:extLst>
          </p:cNvPr>
          <p:cNvSpPr txBox="1"/>
          <p:nvPr/>
        </p:nvSpPr>
        <p:spPr>
          <a:xfrm>
            <a:off x="192341" y="1287101"/>
            <a:ext cx="9037056" cy="830997"/>
          </a:xfrm>
          <a:prstGeom prst="rect">
            <a:avLst/>
          </a:prstGeom>
          <a:noFill/>
        </p:spPr>
        <p:txBody>
          <a:bodyPr wrap="square" rtlCol="0">
            <a:spAutoFit/>
          </a:bodyPr>
          <a:lstStyle/>
          <a:p>
            <a:pPr algn="l"/>
            <a:r>
              <a:rPr lang="ja-JP" altLang="en-US" sz="3000" b="1">
                <a:solidFill>
                  <a:schemeClr val="accent5"/>
                </a:solidFill>
                <a:latin typeface="Arial Black" panose="020B0604020202020204" pitchFamily="34" charset="0"/>
                <a:cs typeface="Arial Black" panose="020B0604020202020204" pitchFamily="34" charset="0"/>
              </a:rPr>
              <a:t>○</a:t>
            </a:r>
            <a:r>
              <a:rPr lang="en-US" altLang="ja-JP" sz="3000" b="1" err="1">
                <a:solidFill>
                  <a:schemeClr val="accent5"/>
                </a:solidFill>
                <a:latin typeface="Arial Black" panose="020B0604020202020204" pitchFamily="34" charset="0"/>
                <a:cs typeface="Arial Black" panose="020B0604020202020204" pitchFamily="34" charset="0"/>
              </a:rPr>
              <a:t>Geister</a:t>
            </a:r>
            <a:endParaRPr lang="en-US" altLang="ja-JP" sz="3000" b="1">
              <a:solidFill>
                <a:schemeClr val="accent5"/>
              </a:solidFill>
              <a:latin typeface="Arial Black" panose="020B0604020202020204" pitchFamily="34" charset="0"/>
              <a:cs typeface="Arial Black" panose="020B0604020202020204" pitchFamily="34" charset="0"/>
            </a:endParaRPr>
          </a:p>
          <a:p>
            <a:pPr algn="l"/>
            <a:r>
              <a:rPr lang="en-US" altLang="ja-JP" b="1">
                <a:solidFill>
                  <a:schemeClr val="accent5">
                    <a:lumMod val="75000"/>
                  </a:schemeClr>
                </a:solidFill>
                <a:latin typeface="Arial Black" panose="020B0604020202020204" pitchFamily="34" charset="0"/>
                <a:cs typeface="Arial Black" panose="020B0604020202020204" pitchFamily="34" charset="0"/>
              </a:rPr>
              <a:t>– Two-Players Zero-Sum Finite Logical Imperfect Information Game</a:t>
            </a:r>
            <a:endParaRPr lang="ja-JP" altLang="en-US" b="1">
              <a:solidFill>
                <a:schemeClr val="accent5">
                  <a:lumMod val="75000"/>
                </a:schemeClr>
              </a:solidFill>
              <a:latin typeface="Arial Black" panose="020B0604020202020204" pitchFamily="34" charset="0"/>
              <a:cs typeface="Arial Black" panose="020B0604020202020204" pitchFamily="34" charset="0"/>
            </a:endParaRPr>
          </a:p>
        </p:txBody>
      </p:sp>
      <p:sp>
        <p:nvSpPr>
          <p:cNvPr id="11" name="テキスト ボックス 10">
            <a:extLst>
              <a:ext uri="{FF2B5EF4-FFF2-40B4-BE49-F238E27FC236}">
                <a16:creationId xmlns:a16="http://schemas.microsoft.com/office/drawing/2014/main" id="{06B458CE-5968-98A2-5750-C08FE0BD24B3}"/>
              </a:ext>
            </a:extLst>
          </p:cNvPr>
          <p:cNvSpPr txBox="1"/>
          <p:nvPr/>
        </p:nvSpPr>
        <p:spPr>
          <a:xfrm>
            <a:off x="2626763" y="1487965"/>
            <a:ext cx="6145237" cy="307777"/>
          </a:xfrm>
          <a:prstGeom prst="rect">
            <a:avLst/>
          </a:prstGeom>
          <a:noFill/>
        </p:spPr>
        <p:txBody>
          <a:bodyPr wrap="square" rtlCol="0">
            <a:spAutoFit/>
          </a:bodyPr>
          <a:lstStyle/>
          <a:p>
            <a:pPr algn="r"/>
            <a:r>
              <a:rPr lang="ja-JP" altLang="en-US" sz="1400" b="1">
                <a:solidFill>
                  <a:schemeClr val="accent5"/>
                </a:solidFill>
                <a:latin typeface="Arial" panose="020B0604020202020204" pitchFamily="34" charset="0"/>
                <a:ea typeface="+mj-ea"/>
                <a:cs typeface="Arial" panose="020B0604020202020204" pitchFamily="34" charset="0"/>
              </a:rPr>
              <a:t>ガイスター</a:t>
            </a:r>
            <a:r>
              <a:rPr lang="ja-JP" altLang="en-US" sz="1400">
                <a:solidFill>
                  <a:schemeClr val="accent5"/>
                </a:solidFill>
                <a:latin typeface="Arial" panose="020B0604020202020204" pitchFamily="34" charset="0"/>
                <a:ea typeface="+mj-ea"/>
                <a:cs typeface="Arial" panose="020B0604020202020204" pitchFamily="34" charset="0"/>
              </a:rPr>
              <a:t>：</a:t>
            </a:r>
            <a:r>
              <a:rPr lang="en-US" altLang="ja-JP" sz="1400">
                <a:solidFill>
                  <a:schemeClr val="accent5"/>
                </a:solidFill>
                <a:latin typeface="Arial" panose="020B0604020202020204" pitchFamily="34" charset="0"/>
                <a:ea typeface="+mj-ea"/>
                <a:cs typeface="Arial" panose="020B0604020202020204" pitchFamily="34" charset="0"/>
              </a:rPr>
              <a:t>2</a:t>
            </a:r>
            <a:r>
              <a:rPr lang="ja-JP" altLang="en-US" sz="1400">
                <a:solidFill>
                  <a:schemeClr val="accent5"/>
                </a:solidFill>
                <a:latin typeface="Arial" panose="020B0604020202020204" pitchFamily="34" charset="0"/>
                <a:ea typeface="+mj-ea"/>
                <a:cs typeface="Arial" panose="020B0604020202020204" pitchFamily="34" charset="0"/>
              </a:rPr>
              <a:t>人零和有限確定不完全情報ゲーム</a:t>
            </a:r>
          </a:p>
        </p:txBody>
      </p:sp>
      <p:sp>
        <p:nvSpPr>
          <p:cNvPr id="17" name="円: 塗りつぶしなし 16">
            <a:extLst>
              <a:ext uri="{FF2B5EF4-FFF2-40B4-BE49-F238E27FC236}">
                <a16:creationId xmlns:a16="http://schemas.microsoft.com/office/drawing/2014/main" id="{9E5CDF07-FF96-1D58-13CC-12E3BCA97D9D}"/>
              </a:ext>
            </a:extLst>
          </p:cNvPr>
          <p:cNvSpPr/>
          <p:nvPr/>
        </p:nvSpPr>
        <p:spPr>
          <a:xfrm>
            <a:off x="4910775" y="3862975"/>
            <a:ext cx="777657" cy="1022764"/>
          </a:xfrm>
          <a:prstGeom prst="donut">
            <a:avLst>
              <a:gd name="adj" fmla="val 7512"/>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schemeClr val="tx1"/>
              </a:solidFill>
            </a:endParaRPr>
          </a:p>
        </p:txBody>
      </p:sp>
      <p:sp>
        <p:nvSpPr>
          <p:cNvPr id="18" name="矢印: 右 17">
            <a:extLst>
              <a:ext uri="{FF2B5EF4-FFF2-40B4-BE49-F238E27FC236}">
                <a16:creationId xmlns:a16="http://schemas.microsoft.com/office/drawing/2014/main" id="{4E36DCB7-AA29-114F-DF76-41E2B478B0D9}"/>
              </a:ext>
            </a:extLst>
          </p:cNvPr>
          <p:cNvSpPr/>
          <p:nvPr/>
        </p:nvSpPr>
        <p:spPr>
          <a:xfrm rot="21045079">
            <a:off x="5782417" y="4156786"/>
            <a:ext cx="594090" cy="266460"/>
          </a:xfrm>
          <a:prstGeom prst="rightArrow">
            <a:avLst>
              <a:gd name="adj1" fmla="val 50000"/>
              <a:gd name="adj2" fmla="val 56128"/>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a:extLst>
              <a:ext uri="{FF2B5EF4-FFF2-40B4-BE49-F238E27FC236}">
                <a16:creationId xmlns:a16="http://schemas.microsoft.com/office/drawing/2014/main" id="{DAA7E5A3-6C72-2305-F5D4-849B394BAFC0}"/>
              </a:ext>
            </a:extLst>
          </p:cNvPr>
          <p:cNvSpPr txBox="1"/>
          <p:nvPr/>
        </p:nvSpPr>
        <p:spPr>
          <a:xfrm rot="15939497">
            <a:off x="3030896" y="5040580"/>
            <a:ext cx="1828800" cy="461665"/>
          </a:xfrm>
          <a:prstGeom prst="rect">
            <a:avLst/>
          </a:prstGeom>
          <a:noFill/>
        </p:spPr>
        <p:txBody>
          <a:bodyPr wrap="square" rtlCol="0">
            <a:spAutoFit/>
          </a:bodyPr>
          <a:lstStyle/>
          <a:p>
            <a:pPr algn="l"/>
            <a:r>
              <a:rPr lang="en-US" altLang="ja-JP" sz="2400">
                <a:solidFill>
                  <a:schemeClr val="accent1"/>
                </a:solidFill>
                <a:latin typeface="Arial Black" panose="020B0604020202020204" pitchFamily="34" charset="0"/>
                <a:cs typeface="Arial Black" panose="020B0604020202020204" pitchFamily="34" charset="0"/>
              </a:rPr>
              <a:t>&lt;Side B&gt;</a:t>
            </a:r>
            <a:endParaRPr lang="ja-JP" altLang="en-US" sz="2400">
              <a:solidFill>
                <a:schemeClr val="accent1"/>
              </a:solidFill>
              <a:latin typeface="Arial Black" panose="020B0604020202020204" pitchFamily="34" charset="0"/>
              <a:cs typeface="Arial Black" panose="020B0604020202020204" pitchFamily="34" charset="0"/>
            </a:endParaRPr>
          </a:p>
        </p:txBody>
      </p:sp>
      <p:sp>
        <p:nvSpPr>
          <p:cNvPr id="22" name="テキスト ボックス 21">
            <a:extLst>
              <a:ext uri="{FF2B5EF4-FFF2-40B4-BE49-F238E27FC236}">
                <a16:creationId xmlns:a16="http://schemas.microsoft.com/office/drawing/2014/main" id="{0FCF76C0-5844-4CDA-1311-30386F99B0F5}"/>
              </a:ext>
            </a:extLst>
          </p:cNvPr>
          <p:cNvSpPr txBox="1"/>
          <p:nvPr/>
        </p:nvSpPr>
        <p:spPr>
          <a:xfrm>
            <a:off x="3645901" y="2698724"/>
            <a:ext cx="5377507" cy="662398"/>
          </a:xfrm>
          <a:prstGeom prst="rect">
            <a:avLst/>
          </a:prstGeom>
          <a:solidFill>
            <a:schemeClr val="accent5">
              <a:lumMod val="20000"/>
              <a:lumOff val="80000"/>
            </a:schemeClr>
          </a:solidFill>
          <a:ln>
            <a:solidFill>
              <a:srgbClr val="1BBEA8"/>
            </a:solidFill>
          </a:ln>
        </p:spPr>
        <p:txBody>
          <a:bodyPr wrap="square" rtlCol="0">
            <a:spAutoFit/>
          </a:bodyPr>
          <a:lstStyle/>
          <a:p>
            <a:pPr algn="l"/>
            <a:r>
              <a:rPr lang="en-US" altLang="ja-JP" b="1">
                <a:solidFill>
                  <a:schemeClr val="accent5">
                    <a:lumMod val="75000"/>
                  </a:schemeClr>
                </a:solidFill>
                <a:latin typeface="Arial" panose="020B0604020202020204" pitchFamily="34" charset="0"/>
                <a:cs typeface="Arial" panose="020B0604020202020204" pitchFamily="34" charset="0"/>
              </a:rPr>
              <a:t>Both players have 4 red ghost and 4 blue ghost</a:t>
            </a:r>
          </a:p>
          <a:p>
            <a:pPr algn="l"/>
            <a:r>
              <a:rPr lang="en-US" altLang="ja-JP" b="1">
                <a:solidFill>
                  <a:schemeClr val="accent5">
                    <a:lumMod val="75000"/>
                  </a:schemeClr>
                </a:solidFill>
                <a:latin typeface="Arial" panose="020B0604020202020204" pitchFamily="34" charset="0"/>
                <a:cs typeface="Arial" panose="020B0604020202020204" pitchFamily="34" charset="0"/>
              </a:rPr>
              <a:t>and move them</a:t>
            </a:r>
            <a:endParaRPr lang="ja-JP" altLang="en-US" b="1">
              <a:solidFill>
                <a:schemeClr val="accent5">
                  <a:lumMod val="75000"/>
                </a:schemeClr>
              </a:solidFill>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88655A5C-8C26-0FD4-11E4-D80F97C92502}"/>
              </a:ext>
            </a:extLst>
          </p:cNvPr>
          <p:cNvSpPr txBox="1"/>
          <p:nvPr/>
        </p:nvSpPr>
        <p:spPr>
          <a:xfrm rot="2723961">
            <a:off x="7609939" y="3777216"/>
            <a:ext cx="1828800" cy="461665"/>
          </a:xfrm>
          <a:prstGeom prst="rect">
            <a:avLst/>
          </a:prstGeom>
          <a:noFill/>
        </p:spPr>
        <p:txBody>
          <a:bodyPr wrap="square" rtlCol="0">
            <a:spAutoFit/>
          </a:bodyPr>
          <a:lstStyle/>
          <a:p>
            <a:pPr algn="l"/>
            <a:r>
              <a:rPr lang="en-US" altLang="ja-JP" sz="2400">
                <a:solidFill>
                  <a:schemeClr val="accent4"/>
                </a:solidFill>
                <a:latin typeface="Arial Black" panose="020B0604020202020204" pitchFamily="34" charset="0"/>
                <a:cs typeface="Arial Black" panose="020B0604020202020204" pitchFamily="34" charset="0"/>
              </a:rPr>
              <a:t>&lt;Side A&gt;</a:t>
            </a:r>
            <a:endParaRPr lang="ja-JP" altLang="en-US" sz="2400">
              <a:solidFill>
                <a:schemeClr val="accent4"/>
              </a:solidFill>
              <a:latin typeface="Arial Black" panose="020B0604020202020204" pitchFamily="34" charset="0"/>
              <a:cs typeface="Arial Black" panose="020B0604020202020204" pitchFamily="34" charset="0"/>
            </a:endParaRPr>
          </a:p>
        </p:txBody>
      </p:sp>
      <p:sp>
        <p:nvSpPr>
          <p:cNvPr id="25" name="矢印: 右 24">
            <a:extLst>
              <a:ext uri="{FF2B5EF4-FFF2-40B4-BE49-F238E27FC236}">
                <a16:creationId xmlns:a16="http://schemas.microsoft.com/office/drawing/2014/main" id="{0D6735D3-CB70-66EF-5252-FD9F6551A639}"/>
              </a:ext>
            </a:extLst>
          </p:cNvPr>
          <p:cNvSpPr/>
          <p:nvPr/>
        </p:nvSpPr>
        <p:spPr>
          <a:xfrm rot="4503011">
            <a:off x="5193901" y="5041022"/>
            <a:ext cx="594090" cy="266460"/>
          </a:xfrm>
          <a:prstGeom prst="rightArrow">
            <a:avLst>
              <a:gd name="adj1" fmla="val 50000"/>
              <a:gd name="adj2" fmla="val 56128"/>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7" name="矢印: 右 26">
            <a:extLst>
              <a:ext uri="{FF2B5EF4-FFF2-40B4-BE49-F238E27FC236}">
                <a16:creationId xmlns:a16="http://schemas.microsoft.com/office/drawing/2014/main" id="{054885AA-8FC9-BBD5-6FF5-FAF379A9710A}"/>
              </a:ext>
            </a:extLst>
          </p:cNvPr>
          <p:cNvSpPr/>
          <p:nvPr/>
        </p:nvSpPr>
        <p:spPr>
          <a:xfrm rot="10235858">
            <a:off x="4237844" y="4410340"/>
            <a:ext cx="594090" cy="266460"/>
          </a:xfrm>
          <a:prstGeom prst="rightArrow">
            <a:avLst>
              <a:gd name="adj1" fmla="val 50000"/>
              <a:gd name="adj2" fmla="val 56128"/>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3" name="フレーム 2">
            <a:extLst>
              <a:ext uri="{FF2B5EF4-FFF2-40B4-BE49-F238E27FC236}">
                <a16:creationId xmlns:a16="http://schemas.microsoft.com/office/drawing/2014/main" id="{AF23CF4D-FB46-1FAA-FED9-5F402C6C1029}"/>
              </a:ext>
            </a:extLst>
          </p:cNvPr>
          <p:cNvSpPr/>
          <p:nvPr/>
        </p:nvSpPr>
        <p:spPr>
          <a:xfrm>
            <a:off x="390173" y="5988707"/>
            <a:ext cx="3084777" cy="858555"/>
          </a:xfrm>
          <a:prstGeom prst="frame">
            <a:avLst>
              <a:gd name="adj1" fmla="val 30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schemeClr val="tx1"/>
              </a:solidFill>
            </a:endParaRPr>
          </a:p>
        </p:txBody>
      </p:sp>
      <p:sp>
        <p:nvSpPr>
          <p:cNvPr id="13" name="テキスト ボックス 12">
            <a:extLst>
              <a:ext uri="{FF2B5EF4-FFF2-40B4-BE49-F238E27FC236}">
                <a16:creationId xmlns:a16="http://schemas.microsoft.com/office/drawing/2014/main" id="{31716D74-82D5-2B7A-D763-E5B6B24B0970}"/>
              </a:ext>
            </a:extLst>
          </p:cNvPr>
          <p:cNvSpPr txBox="1"/>
          <p:nvPr/>
        </p:nvSpPr>
        <p:spPr>
          <a:xfrm>
            <a:off x="190173" y="681115"/>
            <a:ext cx="8417605" cy="492443"/>
          </a:xfrm>
          <a:prstGeom prst="rect">
            <a:avLst/>
          </a:prstGeom>
          <a:noFill/>
        </p:spPr>
        <p:txBody>
          <a:bodyPr wrap="square" rtlCol="0" anchor="b">
            <a:spAutoFit/>
          </a:bodyPr>
          <a:lstStyle/>
          <a:p>
            <a:r>
              <a:rPr lang="ja-JP" altLang="en-US" sz="2600">
                <a:solidFill>
                  <a:schemeClr val="bg1"/>
                </a:solidFill>
                <a:latin typeface="Arial Black" panose="020B0604020202020204" pitchFamily="34" charset="0"/>
                <a:cs typeface="Arial Black" panose="020B0604020202020204" pitchFamily="34" charset="0"/>
              </a:rPr>
              <a:t>○</a:t>
            </a:r>
            <a:r>
              <a:rPr lang="en-US" altLang="ja-JP" sz="2600">
                <a:solidFill>
                  <a:schemeClr val="bg1"/>
                </a:solidFill>
                <a:latin typeface="Arial Black" panose="020B0604020202020204" pitchFamily="34" charset="0"/>
                <a:cs typeface="Arial Black" panose="020B0604020202020204" pitchFamily="34" charset="0"/>
              </a:rPr>
              <a:t>One example of Humanlike Game</a:t>
            </a:r>
            <a:endParaRPr lang="ja-JP" altLang="en-US" sz="26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16" name="テキスト ボックス 15">
            <a:extLst>
              <a:ext uri="{FF2B5EF4-FFF2-40B4-BE49-F238E27FC236}">
                <a16:creationId xmlns:a16="http://schemas.microsoft.com/office/drawing/2014/main" id="{370D7716-5262-03C8-1DAF-FFB142C08D9B}"/>
              </a:ext>
            </a:extLst>
          </p:cNvPr>
          <p:cNvSpPr txBox="1"/>
          <p:nvPr/>
        </p:nvSpPr>
        <p:spPr>
          <a:xfrm>
            <a:off x="2454" y="340191"/>
            <a:ext cx="9143999" cy="615553"/>
          </a:xfrm>
          <a:prstGeom prst="rect">
            <a:avLst/>
          </a:prstGeom>
          <a:noFill/>
        </p:spPr>
        <p:txBody>
          <a:bodyPr wrap="square" rtlCol="0" anchor="b">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a:solidFill>
                  <a:schemeClr val="accent5">
                    <a:lumMod val="20000"/>
                    <a:lumOff val="80000"/>
                  </a:schemeClr>
                </a:solidFill>
                <a:latin typeface="Arial Black" panose="020B0604020202020204" pitchFamily="34" charset="0"/>
                <a:cs typeface="Arial Black" panose="020B0604020202020204" pitchFamily="34" charset="0"/>
              </a:rPr>
              <a:t>2. Games AI is good at</a:t>
            </a:r>
          </a:p>
          <a:p>
            <a:pPr algn="r"/>
            <a:r>
              <a:rPr lang="en-US" altLang="ja-JP" sz="1400">
                <a:solidFill>
                  <a:schemeClr val="accent5">
                    <a:lumMod val="20000"/>
                    <a:lumOff val="80000"/>
                  </a:schemeClr>
                </a:solidFill>
                <a:latin typeface="Arial Black" panose="020B0604020202020204" pitchFamily="34" charset="0"/>
                <a:cs typeface="Arial Black" panose="020B0604020202020204" pitchFamily="34" charset="0"/>
              </a:rPr>
              <a:t>– </a:t>
            </a:r>
            <a:r>
              <a:rPr lang="en-US" altLang="ja-JP" sz="1400" b="1">
                <a:solidFill>
                  <a:schemeClr val="accent5">
                    <a:lumMod val="20000"/>
                    <a:lumOff val="80000"/>
                  </a:schemeClr>
                </a:solidFill>
              </a:rPr>
              <a:t>AI</a:t>
            </a:r>
            <a:r>
              <a:rPr lang="ja-JP" altLang="en-US" sz="1400" b="1">
                <a:solidFill>
                  <a:schemeClr val="accent5">
                    <a:lumMod val="20000"/>
                    <a:lumOff val="80000"/>
                  </a:schemeClr>
                </a:solidFill>
              </a:rPr>
              <a:t>が得意なゲーム</a:t>
            </a:r>
            <a:endParaRPr lang="ja-JP" altLang="en-US" sz="140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spTree>
    <p:extLst>
      <p:ext uri="{BB962C8B-B14F-4D97-AF65-F5344CB8AC3E}">
        <p14:creationId xmlns:p14="http://schemas.microsoft.com/office/powerpoint/2010/main" val="81124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E0F3A3A-68E9-7B48-0801-C86BC5B6B535}"/>
              </a:ext>
            </a:extLst>
          </p:cNvPr>
          <p:cNvPicPr>
            <a:picLocks noChangeAspect="1"/>
          </p:cNvPicPr>
          <p:nvPr/>
        </p:nvPicPr>
        <p:blipFill>
          <a:blip r:embed="rId3"/>
          <a:stretch>
            <a:fillRect/>
          </a:stretch>
        </p:blipFill>
        <p:spPr>
          <a:xfrm>
            <a:off x="3879907" y="3429000"/>
            <a:ext cx="5143501" cy="3429000"/>
          </a:xfrm>
          <a:prstGeom prst="rect">
            <a:avLst/>
          </a:prstGeom>
        </p:spPr>
      </p:pic>
      <p:sp>
        <p:nvSpPr>
          <p:cNvPr id="12" name="四角形 11">
            <a:extLst>
              <a:ext uri="{FF2B5EF4-FFF2-40B4-BE49-F238E27FC236}">
                <a16:creationId xmlns:a16="http://schemas.microsoft.com/office/drawing/2014/main" id="{273AA708-1A6C-444C-B5C7-C24DEACB8F65}"/>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テキスト ボックス 7">
            <a:extLst>
              <a:ext uri="{FF2B5EF4-FFF2-40B4-BE49-F238E27FC236}">
                <a16:creationId xmlns:a16="http://schemas.microsoft.com/office/drawing/2014/main" id="{FF76AD3B-FF28-124B-9A48-C14EFC829243}"/>
              </a:ext>
            </a:extLst>
          </p:cNvPr>
          <p:cNvSpPr txBox="1"/>
          <p:nvPr/>
        </p:nvSpPr>
        <p:spPr>
          <a:xfrm>
            <a:off x="190172" y="1446956"/>
            <a:ext cx="7826881" cy="210826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PF" sz="2400" b="1">
                <a:solidFill>
                  <a:schemeClr val="accent5"/>
                </a:solidFill>
                <a:latin typeface="Arial Black" panose="020B0604020202020204" pitchFamily="34" charset="0"/>
                <a:cs typeface="Arial Black" panose="020B0604020202020204" pitchFamily="34" charset="0"/>
              </a:rPr>
              <a:t>&lt;Victory Conditions&gt;</a:t>
            </a:r>
          </a:p>
          <a:p>
            <a:pPr algn="l"/>
            <a:r>
              <a:rPr lang="ja-PF" altLang="en-US" sz="1400">
                <a:solidFill>
                  <a:schemeClr val="accent5"/>
                </a:solidFill>
                <a:latin typeface="MS PGothic" panose="020B0600070205080204" pitchFamily="34" charset="-128"/>
                <a:ea typeface="MS PGothic" panose="020B0600070205080204" pitchFamily="34" charset="-128"/>
              </a:rPr>
              <a:t>勝利条件</a:t>
            </a:r>
            <a:endParaRPr lang="en-US" altLang="ja-PF" sz="1400">
              <a:solidFill>
                <a:schemeClr val="accent5"/>
              </a:solidFill>
              <a:latin typeface="MS PGothic" panose="020B0600070205080204" pitchFamily="34" charset="-128"/>
              <a:ea typeface="MS PGothic" panose="020B0600070205080204" pitchFamily="34" charset="-128"/>
            </a:endParaRPr>
          </a:p>
          <a:p>
            <a:pPr algn="l"/>
            <a:r>
              <a:rPr lang="ja-JP" altLang="en-US" sz="1500"/>
              <a:t>　</a:t>
            </a:r>
            <a:endParaRPr lang="en-US" altLang="ja-JP" sz="1500"/>
          </a:p>
          <a:p>
            <a:pPr algn="l"/>
            <a:r>
              <a:rPr lang="ja-JP" altLang="en-US" sz="2400" b="1">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Cover the all red pieces of the other player</a:t>
            </a:r>
          </a:p>
          <a:p>
            <a:pPr algn="l"/>
            <a:r>
              <a:rPr lang="ja-JP" altLang="en-US" sz="1500"/>
              <a:t>　敵の</a:t>
            </a:r>
            <a:r>
              <a:rPr lang="ja-PF" altLang="en-US" sz="1500"/>
              <a:t>赤いコマを全て倒す</a:t>
            </a:r>
            <a:endParaRPr lang="en-US" altLang="en-US" sz="1500"/>
          </a:p>
          <a:p>
            <a:pPr algn="l"/>
            <a:r>
              <a:rPr lang="ja-JP" altLang="en-US" sz="2400" b="1">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Reach own blue piece to the goal </a:t>
            </a:r>
          </a:p>
          <a:p>
            <a:pPr algn="l"/>
            <a:r>
              <a:rPr lang="ja-JP" altLang="en-US" sz="1500"/>
              <a:t>　自分の</a:t>
            </a:r>
            <a:r>
              <a:rPr lang="ja-PF" altLang="en-US" sz="1500"/>
              <a:t>青いコマがゴール</a:t>
            </a:r>
            <a:r>
              <a:rPr lang="en-US" altLang="ja-PF" sz="1500"/>
              <a:t>(</a:t>
            </a:r>
            <a:r>
              <a:rPr lang="ja-PF" altLang="en-US" sz="1500"/>
              <a:t>１番端まで着く</a:t>
            </a:r>
            <a:r>
              <a:rPr lang="en-US" altLang="ja-PF" sz="1500"/>
              <a:t>)</a:t>
            </a:r>
          </a:p>
        </p:txBody>
      </p:sp>
      <p:sp>
        <p:nvSpPr>
          <p:cNvPr id="13" name="テキスト ボックス 12">
            <a:extLst>
              <a:ext uri="{FF2B5EF4-FFF2-40B4-BE49-F238E27FC236}">
                <a16:creationId xmlns:a16="http://schemas.microsoft.com/office/drawing/2014/main" id="{3884F888-1371-6B4C-AD5B-E9D9DDE54FA9}"/>
              </a:ext>
            </a:extLst>
          </p:cNvPr>
          <p:cNvSpPr txBox="1"/>
          <p:nvPr/>
        </p:nvSpPr>
        <p:spPr>
          <a:xfrm>
            <a:off x="339663" y="3696950"/>
            <a:ext cx="5143501" cy="1677382"/>
          </a:xfrm>
          <a:prstGeom prst="rect">
            <a:avLst/>
          </a:prstGeom>
          <a:solidFill>
            <a:schemeClr val="accent5"/>
          </a:solidFill>
          <a:ln>
            <a:solidFill>
              <a:schemeClr val="accent5">
                <a:lumMod val="50000"/>
              </a:schemeClr>
            </a:solidFill>
          </a:ln>
        </p:spPr>
        <p:txBody>
          <a:bodyPr wrap="square" rtlCol="0">
            <a:spAutoFit/>
          </a:bodyPr>
          <a:lstStyle/>
          <a:p>
            <a:pPr algn="l"/>
            <a:r>
              <a:rPr lang="ja-JP" altLang="en-US" sz="2200" b="1">
                <a:solidFill>
                  <a:schemeClr val="bg1"/>
                </a:solidFill>
                <a:latin typeface="Arial" panose="020B0604020202020204" pitchFamily="34" charset="0"/>
                <a:cs typeface="Arial" panose="020B0604020202020204" pitchFamily="34" charset="0"/>
              </a:rPr>
              <a:t>・</a:t>
            </a:r>
            <a:r>
              <a:rPr lang="en-US" altLang="ja-JP" sz="2200" b="1">
                <a:solidFill>
                  <a:schemeClr val="bg1"/>
                </a:solidFill>
                <a:latin typeface="Arial" panose="020B0604020202020204" pitchFamily="34" charset="0"/>
                <a:cs typeface="Arial" panose="020B0604020202020204" pitchFamily="34" charset="0"/>
              </a:rPr>
              <a:t>Multiple Victory Conditions</a:t>
            </a:r>
          </a:p>
          <a:p>
            <a:pPr algn="l"/>
            <a:r>
              <a:rPr lang="ja-JP" altLang="en-US" sz="1400" b="1">
                <a:solidFill>
                  <a:schemeClr val="bg1"/>
                </a:solidFill>
                <a:latin typeface="Arial" panose="020B0604020202020204" pitchFamily="34" charset="0"/>
                <a:cs typeface="Arial" panose="020B0604020202020204" pitchFamily="34" charset="0"/>
              </a:rPr>
              <a:t>　</a:t>
            </a:r>
            <a:r>
              <a:rPr lang="en-US" altLang="ja-JP" sz="1400" b="1">
                <a:solidFill>
                  <a:schemeClr val="bg1"/>
                </a:solidFill>
                <a:latin typeface="Arial" panose="020B0604020202020204" pitchFamily="34" charset="0"/>
                <a:cs typeface="Arial" panose="020B0604020202020204" pitchFamily="34" charset="0"/>
              </a:rPr>
              <a:t>  </a:t>
            </a:r>
            <a:r>
              <a:rPr lang="ja-JP" altLang="en-US" sz="1400" b="1">
                <a:solidFill>
                  <a:schemeClr val="bg1"/>
                </a:solidFill>
                <a:latin typeface="Arial" panose="020B0604020202020204" pitchFamily="34" charset="0"/>
                <a:cs typeface="Arial" panose="020B0604020202020204" pitchFamily="34" charset="0"/>
              </a:rPr>
              <a:t>勝利条件が複数存在</a:t>
            </a:r>
          </a:p>
          <a:p>
            <a:pPr algn="l"/>
            <a:endParaRPr lang="en-US" altLang="ja-JP" sz="500" b="1">
              <a:solidFill>
                <a:schemeClr val="bg1"/>
              </a:solidFill>
              <a:latin typeface="Arial" panose="020B0604020202020204" pitchFamily="34" charset="0"/>
              <a:cs typeface="Arial" panose="020B0604020202020204" pitchFamily="34" charset="0"/>
            </a:endParaRPr>
          </a:p>
          <a:p>
            <a:pPr algn="l"/>
            <a:r>
              <a:rPr lang="ja-JP" altLang="en-US" sz="2200" b="1">
                <a:solidFill>
                  <a:schemeClr val="bg1"/>
                </a:solidFill>
                <a:latin typeface="Arial" panose="020B0604020202020204" pitchFamily="34" charset="0"/>
                <a:cs typeface="Arial" panose="020B0604020202020204" pitchFamily="34" charset="0"/>
              </a:rPr>
              <a:t>・</a:t>
            </a:r>
            <a:r>
              <a:rPr lang="en-US" altLang="ja-JP" sz="2200" b="1">
                <a:solidFill>
                  <a:schemeClr val="bg1"/>
                </a:solidFill>
                <a:latin typeface="Arial" panose="020B0604020202020204" pitchFamily="34" charset="0"/>
                <a:cs typeface="Arial" panose="020B0604020202020204" pitchFamily="34" charset="0"/>
              </a:rPr>
              <a:t>Difficult to guess which methods </a:t>
            </a:r>
          </a:p>
          <a:p>
            <a:pPr algn="l"/>
            <a:r>
              <a:rPr lang="ja-JP" altLang="en-US" sz="2200" b="1">
                <a:solidFill>
                  <a:schemeClr val="bg1"/>
                </a:solidFill>
                <a:latin typeface="Arial" panose="020B0604020202020204" pitchFamily="34" charset="0"/>
                <a:cs typeface="Arial" panose="020B0604020202020204" pitchFamily="34" charset="0"/>
              </a:rPr>
              <a:t>　</a:t>
            </a:r>
            <a:r>
              <a:rPr lang="en-US" altLang="ja-JP" sz="2200" b="1">
                <a:solidFill>
                  <a:schemeClr val="bg1"/>
                </a:solidFill>
                <a:latin typeface="Arial" panose="020B0604020202020204" pitchFamily="34" charset="0"/>
                <a:cs typeface="Arial" panose="020B0604020202020204" pitchFamily="34" charset="0"/>
              </a:rPr>
              <a:t>each player use to win</a:t>
            </a:r>
          </a:p>
          <a:p>
            <a:pPr algn="l"/>
            <a:r>
              <a:rPr lang="ja-JP" altLang="en-US" sz="1400" b="1">
                <a:solidFill>
                  <a:schemeClr val="bg1"/>
                </a:solidFill>
                <a:latin typeface="Arial" panose="020B0604020202020204" pitchFamily="34" charset="0"/>
                <a:cs typeface="Arial" panose="020B0604020202020204" pitchFamily="34" charset="0"/>
              </a:rPr>
              <a:t>　</a:t>
            </a:r>
            <a:r>
              <a:rPr lang="en-US" altLang="ja-JP" sz="1400" b="1">
                <a:solidFill>
                  <a:schemeClr val="bg1"/>
                </a:solidFill>
                <a:latin typeface="Arial" panose="020B0604020202020204" pitchFamily="34" charset="0"/>
                <a:cs typeface="Arial" panose="020B0604020202020204" pitchFamily="34" charset="0"/>
              </a:rPr>
              <a:t>  </a:t>
            </a:r>
            <a:r>
              <a:rPr lang="ja-JP" altLang="en-US" sz="1400" b="1">
                <a:solidFill>
                  <a:schemeClr val="bg1"/>
                </a:solidFill>
                <a:latin typeface="Arial" panose="020B0604020202020204" pitchFamily="34" charset="0"/>
                <a:cs typeface="Arial" panose="020B0604020202020204" pitchFamily="34" charset="0"/>
              </a:rPr>
              <a:t>相手がどの条件で勝とうとしているか予測が困難</a:t>
            </a:r>
          </a:p>
        </p:txBody>
      </p:sp>
      <p:sp>
        <p:nvSpPr>
          <p:cNvPr id="15" name="四角形 14">
            <a:extLst>
              <a:ext uri="{FF2B5EF4-FFF2-40B4-BE49-F238E27FC236}">
                <a16:creationId xmlns:a16="http://schemas.microsoft.com/office/drawing/2014/main" id="{1C90329D-B5F3-9E42-97A3-1D3FBEA00922}"/>
              </a:ext>
            </a:extLst>
          </p:cNvPr>
          <p:cNvSpPr/>
          <p:nvPr/>
        </p:nvSpPr>
        <p:spPr>
          <a:xfrm>
            <a:off x="243582" y="2236559"/>
            <a:ext cx="61430" cy="1202922"/>
          </a:xfrm>
          <a:prstGeom prst="rect">
            <a:avLst/>
          </a:prstGeom>
          <a:solidFill>
            <a:srgbClr val="1BBEA8"/>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77711834-862D-97DC-5FB7-489F2A292157}"/>
              </a:ext>
            </a:extLst>
          </p:cNvPr>
          <p:cNvSpPr txBox="1"/>
          <p:nvPr/>
        </p:nvSpPr>
        <p:spPr>
          <a:xfrm>
            <a:off x="1933355" y="6326177"/>
            <a:ext cx="5277289" cy="338554"/>
          </a:xfrm>
          <a:prstGeom prst="rect">
            <a:avLst/>
          </a:prstGeom>
          <a:solidFill>
            <a:schemeClr val="accent5"/>
          </a:solidFill>
          <a:ln>
            <a:solidFill>
              <a:schemeClr val="accent5">
                <a:lumMod val="50000"/>
              </a:schemeClr>
            </a:solidFill>
          </a:ln>
        </p:spPr>
        <p:txBody>
          <a:bodyPr wrap="square" rtlCol="0">
            <a:spAutoFit/>
          </a:bodyPr>
          <a:lstStyle/>
          <a:p>
            <a:pPr algn="ctr"/>
            <a:r>
              <a:rPr lang="ja-JP" altLang="en-US" sz="1600" b="1">
                <a:solidFill>
                  <a:schemeClr val="bg1"/>
                </a:solidFill>
                <a:latin typeface="+mj-ea"/>
                <a:ea typeface="+mj-ea"/>
              </a:rPr>
              <a:t>非</a:t>
            </a:r>
            <a:r>
              <a:rPr lang="en-US" altLang="ja-JP" sz="1600" b="1">
                <a:solidFill>
                  <a:schemeClr val="bg1"/>
                </a:solidFill>
                <a:latin typeface="+mj-ea"/>
                <a:ea typeface="+mj-ea"/>
              </a:rPr>
              <a:t>AI</a:t>
            </a:r>
            <a:r>
              <a:rPr lang="ja-JP" altLang="en-US" sz="1600" b="1">
                <a:solidFill>
                  <a:schemeClr val="bg1"/>
                </a:solidFill>
                <a:latin typeface="+mj-ea"/>
                <a:ea typeface="+mj-ea"/>
              </a:rPr>
              <a:t>では人間と同等のレベルでプレイできない</a:t>
            </a:r>
          </a:p>
        </p:txBody>
      </p:sp>
      <p:sp>
        <p:nvSpPr>
          <p:cNvPr id="14" name="テキスト ボックス 13">
            <a:extLst>
              <a:ext uri="{FF2B5EF4-FFF2-40B4-BE49-F238E27FC236}">
                <a16:creationId xmlns:a16="http://schemas.microsoft.com/office/drawing/2014/main" id="{9850535F-8340-134C-A921-F932035E04CE}"/>
              </a:ext>
            </a:extLst>
          </p:cNvPr>
          <p:cNvSpPr txBox="1"/>
          <p:nvPr/>
        </p:nvSpPr>
        <p:spPr>
          <a:xfrm>
            <a:off x="769515" y="5840855"/>
            <a:ext cx="7604969" cy="523220"/>
          </a:xfrm>
          <a:prstGeom prst="rect">
            <a:avLst/>
          </a:prstGeom>
          <a:solidFill>
            <a:schemeClr val="accent5">
              <a:lumMod val="50000"/>
            </a:schemeClr>
          </a:solidFill>
          <a:ln>
            <a:solidFill>
              <a:schemeClr val="accent5"/>
            </a:solidFill>
          </a:ln>
        </p:spPr>
        <p:txBody>
          <a:bodyPr wrap="square" rtlCol="0">
            <a:spAutoFit/>
          </a:bodyPr>
          <a:lstStyle/>
          <a:p>
            <a:pPr algn="l"/>
            <a:r>
              <a:rPr lang="ja-JP" altLang="en-US" sz="2800">
                <a:solidFill>
                  <a:schemeClr val="bg1"/>
                </a:solidFill>
                <a:latin typeface="Arial Black" panose="020B0604020202020204" pitchFamily="34" charset="0"/>
                <a:cs typeface="Arial Black" panose="020B0604020202020204" pitchFamily="34" charset="0"/>
              </a:rPr>
              <a:t>→</a:t>
            </a:r>
            <a:r>
              <a:rPr lang="en-US" altLang="ja-JP" sz="2800">
                <a:solidFill>
                  <a:schemeClr val="bg1"/>
                </a:solidFill>
                <a:latin typeface="Arial Black" panose="020B0604020202020204" pitchFamily="34" charset="0"/>
                <a:cs typeface="Arial Black" panose="020B0604020202020204" pitchFamily="34" charset="0"/>
              </a:rPr>
              <a:t>Difficult for Non-AI to defeat human</a:t>
            </a:r>
            <a:endParaRPr lang="ja-JP" altLang="en-US" sz="2800">
              <a:solidFill>
                <a:schemeClr val="bg1"/>
              </a:solidFill>
              <a:latin typeface="Arial Black" panose="020B0604020202020204" pitchFamily="34" charset="0"/>
              <a:cs typeface="Arial Black" panose="020B0604020202020204" pitchFamily="34" charset="0"/>
            </a:endParaRPr>
          </a:p>
        </p:txBody>
      </p:sp>
      <p:sp>
        <p:nvSpPr>
          <p:cNvPr id="5" name="テキスト ボックス 4">
            <a:extLst>
              <a:ext uri="{FF2B5EF4-FFF2-40B4-BE49-F238E27FC236}">
                <a16:creationId xmlns:a16="http://schemas.microsoft.com/office/drawing/2014/main" id="{330F4A04-7CE0-503D-019E-E69E0297476F}"/>
              </a:ext>
            </a:extLst>
          </p:cNvPr>
          <p:cNvSpPr txBox="1"/>
          <p:nvPr/>
        </p:nvSpPr>
        <p:spPr>
          <a:xfrm>
            <a:off x="2454" y="340191"/>
            <a:ext cx="9143999" cy="615553"/>
          </a:xfrm>
          <a:prstGeom prst="rect">
            <a:avLst/>
          </a:prstGeom>
          <a:noFill/>
        </p:spPr>
        <p:txBody>
          <a:bodyPr wrap="square" rtlCol="0" anchor="b">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a:solidFill>
                  <a:schemeClr val="accent5">
                    <a:lumMod val="20000"/>
                    <a:lumOff val="80000"/>
                  </a:schemeClr>
                </a:solidFill>
                <a:latin typeface="Arial Black" panose="020B0604020202020204" pitchFamily="34" charset="0"/>
                <a:cs typeface="Arial Black" panose="020B0604020202020204" pitchFamily="34" charset="0"/>
              </a:rPr>
              <a:t>2. Games AI is good at</a:t>
            </a:r>
          </a:p>
          <a:p>
            <a:pPr algn="r"/>
            <a:r>
              <a:rPr lang="en-US" altLang="ja-JP" sz="1400">
                <a:solidFill>
                  <a:schemeClr val="accent5">
                    <a:lumMod val="20000"/>
                    <a:lumOff val="80000"/>
                  </a:schemeClr>
                </a:solidFill>
                <a:latin typeface="Arial Black" panose="020B0604020202020204" pitchFamily="34" charset="0"/>
                <a:cs typeface="Arial Black" panose="020B0604020202020204" pitchFamily="34" charset="0"/>
              </a:rPr>
              <a:t>– </a:t>
            </a:r>
            <a:r>
              <a:rPr lang="en-US" altLang="ja-JP" sz="1400" b="1">
                <a:solidFill>
                  <a:schemeClr val="accent5">
                    <a:lumMod val="20000"/>
                    <a:lumOff val="80000"/>
                  </a:schemeClr>
                </a:solidFill>
              </a:rPr>
              <a:t>AI</a:t>
            </a:r>
            <a:r>
              <a:rPr lang="ja-JP" altLang="en-US" sz="1400" b="1">
                <a:solidFill>
                  <a:schemeClr val="accent5">
                    <a:lumMod val="20000"/>
                    <a:lumOff val="80000"/>
                  </a:schemeClr>
                </a:solidFill>
              </a:rPr>
              <a:t>が得意なゲーム</a:t>
            </a:r>
            <a:endParaRPr lang="ja-JP" altLang="en-US" sz="140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7" name="テキスト ボックス 6">
            <a:extLst>
              <a:ext uri="{FF2B5EF4-FFF2-40B4-BE49-F238E27FC236}">
                <a16:creationId xmlns:a16="http://schemas.microsoft.com/office/drawing/2014/main" id="{F8E3F585-89CF-1BE3-8DFF-7B0C773CDA29}"/>
              </a:ext>
            </a:extLst>
          </p:cNvPr>
          <p:cNvSpPr txBox="1"/>
          <p:nvPr/>
        </p:nvSpPr>
        <p:spPr>
          <a:xfrm>
            <a:off x="190173" y="681115"/>
            <a:ext cx="8417605" cy="492443"/>
          </a:xfrm>
          <a:prstGeom prst="rect">
            <a:avLst/>
          </a:prstGeom>
          <a:noFill/>
        </p:spPr>
        <p:txBody>
          <a:bodyPr wrap="square" rtlCol="0" anchor="b">
            <a:spAutoFit/>
          </a:bodyPr>
          <a:lstStyle/>
          <a:p>
            <a:r>
              <a:rPr lang="ja-JP" altLang="en-US" sz="2600">
                <a:solidFill>
                  <a:schemeClr val="bg1"/>
                </a:solidFill>
                <a:latin typeface="Arial Black" panose="020B0604020202020204" pitchFamily="34" charset="0"/>
                <a:cs typeface="Arial Black" panose="020B0604020202020204" pitchFamily="34" charset="0"/>
              </a:rPr>
              <a:t>○</a:t>
            </a:r>
            <a:r>
              <a:rPr lang="en-US" altLang="ja-JP" sz="2600">
                <a:solidFill>
                  <a:schemeClr val="bg1"/>
                </a:solidFill>
                <a:latin typeface="Arial Black" panose="020B0604020202020204" pitchFamily="34" charset="0"/>
                <a:cs typeface="Arial Black" panose="020B0604020202020204" pitchFamily="34" charset="0"/>
              </a:rPr>
              <a:t>One example of Humanlike Game</a:t>
            </a:r>
            <a:endParaRPr lang="ja-JP" altLang="en-US" sz="26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Tree>
    <p:extLst>
      <p:ext uri="{BB962C8B-B14F-4D97-AF65-F5344CB8AC3E}">
        <p14:creationId xmlns:p14="http://schemas.microsoft.com/office/powerpoint/2010/main" val="78376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9B59927-ED05-1541-8FB8-A34A01241784}"/>
              </a:ext>
            </a:extLst>
          </p:cNvPr>
          <p:cNvSpPr txBox="1"/>
          <p:nvPr/>
        </p:nvSpPr>
        <p:spPr>
          <a:xfrm>
            <a:off x="287866" y="1360585"/>
            <a:ext cx="6051551" cy="438582"/>
          </a:xfrm>
          <a:prstGeom prst="rect">
            <a:avLst/>
          </a:prstGeom>
          <a:noFill/>
        </p:spPr>
        <p:txBody>
          <a:bodyPr wrap="square" rtlCol="0" anchor="b">
            <a:spAutoFit/>
          </a:bodyPr>
          <a:lstStyle/>
          <a:p>
            <a:r>
              <a:rPr lang="en-US" altLang="ja-JP" sz="2250">
                <a:solidFill>
                  <a:schemeClr val="bg1"/>
                </a:solidFill>
                <a:latin typeface="Arial Black" panose="020B0604020202020204" pitchFamily="34" charset="0"/>
                <a:cs typeface="Arial Black" panose="020B0604020202020204" pitchFamily="34" charset="0"/>
              </a:rPr>
              <a:t>2. Why AI is necessary ?</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a:solidFill>
                  <a:schemeClr val="bg1"/>
                </a:solidFill>
                <a:latin typeface="Arial Black" panose="020B0604020202020204" pitchFamily="34" charset="0"/>
                <a:cs typeface="Arial Black" panose="020B0604020202020204" pitchFamily="34" charset="0"/>
              </a:rPr>
              <a:t>– </a:t>
            </a:r>
            <a:r>
              <a:rPr lang="en-US" altLang="ja-JP" sz="1500" b="1">
                <a:solidFill>
                  <a:schemeClr val="bg1"/>
                </a:solidFill>
              </a:rPr>
              <a:t>AI</a:t>
            </a:r>
            <a:r>
              <a:rPr lang="ja-JP" altLang="en-US" sz="1500" b="1">
                <a:solidFill>
                  <a:schemeClr val="bg1"/>
                </a:solidFill>
              </a:rPr>
              <a:t>が必要な理由</a:t>
            </a:r>
            <a:r>
              <a:rPr lang="en-US" altLang="ja-JP" sz="2250">
                <a:solidFill>
                  <a:schemeClr val="bg1"/>
                </a:solidFill>
                <a:latin typeface="Arial Black" panose="020B0604020202020204" pitchFamily="34" charset="0"/>
                <a:cs typeface="Arial Black" panose="020B0604020202020204" pitchFamily="34" charset="0"/>
              </a:rPr>
              <a:t> </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2" name="四角形 1">
            <a:extLst>
              <a:ext uri="{FF2B5EF4-FFF2-40B4-BE49-F238E27FC236}">
                <a16:creationId xmlns:a16="http://schemas.microsoft.com/office/drawing/2014/main" id="{2D5EA7AD-0167-4447-A17E-445C3F62FAA7}"/>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テキスト ボックス 2">
            <a:extLst>
              <a:ext uri="{FF2B5EF4-FFF2-40B4-BE49-F238E27FC236}">
                <a16:creationId xmlns:a16="http://schemas.microsoft.com/office/drawing/2014/main" id="{72C51F1E-0253-974E-8844-7BC19F9A9A0B}"/>
              </a:ext>
            </a:extLst>
          </p:cNvPr>
          <p:cNvSpPr txBox="1"/>
          <p:nvPr/>
        </p:nvSpPr>
        <p:spPr>
          <a:xfrm>
            <a:off x="190173" y="650336"/>
            <a:ext cx="9143999" cy="523220"/>
          </a:xfrm>
          <a:prstGeom prst="rect">
            <a:avLst/>
          </a:prstGeom>
          <a:noFill/>
        </p:spPr>
        <p:txBody>
          <a:bodyPr wrap="square" rtlCol="0" anchor="b">
            <a:spAutoFit/>
          </a:bodyPr>
          <a:lstStyle/>
          <a:p>
            <a:r>
              <a:rPr lang="en-US" altLang="ja-JP" sz="2800">
                <a:solidFill>
                  <a:schemeClr val="bg1"/>
                </a:solidFill>
                <a:latin typeface="Arial Black" panose="020B0604020202020204" pitchFamily="34" charset="0"/>
                <a:cs typeface="Arial Black" panose="020B0604020202020204" pitchFamily="34" charset="0"/>
              </a:rPr>
              <a:t>2. Games where AI takes advantage</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a:solidFill>
                  <a:schemeClr val="bg1"/>
                </a:solidFill>
                <a:latin typeface="Arial Black" panose="020B0604020202020204" pitchFamily="34" charset="0"/>
                <a:cs typeface="Arial Black" panose="020B0604020202020204" pitchFamily="34" charset="0"/>
              </a:rPr>
              <a:t>– </a:t>
            </a:r>
            <a:r>
              <a:rPr lang="en-US" altLang="ja-JP" sz="1500" b="1">
                <a:solidFill>
                  <a:schemeClr val="bg1"/>
                </a:solidFill>
              </a:rPr>
              <a:t>AI</a:t>
            </a:r>
            <a:r>
              <a:rPr lang="ja-JP" altLang="en-US" sz="1500" b="1">
                <a:solidFill>
                  <a:schemeClr val="bg1"/>
                </a:solidFill>
              </a:rPr>
              <a:t>が得意なゲーム</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10" name="テキスト ボックス 9">
            <a:extLst>
              <a:ext uri="{FF2B5EF4-FFF2-40B4-BE49-F238E27FC236}">
                <a16:creationId xmlns:a16="http://schemas.microsoft.com/office/drawing/2014/main" id="{54AAC77B-B95F-FF42-8B4D-A4D6E43D1491}"/>
              </a:ext>
            </a:extLst>
          </p:cNvPr>
          <p:cNvSpPr txBox="1"/>
          <p:nvPr/>
        </p:nvSpPr>
        <p:spPr>
          <a:xfrm>
            <a:off x="502138" y="2016917"/>
            <a:ext cx="7172136" cy="830997"/>
          </a:xfrm>
          <a:prstGeom prst="rect">
            <a:avLst/>
          </a:prstGeom>
          <a:noFill/>
        </p:spPr>
        <p:txBody>
          <a:bodyPr wrap="square" rtlCol="0">
            <a:spAutoFit/>
          </a:bodyPr>
          <a:lstStyle/>
          <a:p>
            <a:pPr algn="l"/>
            <a:r>
              <a:rPr lang="ja-JP" altLang="en-US" sz="3200" b="1">
                <a:solidFill>
                  <a:schemeClr val="accent5">
                    <a:lumMod val="50000"/>
                  </a:schemeClr>
                </a:solidFill>
                <a:latin typeface="Arial Black" panose="020B0604020202020204" pitchFamily="34" charset="0"/>
                <a:cs typeface="Arial Black" panose="020B0604020202020204" pitchFamily="34" charset="0"/>
              </a:rPr>
              <a:t>○</a:t>
            </a:r>
            <a:r>
              <a:rPr lang="en-US" altLang="ja-JP" sz="3200" b="1">
                <a:solidFill>
                  <a:schemeClr val="accent5">
                    <a:lumMod val="50000"/>
                  </a:schemeClr>
                </a:solidFill>
                <a:latin typeface="Arial Black" panose="020B0604020202020204" pitchFamily="34" charset="0"/>
                <a:cs typeface="Arial Black" panose="020B0604020202020204" pitchFamily="34" charset="0"/>
              </a:rPr>
              <a:t>Strictly-Ruled Game</a:t>
            </a:r>
            <a:endParaRPr lang="ja-JP" altLang="en-US" sz="3200" b="1">
              <a:solidFill>
                <a:schemeClr val="accent5">
                  <a:lumMod val="50000"/>
                </a:schemeClr>
              </a:solidFill>
              <a:latin typeface="Arial Black" panose="020B0604020202020204" pitchFamily="34" charset="0"/>
              <a:cs typeface="Arial Black" panose="020B0604020202020204" pitchFamily="34" charset="0"/>
            </a:endParaRPr>
          </a:p>
          <a:p>
            <a:pPr algn="l"/>
            <a:r>
              <a:rPr lang="ja-JP" altLang="en-US"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　　　　</a:t>
            </a:r>
            <a:r>
              <a:rPr lang="en-US" altLang="ja-JP"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 </a:t>
            </a:r>
            <a:r>
              <a:rPr lang="ja-JP" altLang="en-US"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ルールが厳格なゲーム</a:t>
            </a:r>
          </a:p>
        </p:txBody>
      </p:sp>
      <p:sp>
        <p:nvSpPr>
          <p:cNvPr id="12" name="テキスト ボックス 11">
            <a:extLst>
              <a:ext uri="{FF2B5EF4-FFF2-40B4-BE49-F238E27FC236}">
                <a16:creationId xmlns:a16="http://schemas.microsoft.com/office/drawing/2014/main" id="{A2B82629-574B-CE4F-874A-935D127B4F8E}"/>
              </a:ext>
            </a:extLst>
          </p:cNvPr>
          <p:cNvSpPr txBox="1"/>
          <p:nvPr/>
        </p:nvSpPr>
        <p:spPr>
          <a:xfrm>
            <a:off x="502138" y="3743037"/>
            <a:ext cx="7367520" cy="830997"/>
          </a:xfrm>
          <a:prstGeom prst="rect">
            <a:avLst/>
          </a:prstGeom>
          <a:noFill/>
        </p:spPr>
        <p:txBody>
          <a:bodyPr wrap="square" rtlCol="0">
            <a:spAutoFit/>
          </a:bodyPr>
          <a:lstStyle/>
          <a:p>
            <a:pPr algn="l"/>
            <a:r>
              <a:rPr lang="ja-JP" altLang="en-US" sz="3200" b="1">
                <a:solidFill>
                  <a:schemeClr val="accent5">
                    <a:lumMod val="50000"/>
                  </a:schemeClr>
                </a:solidFill>
                <a:latin typeface="Arial Black" panose="020B0604020202020204" pitchFamily="34" charset="0"/>
                <a:cs typeface="Arial Black" panose="020B0604020202020204" pitchFamily="34" charset="0"/>
              </a:rPr>
              <a:t>○</a:t>
            </a:r>
            <a:r>
              <a:rPr lang="en-US" altLang="ja-JP" sz="3200" b="1">
                <a:solidFill>
                  <a:schemeClr val="accent5">
                    <a:lumMod val="50000"/>
                  </a:schemeClr>
                </a:solidFill>
                <a:latin typeface="Arial Black" panose="020B0604020202020204" pitchFamily="34" charset="0"/>
                <a:cs typeface="Arial Black" panose="020B0604020202020204" pitchFamily="34" charset="0"/>
              </a:rPr>
              <a:t>Humanlike Game</a:t>
            </a:r>
            <a:endParaRPr lang="ja-JP" altLang="en-US" sz="3200" b="1">
              <a:solidFill>
                <a:schemeClr val="accent5">
                  <a:lumMod val="50000"/>
                </a:schemeClr>
              </a:solidFill>
              <a:latin typeface="Arial Black" panose="020B0604020202020204" pitchFamily="34" charset="0"/>
              <a:cs typeface="Arial Black" panose="020B0604020202020204" pitchFamily="34" charset="0"/>
            </a:endParaRPr>
          </a:p>
          <a:p>
            <a:pPr algn="l"/>
            <a:r>
              <a:rPr lang="ja-JP" altLang="en-US"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　　　　</a:t>
            </a:r>
            <a:r>
              <a:rPr lang="en-US" altLang="ja-JP"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 </a:t>
            </a:r>
            <a:r>
              <a:rPr lang="ja-JP" altLang="en-US"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人間に近いゲーム</a:t>
            </a:r>
            <a:endParaRPr lang="ja-JP" altLang="en-US" sz="3200" b="1">
              <a:solidFill>
                <a:schemeClr val="accent5">
                  <a:lumMod val="50000"/>
                </a:schemeClr>
              </a:solidFill>
              <a:latin typeface="Arial Black" panose="020B0604020202020204" pitchFamily="34" charset="0"/>
              <a:cs typeface="Arial Black" panose="020B0604020202020204" pitchFamily="34" charset="0"/>
            </a:endParaRPr>
          </a:p>
        </p:txBody>
      </p:sp>
      <p:pic>
        <p:nvPicPr>
          <p:cNvPr id="8" name="図 7">
            <a:extLst>
              <a:ext uri="{FF2B5EF4-FFF2-40B4-BE49-F238E27FC236}">
                <a16:creationId xmlns:a16="http://schemas.microsoft.com/office/drawing/2014/main" id="{9EF714F3-99AB-9347-8768-554CE71CF7AA}"/>
              </a:ext>
            </a:extLst>
          </p:cNvPr>
          <p:cNvPicPr>
            <a:picLocks noChangeAspect="1"/>
          </p:cNvPicPr>
          <p:nvPr/>
        </p:nvPicPr>
        <p:blipFill>
          <a:blip r:embed="rId3"/>
          <a:stretch>
            <a:fillRect/>
          </a:stretch>
        </p:blipFill>
        <p:spPr>
          <a:xfrm>
            <a:off x="7444619" y="1349189"/>
            <a:ext cx="1418245" cy="1748277"/>
          </a:xfrm>
          <a:prstGeom prst="rect">
            <a:avLst/>
          </a:prstGeom>
        </p:spPr>
      </p:pic>
      <p:sp>
        <p:nvSpPr>
          <p:cNvPr id="27" name="テキスト ボックス 26">
            <a:extLst>
              <a:ext uri="{FF2B5EF4-FFF2-40B4-BE49-F238E27FC236}">
                <a16:creationId xmlns:a16="http://schemas.microsoft.com/office/drawing/2014/main" id="{9A019B82-AD67-C849-8221-C91D5527FA45}"/>
              </a:ext>
            </a:extLst>
          </p:cNvPr>
          <p:cNvSpPr txBox="1"/>
          <p:nvPr/>
        </p:nvSpPr>
        <p:spPr>
          <a:xfrm>
            <a:off x="710514" y="2751195"/>
            <a:ext cx="6246426" cy="584775"/>
          </a:xfrm>
          <a:prstGeom prst="rect">
            <a:avLst/>
          </a:prstGeom>
          <a:noFill/>
        </p:spPr>
        <p:txBody>
          <a:bodyPr wrap="square" rtlCol="0">
            <a:spAutoFit/>
          </a:bodyPr>
          <a:lstStyle/>
          <a:p>
            <a:pPr algn="l"/>
            <a:r>
              <a:rPr lang="ja-JP" altLang="en-US" sz="3200" b="1">
                <a:solidFill>
                  <a:schemeClr val="accent5">
                    <a:lumMod val="75000"/>
                  </a:schemeClr>
                </a:solidFill>
                <a:latin typeface="Arial Nova Cond" panose="020B0504020202020204" pitchFamily="34" charset="0"/>
                <a:cs typeface="Arial" panose="020B0604020202020204" pitchFamily="34" charset="0"/>
              </a:rPr>
              <a:t>→</a:t>
            </a:r>
            <a:r>
              <a:rPr lang="en-US" altLang="ja-JP" sz="3200" b="1">
                <a:solidFill>
                  <a:schemeClr val="accent5">
                    <a:lumMod val="75000"/>
                  </a:schemeClr>
                </a:solidFill>
                <a:latin typeface="Arial Nova Cond" panose="020B0504020202020204" pitchFamily="34" charset="0"/>
                <a:cs typeface="Arial" panose="020B0604020202020204" pitchFamily="34" charset="0"/>
              </a:rPr>
              <a:t>Even Non-AI Program can play</a:t>
            </a:r>
            <a:endParaRPr lang="ja-JP" altLang="en-US" sz="3200" b="1">
              <a:solidFill>
                <a:schemeClr val="accent5">
                  <a:lumMod val="75000"/>
                </a:schemeClr>
              </a:solidFill>
              <a:latin typeface="Arial Nova Cond" panose="020B05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A728C081-E59F-4243-8269-1712DCB2E8F0}"/>
              </a:ext>
            </a:extLst>
          </p:cNvPr>
          <p:cNvSpPr txBox="1"/>
          <p:nvPr/>
        </p:nvSpPr>
        <p:spPr>
          <a:xfrm>
            <a:off x="699069" y="4458902"/>
            <a:ext cx="5229143"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3200" b="1">
                <a:solidFill>
                  <a:schemeClr val="accent5">
                    <a:lumMod val="75000"/>
                  </a:schemeClr>
                </a:solidFill>
                <a:latin typeface="Arial Nova Cond" panose="020B0504020202020204" pitchFamily="34" charset="0"/>
                <a:cs typeface="Arial" panose="020B0604020202020204" pitchFamily="34" charset="0"/>
              </a:rPr>
              <a:t>→</a:t>
            </a:r>
            <a:r>
              <a:rPr lang="en-US" altLang="ja-JP" sz="3200" b="1">
                <a:solidFill>
                  <a:schemeClr val="accent5">
                    <a:lumMod val="75000"/>
                  </a:schemeClr>
                </a:solidFill>
                <a:latin typeface="Arial Nova Cond" panose="020B0504020202020204" pitchFamily="34" charset="0"/>
                <a:cs typeface="Arial" panose="020B0604020202020204" pitchFamily="34" charset="0"/>
              </a:rPr>
              <a:t>Too complicated for Non-AI </a:t>
            </a:r>
          </a:p>
          <a:p>
            <a:pPr algn="l"/>
            <a:r>
              <a:rPr lang="ja-JP" altLang="en-US" sz="3200" b="1">
                <a:solidFill>
                  <a:schemeClr val="accent5">
                    <a:lumMod val="75000"/>
                  </a:schemeClr>
                </a:solidFill>
                <a:latin typeface="Arial Nova Cond" panose="020B0504020202020204" pitchFamily="34" charset="0"/>
                <a:cs typeface="Arial" panose="020B0604020202020204" pitchFamily="34" charset="0"/>
              </a:rPr>
              <a:t>　</a:t>
            </a:r>
            <a:r>
              <a:rPr lang="en-US" altLang="ja-JP" sz="3200" b="1">
                <a:solidFill>
                  <a:schemeClr val="accent5">
                    <a:lumMod val="75000"/>
                  </a:schemeClr>
                </a:solidFill>
                <a:latin typeface="Arial Nova Cond" panose="020B0504020202020204" pitchFamily="34" charset="0"/>
                <a:cs typeface="Arial" panose="020B0604020202020204" pitchFamily="34" charset="0"/>
              </a:rPr>
              <a:t>to play</a:t>
            </a:r>
            <a:endParaRPr lang="ja-JP" altLang="en-US" sz="3200" b="1">
              <a:solidFill>
                <a:schemeClr val="accent5">
                  <a:lumMod val="75000"/>
                </a:schemeClr>
              </a:solidFill>
              <a:latin typeface="Arial Nova Cond" panose="020B0504020202020204" pitchFamily="34" charset="0"/>
              <a:cs typeface="Arial" panose="020B0604020202020204" pitchFamily="34" charset="0"/>
            </a:endParaRPr>
          </a:p>
        </p:txBody>
      </p:sp>
      <p:sp>
        <p:nvSpPr>
          <p:cNvPr id="4" name="四角形 3">
            <a:extLst>
              <a:ext uri="{FF2B5EF4-FFF2-40B4-BE49-F238E27FC236}">
                <a16:creationId xmlns:a16="http://schemas.microsoft.com/office/drawing/2014/main" id="{D91A4E51-D91E-0641-A3A0-9B80CF646E64}"/>
              </a:ext>
            </a:extLst>
          </p:cNvPr>
          <p:cNvSpPr/>
          <p:nvPr/>
        </p:nvSpPr>
        <p:spPr>
          <a:xfrm>
            <a:off x="-1" y="3632710"/>
            <a:ext cx="9143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A72CE1C1-EC77-3EDC-03F0-B73C6FA07204}"/>
              </a:ext>
            </a:extLst>
          </p:cNvPr>
          <p:cNvSpPr txBox="1"/>
          <p:nvPr/>
        </p:nvSpPr>
        <p:spPr>
          <a:xfrm>
            <a:off x="190173" y="1397187"/>
            <a:ext cx="4238465" cy="461665"/>
          </a:xfrm>
          <a:prstGeom prst="rect">
            <a:avLst/>
          </a:prstGeom>
          <a:noFill/>
        </p:spPr>
        <p:txBody>
          <a:bodyPr wrap="square" rtlCol="0">
            <a:spAutoFit/>
          </a:bodyPr>
          <a:lstStyle/>
          <a:p>
            <a:pPr algn="l"/>
            <a:r>
              <a:rPr lang="en-US" altLang="ja-JP" sz="2400" b="1">
                <a:solidFill>
                  <a:schemeClr val="accent5"/>
                </a:solidFill>
                <a:latin typeface="Arial Black" panose="020B0604020202020204" pitchFamily="34" charset="0"/>
                <a:cs typeface="Arial Black" panose="020B0604020202020204" pitchFamily="34" charset="0"/>
              </a:rPr>
              <a:t>&lt;Two types of games&gt;</a:t>
            </a:r>
            <a:endParaRPr lang="ja-JP" altLang="en-US" sz="2400" b="1">
              <a:solidFill>
                <a:schemeClr val="accent5"/>
              </a:solidFill>
              <a:latin typeface="Arial Black" panose="020B0604020202020204" pitchFamily="34" charset="0"/>
              <a:cs typeface="Arial Black" panose="020B0604020202020204" pitchFamily="34" charset="0"/>
            </a:endParaRPr>
          </a:p>
        </p:txBody>
      </p:sp>
      <p:pic>
        <p:nvPicPr>
          <p:cNvPr id="14" name="図 13">
            <a:extLst>
              <a:ext uri="{FF2B5EF4-FFF2-40B4-BE49-F238E27FC236}">
                <a16:creationId xmlns:a16="http://schemas.microsoft.com/office/drawing/2014/main" id="{6BA33490-AE8D-11D1-7FC6-24BD63D38323}"/>
              </a:ext>
            </a:extLst>
          </p:cNvPr>
          <p:cNvPicPr>
            <a:picLocks noChangeAspect="1"/>
          </p:cNvPicPr>
          <p:nvPr/>
        </p:nvPicPr>
        <p:blipFill>
          <a:blip r:embed="rId4"/>
          <a:stretch>
            <a:fillRect/>
          </a:stretch>
        </p:blipFill>
        <p:spPr>
          <a:xfrm>
            <a:off x="6423719" y="1315024"/>
            <a:ext cx="914725" cy="1675777"/>
          </a:xfrm>
          <a:prstGeom prst="rect">
            <a:avLst/>
          </a:prstGeom>
        </p:spPr>
      </p:pic>
      <p:pic>
        <p:nvPicPr>
          <p:cNvPr id="11" name="図 10">
            <a:extLst>
              <a:ext uri="{FF2B5EF4-FFF2-40B4-BE49-F238E27FC236}">
                <a16:creationId xmlns:a16="http://schemas.microsoft.com/office/drawing/2014/main" id="{6211EB82-9350-0805-D06E-3E33E17C708D}"/>
              </a:ext>
            </a:extLst>
          </p:cNvPr>
          <p:cNvPicPr>
            <a:picLocks noChangeAspect="1"/>
          </p:cNvPicPr>
          <p:nvPr/>
        </p:nvPicPr>
        <p:blipFill>
          <a:blip r:embed="rId5"/>
          <a:stretch>
            <a:fillRect/>
          </a:stretch>
        </p:blipFill>
        <p:spPr>
          <a:xfrm>
            <a:off x="5019265" y="1299605"/>
            <a:ext cx="1404454" cy="1059192"/>
          </a:xfrm>
          <a:prstGeom prst="rect">
            <a:avLst/>
          </a:prstGeom>
        </p:spPr>
      </p:pic>
      <p:pic>
        <p:nvPicPr>
          <p:cNvPr id="15" name="図 14">
            <a:extLst>
              <a:ext uri="{FF2B5EF4-FFF2-40B4-BE49-F238E27FC236}">
                <a16:creationId xmlns:a16="http://schemas.microsoft.com/office/drawing/2014/main" id="{1D7BD062-7EBC-EB29-590D-AF4F934266F0}"/>
              </a:ext>
            </a:extLst>
          </p:cNvPr>
          <p:cNvPicPr>
            <a:picLocks noChangeAspect="1"/>
          </p:cNvPicPr>
          <p:nvPr/>
        </p:nvPicPr>
        <p:blipFill>
          <a:blip r:embed="rId6"/>
          <a:stretch>
            <a:fillRect/>
          </a:stretch>
        </p:blipFill>
        <p:spPr>
          <a:xfrm>
            <a:off x="5804658" y="3775887"/>
            <a:ext cx="1533786" cy="862755"/>
          </a:xfrm>
          <a:prstGeom prst="rect">
            <a:avLst/>
          </a:prstGeom>
        </p:spPr>
      </p:pic>
      <p:pic>
        <p:nvPicPr>
          <p:cNvPr id="19" name="図 22">
            <a:extLst>
              <a:ext uri="{FF2B5EF4-FFF2-40B4-BE49-F238E27FC236}">
                <a16:creationId xmlns:a16="http://schemas.microsoft.com/office/drawing/2014/main" id="{9E3573B4-30F5-6EC6-4668-B4AB7647C10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591294" y="4752261"/>
            <a:ext cx="2326310" cy="1308549"/>
          </a:xfrm>
          <a:prstGeom prst="rect">
            <a:avLst/>
          </a:prstGeom>
        </p:spPr>
      </p:pic>
      <p:pic>
        <p:nvPicPr>
          <p:cNvPr id="21" name="図 20">
            <a:extLst>
              <a:ext uri="{FF2B5EF4-FFF2-40B4-BE49-F238E27FC236}">
                <a16:creationId xmlns:a16="http://schemas.microsoft.com/office/drawing/2014/main" id="{20A85F67-6550-8AFD-A4AD-E92779D291A7}"/>
              </a:ext>
            </a:extLst>
          </p:cNvPr>
          <p:cNvPicPr>
            <a:picLocks noChangeAspect="1"/>
          </p:cNvPicPr>
          <p:nvPr/>
        </p:nvPicPr>
        <p:blipFill>
          <a:blip r:embed="rId8"/>
          <a:stretch>
            <a:fillRect/>
          </a:stretch>
        </p:blipFill>
        <p:spPr>
          <a:xfrm>
            <a:off x="7466515" y="3795886"/>
            <a:ext cx="1533786" cy="801527"/>
          </a:xfrm>
          <a:prstGeom prst="rect">
            <a:avLst/>
          </a:prstGeom>
        </p:spPr>
      </p:pic>
      <p:sp>
        <p:nvSpPr>
          <p:cNvPr id="6" name="テキスト ボックス 5">
            <a:extLst>
              <a:ext uri="{FF2B5EF4-FFF2-40B4-BE49-F238E27FC236}">
                <a16:creationId xmlns:a16="http://schemas.microsoft.com/office/drawing/2014/main" id="{E41EEEA8-5C4E-1CDA-9889-CC8536E3D1A7}"/>
              </a:ext>
            </a:extLst>
          </p:cNvPr>
          <p:cNvSpPr txBox="1"/>
          <p:nvPr/>
        </p:nvSpPr>
        <p:spPr>
          <a:xfrm>
            <a:off x="501900" y="5558395"/>
            <a:ext cx="5623480" cy="1169551"/>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en-US" altLang="ja-JP" sz="2400" b="1">
                <a:solidFill>
                  <a:schemeClr val="accent5"/>
                </a:solidFill>
                <a:latin typeface="Arial" panose="020B0604020202020204" pitchFamily="34" charset="0"/>
                <a:cs typeface="Arial" panose="020B0604020202020204" pitchFamily="34" charset="0"/>
              </a:rPr>
              <a:t>Can AI really play humanlike game</a:t>
            </a:r>
          </a:p>
          <a:p>
            <a:pPr algn="l"/>
            <a:r>
              <a:rPr lang="en-US" altLang="ja-JP" sz="2400" b="1">
                <a:solidFill>
                  <a:schemeClr val="accent5"/>
                </a:solidFill>
                <a:latin typeface="Arial" panose="020B0604020202020204" pitchFamily="34" charset="0"/>
                <a:cs typeface="Arial" panose="020B0604020202020204" pitchFamily="34" charset="0"/>
              </a:rPr>
              <a:t>better than non-AI?</a:t>
            </a:r>
          </a:p>
          <a:p>
            <a:pPr algn="l"/>
            <a:r>
              <a:rPr lang="ja-JP" altLang="en-US" sz="2200">
                <a:latin typeface="Arial" panose="020B0604020202020204" pitchFamily="34" charset="0"/>
                <a:cs typeface="Arial" panose="020B0604020202020204" pitchFamily="34" charset="0"/>
              </a:rPr>
              <a:t>→</a:t>
            </a:r>
            <a:r>
              <a:rPr lang="en-US" altLang="ja-JP" sz="2200">
                <a:latin typeface="Arial" panose="020B0604020202020204" pitchFamily="34" charset="0"/>
                <a:cs typeface="Arial" panose="020B0604020202020204" pitchFamily="34" charset="0"/>
              </a:rPr>
              <a:t> We built an AI and demonstrated it</a:t>
            </a:r>
            <a:endParaRPr lang="ja-JP" altLang="en-US" sz="2200">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6643247A-D8B7-D537-A3A5-061F1C9352DF}"/>
              </a:ext>
            </a:extLst>
          </p:cNvPr>
          <p:cNvSpPr txBox="1"/>
          <p:nvPr/>
        </p:nvSpPr>
        <p:spPr>
          <a:xfrm>
            <a:off x="5428978" y="6159452"/>
            <a:ext cx="3023092" cy="523220"/>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r>
              <a:rPr lang="ja-JP" altLang="en-US" sz="1400">
                <a:latin typeface="Arial" panose="020B0604020202020204" pitchFamily="34" charset="0"/>
                <a:cs typeface="Arial" panose="020B0604020202020204" pitchFamily="34" charset="0"/>
              </a:rPr>
              <a:t>実践により</a:t>
            </a:r>
            <a:r>
              <a:rPr lang="en-US" altLang="ja-JP" sz="1400">
                <a:latin typeface="Arial" panose="020B0604020202020204" pitchFamily="34" charset="0"/>
                <a:cs typeface="Arial" panose="020B0604020202020204" pitchFamily="34" charset="0"/>
              </a:rPr>
              <a:t>AI</a:t>
            </a:r>
            <a:r>
              <a:rPr lang="ja-JP" altLang="en-US" sz="1400">
                <a:latin typeface="Arial" panose="020B0604020202020204" pitchFamily="34" charset="0"/>
                <a:cs typeface="Arial" panose="020B0604020202020204" pitchFamily="34" charset="0"/>
              </a:rPr>
              <a:t>が人間に近いゲームを</a:t>
            </a:r>
          </a:p>
          <a:p>
            <a:r>
              <a:rPr lang="ja-JP" altLang="en-US" sz="1400">
                <a:latin typeface="Arial" panose="020B0604020202020204" pitchFamily="34" charset="0"/>
                <a:cs typeface="Arial" panose="020B0604020202020204" pitchFamily="34" charset="0"/>
              </a:rPr>
              <a:t>プレイできるか検証</a:t>
            </a:r>
          </a:p>
        </p:txBody>
      </p:sp>
    </p:spTree>
    <p:extLst>
      <p:ext uri="{BB962C8B-B14F-4D97-AF65-F5344CB8AC3E}">
        <p14:creationId xmlns:p14="http://schemas.microsoft.com/office/powerpoint/2010/main" val="339738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13D156D6-1866-7B40-B308-4E1F8D727AD6}"/>
              </a:ext>
            </a:extLst>
          </p:cNvPr>
          <p:cNvSpPr txBox="1"/>
          <p:nvPr/>
        </p:nvSpPr>
        <p:spPr>
          <a:xfrm>
            <a:off x="3531913" y="3767833"/>
            <a:ext cx="4887311" cy="1477328"/>
          </a:xfrm>
          <a:prstGeom prst="rect">
            <a:avLst/>
          </a:prstGeom>
          <a:noFill/>
          <a:ln>
            <a:solidFill>
              <a:schemeClr val="accent5"/>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800" b="1">
                <a:latin typeface="Arial" panose="020B0604020202020204" pitchFamily="34" charset="0"/>
                <a:cs typeface="Arial" panose="020B0604020202020204" pitchFamily="34" charset="0"/>
              </a:rPr>
              <a:t>Elements of humanlike game :</a:t>
            </a:r>
          </a:p>
          <a:p>
            <a:pPr algn="l"/>
            <a:r>
              <a:rPr lang="ja-JP" altLang="en-US" sz="2400" b="1">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Many ways to clear</a:t>
            </a:r>
          </a:p>
          <a:p>
            <a:pPr algn="l"/>
            <a:r>
              <a:rPr lang="ja-JP" altLang="en-US" sz="2400" b="1">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Ambiguous victory condition</a:t>
            </a:r>
          </a:p>
          <a:p>
            <a:pPr algn="l"/>
            <a:r>
              <a:rPr lang="ja-JP" altLang="en-US" sz="2400" b="1">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Random factor</a:t>
            </a:r>
          </a:p>
        </p:txBody>
      </p:sp>
      <p:sp>
        <p:nvSpPr>
          <p:cNvPr id="2" name="四角形 1">
            <a:extLst>
              <a:ext uri="{FF2B5EF4-FFF2-40B4-BE49-F238E27FC236}">
                <a16:creationId xmlns:a16="http://schemas.microsoft.com/office/drawing/2014/main" id="{2D5EA7AD-0167-4447-A17E-445C3F62FAA7}"/>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テキスト ボックス 2">
            <a:extLst>
              <a:ext uri="{FF2B5EF4-FFF2-40B4-BE49-F238E27FC236}">
                <a16:creationId xmlns:a16="http://schemas.microsoft.com/office/drawing/2014/main" id="{72C51F1E-0253-974E-8844-7BC19F9A9A0B}"/>
              </a:ext>
            </a:extLst>
          </p:cNvPr>
          <p:cNvSpPr txBox="1"/>
          <p:nvPr/>
        </p:nvSpPr>
        <p:spPr>
          <a:xfrm>
            <a:off x="190173" y="650336"/>
            <a:ext cx="8862648" cy="523220"/>
          </a:xfrm>
          <a:prstGeom prst="rect">
            <a:avLst/>
          </a:prstGeom>
          <a:noFill/>
        </p:spPr>
        <p:txBody>
          <a:bodyPr wrap="square" rtlCol="0" anchor="b">
            <a:spAutoFit/>
          </a:bodyPr>
          <a:lstStyle/>
          <a:p>
            <a:r>
              <a:rPr lang="en-US" altLang="ja-JP" sz="2800">
                <a:solidFill>
                  <a:schemeClr val="bg1"/>
                </a:solidFill>
                <a:latin typeface="Arial Black" panose="020B0604020202020204" pitchFamily="34" charset="0"/>
                <a:cs typeface="Arial Black" panose="020B0604020202020204" pitchFamily="34" charset="0"/>
              </a:rPr>
              <a:t>3. Practice of building Tracking AI </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a:solidFill>
                  <a:schemeClr val="bg1"/>
                </a:solidFill>
                <a:latin typeface="Arial Black" panose="020B0604020202020204" pitchFamily="34" charset="0"/>
                <a:cs typeface="Arial Black" panose="020B0604020202020204" pitchFamily="34" charset="0"/>
              </a:rPr>
              <a:t>–</a:t>
            </a:r>
            <a:r>
              <a:rPr lang="en-US" altLang="ja-JP" sz="1500" b="1">
                <a:solidFill>
                  <a:schemeClr val="bg1"/>
                </a:solidFill>
                <a:latin typeface="Arial Black" panose="020B0604020202020204" pitchFamily="34" charset="0"/>
                <a:cs typeface="Arial Black" panose="020B0604020202020204" pitchFamily="34" charset="0"/>
              </a:rPr>
              <a:t> </a:t>
            </a:r>
            <a:r>
              <a:rPr lang="ja-JP" altLang="en-US" sz="1500" b="1">
                <a:solidFill>
                  <a:schemeClr val="bg1"/>
                </a:solidFill>
                <a:latin typeface="Arial Black" panose="020B0604020202020204" pitchFamily="34" charset="0"/>
                <a:cs typeface="Arial Black" panose="020B0604020202020204" pitchFamily="34" charset="0"/>
              </a:rPr>
              <a:t>追尾</a:t>
            </a:r>
            <a:r>
              <a:rPr lang="en-US" altLang="ja-JP" sz="1500" b="1">
                <a:solidFill>
                  <a:schemeClr val="bg1"/>
                </a:solidFill>
              </a:rPr>
              <a:t>AI</a:t>
            </a:r>
            <a:r>
              <a:rPr lang="ja-JP" altLang="en-US" sz="1500" b="1">
                <a:solidFill>
                  <a:schemeClr val="bg1"/>
                </a:solidFill>
              </a:rPr>
              <a:t>の作成</a:t>
            </a:r>
            <a:r>
              <a:rPr lang="en-US" altLang="ja-JP" sz="2250">
                <a:solidFill>
                  <a:schemeClr val="bg1"/>
                </a:solidFill>
                <a:latin typeface="Arial Black" panose="020B0604020202020204" pitchFamily="34" charset="0"/>
                <a:cs typeface="Arial Black" panose="020B0604020202020204" pitchFamily="34" charset="0"/>
              </a:rPr>
              <a:t> </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38" name="四角形 37">
            <a:extLst>
              <a:ext uri="{FF2B5EF4-FFF2-40B4-BE49-F238E27FC236}">
                <a16:creationId xmlns:a16="http://schemas.microsoft.com/office/drawing/2014/main" id="{1CBF0B08-9A86-3C40-8932-4C268D080E68}"/>
              </a:ext>
            </a:extLst>
          </p:cNvPr>
          <p:cNvSpPr/>
          <p:nvPr/>
        </p:nvSpPr>
        <p:spPr>
          <a:xfrm>
            <a:off x="844506" y="2923719"/>
            <a:ext cx="55695" cy="1072993"/>
          </a:xfrm>
          <a:prstGeom prst="rect">
            <a:avLst/>
          </a:prstGeom>
          <a:solidFill>
            <a:srgbClr val="1BBEA8"/>
          </a:solidFill>
          <a:ln>
            <a:solidFill>
              <a:srgbClr val="9AF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 name="図 11">
            <a:extLst>
              <a:ext uri="{FF2B5EF4-FFF2-40B4-BE49-F238E27FC236}">
                <a16:creationId xmlns:a16="http://schemas.microsoft.com/office/drawing/2014/main" id="{2F64BCE8-D588-C76D-F07A-1B0607845635}"/>
              </a:ext>
            </a:extLst>
          </p:cNvPr>
          <p:cNvPicPr>
            <a:picLocks noChangeAspect="1"/>
          </p:cNvPicPr>
          <p:nvPr/>
        </p:nvPicPr>
        <p:blipFill rotWithShape="1">
          <a:blip r:embed="rId3">
            <a:extLst>
              <a:ext uri="{28A0092B-C50C-407E-A947-70E740481C1C}">
                <a14:useLocalDpi xmlns:a14="http://schemas.microsoft.com/office/drawing/2010/main" val="0"/>
              </a:ext>
            </a:extLst>
          </a:blip>
          <a:srcRect l="68008" t="28182"/>
          <a:stretch/>
        </p:blipFill>
        <p:spPr>
          <a:xfrm>
            <a:off x="145920" y="1340498"/>
            <a:ext cx="3193304" cy="5376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吹き出し: 折線 (強調線付き) 12">
            <a:extLst>
              <a:ext uri="{FF2B5EF4-FFF2-40B4-BE49-F238E27FC236}">
                <a16:creationId xmlns:a16="http://schemas.microsoft.com/office/drawing/2014/main" id="{1E755D6B-588D-C864-9711-7A2EA46CE34C}"/>
              </a:ext>
            </a:extLst>
          </p:cNvPr>
          <p:cNvSpPr/>
          <p:nvPr/>
        </p:nvSpPr>
        <p:spPr>
          <a:xfrm>
            <a:off x="4024585" y="1738606"/>
            <a:ext cx="2925272" cy="509836"/>
          </a:xfrm>
          <a:prstGeom prst="accentCallout2">
            <a:avLst>
              <a:gd name="adj1" fmla="val 18750"/>
              <a:gd name="adj2" fmla="val -8333"/>
              <a:gd name="adj3" fmla="val 18750"/>
              <a:gd name="adj4" fmla="val -16667"/>
              <a:gd name="adj5" fmla="val 185468"/>
              <a:gd name="adj6" fmla="val -40750"/>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a:solidFill>
                  <a:srgbClr val="1BBEA8"/>
                </a:solidFill>
                <a:latin typeface="Arial" panose="020B0604020202020204" pitchFamily="34" charset="0"/>
                <a:cs typeface="Arial" panose="020B0604020202020204" pitchFamily="34" charset="0"/>
              </a:rPr>
              <a:t>・</a:t>
            </a:r>
            <a:r>
              <a:rPr lang="en-US" altLang="ja-JP" sz="2200" b="1">
                <a:solidFill>
                  <a:srgbClr val="1BBEA8"/>
                </a:solidFill>
                <a:latin typeface="Arial" panose="020B0604020202020204" pitchFamily="34" charset="0"/>
                <a:cs typeface="Arial" panose="020B0604020202020204" pitchFamily="34" charset="0"/>
              </a:rPr>
              <a:t>Criteria for reward</a:t>
            </a:r>
            <a:endParaRPr lang="ja-JP" altLang="en-US" sz="2200" b="1">
              <a:solidFill>
                <a:srgbClr val="1BBEA8"/>
              </a:solidFill>
              <a:latin typeface="Arial" panose="020B0604020202020204" pitchFamily="34" charset="0"/>
              <a:cs typeface="Arial" panose="020B0604020202020204" pitchFamily="34" charset="0"/>
            </a:endParaRPr>
          </a:p>
        </p:txBody>
      </p:sp>
      <p:sp>
        <p:nvSpPr>
          <p:cNvPr id="17" name="吹き出し: 折線 (強調線付き) 16">
            <a:extLst>
              <a:ext uri="{FF2B5EF4-FFF2-40B4-BE49-F238E27FC236}">
                <a16:creationId xmlns:a16="http://schemas.microsoft.com/office/drawing/2014/main" id="{58F8DF44-C615-8A37-91D9-7B358AA8544C}"/>
              </a:ext>
            </a:extLst>
          </p:cNvPr>
          <p:cNvSpPr/>
          <p:nvPr/>
        </p:nvSpPr>
        <p:spPr>
          <a:xfrm>
            <a:off x="4024585" y="3090858"/>
            <a:ext cx="3334556" cy="509836"/>
          </a:xfrm>
          <a:prstGeom prst="accentCallout2">
            <a:avLst>
              <a:gd name="adj1" fmla="val 18750"/>
              <a:gd name="adj2" fmla="val -8333"/>
              <a:gd name="adj3" fmla="val 18750"/>
              <a:gd name="adj4" fmla="val -16667"/>
              <a:gd name="adj5" fmla="val 240121"/>
              <a:gd name="adj6" fmla="val -44221"/>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a:solidFill>
                  <a:srgbClr val="1BBEA8"/>
                </a:solidFill>
                <a:latin typeface="Arial" panose="020B0604020202020204" pitchFamily="34" charset="0"/>
                <a:cs typeface="Arial" panose="020B0604020202020204" pitchFamily="34" charset="0"/>
              </a:rPr>
              <a:t>・</a:t>
            </a:r>
            <a:r>
              <a:rPr lang="en-US" altLang="ja-JP" sz="2200" b="1">
                <a:solidFill>
                  <a:srgbClr val="1BBEA8"/>
                </a:solidFill>
                <a:latin typeface="Arial" panose="020B0604020202020204" pitchFamily="34" charset="0"/>
                <a:cs typeface="Arial" panose="020B0604020202020204" pitchFamily="34" charset="0"/>
              </a:rPr>
              <a:t>How to calculate data</a:t>
            </a:r>
            <a:endParaRPr lang="ja-JP" altLang="en-US" sz="2200" b="1">
              <a:solidFill>
                <a:srgbClr val="1BBEA8"/>
              </a:solidFill>
              <a:latin typeface="Arial" panose="020B0604020202020204" pitchFamily="34" charset="0"/>
              <a:cs typeface="Arial" panose="020B0604020202020204" pitchFamily="34" charset="0"/>
            </a:endParaRPr>
          </a:p>
        </p:txBody>
      </p:sp>
      <p:sp>
        <p:nvSpPr>
          <p:cNvPr id="19" name="吹き出し: 折線 (強調線付き) 18">
            <a:extLst>
              <a:ext uri="{FF2B5EF4-FFF2-40B4-BE49-F238E27FC236}">
                <a16:creationId xmlns:a16="http://schemas.microsoft.com/office/drawing/2014/main" id="{6F581D32-2681-5E53-F3E1-FCF8FD637D52}"/>
              </a:ext>
            </a:extLst>
          </p:cNvPr>
          <p:cNvSpPr/>
          <p:nvPr/>
        </p:nvSpPr>
        <p:spPr>
          <a:xfrm>
            <a:off x="4024585" y="2413883"/>
            <a:ext cx="2971961" cy="509836"/>
          </a:xfrm>
          <a:prstGeom prst="accentCallout2">
            <a:avLst>
              <a:gd name="adj1" fmla="val 18750"/>
              <a:gd name="adj2" fmla="val -8333"/>
              <a:gd name="adj3" fmla="val 18750"/>
              <a:gd name="adj4" fmla="val -16667"/>
              <a:gd name="adj5" fmla="val 190254"/>
              <a:gd name="adj6" fmla="val -40693"/>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a:solidFill>
                  <a:srgbClr val="1BBEA8"/>
                </a:solidFill>
                <a:latin typeface="Arial" panose="020B0604020202020204" pitchFamily="34" charset="0"/>
                <a:cs typeface="Arial" panose="020B0604020202020204" pitchFamily="34" charset="0"/>
              </a:rPr>
              <a:t>・</a:t>
            </a:r>
            <a:r>
              <a:rPr lang="en-US" altLang="ja-JP" sz="2200" b="1">
                <a:solidFill>
                  <a:srgbClr val="1BBEA8"/>
                </a:solidFill>
                <a:latin typeface="Arial" panose="020B0604020202020204" pitchFamily="34" charset="0"/>
                <a:cs typeface="Arial" panose="020B0604020202020204" pitchFamily="34" charset="0"/>
              </a:rPr>
              <a:t>Which data to give</a:t>
            </a:r>
            <a:endParaRPr lang="ja-JP" altLang="en-US" sz="2200" b="1">
              <a:solidFill>
                <a:srgbClr val="1BBEA8"/>
              </a:solidFill>
              <a:latin typeface="Arial" panose="020B0604020202020204" pitchFamily="34" charset="0"/>
              <a:cs typeface="Arial" panose="020B0604020202020204" pitchFamily="34" charset="0"/>
            </a:endParaRPr>
          </a:p>
        </p:txBody>
      </p:sp>
      <p:pic>
        <p:nvPicPr>
          <p:cNvPr id="23" name="図 22">
            <a:extLst>
              <a:ext uri="{FF2B5EF4-FFF2-40B4-BE49-F238E27FC236}">
                <a16:creationId xmlns:a16="http://schemas.microsoft.com/office/drawing/2014/main" id="{9E12F0D4-B8DF-858B-E793-C8814E9AC369}"/>
              </a:ext>
            </a:extLst>
          </p:cNvPr>
          <p:cNvPicPr>
            <a:picLocks noChangeAspect="1"/>
          </p:cNvPicPr>
          <p:nvPr/>
        </p:nvPicPr>
        <p:blipFill>
          <a:blip r:embed="rId4"/>
          <a:stretch>
            <a:fillRect/>
          </a:stretch>
        </p:blipFill>
        <p:spPr>
          <a:xfrm>
            <a:off x="6240686" y="5004818"/>
            <a:ext cx="2778353" cy="1644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テキスト ボックス 23">
            <a:extLst>
              <a:ext uri="{FF2B5EF4-FFF2-40B4-BE49-F238E27FC236}">
                <a16:creationId xmlns:a16="http://schemas.microsoft.com/office/drawing/2014/main" id="{9472786E-F485-6152-C124-7EF8C3F3DEA1}"/>
              </a:ext>
            </a:extLst>
          </p:cNvPr>
          <p:cNvSpPr txBox="1"/>
          <p:nvPr/>
        </p:nvSpPr>
        <p:spPr>
          <a:xfrm>
            <a:off x="3619253" y="5390727"/>
            <a:ext cx="2778353" cy="492443"/>
          </a:xfrm>
          <a:prstGeom prst="rect">
            <a:avLst/>
          </a:prstGeom>
          <a:noFill/>
        </p:spPr>
        <p:txBody>
          <a:bodyPr wrap="square" rtlCol="0">
            <a:spAutoFit/>
          </a:bodyPr>
          <a:lstStyle/>
          <a:p>
            <a:pPr algn="l"/>
            <a:r>
              <a:rPr lang="ja-JP" altLang="en-US" sz="2600" b="1">
                <a:solidFill>
                  <a:schemeClr val="accent5">
                    <a:lumMod val="50000"/>
                  </a:schemeClr>
                </a:solidFill>
                <a:latin typeface="Arial Black" panose="020B0604020202020204" pitchFamily="34" charset="0"/>
                <a:cs typeface="Arial Black" panose="020B0604020202020204" pitchFamily="34" charset="0"/>
              </a:rPr>
              <a:t>→</a:t>
            </a:r>
            <a:r>
              <a:rPr lang="en-US" altLang="ja-JP" sz="2600" b="1">
                <a:solidFill>
                  <a:schemeClr val="bg1"/>
                </a:solidFill>
                <a:highlight>
                  <a:srgbClr val="008080"/>
                </a:highlight>
                <a:latin typeface="Arial Black" panose="020B0604020202020204" pitchFamily="34" charset="0"/>
                <a:cs typeface="Arial Black" panose="020B0604020202020204" pitchFamily="34" charset="0"/>
              </a:rPr>
              <a:t>Tracking AI</a:t>
            </a:r>
            <a:endParaRPr lang="ja-JP" altLang="en-US" sz="2600" b="1">
              <a:solidFill>
                <a:schemeClr val="bg1"/>
              </a:solidFill>
              <a:highlight>
                <a:srgbClr val="008080"/>
              </a:highlight>
              <a:latin typeface="Arial Black" panose="020B0604020202020204" pitchFamily="34" charset="0"/>
              <a:cs typeface="Arial Black" panose="020B0604020202020204" pitchFamily="34" charset="0"/>
            </a:endParaRPr>
          </a:p>
        </p:txBody>
      </p:sp>
      <p:sp>
        <p:nvSpPr>
          <p:cNvPr id="25" name="テキスト ボックス 24">
            <a:extLst>
              <a:ext uri="{FF2B5EF4-FFF2-40B4-BE49-F238E27FC236}">
                <a16:creationId xmlns:a16="http://schemas.microsoft.com/office/drawing/2014/main" id="{2D153FF3-6EBD-ED2E-3CB7-3F766EE2B916}"/>
              </a:ext>
            </a:extLst>
          </p:cNvPr>
          <p:cNvSpPr txBox="1"/>
          <p:nvPr/>
        </p:nvSpPr>
        <p:spPr>
          <a:xfrm>
            <a:off x="3969843" y="5794205"/>
            <a:ext cx="2023412" cy="523220"/>
          </a:xfrm>
          <a:prstGeom prst="rect">
            <a:avLst/>
          </a:prstGeom>
          <a:noFill/>
        </p:spPr>
        <p:txBody>
          <a:bodyPr wrap="square" rtlCol="0">
            <a:spAutoFit/>
          </a:bodyPr>
          <a:lstStyle/>
          <a:p>
            <a:pPr algn="l"/>
            <a:r>
              <a:rPr lang="ja-JP" altLang="en-US" sz="1400">
                <a:solidFill>
                  <a:schemeClr val="accent5"/>
                </a:solidFill>
                <a:latin typeface="Arial" panose="020B0604020202020204" pitchFamily="34" charset="0"/>
                <a:ea typeface="+mj-ea"/>
                <a:cs typeface="Arial" panose="020B0604020202020204" pitchFamily="34" charset="0"/>
              </a:rPr>
              <a:t>ターゲットを追尾する</a:t>
            </a:r>
            <a:r>
              <a:rPr lang="en-US" altLang="ja-JP" sz="1400">
                <a:solidFill>
                  <a:schemeClr val="accent5"/>
                </a:solidFill>
                <a:latin typeface="Arial" panose="020B0604020202020204" pitchFamily="34" charset="0"/>
                <a:ea typeface="+mj-ea"/>
                <a:cs typeface="Arial" panose="020B0604020202020204" pitchFamily="34" charset="0"/>
              </a:rPr>
              <a:t>AI</a:t>
            </a:r>
            <a:r>
              <a:rPr lang="ja-JP" altLang="en-US" sz="1400">
                <a:solidFill>
                  <a:schemeClr val="accent5"/>
                </a:solidFill>
                <a:latin typeface="Arial" panose="020B0604020202020204" pitchFamily="34" charset="0"/>
                <a:ea typeface="+mj-ea"/>
                <a:cs typeface="Arial" panose="020B0604020202020204" pitchFamily="34" charset="0"/>
              </a:rPr>
              <a:t>を作成</a:t>
            </a:r>
          </a:p>
        </p:txBody>
      </p:sp>
      <p:sp>
        <p:nvSpPr>
          <p:cNvPr id="27" name="テキスト ボックス 26">
            <a:extLst>
              <a:ext uri="{FF2B5EF4-FFF2-40B4-BE49-F238E27FC236}">
                <a16:creationId xmlns:a16="http://schemas.microsoft.com/office/drawing/2014/main" id="{08E4B4F3-B4F2-4F20-0C38-E1B4282B609C}"/>
              </a:ext>
            </a:extLst>
          </p:cNvPr>
          <p:cNvSpPr txBox="1"/>
          <p:nvPr/>
        </p:nvSpPr>
        <p:spPr>
          <a:xfrm>
            <a:off x="6949857" y="1960540"/>
            <a:ext cx="2023412" cy="307777"/>
          </a:xfrm>
          <a:prstGeom prst="rect">
            <a:avLst/>
          </a:prstGeom>
          <a:noFill/>
        </p:spPr>
        <p:txBody>
          <a:bodyPr wrap="square" rtlCol="0">
            <a:spAutoFit/>
          </a:bodyPr>
          <a:lstStyle/>
          <a:p>
            <a:pPr algn="l"/>
            <a:r>
              <a:rPr lang="ja-JP" altLang="en-US" sz="1400">
                <a:solidFill>
                  <a:schemeClr val="accent5">
                    <a:lumMod val="75000"/>
                  </a:schemeClr>
                </a:solidFill>
                <a:latin typeface="Arial" panose="020B0604020202020204" pitchFamily="34" charset="0"/>
                <a:ea typeface="+mj-ea"/>
                <a:cs typeface="Arial" panose="020B0604020202020204" pitchFamily="34" charset="0"/>
              </a:rPr>
              <a:t>報酬を与える基準</a:t>
            </a:r>
          </a:p>
        </p:txBody>
      </p:sp>
      <p:sp>
        <p:nvSpPr>
          <p:cNvPr id="29" name="テキスト ボックス 28">
            <a:extLst>
              <a:ext uri="{FF2B5EF4-FFF2-40B4-BE49-F238E27FC236}">
                <a16:creationId xmlns:a16="http://schemas.microsoft.com/office/drawing/2014/main" id="{A46651B2-2A67-D56F-7934-F516F9B10043}"/>
              </a:ext>
            </a:extLst>
          </p:cNvPr>
          <p:cNvSpPr txBox="1"/>
          <p:nvPr/>
        </p:nvSpPr>
        <p:spPr>
          <a:xfrm>
            <a:off x="6977751" y="2637515"/>
            <a:ext cx="2023412" cy="307777"/>
          </a:xfrm>
          <a:prstGeom prst="rect">
            <a:avLst/>
          </a:prstGeom>
          <a:noFill/>
        </p:spPr>
        <p:txBody>
          <a:bodyPr wrap="square" rtlCol="0">
            <a:spAutoFit/>
          </a:bodyPr>
          <a:lstStyle/>
          <a:p>
            <a:pPr algn="l"/>
            <a:r>
              <a:rPr lang="ja-JP" altLang="en-US" sz="1400">
                <a:solidFill>
                  <a:schemeClr val="accent5">
                    <a:lumMod val="75000"/>
                  </a:schemeClr>
                </a:solidFill>
                <a:latin typeface="Arial" panose="020B0604020202020204" pitchFamily="34" charset="0"/>
                <a:ea typeface="+mj-ea"/>
                <a:cs typeface="Arial" panose="020B0604020202020204" pitchFamily="34" charset="0"/>
              </a:rPr>
              <a:t>与えるデータの種類</a:t>
            </a:r>
          </a:p>
        </p:txBody>
      </p:sp>
      <p:sp>
        <p:nvSpPr>
          <p:cNvPr id="31" name="テキスト ボックス 30">
            <a:extLst>
              <a:ext uri="{FF2B5EF4-FFF2-40B4-BE49-F238E27FC236}">
                <a16:creationId xmlns:a16="http://schemas.microsoft.com/office/drawing/2014/main" id="{2EEA68F5-C843-D4D0-1533-7E46E267DB32}"/>
              </a:ext>
            </a:extLst>
          </p:cNvPr>
          <p:cNvSpPr txBox="1"/>
          <p:nvPr/>
        </p:nvSpPr>
        <p:spPr>
          <a:xfrm>
            <a:off x="7359141" y="3107958"/>
            <a:ext cx="2023412" cy="523220"/>
          </a:xfrm>
          <a:prstGeom prst="rect">
            <a:avLst/>
          </a:prstGeom>
          <a:noFill/>
        </p:spPr>
        <p:txBody>
          <a:bodyPr wrap="square" rtlCol="0">
            <a:spAutoFit/>
          </a:bodyPr>
          <a:lstStyle/>
          <a:p>
            <a:pPr algn="l"/>
            <a:r>
              <a:rPr lang="ja-JP" altLang="en-US" sz="1400">
                <a:solidFill>
                  <a:schemeClr val="accent5">
                    <a:lumMod val="75000"/>
                  </a:schemeClr>
                </a:solidFill>
                <a:latin typeface="Arial" panose="020B0604020202020204" pitchFamily="34" charset="0"/>
                <a:ea typeface="+mj-ea"/>
                <a:cs typeface="Arial" panose="020B0604020202020204" pitchFamily="34" charset="0"/>
              </a:rPr>
              <a:t>データと報酬による</a:t>
            </a:r>
          </a:p>
          <a:p>
            <a:pPr algn="l"/>
            <a:r>
              <a:rPr lang="ja-JP" altLang="en-US" sz="1400">
                <a:solidFill>
                  <a:schemeClr val="accent5">
                    <a:lumMod val="75000"/>
                  </a:schemeClr>
                </a:solidFill>
                <a:latin typeface="Arial" panose="020B0604020202020204" pitchFamily="34" charset="0"/>
                <a:ea typeface="+mj-ea"/>
                <a:cs typeface="Arial" panose="020B0604020202020204" pitchFamily="34" charset="0"/>
              </a:rPr>
              <a:t>計算方法</a:t>
            </a:r>
          </a:p>
        </p:txBody>
      </p:sp>
    </p:spTree>
    <p:extLst>
      <p:ext uri="{BB962C8B-B14F-4D97-AF65-F5344CB8AC3E}">
        <p14:creationId xmlns:p14="http://schemas.microsoft.com/office/powerpoint/2010/main" val="346670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E2DCF012-6983-D804-9799-DA6FF659EDFD}"/>
              </a:ext>
            </a:extLst>
          </p:cNvPr>
          <p:cNvPicPr>
            <a:picLocks noChangeAspect="1"/>
          </p:cNvPicPr>
          <p:nvPr/>
        </p:nvPicPr>
        <p:blipFill rotWithShape="1">
          <a:blip r:embed="rId3"/>
          <a:srcRect l="6471" t="25183" r="62777" b="22148"/>
          <a:stretch/>
        </p:blipFill>
        <p:spPr>
          <a:xfrm>
            <a:off x="561483" y="5651600"/>
            <a:ext cx="1120477" cy="1090734"/>
          </a:xfrm>
          <a:prstGeom prst="rect">
            <a:avLst/>
          </a:prstGeom>
        </p:spPr>
      </p:pic>
      <p:sp>
        <p:nvSpPr>
          <p:cNvPr id="12" name="テキスト ボックス 11">
            <a:extLst>
              <a:ext uri="{FF2B5EF4-FFF2-40B4-BE49-F238E27FC236}">
                <a16:creationId xmlns:a16="http://schemas.microsoft.com/office/drawing/2014/main" id="{9A9C97B5-AB05-8C00-5AD8-1BFFA0A5F9C3}"/>
              </a:ext>
            </a:extLst>
          </p:cNvPr>
          <p:cNvSpPr txBox="1"/>
          <p:nvPr/>
        </p:nvSpPr>
        <p:spPr>
          <a:xfrm>
            <a:off x="1549066" y="5585912"/>
            <a:ext cx="3759496" cy="1169551"/>
          </a:xfrm>
          <a:prstGeom prst="rect">
            <a:avLst/>
          </a:prstGeom>
          <a:noFill/>
        </p:spPr>
        <p:txBody>
          <a:bodyPr wrap="square" rtlCol="0">
            <a:spAutoFit/>
          </a:bodyPr>
          <a:lstStyle/>
          <a:p>
            <a:r>
              <a:rPr lang="en-US" altLang="ja-JP" sz="2000">
                <a:solidFill>
                  <a:schemeClr val="accent5"/>
                </a:solidFill>
                <a:latin typeface="Arial Black" panose="020B0604020202020204" pitchFamily="34" charset="0"/>
                <a:cs typeface="Arial Black" panose="020B0604020202020204" pitchFamily="34" charset="0"/>
              </a:rPr>
              <a:t>&lt;Target&gt;</a:t>
            </a:r>
          </a:p>
          <a:p>
            <a:r>
              <a:rPr lang="en-US" altLang="ja-JP" b="1">
                <a:latin typeface="Arial" panose="020B0604020202020204" pitchFamily="34" charset="0"/>
                <a:cs typeface="Arial" panose="020B0604020202020204" pitchFamily="34" charset="0"/>
              </a:rPr>
              <a:t>Fixed or</a:t>
            </a:r>
          </a:p>
          <a:p>
            <a:r>
              <a:rPr lang="en-US" altLang="ja-JP" b="1">
                <a:latin typeface="Arial" panose="020B0604020202020204" pitchFamily="34" charset="0"/>
                <a:cs typeface="Arial" panose="020B0604020202020204" pitchFamily="34" charset="0"/>
              </a:rPr>
              <a:t>move in random direction</a:t>
            </a:r>
          </a:p>
          <a:p>
            <a:r>
              <a:rPr lang="ja-JP" altLang="en-US" sz="1400">
                <a:latin typeface="Arial" panose="020B0604020202020204" pitchFamily="34" charset="0"/>
                <a:cs typeface="Arial" panose="020B0604020202020204" pitchFamily="34" charset="0"/>
              </a:rPr>
              <a:t>固定または任意の方向に移動</a:t>
            </a:r>
          </a:p>
        </p:txBody>
      </p:sp>
      <p:sp>
        <p:nvSpPr>
          <p:cNvPr id="3" name="テキスト ボックス 2">
            <a:extLst>
              <a:ext uri="{FF2B5EF4-FFF2-40B4-BE49-F238E27FC236}">
                <a16:creationId xmlns:a16="http://schemas.microsoft.com/office/drawing/2014/main" id="{BB14D269-A13E-BB4A-A172-514C3DA2B804}"/>
              </a:ext>
            </a:extLst>
          </p:cNvPr>
          <p:cNvSpPr txBox="1"/>
          <p:nvPr/>
        </p:nvSpPr>
        <p:spPr>
          <a:xfrm>
            <a:off x="3886200" y="2743200"/>
            <a:ext cx="1371600" cy="300082"/>
          </a:xfrm>
          <a:prstGeom prst="rect">
            <a:avLst/>
          </a:prstGeom>
          <a:noFill/>
        </p:spPr>
        <p:txBody>
          <a:bodyPr wrap="square" rtlCol="0">
            <a:spAutoFit/>
          </a:bodyPr>
          <a:lstStyle/>
          <a:p>
            <a:pPr algn="l"/>
            <a:endParaRPr lang="ja-JP" altLang="en-US" sz="1350"/>
          </a:p>
        </p:txBody>
      </p:sp>
      <p:sp>
        <p:nvSpPr>
          <p:cNvPr id="4" name="四角形 3">
            <a:extLst>
              <a:ext uri="{FF2B5EF4-FFF2-40B4-BE49-F238E27FC236}">
                <a16:creationId xmlns:a16="http://schemas.microsoft.com/office/drawing/2014/main" id="{C0C6A4FD-205D-1E42-809A-DDCB3EFCC3A2}"/>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テキスト ボックス 5">
            <a:extLst>
              <a:ext uri="{FF2B5EF4-FFF2-40B4-BE49-F238E27FC236}">
                <a16:creationId xmlns:a16="http://schemas.microsoft.com/office/drawing/2014/main" id="{AAD606D6-0BEB-3A4C-B458-2B73CD35AC6D}"/>
              </a:ext>
            </a:extLst>
          </p:cNvPr>
          <p:cNvSpPr txBox="1"/>
          <p:nvPr/>
        </p:nvSpPr>
        <p:spPr>
          <a:xfrm>
            <a:off x="190173" y="650336"/>
            <a:ext cx="8862648" cy="523220"/>
          </a:xfrm>
          <a:prstGeom prst="rect">
            <a:avLst/>
          </a:prstGeom>
          <a:noFill/>
        </p:spPr>
        <p:txBody>
          <a:bodyPr wrap="square" rtlCol="0" anchor="b">
            <a:spAutoFit/>
          </a:bodyPr>
          <a:lstStyle/>
          <a:p>
            <a:r>
              <a:rPr lang="en-US" altLang="ja-JP" sz="2800">
                <a:solidFill>
                  <a:schemeClr val="bg1"/>
                </a:solidFill>
                <a:latin typeface="Arial Black" panose="020B0604020202020204" pitchFamily="34" charset="0"/>
                <a:cs typeface="Arial Black" panose="020B0604020202020204" pitchFamily="34" charset="0"/>
              </a:rPr>
              <a:t>3. Practice of building Tracking AI </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b="1">
                <a:solidFill>
                  <a:schemeClr val="bg1"/>
                </a:solidFill>
                <a:latin typeface="Arial Black" panose="020B0604020202020204" pitchFamily="34" charset="0"/>
                <a:cs typeface="Arial Black" panose="020B0604020202020204" pitchFamily="34" charset="0"/>
              </a:rPr>
              <a:t>– </a:t>
            </a:r>
            <a:r>
              <a:rPr lang="ja-JP" altLang="en-US" sz="1500" b="1">
                <a:solidFill>
                  <a:schemeClr val="bg1"/>
                </a:solidFill>
                <a:latin typeface="Arial Black" panose="020B0604020202020204" pitchFamily="34" charset="0"/>
                <a:cs typeface="Arial Black" panose="020B0604020202020204" pitchFamily="34" charset="0"/>
              </a:rPr>
              <a:t>追尾</a:t>
            </a:r>
            <a:r>
              <a:rPr lang="en-US" altLang="ja-JP" sz="1500" b="1">
                <a:solidFill>
                  <a:schemeClr val="bg1"/>
                </a:solidFill>
              </a:rPr>
              <a:t>AI</a:t>
            </a:r>
            <a:r>
              <a:rPr lang="ja-JP" altLang="en-US" sz="1500" b="1">
                <a:solidFill>
                  <a:schemeClr val="bg1"/>
                </a:solidFill>
              </a:rPr>
              <a:t>の作成</a:t>
            </a:r>
            <a:r>
              <a:rPr lang="en-US" altLang="ja-JP" sz="2250">
                <a:solidFill>
                  <a:schemeClr val="bg1"/>
                </a:solidFill>
                <a:latin typeface="Arial Black" panose="020B0604020202020204" pitchFamily="34" charset="0"/>
                <a:cs typeface="Arial Black" panose="020B0604020202020204" pitchFamily="34" charset="0"/>
              </a:rPr>
              <a:t> </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7" name="テキスト ボックス 6">
            <a:extLst>
              <a:ext uri="{FF2B5EF4-FFF2-40B4-BE49-F238E27FC236}">
                <a16:creationId xmlns:a16="http://schemas.microsoft.com/office/drawing/2014/main" id="{847F847A-DCE9-044D-8195-C1409815AAC8}"/>
              </a:ext>
            </a:extLst>
          </p:cNvPr>
          <p:cNvSpPr txBox="1"/>
          <p:nvPr/>
        </p:nvSpPr>
        <p:spPr>
          <a:xfrm>
            <a:off x="5279733" y="1274775"/>
            <a:ext cx="3432691" cy="400110"/>
          </a:xfrm>
          <a:prstGeom prst="rect">
            <a:avLst/>
          </a:prstGeom>
          <a:noFill/>
        </p:spPr>
        <p:txBody>
          <a:bodyPr wrap="square" rtlCol="0">
            <a:spAutoFit/>
          </a:bodyPr>
          <a:lstStyle/>
          <a:p>
            <a:pPr algn="l"/>
            <a:r>
              <a:rPr lang="en-US" altLang="ja-JP" sz="2000" b="1">
                <a:solidFill>
                  <a:schemeClr val="bg1"/>
                </a:solidFill>
                <a:highlight>
                  <a:srgbClr val="008080"/>
                </a:highlight>
                <a:latin typeface="Arial Black" panose="020B0604020202020204" pitchFamily="34" charset="0"/>
                <a:cs typeface="Arial Black" panose="020B0604020202020204" pitchFamily="34" charset="0"/>
              </a:rPr>
              <a:t>As to Tracking AI :</a:t>
            </a:r>
            <a:endParaRPr lang="ja-JP" altLang="en-US" sz="2000" b="1">
              <a:solidFill>
                <a:schemeClr val="bg1"/>
              </a:solidFill>
              <a:highlight>
                <a:srgbClr val="008080"/>
              </a:highlight>
              <a:latin typeface="Arial Black" panose="020B0604020202020204" pitchFamily="34" charset="0"/>
              <a:cs typeface="Arial Black" panose="020B0604020202020204" pitchFamily="34" charset="0"/>
            </a:endParaRPr>
          </a:p>
        </p:txBody>
      </p:sp>
      <p:pic>
        <p:nvPicPr>
          <p:cNvPr id="2" name="図 7">
            <a:extLst>
              <a:ext uri="{FF2B5EF4-FFF2-40B4-BE49-F238E27FC236}">
                <a16:creationId xmlns:a16="http://schemas.microsoft.com/office/drawing/2014/main" id="{3DA40216-5826-D3DC-F1B6-668BED561953}"/>
              </a:ext>
            </a:extLst>
          </p:cNvPr>
          <p:cNvPicPr>
            <a:picLocks noChangeAspect="1"/>
          </p:cNvPicPr>
          <p:nvPr/>
        </p:nvPicPr>
        <p:blipFill rotWithShape="1">
          <a:blip r:embed="rId4">
            <a:extLst>
              <a:ext uri="{28A0092B-C50C-407E-A947-70E740481C1C}">
                <a14:useLocalDpi xmlns:a14="http://schemas.microsoft.com/office/drawing/2010/main" val="0"/>
              </a:ext>
            </a:extLst>
          </a:blip>
          <a:srcRect l="8430" t="36876" r="35943" b="1661"/>
          <a:stretch/>
        </p:blipFill>
        <p:spPr>
          <a:xfrm>
            <a:off x="61744" y="1206400"/>
            <a:ext cx="5086540" cy="4215086"/>
          </a:xfrm>
          <a:prstGeom prst="rect">
            <a:avLst/>
          </a:prstGeom>
        </p:spPr>
      </p:pic>
      <p:cxnSp>
        <p:nvCxnSpPr>
          <p:cNvPr id="8" name="直線矢印コネクタ 7">
            <a:extLst>
              <a:ext uri="{FF2B5EF4-FFF2-40B4-BE49-F238E27FC236}">
                <a16:creationId xmlns:a16="http://schemas.microsoft.com/office/drawing/2014/main" id="{581EEB45-B761-B157-82B7-E1F3FC935F7C}"/>
              </a:ext>
            </a:extLst>
          </p:cNvPr>
          <p:cNvCxnSpPr>
            <a:cxnSpLocks/>
          </p:cNvCxnSpPr>
          <p:nvPr/>
        </p:nvCxnSpPr>
        <p:spPr>
          <a:xfrm>
            <a:off x="5214008" y="1274775"/>
            <a:ext cx="0" cy="411386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テキスト ボックス 14">
            <a:extLst>
              <a:ext uri="{FF2B5EF4-FFF2-40B4-BE49-F238E27FC236}">
                <a16:creationId xmlns:a16="http://schemas.microsoft.com/office/drawing/2014/main" id="{5C8D8ACC-8ABA-615B-82CD-DC14F4A1E7EB}"/>
              </a:ext>
            </a:extLst>
          </p:cNvPr>
          <p:cNvSpPr txBox="1"/>
          <p:nvPr/>
        </p:nvSpPr>
        <p:spPr>
          <a:xfrm>
            <a:off x="5439941" y="1609798"/>
            <a:ext cx="4127713" cy="4062651"/>
          </a:xfrm>
          <a:prstGeom prst="rect">
            <a:avLst/>
          </a:prstGeom>
          <a:noFill/>
        </p:spPr>
        <p:txBody>
          <a:bodyPr wrap="square" rtlCol="0">
            <a:spAutoFit/>
          </a:bodyPr>
          <a:lstStyle/>
          <a:p>
            <a:pPr algn="l"/>
            <a:r>
              <a:rPr lang="en-US" altLang="ja-JP" sz="2200" b="1" u="sng">
                <a:solidFill>
                  <a:schemeClr val="accent5">
                    <a:lumMod val="75000"/>
                  </a:schemeClr>
                </a:solidFill>
                <a:latin typeface="Arial" panose="020B0604020202020204" pitchFamily="34" charset="0"/>
                <a:cs typeface="Arial" panose="020B0604020202020204" pitchFamily="34" charset="0"/>
              </a:rPr>
              <a:t>Data:</a:t>
            </a:r>
            <a:endParaRPr lang="ja-JP" altLang="en-US" sz="2200" b="1" u="sng">
              <a:solidFill>
                <a:schemeClr val="accent5">
                  <a:lumMod val="75000"/>
                </a:schemeClr>
              </a:solidFill>
              <a:latin typeface="Arial" panose="020B0604020202020204" pitchFamily="34" charset="0"/>
              <a:cs typeface="Arial" panose="020B0604020202020204" pitchFamily="34" charset="0"/>
            </a:endParaRPr>
          </a:p>
          <a:p>
            <a:pPr algn="l"/>
            <a:r>
              <a:rPr lang="ja-JP" altLang="en-US" sz="2000" b="1">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Direction of Target</a:t>
            </a:r>
          </a:p>
          <a:p>
            <a:pPr algn="l"/>
            <a:r>
              <a:rPr lang="en-US" altLang="ja-JP" sz="1400">
                <a:latin typeface="Arial" panose="020B0604020202020204" pitchFamily="34" charset="0"/>
                <a:cs typeface="Arial" panose="020B0604020202020204" pitchFamily="34" charset="0"/>
              </a:rPr>
              <a:t> </a:t>
            </a:r>
            <a:r>
              <a:rPr lang="ja-JP" altLang="en-US" sz="1400">
                <a:latin typeface="Arial" panose="020B0604020202020204" pitchFamily="34" charset="0"/>
                <a:cs typeface="Arial" panose="020B0604020202020204" pitchFamily="34" charset="0"/>
              </a:rPr>
              <a:t>　</a:t>
            </a:r>
            <a:r>
              <a:rPr lang="en-US" altLang="ja-JP" sz="1400">
                <a:latin typeface="Arial" panose="020B0604020202020204" pitchFamily="34" charset="0"/>
                <a:cs typeface="Arial" panose="020B0604020202020204" pitchFamily="34" charset="0"/>
              </a:rPr>
              <a:t> </a:t>
            </a:r>
            <a:r>
              <a:rPr lang="ja-JP" altLang="en-US" sz="1400">
                <a:latin typeface="Arial" panose="020B0604020202020204" pitchFamily="34" charset="0"/>
                <a:cs typeface="Arial" panose="020B0604020202020204" pitchFamily="34" charset="0"/>
              </a:rPr>
              <a:t>ターゲットの方向</a:t>
            </a:r>
            <a:r>
              <a:rPr lang="en-US" altLang="ja-JP" sz="1400">
                <a:latin typeface="Arial" panose="020B0604020202020204" pitchFamily="34" charset="0"/>
                <a:cs typeface="Arial" panose="020B0604020202020204" pitchFamily="34" charset="0"/>
              </a:rPr>
              <a:t>(-180~180)</a:t>
            </a:r>
          </a:p>
          <a:p>
            <a:pPr algn="l"/>
            <a:r>
              <a:rPr lang="ja-JP" altLang="en-US" sz="2000" b="1">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Direction of Movement</a:t>
            </a:r>
            <a:endParaRPr lang="ja-JP" altLang="en-US" sz="2000" b="1">
              <a:latin typeface="Arial" panose="020B0604020202020204" pitchFamily="34" charset="0"/>
              <a:cs typeface="Arial" panose="020B0604020202020204" pitchFamily="34" charset="0"/>
            </a:endParaRPr>
          </a:p>
          <a:p>
            <a:pPr algn="l"/>
            <a:r>
              <a:rPr lang="en-US" altLang="ja-JP" sz="1400">
                <a:latin typeface="Arial" panose="020B0604020202020204" pitchFamily="34" charset="0"/>
                <a:cs typeface="Arial" panose="020B0604020202020204" pitchFamily="34" charset="0"/>
              </a:rPr>
              <a:t> </a:t>
            </a:r>
            <a:r>
              <a:rPr lang="ja-JP" altLang="en-US" sz="1400">
                <a:latin typeface="Arial" panose="020B0604020202020204" pitchFamily="34" charset="0"/>
                <a:cs typeface="Arial" panose="020B0604020202020204" pitchFamily="34" charset="0"/>
              </a:rPr>
              <a:t>　</a:t>
            </a:r>
            <a:r>
              <a:rPr lang="en-US" altLang="ja-JP" sz="1400">
                <a:latin typeface="Arial" panose="020B0604020202020204" pitchFamily="34" charset="0"/>
                <a:cs typeface="Arial" panose="020B0604020202020204" pitchFamily="34" charset="0"/>
              </a:rPr>
              <a:t> </a:t>
            </a:r>
            <a:r>
              <a:rPr lang="ja-JP" altLang="en-US" sz="1400">
                <a:latin typeface="Arial" panose="020B0604020202020204" pitchFamily="34" charset="0"/>
                <a:cs typeface="Arial" panose="020B0604020202020204" pitchFamily="34" charset="0"/>
              </a:rPr>
              <a:t>移動した方向</a:t>
            </a:r>
            <a:r>
              <a:rPr lang="en-US" altLang="ja-JP" sz="1400">
                <a:latin typeface="Arial" panose="020B0604020202020204" pitchFamily="34" charset="0"/>
                <a:cs typeface="Arial" panose="020B0604020202020204" pitchFamily="34" charset="0"/>
              </a:rPr>
              <a:t>(-180~180)</a:t>
            </a:r>
          </a:p>
          <a:p>
            <a:pPr algn="l"/>
            <a:endParaRPr lang="en-US" altLang="ja-JP" sz="500">
              <a:latin typeface="Arial" panose="020B0604020202020204" pitchFamily="34" charset="0"/>
              <a:cs typeface="Arial" panose="020B0604020202020204" pitchFamily="34" charset="0"/>
            </a:endParaRPr>
          </a:p>
          <a:p>
            <a:pPr algn="l"/>
            <a:r>
              <a:rPr lang="en-US" altLang="ja-JP" sz="2200" b="1" u="sng">
                <a:solidFill>
                  <a:schemeClr val="accent5">
                    <a:lumMod val="75000"/>
                  </a:schemeClr>
                </a:solidFill>
                <a:latin typeface="Arial" panose="020B0604020202020204" pitchFamily="34" charset="0"/>
                <a:cs typeface="Arial" panose="020B0604020202020204" pitchFamily="34" charset="0"/>
              </a:rPr>
              <a:t>Reward:</a:t>
            </a:r>
          </a:p>
          <a:p>
            <a:pPr algn="l"/>
            <a:r>
              <a:rPr lang="en-US" altLang="ja-JP" sz="2000" b="1">
                <a:latin typeface="Arial" panose="020B0604020202020204" pitchFamily="34" charset="0"/>
                <a:cs typeface="Arial" panose="020B0604020202020204" pitchFamily="34" charset="0"/>
              </a:rPr>
              <a:t>The difference of the distance</a:t>
            </a:r>
          </a:p>
          <a:p>
            <a:pPr algn="l"/>
            <a:r>
              <a:rPr lang="en-US" altLang="ja-JP" sz="2000" b="1">
                <a:latin typeface="Arial" panose="020B0604020202020204" pitchFamily="34" charset="0"/>
                <a:cs typeface="Arial" panose="020B0604020202020204" pitchFamily="34" charset="0"/>
              </a:rPr>
              <a:t>to the target</a:t>
            </a:r>
          </a:p>
          <a:p>
            <a:pPr algn="l"/>
            <a:r>
              <a:rPr lang="ja-JP" altLang="en-US" sz="1400">
                <a:latin typeface="Arial" panose="020B0604020202020204" pitchFamily="34" charset="0"/>
                <a:cs typeface="Arial" panose="020B0604020202020204" pitchFamily="34" charset="0"/>
              </a:rPr>
              <a:t>ターゲットまでの距離の差</a:t>
            </a:r>
            <a:endParaRPr lang="en-US" altLang="ja-JP" sz="1400">
              <a:latin typeface="Arial" panose="020B0604020202020204" pitchFamily="34" charset="0"/>
              <a:cs typeface="Arial" panose="020B0604020202020204" pitchFamily="34" charset="0"/>
            </a:endParaRPr>
          </a:p>
          <a:p>
            <a:pPr algn="l"/>
            <a:endParaRPr lang="en-US" altLang="ja-JP" sz="500" b="1">
              <a:latin typeface="Arial" panose="020B0604020202020204" pitchFamily="34" charset="0"/>
              <a:cs typeface="Arial" panose="020B0604020202020204" pitchFamily="34" charset="0"/>
            </a:endParaRPr>
          </a:p>
          <a:p>
            <a:pPr algn="l"/>
            <a:r>
              <a:rPr lang="en-US" altLang="ja-JP" sz="2200" b="1" u="sng">
                <a:solidFill>
                  <a:schemeClr val="accent5">
                    <a:lumMod val="75000"/>
                  </a:schemeClr>
                </a:solidFill>
                <a:latin typeface="Arial" panose="020B0604020202020204" pitchFamily="34" charset="0"/>
                <a:cs typeface="Arial" panose="020B0604020202020204" pitchFamily="34" charset="0"/>
              </a:rPr>
              <a:t>Calculation:</a:t>
            </a:r>
          </a:p>
          <a:p>
            <a:pPr algn="l"/>
            <a:r>
              <a:rPr lang="en-US" altLang="ja-JP" sz="2000" b="1">
                <a:latin typeface="Arial" panose="020B0604020202020204" pitchFamily="34" charset="0"/>
                <a:cs typeface="Arial" panose="020B0604020202020204" pitchFamily="34" charset="0"/>
              </a:rPr>
              <a:t>Weighted Average</a:t>
            </a:r>
          </a:p>
          <a:p>
            <a:pPr algn="l"/>
            <a:r>
              <a:rPr lang="en-US" altLang="ja-JP" sz="2000" b="1">
                <a:latin typeface="Arial" panose="020B0604020202020204" pitchFamily="34" charset="0"/>
                <a:cs typeface="Arial" panose="020B0604020202020204" pitchFamily="34" charset="0"/>
              </a:rPr>
              <a:t>and Random Function</a:t>
            </a:r>
          </a:p>
          <a:p>
            <a:pPr algn="l"/>
            <a:r>
              <a:rPr lang="ja-JP" altLang="en-US" sz="1400">
                <a:latin typeface="Arial" panose="020B0604020202020204" pitchFamily="34" charset="0"/>
                <a:cs typeface="Arial" panose="020B0604020202020204" pitchFamily="34" charset="0"/>
              </a:rPr>
              <a:t>角度の報酬による加重平均、不確定因子</a:t>
            </a:r>
          </a:p>
        </p:txBody>
      </p:sp>
      <p:pic>
        <p:nvPicPr>
          <p:cNvPr id="9" name="図 8">
            <a:extLst>
              <a:ext uri="{FF2B5EF4-FFF2-40B4-BE49-F238E27FC236}">
                <a16:creationId xmlns:a16="http://schemas.microsoft.com/office/drawing/2014/main" id="{57446D86-CA33-6980-2DC2-D04CCD7DF251}"/>
              </a:ext>
            </a:extLst>
          </p:cNvPr>
          <p:cNvPicPr>
            <a:picLocks noChangeAspect="1"/>
          </p:cNvPicPr>
          <p:nvPr/>
        </p:nvPicPr>
        <p:blipFill rotWithShape="1">
          <a:blip r:embed="rId3"/>
          <a:srcRect l="56131" t="6748" r="3163" b="15389"/>
          <a:stretch/>
        </p:blipFill>
        <p:spPr>
          <a:xfrm>
            <a:off x="4539544" y="5651600"/>
            <a:ext cx="904967" cy="983892"/>
          </a:xfrm>
          <a:prstGeom prst="rect">
            <a:avLst/>
          </a:prstGeom>
        </p:spPr>
      </p:pic>
      <p:sp>
        <p:nvSpPr>
          <p:cNvPr id="10" name="フレーム 9">
            <a:extLst>
              <a:ext uri="{FF2B5EF4-FFF2-40B4-BE49-F238E27FC236}">
                <a16:creationId xmlns:a16="http://schemas.microsoft.com/office/drawing/2014/main" id="{46930640-D512-0604-2D39-38DD32F2B518}"/>
              </a:ext>
            </a:extLst>
          </p:cNvPr>
          <p:cNvSpPr/>
          <p:nvPr/>
        </p:nvSpPr>
        <p:spPr>
          <a:xfrm>
            <a:off x="561483" y="5542752"/>
            <a:ext cx="8021034" cy="1224981"/>
          </a:xfrm>
          <a:prstGeom prst="frame">
            <a:avLst>
              <a:gd name="adj1" fmla="val 43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4" name="テキスト ボックス 13">
            <a:extLst>
              <a:ext uri="{FF2B5EF4-FFF2-40B4-BE49-F238E27FC236}">
                <a16:creationId xmlns:a16="http://schemas.microsoft.com/office/drawing/2014/main" id="{B24F6A08-57A9-3C47-EC51-E33EA5271662}"/>
              </a:ext>
            </a:extLst>
          </p:cNvPr>
          <p:cNvSpPr txBox="1"/>
          <p:nvPr/>
        </p:nvSpPr>
        <p:spPr>
          <a:xfrm>
            <a:off x="5449428" y="5662414"/>
            <a:ext cx="3150475" cy="892552"/>
          </a:xfrm>
          <a:prstGeom prst="rect">
            <a:avLst/>
          </a:prstGeom>
          <a:noFill/>
        </p:spPr>
        <p:txBody>
          <a:bodyPr wrap="square" rtlCol="0">
            <a:spAutoFit/>
          </a:bodyPr>
          <a:lstStyle/>
          <a:p>
            <a:r>
              <a:rPr lang="en-US" altLang="ja-JP" sz="2000" b="1">
                <a:solidFill>
                  <a:schemeClr val="accent5"/>
                </a:solidFill>
                <a:latin typeface="Arial Black" panose="020B0604020202020204" pitchFamily="34" charset="0"/>
                <a:cs typeface="Arial Black" panose="020B0604020202020204" pitchFamily="34" charset="0"/>
              </a:rPr>
              <a:t>&lt;Player(AI)&gt;</a:t>
            </a:r>
          </a:p>
          <a:p>
            <a:r>
              <a:rPr lang="en-US" altLang="ja-JP" b="1">
                <a:latin typeface="Arial" panose="020B0604020202020204" pitchFamily="34" charset="0"/>
                <a:cs typeface="Arial" panose="020B0604020202020204" pitchFamily="34" charset="0"/>
              </a:rPr>
              <a:t>Move 10 steps in 1 cycle</a:t>
            </a:r>
            <a:endParaRPr lang="ja-JP" altLang="en-US" b="1">
              <a:latin typeface="Arial" panose="020B0604020202020204" pitchFamily="34" charset="0"/>
              <a:cs typeface="Arial" panose="020B0604020202020204" pitchFamily="34" charset="0"/>
            </a:endParaRPr>
          </a:p>
          <a:p>
            <a:r>
              <a:rPr lang="ja-JP" altLang="en-US" sz="1400">
                <a:latin typeface="Arial" panose="020B0604020202020204" pitchFamily="34" charset="0"/>
                <a:cs typeface="Arial" panose="020B0604020202020204" pitchFamily="34" charset="0"/>
              </a:rPr>
              <a:t>各方向に</a:t>
            </a:r>
            <a:r>
              <a:rPr lang="en-US" altLang="ja-JP" sz="1400">
                <a:latin typeface="Arial" panose="020B0604020202020204" pitchFamily="34" charset="0"/>
                <a:cs typeface="Arial" panose="020B0604020202020204" pitchFamily="34" charset="0"/>
              </a:rPr>
              <a:t>10</a:t>
            </a:r>
            <a:r>
              <a:rPr lang="ja-JP" altLang="en-US" sz="1400">
                <a:latin typeface="Arial" panose="020B0604020202020204" pitchFamily="34" charset="0"/>
                <a:cs typeface="Arial" panose="020B0604020202020204" pitchFamily="34" charset="0"/>
              </a:rPr>
              <a:t>マス</a:t>
            </a:r>
            <a:r>
              <a:rPr lang="en-US" altLang="ja-JP" sz="1400">
                <a:latin typeface="Arial" panose="020B0604020202020204" pitchFamily="34" charset="0"/>
                <a:cs typeface="Arial" panose="020B0604020202020204" pitchFamily="34" charset="0"/>
              </a:rPr>
              <a:t>/1</a:t>
            </a:r>
            <a:r>
              <a:rPr lang="ja-JP" altLang="en-US" sz="1400">
                <a:latin typeface="Arial" panose="020B0604020202020204" pitchFamily="34" charset="0"/>
                <a:cs typeface="Arial" panose="020B0604020202020204" pitchFamily="34" charset="0"/>
              </a:rPr>
              <a:t>試行進む</a:t>
            </a:r>
          </a:p>
        </p:txBody>
      </p:sp>
    </p:spTree>
    <p:extLst>
      <p:ext uri="{BB962C8B-B14F-4D97-AF65-F5344CB8AC3E}">
        <p14:creationId xmlns:p14="http://schemas.microsoft.com/office/powerpoint/2010/main" val="32116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2">
            <a:extLst>
              <a:ext uri="{FF2B5EF4-FFF2-40B4-BE49-F238E27FC236}">
                <a16:creationId xmlns:a16="http://schemas.microsoft.com/office/drawing/2014/main" id="{1E0ADE42-FC8B-9647-C32A-53332733F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テキスト ボックス 7">
            <a:extLst>
              <a:ext uri="{FF2B5EF4-FFF2-40B4-BE49-F238E27FC236}">
                <a16:creationId xmlns:a16="http://schemas.microsoft.com/office/drawing/2014/main" id="{B9D53544-B816-F74A-4060-B15F26DCCB0D}"/>
              </a:ext>
            </a:extLst>
          </p:cNvPr>
          <p:cNvSpPr txBox="1"/>
          <p:nvPr/>
        </p:nvSpPr>
        <p:spPr>
          <a:xfrm>
            <a:off x="1653190" y="6365557"/>
            <a:ext cx="7490810" cy="49244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600">
                <a:solidFill>
                  <a:srgbClr val="1BBEA8"/>
                </a:solidFill>
                <a:latin typeface="Arial Black" panose="020B0604020202020204" pitchFamily="34" charset="0"/>
                <a:cs typeface="Arial Black" panose="020B0604020202020204" pitchFamily="34" charset="0"/>
              </a:rPr>
              <a:t>&lt;Result </a:t>
            </a:r>
            <a:r>
              <a:rPr lang="en-US" altLang="ja-JP" sz="2400">
                <a:solidFill>
                  <a:srgbClr val="1BBEA8"/>
                </a:solidFill>
                <a:latin typeface="Arial Black" panose="020B0604020202020204" pitchFamily="34" charset="0"/>
                <a:cs typeface="Arial Black" panose="020B0604020202020204" pitchFamily="34" charset="0"/>
              </a:rPr>
              <a:t>(Weighted-Average AI) </a:t>
            </a:r>
            <a:r>
              <a:rPr lang="en-US" altLang="ja-JP" sz="2600">
                <a:solidFill>
                  <a:srgbClr val="1BBEA8"/>
                </a:solidFill>
                <a:latin typeface="Arial Black" panose="020B0604020202020204" pitchFamily="34" charset="0"/>
                <a:cs typeface="Arial Black" panose="020B0604020202020204" pitchFamily="34" charset="0"/>
              </a:rPr>
              <a:t>&gt;</a:t>
            </a:r>
            <a:endParaRPr lang="ja-JP" altLang="en-US" sz="2600">
              <a:solidFill>
                <a:srgbClr val="1BBEA8"/>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722030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a">
            <a:hlinkClick r:id="" action="ppaction://media"/>
            <a:extLst>
              <a:ext uri="{FF2B5EF4-FFF2-40B4-BE49-F238E27FC236}">
                <a16:creationId xmlns:a16="http://schemas.microsoft.com/office/drawing/2014/main" id="{8D9A5159-5B88-11C6-02F1-2B161CF90DF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16200000">
            <a:off x="1060927" y="-1060926"/>
            <a:ext cx="6365556" cy="8487409"/>
          </a:xfrm>
          <a:prstGeom prst="rect">
            <a:avLst/>
          </a:prstGeom>
        </p:spPr>
      </p:pic>
      <p:sp>
        <p:nvSpPr>
          <p:cNvPr id="3" name="テキスト ボックス 2">
            <a:extLst>
              <a:ext uri="{FF2B5EF4-FFF2-40B4-BE49-F238E27FC236}">
                <a16:creationId xmlns:a16="http://schemas.microsoft.com/office/drawing/2014/main" id="{8AEEAF32-7B11-76E7-CEE4-A12645DD4B1A}"/>
              </a:ext>
            </a:extLst>
          </p:cNvPr>
          <p:cNvSpPr txBox="1"/>
          <p:nvPr/>
        </p:nvSpPr>
        <p:spPr>
          <a:xfrm>
            <a:off x="1653190" y="6365557"/>
            <a:ext cx="7490810" cy="49244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600">
                <a:solidFill>
                  <a:srgbClr val="1BBEA8"/>
                </a:solidFill>
                <a:latin typeface="Arial Black" panose="020B0604020202020204" pitchFamily="34" charset="0"/>
                <a:cs typeface="Arial Black" panose="020B0604020202020204" pitchFamily="34" charset="0"/>
              </a:rPr>
              <a:t>&lt;Result </a:t>
            </a:r>
            <a:r>
              <a:rPr lang="en-US" altLang="ja-JP" sz="2400">
                <a:solidFill>
                  <a:srgbClr val="1BBEA8"/>
                </a:solidFill>
                <a:latin typeface="Arial Black" panose="020B0604020202020204" pitchFamily="34" charset="0"/>
                <a:cs typeface="Arial Black" panose="020B0604020202020204" pitchFamily="34" charset="0"/>
              </a:rPr>
              <a:t>(Weighted-Average AI) </a:t>
            </a:r>
            <a:r>
              <a:rPr lang="en-US" altLang="ja-JP" sz="2600">
                <a:solidFill>
                  <a:srgbClr val="1BBEA8"/>
                </a:solidFill>
                <a:latin typeface="Arial Black" panose="020B0604020202020204" pitchFamily="34" charset="0"/>
                <a:cs typeface="Arial Black" panose="020B0604020202020204" pitchFamily="34" charset="0"/>
              </a:rPr>
              <a:t>&gt;</a:t>
            </a:r>
            <a:endParaRPr lang="ja-JP" altLang="en-US" sz="2600">
              <a:solidFill>
                <a:srgbClr val="1BBEA8"/>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46755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C0217C04-99E8-2D6A-315A-63F9C412E876}"/>
              </a:ext>
            </a:extLst>
          </p:cNvPr>
          <p:cNvPicPr>
            <a:picLocks noChangeAspect="1"/>
          </p:cNvPicPr>
          <p:nvPr/>
        </p:nvPicPr>
        <p:blipFill>
          <a:blip r:embed="rId3"/>
          <a:stretch>
            <a:fillRect/>
          </a:stretch>
        </p:blipFill>
        <p:spPr>
          <a:xfrm>
            <a:off x="146381" y="4075902"/>
            <a:ext cx="6028447" cy="2645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図 10">
            <a:extLst>
              <a:ext uri="{FF2B5EF4-FFF2-40B4-BE49-F238E27FC236}">
                <a16:creationId xmlns:a16="http://schemas.microsoft.com/office/drawing/2014/main" id="{432E2363-932D-1943-9E5C-4BA37654AA88}"/>
              </a:ext>
            </a:extLst>
          </p:cNvPr>
          <p:cNvPicPr>
            <a:picLocks noChangeAspect="1"/>
          </p:cNvPicPr>
          <p:nvPr/>
        </p:nvPicPr>
        <p:blipFill>
          <a:blip r:embed="rId4"/>
          <a:stretch>
            <a:fillRect/>
          </a:stretch>
        </p:blipFill>
        <p:spPr>
          <a:xfrm>
            <a:off x="3226163" y="1669742"/>
            <a:ext cx="2948666" cy="2213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四角形 3">
            <a:extLst>
              <a:ext uri="{FF2B5EF4-FFF2-40B4-BE49-F238E27FC236}">
                <a16:creationId xmlns:a16="http://schemas.microsoft.com/office/drawing/2014/main" id="{C0C6A4FD-205D-1E42-809A-DDCB3EFCC3A2}"/>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テキスト ボックス 5">
            <a:extLst>
              <a:ext uri="{FF2B5EF4-FFF2-40B4-BE49-F238E27FC236}">
                <a16:creationId xmlns:a16="http://schemas.microsoft.com/office/drawing/2014/main" id="{AAD606D6-0BEB-3A4C-B458-2B73CD35AC6D}"/>
              </a:ext>
            </a:extLst>
          </p:cNvPr>
          <p:cNvSpPr txBox="1"/>
          <p:nvPr/>
        </p:nvSpPr>
        <p:spPr>
          <a:xfrm>
            <a:off x="190173" y="650336"/>
            <a:ext cx="8862648" cy="523220"/>
          </a:xfrm>
          <a:prstGeom prst="rect">
            <a:avLst/>
          </a:prstGeom>
          <a:noFill/>
        </p:spPr>
        <p:txBody>
          <a:bodyPr wrap="square" rtlCol="0" anchor="b">
            <a:spAutoFit/>
          </a:bodyPr>
          <a:lstStyle/>
          <a:p>
            <a:r>
              <a:rPr lang="en-US" altLang="ja-JP" sz="2800">
                <a:solidFill>
                  <a:schemeClr val="bg1"/>
                </a:solidFill>
                <a:latin typeface="Arial Black" panose="020B0604020202020204" pitchFamily="34" charset="0"/>
                <a:cs typeface="Arial Black" panose="020B0604020202020204" pitchFamily="34" charset="0"/>
              </a:rPr>
              <a:t>3. Practice of building Tracking AI </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a:solidFill>
                  <a:schemeClr val="bg1"/>
                </a:solidFill>
                <a:latin typeface="Arial Black" panose="020B0604020202020204" pitchFamily="34" charset="0"/>
                <a:cs typeface="Arial Black" panose="020B0604020202020204" pitchFamily="34" charset="0"/>
              </a:rPr>
              <a:t>– </a:t>
            </a:r>
            <a:r>
              <a:rPr lang="ja-JP" altLang="en-US" sz="1500" b="1">
                <a:solidFill>
                  <a:schemeClr val="bg1"/>
                </a:solidFill>
              </a:rPr>
              <a:t>追尾</a:t>
            </a:r>
            <a:r>
              <a:rPr lang="en-US" altLang="ja-JP" sz="1500" b="1">
                <a:solidFill>
                  <a:schemeClr val="bg1"/>
                </a:solidFill>
              </a:rPr>
              <a:t>AI</a:t>
            </a:r>
            <a:r>
              <a:rPr lang="ja-JP" altLang="en-US" sz="1500" b="1">
                <a:solidFill>
                  <a:schemeClr val="bg1"/>
                </a:solidFill>
              </a:rPr>
              <a:t>の作成</a:t>
            </a:r>
            <a:r>
              <a:rPr lang="en-US" altLang="ja-JP" sz="2250">
                <a:solidFill>
                  <a:schemeClr val="bg1"/>
                </a:solidFill>
                <a:latin typeface="Arial Black" panose="020B0604020202020204" pitchFamily="34" charset="0"/>
                <a:cs typeface="Arial Black" panose="020B0604020202020204" pitchFamily="34" charset="0"/>
              </a:rPr>
              <a:t> </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14" name="テキスト ボックス 13">
            <a:extLst>
              <a:ext uri="{FF2B5EF4-FFF2-40B4-BE49-F238E27FC236}">
                <a16:creationId xmlns:a16="http://schemas.microsoft.com/office/drawing/2014/main" id="{6BD53452-69E2-C14B-9EFB-CAF7D1C07D90}"/>
              </a:ext>
            </a:extLst>
          </p:cNvPr>
          <p:cNvSpPr txBox="1"/>
          <p:nvPr/>
        </p:nvSpPr>
        <p:spPr>
          <a:xfrm>
            <a:off x="5759983" y="1862760"/>
            <a:ext cx="2739317" cy="1015663"/>
          </a:xfrm>
          <a:prstGeom prst="rect">
            <a:avLst/>
          </a:prstGeom>
          <a:solidFill>
            <a:srgbClr val="C8F7F0"/>
          </a:solidFill>
          <a:ln>
            <a:solidFill>
              <a:srgbClr val="1BBEA8"/>
            </a:solidFill>
          </a:ln>
        </p:spPr>
        <p:txBody>
          <a:bodyPr wrap="square" rtlCol="0">
            <a:spAutoFit/>
          </a:bodyPr>
          <a:lstStyle/>
          <a:p>
            <a:r>
              <a:rPr lang="en-US" altLang="ja-JP" sz="2000" b="1">
                <a:solidFill>
                  <a:schemeClr val="accent5">
                    <a:lumMod val="50000"/>
                  </a:schemeClr>
                </a:solidFill>
                <a:latin typeface="Arial" panose="020B0604020202020204" pitchFamily="34" charset="0"/>
                <a:cs typeface="Arial" panose="020B0604020202020204" pitchFamily="34" charset="0"/>
              </a:rPr>
              <a:t>Reward : l_n – l_(n-1)</a:t>
            </a:r>
          </a:p>
          <a:p>
            <a:r>
              <a:rPr lang="en-US" altLang="ja-JP" sz="2000" b="1">
                <a:solidFill>
                  <a:schemeClr val="accent5">
                    <a:lumMod val="50000"/>
                  </a:schemeClr>
                </a:solidFill>
                <a:latin typeface="Arial" panose="020B0604020202020204" pitchFamily="34" charset="0"/>
                <a:cs typeface="Arial" panose="020B0604020202020204" pitchFamily="34" charset="0"/>
              </a:rPr>
              <a:t>※Get closer</a:t>
            </a:r>
            <a:r>
              <a:rPr lang="ja-JP" altLang="en-US" sz="2000" b="1">
                <a:solidFill>
                  <a:schemeClr val="accent5">
                    <a:lumMod val="50000"/>
                  </a:schemeClr>
                </a:solidFill>
                <a:latin typeface="Arial" panose="020B0604020202020204" pitchFamily="34" charset="0"/>
                <a:cs typeface="Arial" panose="020B0604020202020204" pitchFamily="34" charset="0"/>
              </a:rPr>
              <a:t>→</a:t>
            </a:r>
            <a:r>
              <a:rPr lang="en-US" altLang="ja-JP" sz="2000" b="1">
                <a:solidFill>
                  <a:schemeClr val="accent5">
                    <a:lumMod val="50000"/>
                  </a:schemeClr>
                </a:solidFill>
                <a:latin typeface="Arial" panose="020B0604020202020204" pitchFamily="34" charset="0"/>
                <a:cs typeface="Arial" panose="020B0604020202020204" pitchFamily="34" charset="0"/>
              </a:rPr>
              <a:t>+</a:t>
            </a:r>
          </a:p>
          <a:p>
            <a:r>
              <a:rPr lang="ja-JP" altLang="en-US" sz="2000" b="1">
                <a:solidFill>
                  <a:schemeClr val="accent5">
                    <a:lumMod val="50000"/>
                  </a:schemeClr>
                </a:solidFill>
                <a:latin typeface="Arial" panose="020B0604020202020204" pitchFamily="34" charset="0"/>
                <a:cs typeface="Arial" panose="020B0604020202020204" pitchFamily="34" charset="0"/>
              </a:rPr>
              <a:t>　</a:t>
            </a:r>
            <a:r>
              <a:rPr lang="en-US" altLang="ja-JP" sz="2000" b="1">
                <a:solidFill>
                  <a:schemeClr val="accent5">
                    <a:lumMod val="50000"/>
                  </a:schemeClr>
                </a:solidFill>
                <a:latin typeface="Arial" panose="020B0604020202020204" pitchFamily="34" charset="0"/>
                <a:cs typeface="Arial" panose="020B0604020202020204" pitchFamily="34" charset="0"/>
              </a:rPr>
              <a:t>Get farer</a:t>
            </a:r>
            <a:r>
              <a:rPr lang="ja-JP" altLang="en-US" sz="2000" b="1">
                <a:solidFill>
                  <a:schemeClr val="accent5">
                    <a:lumMod val="50000"/>
                  </a:schemeClr>
                </a:solidFill>
                <a:latin typeface="Arial" panose="020B0604020202020204" pitchFamily="34" charset="0"/>
                <a:cs typeface="Arial" panose="020B0604020202020204" pitchFamily="34" charset="0"/>
              </a:rPr>
              <a:t>→</a:t>
            </a:r>
            <a:r>
              <a:rPr lang="en-US" altLang="ja-JP" sz="2000" b="1">
                <a:solidFill>
                  <a:schemeClr val="accent5">
                    <a:lumMod val="50000"/>
                  </a:schemeClr>
                </a:solidFill>
                <a:latin typeface="Arial" panose="020B0604020202020204" pitchFamily="34" charset="0"/>
                <a:cs typeface="Arial" panose="020B0604020202020204" pitchFamily="34" charset="0"/>
              </a:rPr>
              <a:t>-</a:t>
            </a:r>
            <a:endParaRPr lang="ja-JP" altLang="en-US" sz="2000" b="1">
              <a:solidFill>
                <a:schemeClr val="accent5">
                  <a:lumMod val="50000"/>
                </a:schemeClr>
              </a:solidFill>
              <a:latin typeface="Arial" panose="020B0604020202020204" pitchFamily="34" charset="0"/>
              <a:cs typeface="Arial" panose="020B0604020202020204" pitchFamily="34" charset="0"/>
            </a:endParaRPr>
          </a:p>
        </p:txBody>
      </p:sp>
      <p:pic>
        <p:nvPicPr>
          <p:cNvPr id="13" name="図 12">
            <a:extLst>
              <a:ext uri="{FF2B5EF4-FFF2-40B4-BE49-F238E27FC236}">
                <a16:creationId xmlns:a16="http://schemas.microsoft.com/office/drawing/2014/main" id="{51AC7003-19CB-B7B0-28E8-AB14A0A52E3E}"/>
              </a:ext>
            </a:extLst>
          </p:cNvPr>
          <p:cNvPicPr>
            <a:picLocks noChangeAspect="1"/>
          </p:cNvPicPr>
          <p:nvPr/>
        </p:nvPicPr>
        <p:blipFill>
          <a:blip r:embed="rId5"/>
          <a:stretch>
            <a:fillRect/>
          </a:stretch>
        </p:blipFill>
        <p:spPr>
          <a:xfrm>
            <a:off x="644700" y="1712942"/>
            <a:ext cx="2190059" cy="1642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テキスト ボックス 14">
            <a:extLst>
              <a:ext uri="{FF2B5EF4-FFF2-40B4-BE49-F238E27FC236}">
                <a16:creationId xmlns:a16="http://schemas.microsoft.com/office/drawing/2014/main" id="{470AC2EC-CBD1-345D-396D-3F322DAF323E}"/>
              </a:ext>
            </a:extLst>
          </p:cNvPr>
          <p:cNvSpPr txBox="1"/>
          <p:nvPr/>
        </p:nvSpPr>
        <p:spPr>
          <a:xfrm>
            <a:off x="472262" y="1270065"/>
            <a:ext cx="2471980" cy="430887"/>
          </a:xfrm>
          <a:prstGeom prst="rect">
            <a:avLst/>
          </a:prstGeom>
          <a:noFill/>
        </p:spPr>
        <p:txBody>
          <a:bodyPr wrap="square" rtlCol="0">
            <a:spAutoFit/>
          </a:bodyPr>
          <a:lstStyle/>
          <a:p>
            <a:pPr algn="ctr"/>
            <a:r>
              <a:rPr lang="en-US" altLang="ja-JP" sz="2200" b="1">
                <a:solidFill>
                  <a:schemeClr val="accent5"/>
                </a:solidFill>
                <a:latin typeface="Arial Black" panose="020B0604020202020204" pitchFamily="34" charset="0"/>
                <a:cs typeface="Arial Black" panose="020B0604020202020204" pitchFamily="34" charset="0"/>
              </a:rPr>
              <a:t>&lt;Trial Run&gt;</a:t>
            </a:r>
            <a:endParaRPr lang="ja-JP" altLang="en-US" sz="2200" b="1">
              <a:solidFill>
                <a:schemeClr val="accent5"/>
              </a:solidFill>
              <a:latin typeface="Arial Black" panose="020B0604020202020204" pitchFamily="34" charset="0"/>
              <a:cs typeface="Arial Black" panose="020B0604020202020204" pitchFamily="34" charset="0"/>
            </a:endParaRPr>
          </a:p>
        </p:txBody>
      </p:sp>
      <p:sp>
        <p:nvSpPr>
          <p:cNvPr id="20" name="テキスト ボックス 19">
            <a:extLst>
              <a:ext uri="{FF2B5EF4-FFF2-40B4-BE49-F238E27FC236}">
                <a16:creationId xmlns:a16="http://schemas.microsoft.com/office/drawing/2014/main" id="{77232FA1-9650-56F1-E155-9EF9FED133EB}"/>
              </a:ext>
            </a:extLst>
          </p:cNvPr>
          <p:cNvSpPr txBox="1"/>
          <p:nvPr/>
        </p:nvSpPr>
        <p:spPr>
          <a:xfrm>
            <a:off x="-162738" y="3557196"/>
            <a:ext cx="2471980" cy="430887"/>
          </a:xfrm>
          <a:prstGeom prst="rect">
            <a:avLst/>
          </a:prstGeom>
          <a:noFill/>
        </p:spPr>
        <p:txBody>
          <a:bodyPr wrap="square" rtlCol="0">
            <a:spAutoFit/>
          </a:bodyPr>
          <a:lstStyle/>
          <a:p>
            <a:pPr algn="ctr"/>
            <a:r>
              <a:rPr lang="en-US" altLang="ja-JP" sz="2200" b="1">
                <a:solidFill>
                  <a:schemeClr val="accent5"/>
                </a:solidFill>
                <a:latin typeface="Arial Black" panose="020B0604020202020204" pitchFamily="34" charset="0"/>
                <a:cs typeface="Arial Black" panose="020B0604020202020204" pitchFamily="34" charset="0"/>
              </a:rPr>
              <a:t>&lt;Analysis&gt;</a:t>
            </a:r>
            <a:endParaRPr lang="ja-JP" altLang="en-US" sz="2200" b="1">
              <a:solidFill>
                <a:schemeClr val="accent5"/>
              </a:solidFill>
              <a:latin typeface="Arial Black" panose="020B0604020202020204" pitchFamily="34" charset="0"/>
              <a:cs typeface="Arial Black" panose="020B0604020202020204" pitchFamily="34" charset="0"/>
            </a:endParaRPr>
          </a:p>
        </p:txBody>
      </p:sp>
      <p:sp>
        <p:nvSpPr>
          <p:cNvPr id="22" name="テキスト ボックス 21">
            <a:extLst>
              <a:ext uri="{FF2B5EF4-FFF2-40B4-BE49-F238E27FC236}">
                <a16:creationId xmlns:a16="http://schemas.microsoft.com/office/drawing/2014/main" id="{195A0AD9-8FEF-5815-B9B9-4D20096C8416}"/>
              </a:ext>
            </a:extLst>
          </p:cNvPr>
          <p:cNvSpPr txBox="1"/>
          <p:nvPr/>
        </p:nvSpPr>
        <p:spPr>
          <a:xfrm>
            <a:off x="3464506" y="1238854"/>
            <a:ext cx="2471980" cy="430887"/>
          </a:xfrm>
          <a:prstGeom prst="rect">
            <a:avLst/>
          </a:prstGeom>
          <a:noFill/>
        </p:spPr>
        <p:txBody>
          <a:bodyPr wrap="square" rtlCol="0">
            <a:spAutoFit/>
          </a:bodyPr>
          <a:lstStyle/>
          <a:p>
            <a:pPr algn="ctr"/>
            <a:r>
              <a:rPr lang="en-US" altLang="ja-JP" sz="2200" b="1">
                <a:solidFill>
                  <a:schemeClr val="accent5"/>
                </a:solidFill>
                <a:latin typeface="Arial Black" panose="020B0604020202020204" pitchFamily="34" charset="0"/>
                <a:cs typeface="Arial Black" panose="020B0604020202020204" pitchFamily="34" charset="0"/>
              </a:rPr>
              <a:t>&lt;Evaluation&gt;</a:t>
            </a:r>
            <a:endParaRPr lang="ja-JP" altLang="en-US" sz="2200" b="1">
              <a:solidFill>
                <a:schemeClr val="accent5"/>
              </a:solidFill>
              <a:latin typeface="Arial Black" panose="020B0604020202020204" pitchFamily="34" charset="0"/>
              <a:cs typeface="Arial Black" panose="020B0604020202020204" pitchFamily="34" charset="0"/>
            </a:endParaRPr>
          </a:p>
        </p:txBody>
      </p:sp>
      <p:pic>
        <p:nvPicPr>
          <p:cNvPr id="5" name="図 4">
            <a:extLst>
              <a:ext uri="{FF2B5EF4-FFF2-40B4-BE49-F238E27FC236}">
                <a16:creationId xmlns:a16="http://schemas.microsoft.com/office/drawing/2014/main" id="{AB51DB39-712C-A654-7BF9-3CC0A00F9C19}"/>
              </a:ext>
            </a:extLst>
          </p:cNvPr>
          <p:cNvPicPr>
            <a:picLocks noChangeAspect="1"/>
          </p:cNvPicPr>
          <p:nvPr/>
        </p:nvPicPr>
        <p:blipFill>
          <a:blip r:embed="rId6"/>
          <a:stretch>
            <a:fillRect/>
          </a:stretch>
        </p:blipFill>
        <p:spPr>
          <a:xfrm>
            <a:off x="6470431" y="5208187"/>
            <a:ext cx="2362964" cy="1343052"/>
          </a:xfrm>
          <a:prstGeom prst="rect">
            <a:avLst/>
          </a:prstGeom>
        </p:spPr>
      </p:pic>
      <p:sp>
        <p:nvSpPr>
          <p:cNvPr id="7" name="テキスト ボックス 6">
            <a:extLst>
              <a:ext uri="{FF2B5EF4-FFF2-40B4-BE49-F238E27FC236}">
                <a16:creationId xmlns:a16="http://schemas.microsoft.com/office/drawing/2014/main" id="{DD37F37F-4E39-2022-2B7E-5ED308C8F2D2}"/>
              </a:ext>
            </a:extLst>
          </p:cNvPr>
          <p:cNvSpPr txBox="1"/>
          <p:nvPr/>
        </p:nvSpPr>
        <p:spPr>
          <a:xfrm>
            <a:off x="6099086" y="6168461"/>
            <a:ext cx="1828800" cy="369332"/>
          </a:xfrm>
          <a:prstGeom prst="rect">
            <a:avLst/>
          </a:prstGeom>
          <a:noFill/>
        </p:spPr>
        <p:txBody>
          <a:bodyPr wrap="square" rtlCol="0">
            <a:spAutoFit/>
          </a:bodyPr>
          <a:lstStyle/>
          <a:p>
            <a:pPr algn="ctr"/>
            <a:r>
              <a:rPr lang="en-US" altLang="ja-JP" b="1">
                <a:solidFill>
                  <a:schemeClr val="accent5"/>
                </a:solidFill>
                <a:latin typeface="Arial Black" panose="020B0604020202020204" pitchFamily="34" charset="0"/>
                <a:cs typeface="Arial Black" panose="020B0604020202020204" pitchFamily="34" charset="0"/>
              </a:rPr>
              <a:t>&lt;Target&gt;</a:t>
            </a:r>
            <a:endParaRPr lang="ja-JP" altLang="en-US" b="1">
              <a:solidFill>
                <a:schemeClr val="accent5"/>
              </a:solidFill>
              <a:latin typeface="Arial Black" panose="020B0604020202020204" pitchFamily="34" charset="0"/>
              <a:cs typeface="Arial Black" panose="020B0604020202020204" pitchFamily="34" charset="0"/>
            </a:endParaRPr>
          </a:p>
        </p:txBody>
      </p:sp>
      <p:sp>
        <p:nvSpPr>
          <p:cNvPr id="9" name="テキスト ボックス 8">
            <a:extLst>
              <a:ext uri="{FF2B5EF4-FFF2-40B4-BE49-F238E27FC236}">
                <a16:creationId xmlns:a16="http://schemas.microsoft.com/office/drawing/2014/main" id="{3E5582D9-FCF3-D1E6-86CF-19407674516E}"/>
              </a:ext>
            </a:extLst>
          </p:cNvPr>
          <p:cNvSpPr txBox="1"/>
          <p:nvPr/>
        </p:nvSpPr>
        <p:spPr>
          <a:xfrm>
            <a:off x="7395509" y="6374969"/>
            <a:ext cx="1828800" cy="369332"/>
          </a:xfrm>
          <a:prstGeom prst="rect">
            <a:avLst/>
          </a:prstGeom>
          <a:noFill/>
        </p:spPr>
        <p:txBody>
          <a:bodyPr wrap="square" rtlCol="0">
            <a:spAutoFit/>
          </a:bodyPr>
          <a:lstStyle/>
          <a:p>
            <a:pPr algn="ctr"/>
            <a:r>
              <a:rPr lang="en-US" altLang="ja-JP" b="1">
                <a:solidFill>
                  <a:schemeClr val="accent5"/>
                </a:solidFill>
                <a:latin typeface="Arial Black" panose="020B0604020202020204" pitchFamily="34" charset="0"/>
                <a:cs typeface="Arial Black" panose="020B0604020202020204" pitchFamily="34" charset="0"/>
              </a:rPr>
              <a:t>&lt;Player(AI)&gt;</a:t>
            </a:r>
            <a:endParaRPr lang="ja-JP" altLang="en-US" b="1">
              <a:solidFill>
                <a:schemeClr val="accent5"/>
              </a:solidFill>
              <a:latin typeface="Arial Black" panose="020B0604020202020204" pitchFamily="34" charset="0"/>
              <a:cs typeface="Arial Black" panose="020B0604020202020204" pitchFamily="34" charset="0"/>
            </a:endParaRPr>
          </a:p>
        </p:txBody>
      </p:sp>
      <p:sp>
        <p:nvSpPr>
          <p:cNvPr id="3" name="フレーム 2">
            <a:extLst>
              <a:ext uri="{FF2B5EF4-FFF2-40B4-BE49-F238E27FC236}">
                <a16:creationId xmlns:a16="http://schemas.microsoft.com/office/drawing/2014/main" id="{58D14C9C-C159-858E-2902-D74E9E8C70B6}"/>
              </a:ext>
            </a:extLst>
          </p:cNvPr>
          <p:cNvSpPr/>
          <p:nvPr/>
        </p:nvSpPr>
        <p:spPr>
          <a:xfrm>
            <a:off x="43792" y="3957782"/>
            <a:ext cx="6251467" cy="2864450"/>
          </a:xfrm>
          <a:prstGeom prst="frame">
            <a:avLst>
              <a:gd name="adj1" fmla="val 15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3" name="テキスト ボックス 22">
            <a:extLst>
              <a:ext uri="{FF2B5EF4-FFF2-40B4-BE49-F238E27FC236}">
                <a16:creationId xmlns:a16="http://schemas.microsoft.com/office/drawing/2014/main" id="{D029BED2-CE83-A08C-8BC0-67D389111104}"/>
              </a:ext>
            </a:extLst>
          </p:cNvPr>
          <p:cNvSpPr txBox="1"/>
          <p:nvPr/>
        </p:nvSpPr>
        <p:spPr>
          <a:xfrm>
            <a:off x="5607583" y="3825070"/>
            <a:ext cx="2702326" cy="1107996"/>
          </a:xfrm>
          <a:prstGeom prst="rect">
            <a:avLst/>
          </a:prstGeom>
          <a:solidFill>
            <a:schemeClr val="accent5">
              <a:lumMod val="20000"/>
              <a:lumOff val="80000"/>
            </a:schemeClr>
          </a:solidFill>
          <a:ln>
            <a:solidFill>
              <a:schemeClr val="accent5"/>
            </a:solidFill>
          </a:ln>
        </p:spPr>
        <p:txBody>
          <a:bodyPr wrap="square" rtlCol="0">
            <a:spAutoFit/>
          </a:bodyPr>
          <a:lstStyle/>
          <a:p>
            <a:pPr algn="l"/>
            <a:r>
              <a:rPr lang="en-US" altLang="ja-JP" sz="2200" b="1">
                <a:solidFill>
                  <a:schemeClr val="accent5">
                    <a:lumMod val="50000"/>
                  </a:schemeClr>
                </a:solidFill>
                <a:latin typeface="Arial" panose="020B0604020202020204" pitchFamily="34" charset="0"/>
                <a:cs typeface="Arial" panose="020B0604020202020204" pitchFamily="34" charset="0"/>
              </a:rPr>
              <a:t>Find similar data</a:t>
            </a:r>
          </a:p>
          <a:p>
            <a:pPr algn="l"/>
            <a:r>
              <a:rPr lang="en-US" altLang="ja-JP" sz="2200" b="1">
                <a:solidFill>
                  <a:schemeClr val="accent5">
                    <a:lumMod val="50000"/>
                  </a:schemeClr>
                </a:solidFill>
                <a:latin typeface="Arial" panose="020B0604020202020204" pitchFamily="34" charset="0"/>
                <a:cs typeface="Arial" panose="020B0604020202020204" pitchFamily="34" charset="0"/>
              </a:rPr>
              <a:t>in past cycles</a:t>
            </a:r>
          </a:p>
          <a:p>
            <a:pPr algn="l"/>
            <a:r>
              <a:rPr lang="en-US" altLang="ja-JP" sz="2200" b="1">
                <a:solidFill>
                  <a:schemeClr val="accent5">
                    <a:lumMod val="50000"/>
                  </a:schemeClr>
                </a:solidFill>
                <a:latin typeface="Arial" panose="020B0604020202020204" pitchFamily="34" charset="0"/>
                <a:cs typeface="Arial" panose="020B0604020202020204" pitchFamily="34" charset="0"/>
              </a:rPr>
              <a:t>and average them</a:t>
            </a:r>
            <a:endParaRPr lang="ja-JP" altLang="en-US" sz="2200" b="1">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937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B14D269-A13E-BB4A-A172-514C3DA2B804}"/>
              </a:ext>
            </a:extLst>
          </p:cNvPr>
          <p:cNvSpPr txBox="1"/>
          <p:nvPr/>
        </p:nvSpPr>
        <p:spPr>
          <a:xfrm>
            <a:off x="3886200" y="2743200"/>
            <a:ext cx="1371600" cy="300082"/>
          </a:xfrm>
          <a:prstGeom prst="rect">
            <a:avLst/>
          </a:prstGeom>
          <a:noFill/>
        </p:spPr>
        <p:txBody>
          <a:bodyPr wrap="square" rtlCol="0">
            <a:spAutoFit/>
          </a:bodyPr>
          <a:lstStyle/>
          <a:p>
            <a:pPr algn="l"/>
            <a:endParaRPr lang="ja-JP" altLang="en-US" sz="1350"/>
          </a:p>
        </p:txBody>
      </p:sp>
      <p:sp>
        <p:nvSpPr>
          <p:cNvPr id="9" name="テキスト ボックス 8">
            <a:extLst>
              <a:ext uri="{FF2B5EF4-FFF2-40B4-BE49-F238E27FC236}">
                <a16:creationId xmlns:a16="http://schemas.microsoft.com/office/drawing/2014/main" id="{7980D3E2-C19B-254D-B96C-67CD00A634B0}"/>
              </a:ext>
            </a:extLst>
          </p:cNvPr>
          <p:cNvSpPr txBox="1"/>
          <p:nvPr/>
        </p:nvSpPr>
        <p:spPr>
          <a:xfrm>
            <a:off x="3886200" y="2743200"/>
            <a:ext cx="1371600" cy="300082"/>
          </a:xfrm>
          <a:prstGeom prst="rect">
            <a:avLst/>
          </a:prstGeom>
          <a:noFill/>
        </p:spPr>
        <p:txBody>
          <a:bodyPr wrap="square" rtlCol="0">
            <a:spAutoFit/>
          </a:bodyPr>
          <a:lstStyle/>
          <a:p>
            <a:pPr algn="l"/>
            <a:endParaRPr lang="ja-JP" altLang="en-US" sz="1350"/>
          </a:p>
        </p:txBody>
      </p:sp>
      <p:pic>
        <p:nvPicPr>
          <p:cNvPr id="12" name="図 12">
            <a:extLst>
              <a:ext uri="{FF2B5EF4-FFF2-40B4-BE49-F238E27FC236}">
                <a16:creationId xmlns:a16="http://schemas.microsoft.com/office/drawing/2014/main" id="{EA10C1D4-36C9-DE4E-80F0-EAAE2E102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548" y="1356247"/>
            <a:ext cx="6301158" cy="1032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四角形 3">
            <a:extLst>
              <a:ext uri="{FF2B5EF4-FFF2-40B4-BE49-F238E27FC236}">
                <a16:creationId xmlns:a16="http://schemas.microsoft.com/office/drawing/2014/main" id="{CAB884A6-8EE5-5C42-BF32-49499C30ECF8}"/>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テキスト ボックス 4">
            <a:extLst>
              <a:ext uri="{FF2B5EF4-FFF2-40B4-BE49-F238E27FC236}">
                <a16:creationId xmlns:a16="http://schemas.microsoft.com/office/drawing/2014/main" id="{137A87DF-CB7B-FD42-B1EE-1D098D191E9C}"/>
              </a:ext>
            </a:extLst>
          </p:cNvPr>
          <p:cNvSpPr txBox="1"/>
          <p:nvPr/>
        </p:nvSpPr>
        <p:spPr>
          <a:xfrm>
            <a:off x="190173" y="681114"/>
            <a:ext cx="8862648" cy="492443"/>
          </a:xfrm>
          <a:prstGeom prst="rect">
            <a:avLst/>
          </a:prstGeom>
          <a:noFill/>
        </p:spPr>
        <p:txBody>
          <a:bodyPr wrap="square" rtlCol="0" anchor="b">
            <a:spAutoFit/>
          </a:bodyPr>
          <a:lstStyle/>
          <a:p>
            <a:r>
              <a:rPr lang="ja-JP" altLang="en-US" sz="2600">
                <a:solidFill>
                  <a:schemeClr val="bg1"/>
                </a:solidFill>
                <a:latin typeface="Arial Black" panose="020B0604020202020204" pitchFamily="34" charset="0"/>
                <a:cs typeface="Arial Black" panose="020B0604020202020204" pitchFamily="34" charset="0"/>
              </a:rPr>
              <a:t>○</a:t>
            </a:r>
            <a:r>
              <a:rPr lang="en-US" altLang="ja-JP" sz="2600">
                <a:solidFill>
                  <a:schemeClr val="bg1"/>
                </a:solidFill>
                <a:latin typeface="Arial Black" panose="020B0604020202020204" pitchFamily="34" charset="0"/>
                <a:cs typeface="Arial Black" panose="020B0604020202020204" pitchFamily="34" charset="0"/>
              </a:rPr>
              <a:t>The Way of Calculation</a:t>
            </a:r>
            <a:endParaRPr lang="ja-JP" altLang="en-US" sz="26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6" name="テキスト ボックス 5">
            <a:extLst>
              <a:ext uri="{FF2B5EF4-FFF2-40B4-BE49-F238E27FC236}">
                <a16:creationId xmlns:a16="http://schemas.microsoft.com/office/drawing/2014/main" id="{E39DDDA0-2F6F-9E41-BA4E-36385CA5B60E}"/>
              </a:ext>
            </a:extLst>
          </p:cNvPr>
          <p:cNvSpPr txBox="1"/>
          <p:nvPr/>
        </p:nvSpPr>
        <p:spPr>
          <a:xfrm>
            <a:off x="5520242" y="3068192"/>
            <a:ext cx="3513464" cy="1846659"/>
          </a:xfrm>
          <a:prstGeom prst="rect">
            <a:avLst/>
          </a:prstGeom>
          <a:noFill/>
          <a:ln>
            <a:solidFill>
              <a:srgbClr val="1BBEA8"/>
            </a:solidFill>
          </a:ln>
        </p:spPr>
        <p:txBody>
          <a:bodyPr wrap="square" rtlCol="0">
            <a:spAutoFit/>
          </a:bodyPr>
          <a:lstStyle/>
          <a:p>
            <a:pPr algn="l"/>
            <a:r>
              <a:rPr lang="en-US" altLang="ja-JP" sz="2400" b="1">
                <a:solidFill>
                  <a:schemeClr val="accent5">
                    <a:lumMod val="75000"/>
                  </a:schemeClr>
                </a:solidFill>
                <a:latin typeface="Arial" panose="020B0604020202020204" pitchFamily="34" charset="0"/>
                <a:cs typeface="Arial" panose="020B0604020202020204" pitchFamily="34" charset="0"/>
              </a:rPr>
              <a:t>D : </a:t>
            </a:r>
            <a:r>
              <a:rPr lang="en-US" altLang="ja-JP" sz="2200" b="1">
                <a:solidFill>
                  <a:schemeClr val="accent5">
                    <a:lumMod val="75000"/>
                  </a:schemeClr>
                </a:solidFill>
                <a:latin typeface="Arial" panose="020B0604020202020204" pitchFamily="34" charset="0"/>
                <a:cs typeface="Arial" panose="020B0604020202020204" pitchFamily="34" charset="0"/>
              </a:rPr>
              <a:t>Direction of move</a:t>
            </a:r>
            <a:endParaRPr lang="ja-JP" altLang="en-US" sz="2200" b="1">
              <a:solidFill>
                <a:schemeClr val="accent5">
                  <a:lumMod val="75000"/>
                </a:schemeClr>
              </a:solidFill>
              <a:latin typeface="Arial" panose="020B0604020202020204" pitchFamily="34" charset="0"/>
              <a:cs typeface="Arial" panose="020B0604020202020204" pitchFamily="34" charset="0"/>
            </a:endParaRPr>
          </a:p>
          <a:p>
            <a:pPr algn="l"/>
            <a:r>
              <a:rPr lang="ja-JP" altLang="en-US" sz="1400">
                <a:solidFill>
                  <a:schemeClr val="accent5">
                    <a:lumMod val="75000"/>
                  </a:schemeClr>
                </a:solidFill>
                <a:latin typeface="Arial" panose="020B0604020202020204" pitchFamily="34" charset="0"/>
                <a:cs typeface="Arial" panose="020B0604020202020204" pitchFamily="34" charset="0"/>
              </a:rPr>
              <a:t>　　　移動方向</a:t>
            </a:r>
            <a:endParaRPr lang="en-US" altLang="ja-JP" sz="1400">
              <a:solidFill>
                <a:schemeClr val="accent5">
                  <a:lumMod val="75000"/>
                </a:schemeClr>
              </a:solidFill>
              <a:latin typeface="Arial" panose="020B0604020202020204" pitchFamily="34" charset="0"/>
              <a:cs typeface="Arial" panose="020B0604020202020204" pitchFamily="34" charset="0"/>
            </a:endParaRPr>
          </a:p>
          <a:p>
            <a:pPr algn="l"/>
            <a:r>
              <a:rPr lang="en-US" altLang="ja-JP" sz="2400" b="1">
                <a:solidFill>
                  <a:schemeClr val="accent5">
                    <a:lumMod val="75000"/>
                  </a:schemeClr>
                </a:solidFill>
                <a:latin typeface="Arial" panose="020B0604020202020204" pitchFamily="34" charset="0"/>
                <a:cs typeface="Arial" panose="020B0604020202020204" pitchFamily="34" charset="0"/>
              </a:rPr>
              <a:t>P :</a:t>
            </a:r>
            <a:r>
              <a:rPr lang="en-US" altLang="ja-JP" sz="2200" b="1">
                <a:solidFill>
                  <a:schemeClr val="accent5">
                    <a:lumMod val="75000"/>
                  </a:schemeClr>
                </a:solidFill>
                <a:latin typeface="Arial" panose="020B0604020202020204" pitchFamily="34" charset="0"/>
                <a:cs typeface="Arial" panose="020B0604020202020204" pitchFamily="34" charset="0"/>
              </a:rPr>
              <a:t> Reward(=Probability)</a:t>
            </a:r>
            <a:endParaRPr lang="ja-JP" altLang="en-US" sz="2200" b="1">
              <a:solidFill>
                <a:schemeClr val="accent5">
                  <a:lumMod val="75000"/>
                </a:schemeClr>
              </a:solidFill>
              <a:latin typeface="Arial" panose="020B0604020202020204" pitchFamily="34" charset="0"/>
              <a:cs typeface="Arial" panose="020B0604020202020204" pitchFamily="34" charset="0"/>
            </a:endParaRPr>
          </a:p>
          <a:p>
            <a:pPr algn="l"/>
            <a:r>
              <a:rPr lang="ja-JP" altLang="en-US" sz="1400">
                <a:solidFill>
                  <a:schemeClr val="accent5">
                    <a:lumMod val="75000"/>
                  </a:schemeClr>
                </a:solidFill>
                <a:latin typeface="Arial" panose="020B0604020202020204" pitchFamily="34" charset="0"/>
                <a:cs typeface="Arial" panose="020B0604020202020204" pitchFamily="34" charset="0"/>
              </a:rPr>
              <a:t>　　　報酬</a:t>
            </a:r>
            <a:endParaRPr lang="en-US" altLang="ja-JP" sz="1400">
              <a:solidFill>
                <a:schemeClr val="accent5">
                  <a:lumMod val="75000"/>
                </a:schemeClr>
              </a:solidFill>
              <a:latin typeface="Arial" panose="020B0604020202020204" pitchFamily="34" charset="0"/>
              <a:cs typeface="Arial" panose="020B0604020202020204" pitchFamily="34" charset="0"/>
            </a:endParaRPr>
          </a:p>
          <a:p>
            <a:pPr algn="l"/>
            <a:r>
              <a:rPr lang="en-US" altLang="ja-JP" sz="2400" b="1">
                <a:solidFill>
                  <a:schemeClr val="accent5">
                    <a:lumMod val="75000"/>
                  </a:schemeClr>
                </a:solidFill>
                <a:latin typeface="Arial" panose="020B0604020202020204" pitchFamily="34" charset="0"/>
                <a:cs typeface="Arial" panose="020B0604020202020204" pitchFamily="34" charset="0"/>
              </a:rPr>
              <a:t>R :</a:t>
            </a:r>
            <a:r>
              <a:rPr lang="en-US" altLang="ja-JP" sz="2200" b="1">
                <a:solidFill>
                  <a:schemeClr val="accent5">
                    <a:lumMod val="75000"/>
                  </a:schemeClr>
                </a:solidFill>
                <a:latin typeface="Arial" panose="020B0604020202020204" pitchFamily="34" charset="0"/>
                <a:cs typeface="Arial" panose="020B0604020202020204" pitchFamily="34" charset="0"/>
              </a:rPr>
              <a:t> Random Function</a:t>
            </a:r>
            <a:endParaRPr lang="ja-JP" altLang="en-US" sz="2200" b="1">
              <a:solidFill>
                <a:schemeClr val="accent5">
                  <a:lumMod val="75000"/>
                </a:schemeClr>
              </a:solidFill>
              <a:latin typeface="Arial" panose="020B0604020202020204" pitchFamily="34" charset="0"/>
              <a:cs typeface="Arial" panose="020B0604020202020204" pitchFamily="34" charset="0"/>
            </a:endParaRPr>
          </a:p>
          <a:p>
            <a:pPr algn="l"/>
            <a:r>
              <a:rPr lang="ja-JP" altLang="en-US" sz="1400">
                <a:solidFill>
                  <a:schemeClr val="accent5">
                    <a:lumMod val="75000"/>
                  </a:schemeClr>
                </a:solidFill>
                <a:latin typeface="Arial" panose="020B0604020202020204" pitchFamily="34" charset="0"/>
                <a:cs typeface="Arial" panose="020B0604020202020204" pitchFamily="34" charset="0"/>
              </a:rPr>
              <a:t>　　　不確定因子</a:t>
            </a:r>
            <a:r>
              <a:rPr lang="en-US" altLang="ja-JP" sz="1400">
                <a:solidFill>
                  <a:schemeClr val="accent5">
                    <a:lumMod val="75000"/>
                  </a:schemeClr>
                </a:solidFill>
                <a:latin typeface="Arial" panose="020B0604020202020204" pitchFamily="34" charset="0"/>
                <a:cs typeface="Arial" panose="020B0604020202020204" pitchFamily="34" charset="0"/>
              </a:rPr>
              <a:t>(</a:t>
            </a:r>
            <a:r>
              <a:rPr lang="ja-JP" altLang="en-US" sz="1400">
                <a:solidFill>
                  <a:schemeClr val="accent5">
                    <a:lumMod val="75000"/>
                  </a:schemeClr>
                </a:solidFill>
                <a:latin typeface="Arial" panose="020B0604020202020204" pitchFamily="34" charset="0"/>
                <a:cs typeface="Arial" panose="020B0604020202020204" pitchFamily="34" charset="0"/>
              </a:rPr>
              <a:t>後ほど説明</a:t>
            </a:r>
            <a:r>
              <a:rPr lang="en-US" altLang="ja-JP" sz="1400">
                <a:solidFill>
                  <a:schemeClr val="accent5">
                    <a:lumMod val="75000"/>
                  </a:schemeClr>
                </a:solidFill>
                <a:latin typeface="Arial" panose="020B0604020202020204" pitchFamily="34" charset="0"/>
                <a:cs typeface="Arial" panose="020B0604020202020204" pitchFamily="34" charset="0"/>
              </a:rPr>
              <a:t>)</a:t>
            </a:r>
          </a:p>
        </p:txBody>
      </p:sp>
      <p:sp>
        <p:nvSpPr>
          <p:cNvPr id="8" name="テキスト ボックス 7">
            <a:extLst>
              <a:ext uri="{FF2B5EF4-FFF2-40B4-BE49-F238E27FC236}">
                <a16:creationId xmlns:a16="http://schemas.microsoft.com/office/drawing/2014/main" id="{F377B8AE-1F81-E547-BAA9-9F91B6B85922}"/>
              </a:ext>
            </a:extLst>
          </p:cNvPr>
          <p:cNvSpPr txBox="1"/>
          <p:nvPr/>
        </p:nvSpPr>
        <p:spPr>
          <a:xfrm>
            <a:off x="2973958" y="2496978"/>
            <a:ext cx="5161003" cy="492443"/>
          </a:xfrm>
          <a:prstGeom prst="rect">
            <a:avLst/>
          </a:prstGeom>
          <a:noFill/>
        </p:spPr>
        <p:txBody>
          <a:bodyPr wrap="square" rtlCol="0">
            <a:spAutoFit/>
          </a:bodyPr>
          <a:lstStyle/>
          <a:p>
            <a:pPr algn="l"/>
            <a:r>
              <a:rPr lang="ja-JP" altLang="en-US" sz="2600" b="1" u="sng">
                <a:solidFill>
                  <a:schemeClr val="accent5"/>
                </a:solidFill>
                <a:latin typeface="Arial" panose="020B0604020202020204" pitchFamily="34" charset="0"/>
                <a:cs typeface="Arial" panose="020B0604020202020204" pitchFamily="34" charset="0"/>
              </a:rPr>
              <a:t>・</a:t>
            </a:r>
            <a:r>
              <a:rPr lang="en-US" altLang="ja-JP" sz="2600" b="1" u="sng">
                <a:solidFill>
                  <a:schemeClr val="accent5"/>
                </a:solidFill>
                <a:latin typeface="Arial" panose="020B0604020202020204" pitchFamily="34" charset="0"/>
                <a:cs typeface="Arial" panose="020B0604020202020204" pitchFamily="34" charset="0"/>
              </a:rPr>
              <a:t>Weighted-Average by reward</a:t>
            </a:r>
            <a:endParaRPr lang="ja-JP" altLang="en-US" sz="2600" b="1" u="sng">
              <a:solidFill>
                <a:schemeClr val="accent5"/>
              </a:solidFill>
              <a:latin typeface="Arial" panose="020B0604020202020204" pitchFamily="34" charset="0"/>
              <a:cs typeface="Arial" panose="020B0604020202020204" pitchFamily="34" charset="0"/>
            </a:endParaRPr>
          </a:p>
        </p:txBody>
      </p:sp>
      <p:pic>
        <p:nvPicPr>
          <p:cNvPr id="14" name="図 14">
            <a:extLst>
              <a:ext uri="{FF2B5EF4-FFF2-40B4-BE49-F238E27FC236}">
                <a16:creationId xmlns:a16="http://schemas.microsoft.com/office/drawing/2014/main" id="{70C64A12-259E-4655-F59B-1A87F0646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7" y="1173557"/>
            <a:ext cx="2305086" cy="3947271"/>
          </a:xfrm>
          <a:prstGeom prst="rect">
            <a:avLst/>
          </a:prstGeom>
        </p:spPr>
      </p:pic>
      <p:pic>
        <p:nvPicPr>
          <p:cNvPr id="16" name="図 15">
            <a:extLst>
              <a:ext uri="{FF2B5EF4-FFF2-40B4-BE49-F238E27FC236}">
                <a16:creationId xmlns:a16="http://schemas.microsoft.com/office/drawing/2014/main" id="{8DE052ED-6FD6-C403-104C-3B046FB1C645}"/>
              </a:ext>
            </a:extLst>
          </p:cNvPr>
          <p:cNvPicPr>
            <a:picLocks noChangeAspect="1"/>
          </p:cNvPicPr>
          <p:nvPr/>
        </p:nvPicPr>
        <p:blipFill>
          <a:blip r:embed="rId5"/>
          <a:stretch>
            <a:fillRect/>
          </a:stretch>
        </p:blipFill>
        <p:spPr>
          <a:xfrm>
            <a:off x="71185" y="5120828"/>
            <a:ext cx="3864411" cy="1695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テキスト ボックス 17">
            <a:extLst>
              <a:ext uri="{FF2B5EF4-FFF2-40B4-BE49-F238E27FC236}">
                <a16:creationId xmlns:a16="http://schemas.microsoft.com/office/drawing/2014/main" id="{9447430B-ECA5-E750-67F8-6272B47732C7}"/>
              </a:ext>
            </a:extLst>
          </p:cNvPr>
          <p:cNvSpPr txBox="1"/>
          <p:nvPr/>
        </p:nvSpPr>
        <p:spPr>
          <a:xfrm>
            <a:off x="2454" y="340191"/>
            <a:ext cx="9143999" cy="615553"/>
          </a:xfrm>
          <a:prstGeom prst="rect">
            <a:avLst/>
          </a:prstGeom>
          <a:noFill/>
        </p:spPr>
        <p:txBody>
          <a:bodyPr wrap="square" rtlCol="0" anchor="b">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a:solidFill>
                  <a:schemeClr val="accent5">
                    <a:lumMod val="20000"/>
                    <a:lumOff val="80000"/>
                  </a:schemeClr>
                </a:solidFill>
                <a:latin typeface="Arial Black" panose="020B0604020202020204" pitchFamily="34" charset="0"/>
                <a:cs typeface="Arial Black" panose="020B0604020202020204" pitchFamily="34" charset="0"/>
              </a:rPr>
              <a:t>3. Practice of building AI</a:t>
            </a:r>
          </a:p>
          <a:p>
            <a:pPr algn="r"/>
            <a:r>
              <a:rPr lang="en-US" altLang="ja-JP" sz="1400" b="1">
                <a:solidFill>
                  <a:schemeClr val="accent5">
                    <a:lumMod val="20000"/>
                    <a:lumOff val="80000"/>
                  </a:schemeClr>
                </a:solidFill>
                <a:latin typeface="Arial Black" panose="020B0604020202020204" pitchFamily="34" charset="0"/>
                <a:cs typeface="Arial Black" panose="020B0604020202020204" pitchFamily="34" charset="0"/>
              </a:rPr>
              <a:t>– </a:t>
            </a:r>
            <a:r>
              <a:rPr lang="ja-JP" altLang="en-US" sz="1400" b="1">
                <a:solidFill>
                  <a:schemeClr val="accent5">
                    <a:lumMod val="20000"/>
                    <a:lumOff val="80000"/>
                  </a:schemeClr>
                </a:solidFill>
                <a:latin typeface="Arial Black" panose="020B0604020202020204" pitchFamily="34" charset="0"/>
                <a:cs typeface="Arial Black" panose="020B0604020202020204" pitchFamily="34" charset="0"/>
              </a:rPr>
              <a:t>追尾</a:t>
            </a:r>
            <a:r>
              <a:rPr lang="en-US" altLang="ja-JP" sz="1400" b="1">
                <a:solidFill>
                  <a:schemeClr val="accent5">
                    <a:lumMod val="20000"/>
                    <a:lumOff val="80000"/>
                  </a:schemeClr>
                </a:solidFill>
              </a:rPr>
              <a:t>AI</a:t>
            </a:r>
            <a:r>
              <a:rPr lang="ja-JP" altLang="en-US" sz="1400" b="1">
                <a:solidFill>
                  <a:schemeClr val="accent5">
                    <a:lumMod val="20000"/>
                    <a:lumOff val="80000"/>
                  </a:schemeClr>
                </a:solidFill>
              </a:rPr>
              <a:t>の作成</a:t>
            </a:r>
            <a:endParaRPr lang="ja-JP" altLang="en-US" sz="140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19" name="矢印: 右 18">
            <a:extLst>
              <a:ext uri="{FF2B5EF4-FFF2-40B4-BE49-F238E27FC236}">
                <a16:creationId xmlns:a16="http://schemas.microsoft.com/office/drawing/2014/main" id="{EA5A58E8-E173-99AC-2C93-85D484181E01}"/>
              </a:ext>
            </a:extLst>
          </p:cNvPr>
          <p:cNvSpPr/>
          <p:nvPr/>
        </p:nvSpPr>
        <p:spPr>
          <a:xfrm>
            <a:off x="2364508" y="1400978"/>
            <a:ext cx="290073" cy="969264"/>
          </a:xfrm>
          <a:prstGeom prst="rightArrow">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529EFA39-94E5-F549-4DBA-83C94B643DF2}"/>
              </a:ext>
            </a:extLst>
          </p:cNvPr>
          <p:cNvSpPr txBox="1"/>
          <p:nvPr/>
        </p:nvSpPr>
        <p:spPr>
          <a:xfrm>
            <a:off x="4270550" y="5501753"/>
            <a:ext cx="4139827" cy="830997"/>
          </a:xfrm>
          <a:prstGeom prst="rect">
            <a:avLst/>
          </a:prstGeom>
          <a:solidFill>
            <a:schemeClr val="accent5">
              <a:lumMod val="20000"/>
              <a:lumOff val="80000"/>
            </a:schemeClr>
          </a:solidFill>
          <a:ln>
            <a:solidFill>
              <a:schemeClr val="accent5"/>
            </a:solidFill>
          </a:ln>
        </p:spPr>
        <p:txBody>
          <a:bodyPr wrap="square" rtlCol="0">
            <a:spAutoFit/>
          </a:bodyPr>
          <a:lstStyle/>
          <a:p>
            <a:pPr algn="l"/>
            <a:r>
              <a:rPr lang="ja-JP" altLang="en-US" sz="2200" b="1">
                <a:solidFill>
                  <a:schemeClr val="accent5">
                    <a:lumMod val="75000"/>
                  </a:schemeClr>
                </a:solidFill>
                <a:latin typeface="Arial" panose="020B0604020202020204" pitchFamily="34" charset="0"/>
                <a:cs typeface="Arial" panose="020B0604020202020204" pitchFamily="34" charset="0"/>
              </a:rPr>
              <a:t>○</a:t>
            </a:r>
            <a:r>
              <a:rPr lang="en-US" altLang="ja-JP" sz="2200" b="1">
                <a:solidFill>
                  <a:schemeClr val="accent5">
                    <a:lumMod val="75000"/>
                  </a:schemeClr>
                </a:solidFill>
                <a:latin typeface="Arial" panose="020B0604020202020204" pitchFamily="34" charset="0"/>
                <a:cs typeface="Arial" panose="020B0604020202020204" pitchFamily="34" charset="0"/>
              </a:rPr>
              <a:t>More simple function</a:t>
            </a:r>
          </a:p>
          <a:p>
            <a:pPr algn="l"/>
            <a:r>
              <a:rPr lang="ja-JP" altLang="en-US" sz="2600" b="1">
                <a:solidFill>
                  <a:schemeClr val="accent5">
                    <a:lumMod val="50000"/>
                  </a:schemeClr>
                </a:solidFill>
                <a:latin typeface="Arial" panose="020B0604020202020204" pitchFamily="34" charset="0"/>
                <a:cs typeface="Arial" panose="020B0604020202020204" pitchFamily="34" charset="0"/>
              </a:rPr>
              <a:t>・</a:t>
            </a:r>
            <a:r>
              <a:rPr lang="en-US" altLang="ja-JP" sz="2600" b="1">
                <a:solidFill>
                  <a:schemeClr val="accent5">
                    <a:lumMod val="50000"/>
                  </a:schemeClr>
                </a:solidFill>
                <a:latin typeface="Arial" panose="020B0604020202020204" pitchFamily="34" charset="0"/>
                <a:cs typeface="Arial" panose="020B0604020202020204" pitchFamily="34" charset="0"/>
              </a:rPr>
              <a:t>Selection-of-Maximum</a:t>
            </a:r>
            <a:endParaRPr lang="ja-JP" altLang="en-US" sz="2600" b="1">
              <a:solidFill>
                <a:schemeClr val="accent5">
                  <a:lumMod val="50000"/>
                </a:schemeClr>
              </a:solidFill>
              <a:latin typeface="Arial" panose="020B0604020202020204" pitchFamily="34" charset="0"/>
              <a:cs typeface="Arial" panose="020B0604020202020204" pitchFamily="34" charset="0"/>
            </a:endParaRPr>
          </a:p>
        </p:txBody>
      </p:sp>
      <p:sp>
        <p:nvSpPr>
          <p:cNvPr id="23" name="矢印: 上下 22">
            <a:extLst>
              <a:ext uri="{FF2B5EF4-FFF2-40B4-BE49-F238E27FC236}">
                <a16:creationId xmlns:a16="http://schemas.microsoft.com/office/drawing/2014/main" id="{5AC8DE4E-9244-37BE-7F50-8D0FEDE37B58}"/>
              </a:ext>
            </a:extLst>
          </p:cNvPr>
          <p:cNvSpPr/>
          <p:nvPr/>
        </p:nvSpPr>
        <p:spPr>
          <a:xfrm>
            <a:off x="4527432" y="2990678"/>
            <a:ext cx="683949" cy="2432304"/>
          </a:xfrm>
          <a:prstGeom prst="upDownArrow">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a:extLst>
              <a:ext uri="{FF2B5EF4-FFF2-40B4-BE49-F238E27FC236}">
                <a16:creationId xmlns:a16="http://schemas.microsoft.com/office/drawing/2014/main" id="{82E5A6BE-AB46-163A-B189-A096CC856224}"/>
              </a:ext>
            </a:extLst>
          </p:cNvPr>
          <p:cNvSpPr txBox="1"/>
          <p:nvPr/>
        </p:nvSpPr>
        <p:spPr>
          <a:xfrm>
            <a:off x="3595890" y="4321483"/>
            <a:ext cx="1828800" cy="492443"/>
          </a:xfrm>
          <a:prstGeom prst="rect">
            <a:avLst/>
          </a:prstGeom>
          <a:solidFill>
            <a:schemeClr val="accent5">
              <a:lumMod val="75000"/>
            </a:schemeClr>
          </a:solidFill>
          <a:ln>
            <a:solidFill>
              <a:schemeClr val="accent5">
                <a:lumMod val="50000"/>
              </a:schemeClr>
            </a:solidFill>
          </a:ln>
        </p:spPr>
        <p:txBody>
          <a:bodyPr wrap="square" rtlCol="0">
            <a:spAutoFit/>
          </a:bodyPr>
          <a:lstStyle/>
          <a:p>
            <a:pPr algn="l"/>
            <a:r>
              <a:rPr lang="en-US" altLang="ja-JP" sz="2600" b="1">
                <a:solidFill>
                  <a:schemeClr val="bg1"/>
                </a:solidFill>
                <a:latin typeface="Arial Black" panose="020B0604020202020204" pitchFamily="34" charset="0"/>
                <a:cs typeface="Arial Black" panose="020B0604020202020204" pitchFamily="34" charset="0"/>
              </a:rPr>
              <a:t>Compare</a:t>
            </a:r>
            <a:endParaRPr lang="ja-JP" altLang="en-US" sz="2600" b="1">
              <a:solidFill>
                <a:schemeClr val="bg1"/>
              </a:solidFill>
              <a:latin typeface="Arial Black" panose="020B0604020202020204" pitchFamily="34" charset="0"/>
              <a:cs typeface="Arial Black" panose="020B0604020202020204" pitchFamily="34" charset="0"/>
            </a:endParaRPr>
          </a:p>
        </p:txBody>
      </p:sp>
      <p:sp>
        <p:nvSpPr>
          <p:cNvPr id="25" name="テキスト ボックス 24">
            <a:extLst>
              <a:ext uri="{FF2B5EF4-FFF2-40B4-BE49-F238E27FC236}">
                <a16:creationId xmlns:a16="http://schemas.microsoft.com/office/drawing/2014/main" id="{C77A65AF-76A9-9A9C-DA54-A7625E08D0EA}"/>
              </a:ext>
            </a:extLst>
          </p:cNvPr>
          <p:cNvSpPr txBox="1"/>
          <p:nvPr/>
        </p:nvSpPr>
        <p:spPr>
          <a:xfrm>
            <a:off x="4249735" y="6332750"/>
            <a:ext cx="4376633" cy="523220"/>
          </a:xfrm>
          <a:prstGeom prst="rect">
            <a:avLst/>
          </a:prstGeom>
          <a:noFill/>
        </p:spPr>
        <p:txBody>
          <a:bodyPr wrap="square" rtlCol="0">
            <a:spAutoFit/>
          </a:bodyPr>
          <a:lstStyle/>
          <a:p>
            <a:pPr algn="l"/>
            <a:r>
              <a:rPr lang="ja-JP" altLang="en-US" sz="1400">
                <a:solidFill>
                  <a:schemeClr val="accent5">
                    <a:lumMod val="50000"/>
                  </a:schemeClr>
                </a:solidFill>
              </a:rPr>
              <a:t>より単純な関数である</a:t>
            </a:r>
          </a:p>
          <a:p>
            <a:pPr algn="l"/>
            <a:r>
              <a:rPr lang="ja-JP" altLang="en-US" sz="1400">
                <a:solidFill>
                  <a:schemeClr val="accent5">
                    <a:lumMod val="50000"/>
                  </a:schemeClr>
                </a:solidFill>
              </a:rPr>
              <a:t>「報酬最大時の移動方向選択」と比較</a:t>
            </a:r>
          </a:p>
        </p:txBody>
      </p:sp>
      <p:sp>
        <p:nvSpPr>
          <p:cNvPr id="27" name="テキスト ボックス 26">
            <a:extLst>
              <a:ext uri="{FF2B5EF4-FFF2-40B4-BE49-F238E27FC236}">
                <a16:creationId xmlns:a16="http://schemas.microsoft.com/office/drawing/2014/main" id="{DD97D5A8-3355-BE1C-2D3D-98459B6E66D4}"/>
              </a:ext>
            </a:extLst>
          </p:cNvPr>
          <p:cNvSpPr txBox="1"/>
          <p:nvPr/>
        </p:nvSpPr>
        <p:spPr>
          <a:xfrm>
            <a:off x="2577334" y="3040137"/>
            <a:ext cx="1828800" cy="738664"/>
          </a:xfrm>
          <a:prstGeom prst="rect">
            <a:avLst/>
          </a:prstGeom>
          <a:solidFill>
            <a:schemeClr val="accent5">
              <a:lumMod val="20000"/>
              <a:lumOff val="80000"/>
            </a:schemeClr>
          </a:solidFill>
          <a:ln>
            <a:solidFill>
              <a:schemeClr val="accent5"/>
            </a:solidFill>
          </a:ln>
        </p:spPr>
        <p:txBody>
          <a:bodyPr wrap="square" rtlCol="0">
            <a:spAutoFit/>
          </a:bodyPr>
          <a:lstStyle/>
          <a:p>
            <a:pPr algn="ctr"/>
            <a:r>
              <a:rPr lang="ja-JP" altLang="en-US" sz="1400">
                <a:latin typeface="Arial Black" panose="020B0604020202020204" pitchFamily="34" charset="0"/>
                <a:cs typeface="Arial Black" panose="020B0604020202020204" pitchFamily="34" charset="0"/>
              </a:rPr>
              <a:t>報酬が大きい時の</a:t>
            </a:r>
          </a:p>
          <a:p>
            <a:pPr algn="ctr"/>
            <a:r>
              <a:rPr lang="ja-JP" altLang="en-US" sz="1400">
                <a:latin typeface="Arial Black" panose="020B0604020202020204" pitchFamily="34" charset="0"/>
                <a:cs typeface="Arial Black" panose="020B0604020202020204" pitchFamily="34" charset="0"/>
              </a:rPr>
              <a:t>移動方向が反映</a:t>
            </a:r>
          </a:p>
          <a:p>
            <a:pPr algn="ctr"/>
            <a:r>
              <a:rPr lang="ja-JP" altLang="en-US" sz="1400">
                <a:latin typeface="Arial Black" panose="020B0604020202020204" pitchFamily="34" charset="0"/>
                <a:cs typeface="Arial Black" panose="020B0604020202020204" pitchFamily="34" charset="0"/>
              </a:rPr>
              <a:t>されやすくなる平均</a:t>
            </a:r>
          </a:p>
        </p:txBody>
      </p:sp>
    </p:spTree>
    <p:extLst>
      <p:ext uri="{BB962C8B-B14F-4D97-AF65-F5344CB8AC3E}">
        <p14:creationId xmlns:p14="http://schemas.microsoft.com/office/powerpoint/2010/main" val="380146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10">
            <a:extLst>
              <a:ext uri="{FF2B5EF4-FFF2-40B4-BE49-F238E27FC236}">
                <a16:creationId xmlns:a16="http://schemas.microsoft.com/office/drawing/2014/main" id="{9A13C825-DA5C-F44A-B3E3-D62DAF444ED0}"/>
              </a:ext>
            </a:extLst>
          </p:cNvPr>
          <p:cNvSpPr/>
          <p:nvPr/>
        </p:nvSpPr>
        <p:spPr>
          <a:xfrm>
            <a:off x="1" y="762000"/>
            <a:ext cx="2581274" cy="533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ja-JP" altLang="en-US" sz="1350"/>
          </a:p>
        </p:txBody>
      </p:sp>
      <p:sp>
        <p:nvSpPr>
          <p:cNvPr id="2" name="タイトル 1">
            <a:extLst>
              <a:ext uri="{FF2B5EF4-FFF2-40B4-BE49-F238E27FC236}">
                <a16:creationId xmlns:a16="http://schemas.microsoft.com/office/drawing/2014/main" id="{AF839DA0-4093-A344-82F4-D9F8741A2B91}"/>
              </a:ext>
            </a:extLst>
          </p:cNvPr>
          <p:cNvSpPr>
            <a:spLocks noGrp="1"/>
          </p:cNvSpPr>
          <p:nvPr>
            <p:ph type="title"/>
          </p:nvPr>
        </p:nvSpPr>
        <p:spPr/>
        <p:txBody>
          <a:bodyPr/>
          <a:lstStyle/>
          <a:p>
            <a:r>
              <a:rPr lang="en-US" altLang="ja-JP" sz="2250" b="1">
                <a:latin typeface="Arial" panose="020B0604020202020204" pitchFamily="34" charset="0"/>
                <a:cs typeface="Arial" panose="020B0604020202020204" pitchFamily="34" charset="0"/>
              </a:rPr>
              <a:t>Table of</a:t>
            </a:r>
            <a:r>
              <a:rPr lang="en-US" altLang="ja-JP" b="1">
                <a:latin typeface="Arial" panose="020B0604020202020204" pitchFamily="34" charset="0"/>
                <a:cs typeface="Arial" panose="020B0604020202020204" pitchFamily="34" charset="0"/>
              </a:rPr>
              <a:t/>
            </a:r>
            <a:br>
              <a:rPr lang="en-US" altLang="ja-JP" b="1">
                <a:latin typeface="Arial" panose="020B0604020202020204" pitchFamily="34" charset="0"/>
                <a:cs typeface="Arial" panose="020B0604020202020204" pitchFamily="34" charset="0"/>
              </a:rPr>
            </a:br>
            <a:r>
              <a:rPr lang="en-US" altLang="ja-JP" sz="3400" b="1">
                <a:latin typeface="Arial" panose="020B0604020202020204" pitchFamily="34" charset="0"/>
                <a:cs typeface="Arial" panose="020B0604020202020204" pitchFamily="34" charset="0"/>
              </a:rPr>
              <a:t>Contents</a:t>
            </a:r>
            <a:br>
              <a:rPr lang="en-US" altLang="ja-JP" sz="3400" b="1">
                <a:latin typeface="Arial" panose="020B0604020202020204" pitchFamily="34" charset="0"/>
                <a:cs typeface="Arial" panose="020B0604020202020204" pitchFamily="34" charset="0"/>
              </a:rPr>
            </a:br>
            <a:r>
              <a:rPr lang="en-US" altLang="ja-JP" sz="600" b="1">
                <a:latin typeface="Arial" panose="020B0604020202020204" pitchFamily="34" charset="0"/>
                <a:cs typeface="Arial" panose="020B0604020202020204" pitchFamily="34" charset="0"/>
              </a:rPr>
              <a:t> </a:t>
            </a:r>
            <a:r>
              <a:rPr lang="en-US" altLang="ja-JP"/>
              <a:t/>
            </a:r>
            <a:br>
              <a:rPr lang="en-US" altLang="ja-JP"/>
            </a:br>
            <a:r>
              <a:rPr lang="ja-JP" altLang="en-US" sz="1500">
                <a:latin typeface="MS PGothic" panose="020B0600070205080204" pitchFamily="34" charset="-128"/>
                <a:ea typeface="MS PGothic" panose="020B0600070205080204" pitchFamily="34" charset="-128"/>
              </a:rPr>
              <a:t>目次</a:t>
            </a:r>
          </a:p>
        </p:txBody>
      </p:sp>
      <p:sp>
        <p:nvSpPr>
          <p:cNvPr id="3" name="テキスト ボックス 2">
            <a:extLst>
              <a:ext uri="{FF2B5EF4-FFF2-40B4-BE49-F238E27FC236}">
                <a16:creationId xmlns:a16="http://schemas.microsoft.com/office/drawing/2014/main" id="{B6F98FA6-B08B-FE4B-B615-74C77C3CCBAA}"/>
              </a:ext>
            </a:extLst>
          </p:cNvPr>
          <p:cNvSpPr txBox="1"/>
          <p:nvPr/>
        </p:nvSpPr>
        <p:spPr>
          <a:xfrm>
            <a:off x="2844552" y="1323854"/>
            <a:ext cx="5792259" cy="4201150"/>
          </a:xfrm>
          <a:prstGeom prst="rect">
            <a:avLst/>
          </a:prstGeom>
          <a:noFill/>
        </p:spPr>
        <p:txBody>
          <a:bodyPr wrap="square" rtlCol="0">
            <a:spAutoFit/>
          </a:bodyPr>
          <a:lstStyle/>
          <a:p>
            <a:pPr algn="l"/>
            <a:r>
              <a:rPr lang="en-US" altLang="ja-JP" sz="2400" b="1">
                <a:latin typeface="Arial" panose="020B0604020202020204" pitchFamily="34" charset="0"/>
                <a:cs typeface="Arial" panose="020B0604020202020204" pitchFamily="34" charset="0"/>
              </a:rPr>
              <a:t>1  - </a:t>
            </a:r>
            <a:r>
              <a:rPr lang="en-US" altLang="ja-JP" sz="3000" b="1">
                <a:latin typeface="Arial" panose="020B0604020202020204" pitchFamily="34" charset="0"/>
                <a:cs typeface="Arial" panose="020B0604020202020204" pitchFamily="34" charset="0"/>
              </a:rPr>
              <a:t>W</a:t>
            </a:r>
            <a:r>
              <a:rPr lang="en-US" altLang="ja-JP" sz="2400" b="1">
                <a:latin typeface="Arial" panose="020B0604020202020204" pitchFamily="34" charset="0"/>
                <a:cs typeface="Arial" panose="020B0604020202020204" pitchFamily="34" charset="0"/>
              </a:rPr>
              <a:t>hat is AI ?</a:t>
            </a:r>
          </a:p>
          <a:p>
            <a:pPr algn="l"/>
            <a:r>
              <a:rPr lang="ja-JP" altLang="en-US" sz="1500">
                <a:latin typeface="Arial" panose="020B0604020202020204" pitchFamily="34" charset="0"/>
                <a:cs typeface="Arial" panose="020B0604020202020204" pitchFamily="34" charset="0"/>
              </a:rPr>
              <a:t>　　</a:t>
            </a:r>
            <a:r>
              <a:rPr lang="en-US" altLang="ja-JP" sz="1500">
                <a:latin typeface="Arial" panose="020B0604020202020204" pitchFamily="34" charset="0"/>
                <a:cs typeface="Arial" panose="020B0604020202020204" pitchFamily="34" charset="0"/>
              </a:rPr>
              <a:t>- AI(</a:t>
            </a:r>
            <a:r>
              <a:rPr lang="ja-JP" altLang="en-US" sz="1500">
                <a:latin typeface="Arial" panose="020B0604020202020204" pitchFamily="34" charset="0"/>
                <a:cs typeface="Arial" panose="020B0604020202020204" pitchFamily="34" charset="0"/>
              </a:rPr>
              <a:t>強化学習</a:t>
            </a:r>
            <a:r>
              <a:rPr lang="en-US" altLang="ja-JP" sz="1500">
                <a:latin typeface="Arial" panose="020B0604020202020204" pitchFamily="34" charset="0"/>
                <a:cs typeface="Arial" panose="020B0604020202020204" pitchFamily="34" charset="0"/>
              </a:rPr>
              <a:t>)</a:t>
            </a:r>
            <a:r>
              <a:rPr lang="ja-JP" altLang="en-US" sz="1500">
                <a:latin typeface="Arial" panose="020B0604020202020204" pitchFamily="34" charset="0"/>
                <a:cs typeface="Arial" panose="020B0604020202020204" pitchFamily="34" charset="0"/>
              </a:rPr>
              <a:t>とは何か？</a:t>
            </a:r>
            <a:endParaRPr lang="en-US" altLang="ja-JP" sz="1500">
              <a:latin typeface="Arial" panose="020B0604020202020204" pitchFamily="34" charset="0"/>
              <a:cs typeface="Arial" panose="020B0604020202020204" pitchFamily="34" charset="0"/>
            </a:endParaRPr>
          </a:p>
          <a:p>
            <a:pPr algn="l"/>
            <a:endParaRPr lang="en-US" altLang="ja-JP" sz="1050" b="1">
              <a:latin typeface="Arial" panose="020B0604020202020204" pitchFamily="34" charset="0"/>
              <a:cs typeface="Arial" panose="020B0604020202020204" pitchFamily="34" charset="0"/>
            </a:endParaRPr>
          </a:p>
          <a:p>
            <a:pPr algn="l"/>
            <a:r>
              <a:rPr lang="en-US" altLang="ja-JP" sz="2400" b="1">
                <a:latin typeface="Arial" panose="020B0604020202020204" pitchFamily="34" charset="0"/>
                <a:cs typeface="Arial" panose="020B0604020202020204" pitchFamily="34" charset="0"/>
              </a:rPr>
              <a:t>2  - </a:t>
            </a:r>
            <a:r>
              <a:rPr lang="en-US" altLang="ja-JP" sz="3000" b="1">
                <a:latin typeface="Arial" panose="020B0604020202020204" pitchFamily="34" charset="0"/>
                <a:cs typeface="Arial" panose="020B0604020202020204" pitchFamily="34" charset="0"/>
              </a:rPr>
              <a:t>G</a:t>
            </a:r>
            <a:r>
              <a:rPr lang="en-US" altLang="ja-JP" sz="2400" b="1">
                <a:latin typeface="Arial" panose="020B0604020202020204" pitchFamily="34" charset="0"/>
                <a:cs typeface="Arial" panose="020B0604020202020204" pitchFamily="34" charset="0"/>
              </a:rPr>
              <a:t>ames where AI takes advantage</a:t>
            </a:r>
          </a:p>
          <a:p>
            <a:pPr algn="l"/>
            <a:r>
              <a:rPr lang="ja-JP" altLang="en-US" sz="1500">
                <a:latin typeface="Arial" panose="020B0604020202020204" pitchFamily="34" charset="0"/>
                <a:cs typeface="Arial" panose="020B0604020202020204" pitchFamily="34" charset="0"/>
              </a:rPr>
              <a:t>　　</a:t>
            </a:r>
            <a:r>
              <a:rPr lang="en-US" altLang="ja-JP" sz="1500">
                <a:latin typeface="Arial" panose="020B0604020202020204" pitchFamily="34" charset="0"/>
                <a:cs typeface="Arial" panose="020B0604020202020204" pitchFamily="34" charset="0"/>
              </a:rPr>
              <a:t>- AI</a:t>
            </a:r>
            <a:r>
              <a:rPr lang="ja-JP" altLang="en-US" sz="1500">
                <a:latin typeface="Arial" panose="020B0604020202020204" pitchFamily="34" charset="0"/>
                <a:cs typeface="Arial" panose="020B0604020202020204" pitchFamily="34" charset="0"/>
              </a:rPr>
              <a:t>の利用価値が高いゲームの分類</a:t>
            </a:r>
            <a:endParaRPr lang="en-US" altLang="ja-JP" sz="1500">
              <a:latin typeface="Arial" panose="020B0604020202020204" pitchFamily="34" charset="0"/>
              <a:cs typeface="Arial" panose="020B0604020202020204" pitchFamily="34" charset="0"/>
            </a:endParaRPr>
          </a:p>
          <a:p>
            <a:pPr algn="l"/>
            <a:endParaRPr lang="en-US" altLang="ja-JP" sz="1050" b="1">
              <a:latin typeface="Arial" panose="020B0604020202020204" pitchFamily="34" charset="0"/>
              <a:cs typeface="Arial" panose="020B0604020202020204" pitchFamily="34" charset="0"/>
            </a:endParaRPr>
          </a:p>
          <a:p>
            <a:pPr algn="l"/>
            <a:r>
              <a:rPr lang="en-US" altLang="ja-PF" sz="2400" b="1">
                <a:latin typeface="Arial" panose="020B0604020202020204" pitchFamily="34" charset="0"/>
                <a:cs typeface="Arial" panose="020B0604020202020204" pitchFamily="34" charset="0"/>
              </a:rPr>
              <a:t>3  - </a:t>
            </a:r>
            <a:r>
              <a:rPr lang="en-US" altLang="ja-PF" sz="3000" b="1">
                <a:latin typeface="Arial" panose="020B0604020202020204" pitchFamily="34" charset="0"/>
                <a:cs typeface="Arial" panose="020B0604020202020204" pitchFamily="34" charset="0"/>
              </a:rPr>
              <a:t>P</a:t>
            </a:r>
            <a:r>
              <a:rPr lang="en-US" altLang="ja-PF" sz="2400" b="1">
                <a:latin typeface="Arial" panose="020B0604020202020204" pitchFamily="34" charset="0"/>
                <a:cs typeface="Arial" panose="020B0604020202020204" pitchFamily="34" charset="0"/>
              </a:rPr>
              <a:t>ractice of creating tracking AI</a:t>
            </a:r>
          </a:p>
          <a:p>
            <a:pPr algn="l"/>
            <a:r>
              <a:rPr lang="ja-JP" altLang="en-US" sz="1500">
                <a:latin typeface="Arial" panose="020B0604020202020204" pitchFamily="34" charset="0"/>
                <a:cs typeface="Arial" panose="020B0604020202020204" pitchFamily="34" charset="0"/>
              </a:rPr>
              <a:t>　　</a:t>
            </a:r>
            <a:r>
              <a:rPr lang="en-US" altLang="en-US" sz="1500">
                <a:latin typeface="Arial" panose="020B0604020202020204" pitchFamily="34" charset="0"/>
                <a:cs typeface="Arial" panose="020B0604020202020204" pitchFamily="34" charset="0"/>
              </a:rPr>
              <a:t>- </a:t>
            </a:r>
            <a:r>
              <a:rPr lang="ja-PF" altLang="en-US" sz="1500">
                <a:latin typeface="Arial" panose="020B0604020202020204" pitchFamily="34" charset="0"/>
                <a:cs typeface="Arial" panose="020B0604020202020204" pitchFamily="34" charset="0"/>
              </a:rPr>
              <a:t>ターゲット追尾</a:t>
            </a:r>
            <a:r>
              <a:rPr lang="en-US" altLang="ja-PF" sz="1500">
                <a:latin typeface="Arial" panose="020B0604020202020204" pitchFamily="34" charset="0"/>
                <a:cs typeface="Arial" panose="020B0604020202020204" pitchFamily="34" charset="0"/>
              </a:rPr>
              <a:t>AI</a:t>
            </a:r>
            <a:r>
              <a:rPr lang="ja-PF" altLang="en-US" sz="1500">
                <a:latin typeface="Arial" panose="020B0604020202020204" pitchFamily="34" charset="0"/>
                <a:cs typeface="Arial" panose="020B0604020202020204" pitchFamily="34" charset="0"/>
              </a:rPr>
              <a:t>の作成による実証</a:t>
            </a:r>
            <a:endParaRPr lang="en-US" altLang="ja-JP" sz="1500">
              <a:latin typeface="Arial" panose="020B0604020202020204" pitchFamily="34" charset="0"/>
              <a:cs typeface="Arial" panose="020B0604020202020204" pitchFamily="34" charset="0"/>
            </a:endParaRPr>
          </a:p>
          <a:p>
            <a:pPr algn="l"/>
            <a:endParaRPr lang="en-US" altLang="ja-JP" sz="1050" b="1">
              <a:latin typeface="Arial" panose="020B0604020202020204" pitchFamily="34" charset="0"/>
              <a:cs typeface="Arial" panose="020B0604020202020204" pitchFamily="34" charset="0"/>
            </a:endParaRPr>
          </a:p>
          <a:p>
            <a:pPr algn="l"/>
            <a:r>
              <a:rPr lang="en-US" altLang="ja-JP" sz="2400" b="1">
                <a:latin typeface="Arial" panose="020B0604020202020204" pitchFamily="34" charset="0"/>
                <a:cs typeface="Arial" panose="020B0604020202020204" pitchFamily="34" charset="0"/>
              </a:rPr>
              <a:t>4  - </a:t>
            </a:r>
            <a:r>
              <a:rPr lang="en-US" altLang="ja-JP" sz="3000" b="1">
                <a:latin typeface="Arial" panose="020B0604020202020204" pitchFamily="34" charset="0"/>
                <a:cs typeface="Arial" panose="020B0604020202020204" pitchFamily="34" charset="0"/>
              </a:rPr>
              <a:t>T</a:t>
            </a:r>
            <a:r>
              <a:rPr lang="en-US" altLang="ja-JP" sz="2400" b="1">
                <a:latin typeface="Arial" panose="020B0604020202020204" pitchFamily="34" charset="0"/>
                <a:cs typeface="Arial" panose="020B0604020202020204" pitchFamily="34" charset="0"/>
              </a:rPr>
              <a:t>he future of AI playing games</a:t>
            </a:r>
            <a:endParaRPr lang="en-US" altLang="ja-PF" sz="2400" b="1">
              <a:latin typeface="Arial" panose="020B0604020202020204" pitchFamily="34" charset="0"/>
              <a:cs typeface="Arial" panose="020B0604020202020204" pitchFamily="34" charset="0"/>
            </a:endParaRPr>
          </a:p>
          <a:p>
            <a:pPr algn="l"/>
            <a:r>
              <a:rPr lang="ja-JP" altLang="en-US" sz="1500">
                <a:latin typeface="Arial" panose="020B0604020202020204" pitchFamily="34" charset="0"/>
                <a:cs typeface="Arial" panose="020B0604020202020204" pitchFamily="34" charset="0"/>
              </a:rPr>
              <a:t>　　</a:t>
            </a:r>
            <a:r>
              <a:rPr lang="en-US" altLang="en-US" sz="1500">
                <a:latin typeface="Arial" panose="020B0604020202020204" pitchFamily="34" charset="0"/>
                <a:cs typeface="Arial" panose="020B0604020202020204" pitchFamily="34" charset="0"/>
              </a:rPr>
              <a:t>- </a:t>
            </a:r>
            <a:r>
              <a:rPr lang="LID4096" altLang="en-US" sz="1500">
                <a:latin typeface="Arial" panose="020B0604020202020204" pitchFamily="34" charset="0"/>
                <a:cs typeface="Arial" panose="020B0604020202020204" pitchFamily="34" charset="0"/>
              </a:rPr>
              <a:t>今後の展望</a:t>
            </a:r>
            <a:endParaRPr lang="en-US" altLang="ja-JP" sz="1500">
              <a:latin typeface="Arial" panose="020B0604020202020204" pitchFamily="34" charset="0"/>
              <a:cs typeface="Arial" panose="020B0604020202020204" pitchFamily="34" charset="0"/>
            </a:endParaRPr>
          </a:p>
          <a:p>
            <a:pPr algn="l"/>
            <a:endParaRPr lang="en-US" altLang="ja-JP" sz="1050" b="1">
              <a:latin typeface="Arial" panose="020B0604020202020204" pitchFamily="34" charset="0"/>
              <a:cs typeface="Arial" panose="020B0604020202020204" pitchFamily="34" charset="0"/>
            </a:endParaRPr>
          </a:p>
          <a:p>
            <a:pPr algn="l"/>
            <a:r>
              <a:rPr lang="en-US" altLang="ja-JP" sz="2400" b="1">
                <a:latin typeface="Arial" panose="020B0604020202020204" pitchFamily="34" charset="0"/>
                <a:cs typeface="Arial" panose="020B0604020202020204" pitchFamily="34" charset="0"/>
              </a:rPr>
              <a:t>5  - </a:t>
            </a:r>
            <a:r>
              <a:rPr lang="en-US" altLang="ja-JP" sz="3000" b="1">
                <a:latin typeface="Arial" panose="020B0604020202020204" pitchFamily="34" charset="0"/>
                <a:cs typeface="Arial" panose="020B0604020202020204" pitchFamily="34" charset="0"/>
              </a:rPr>
              <a:t>C</a:t>
            </a:r>
            <a:r>
              <a:rPr lang="en-US" altLang="ja-JP" sz="2400" b="1">
                <a:latin typeface="Arial" panose="020B0604020202020204" pitchFamily="34" charset="0"/>
                <a:cs typeface="Arial" panose="020B0604020202020204" pitchFamily="34" charset="0"/>
              </a:rPr>
              <a:t>onclusions</a:t>
            </a:r>
          </a:p>
          <a:p>
            <a:pPr algn="l"/>
            <a:r>
              <a:rPr lang="ja-JP" altLang="en-US" sz="1500">
                <a:latin typeface="Arial" panose="020B0604020202020204" pitchFamily="34" charset="0"/>
                <a:cs typeface="Arial" panose="020B0604020202020204" pitchFamily="34" charset="0"/>
              </a:rPr>
              <a:t>　　</a:t>
            </a:r>
            <a:r>
              <a:rPr lang="en-US" altLang="ja-JP" sz="1500">
                <a:latin typeface="Arial" panose="020B0604020202020204" pitchFamily="34" charset="0"/>
                <a:cs typeface="Arial" panose="020B0604020202020204" pitchFamily="34" charset="0"/>
              </a:rPr>
              <a:t>- </a:t>
            </a:r>
            <a:r>
              <a:rPr lang="ja-JP" altLang="en-US" sz="1500">
                <a:latin typeface="Arial" panose="020B0604020202020204" pitchFamily="34" charset="0"/>
                <a:cs typeface="Arial" panose="020B0604020202020204" pitchFamily="34" charset="0"/>
              </a:rPr>
              <a:t>まとめ</a:t>
            </a:r>
            <a:endParaRPr lang="en-US" altLang="ja-JP" sz="1500">
              <a:latin typeface="Arial" panose="020B0604020202020204" pitchFamily="34" charset="0"/>
              <a:cs typeface="Arial" panose="020B0604020202020204" pitchFamily="34" charset="0"/>
            </a:endParaRPr>
          </a:p>
        </p:txBody>
      </p:sp>
      <p:cxnSp>
        <p:nvCxnSpPr>
          <p:cNvPr id="4" name="直線矢印コネクタ 3">
            <a:extLst>
              <a:ext uri="{FF2B5EF4-FFF2-40B4-BE49-F238E27FC236}">
                <a16:creationId xmlns:a16="http://schemas.microsoft.com/office/drawing/2014/main" id="{5DCA2E71-6DF4-C9FF-ECC5-75318A787691}"/>
              </a:ext>
            </a:extLst>
          </p:cNvPr>
          <p:cNvCxnSpPr>
            <a:cxnSpLocks/>
          </p:cNvCxnSpPr>
          <p:nvPr/>
        </p:nvCxnSpPr>
        <p:spPr>
          <a:xfrm>
            <a:off x="266325" y="3700297"/>
            <a:ext cx="2109449"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851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1330356-7D5D-174B-A0FE-C62A342DB40B}"/>
              </a:ext>
            </a:extLst>
          </p:cNvPr>
          <p:cNvSpPr txBox="1"/>
          <p:nvPr/>
        </p:nvSpPr>
        <p:spPr>
          <a:xfrm>
            <a:off x="141327" y="5784763"/>
            <a:ext cx="4480170" cy="461665"/>
          </a:xfrm>
          <a:prstGeom prst="rect">
            <a:avLst/>
          </a:prstGeom>
          <a:noFill/>
        </p:spPr>
        <p:txBody>
          <a:bodyPr wrap="square" rtlCol="0" anchor="ctr">
            <a:spAutoFit/>
          </a:bodyPr>
          <a:lstStyle/>
          <a:p>
            <a:pPr algn="ctr"/>
            <a:r>
              <a:rPr lang="en-US" altLang="ja-JP" sz="2400">
                <a:solidFill>
                  <a:srgbClr val="1BBEA8"/>
                </a:solidFill>
                <a:latin typeface="Arial Black" panose="020B0604020202020204" pitchFamily="34" charset="0"/>
                <a:cs typeface="Arial Black" panose="020B0604020202020204" pitchFamily="34" charset="0"/>
              </a:rPr>
              <a:t>&lt;Selection-of-Maximum&gt;</a:t>
            </a:r>
            <a:endParaRPr lang="ja-JP" altLang="en-US" sz="2400">
              <a:solidFill>
                <a:srgbClr val="1BBEA8"/>
              </a:solidFill>
              <a:latin typeface="Arial Black" panose="020B0604020202020204" pitchFamily="34" charset="0"/>
              <a:cs typeface="Arial Black" panose="020B0604020202020204" pitchFamily="34" charset="0"/>
            </a:endParaRPr>
          </a:p>
        </p:txBody>
      </p:sp>
      <p:sp>
        <p:nvSpPr>
          <p:cNvPr id="4" name="テキスト ボックス 3">
            <a:extLst>
              <a:ext uri="{FF2B5EF4-FFF2-40B4-BE49-F238E27FC236}">
                <a16:creationId xmlns:a16="http://schemas.microsoft.com/office/drawing/2014/main" id="{BD5429BD-87FE-7245-84AE-1EE0CF5A7BCB}"/>
              </a:ext>
            </a:extLst>
          </p:cNvPr>
          <p:cNvSpPr txBox="1"/>
          <p:nvPr/>
        </p:nvSpPr>
        <p:spPr>
          <a:xfrm>
            <a:off x="4562646" y="5745999"/>
            <a:ext cx="4480170" cy="461665"/>
          </a:xfrm>
          <a:prstGeom prst="rect">
            <a:avLst/>
          </a:prstGeom>
          <a:noFill/>
        </p:spPr>
        <p:txBody>
          <a:bodyPr wrap="square" rtlCol="0" anchor="ctr">
            <a:spAutoFit/>
          </a:bodyPr>
          <a:lstStyle/>
          <a:p>
            <a:pPr algn="ctr"/>
            <a:r>
              <a:rPr lang="en-US" altLang="ja-JP" sz="2400">
                <a:solidFill>
                  <a:srgbClr val="1BBEA8"/>
                </a:solidFill>
                <a:latin typeface="Arial Black" panose="020B0604020202020204" pitchFamily="34" charset="0"/>
                <a:cs typeface="Arial Black" panose="020B0604020202020204" pitchFamily="34" charset="0"/>
              </a:rPr>
              <a:t>&lt;Weighted-Average&gt;</a:t>
            </a:r>
            <a:endParaRPr lang="ja-JP" altLang="en-US" sz="2400">
              <a:solidFill>
                <a:srgbClr val="1BBEA8"/>
              </a:solidFill>
              <a:latin typeface="Arial Black" panose="020B0604020202020204" pitchFamily="34" charset="0"/>
              <a:cs typeface="Arial Black" panose="020B0604020202020204" pitchFamily="34" charset="0"/>
            </a:endParaRPr>
          </a:p>
        </p:txBody>
      </p:sp>
      <p:sp>
        <p:nvSpPr>
          <p:cNvPr id="5" name="テキスト ボックス 4">
            <a:extLst>
              <a:ext uri="{FF2B5EF4-FFF2-40B4-BE49-F238E27FC236}">
                <a16:creationId xmlns:a16="http://schemas.microsoft.com/office/drawing/2014/main" id="{443DE0DB-1E9B-1147-8538-862C837609EC}"/>
              </a:ext>
            </a:extLst>
          </p:cNvPr>
          <p:cNvSpPr txBox="1"/>
          <p:nvPr/>
        </p:nvSpPr>
        <p:spPr>
          <a:xfrm>
            <a:off x="833964" y="6280010"/>
            <a:ext cx="7476067" cy="430887"/>
          </a:xfrm>
          <a:prstGeom prst="rect">
            <a:avLst/>
          </a:prstGeom>
          <a:noFill/>
          <a:ln>
            <a:solidFill>
              <a:srgbClr val="1BBEA8"/>
            </a:solidFill>
          </a:ln>
        </p:spPr>
        <p:txBody>
          <a:bodyPr wrap="square" rtlCol="0">
            <a:spAutoFit/>
          </a:bodyPr>
          <a:lstStyle/>
          <a:p>
            <a:pPr algn="ctr"/>
            <a:r>
              <a:rPr lang="en-US" altLang="ja-JP" sz="2200" b="1">
                <a:latin typeface="Arial" panose="020B0604020202020204" pitchFamily="34" charset="0"/>
                <a:cs typeface="Arial" panose="020B0604020202020204" pitchFamily="34" charset="0"/>
              </a:rPr>
              <a:t>When the target does not move, both AI look similar</a:t>
            </a:r>
            <a:endParaRPr lang="ja-JP" altLang="en-US" sz="2200" b="1">
              <a:latin typeface="Arial" panose="020B0604020202020204" pitchFamily="34" charset="0"/>
              <a:cs typeface="Arial" panose="020B0604020202020204" pitchFamily="34" charset="0"/>
            </a:endParaRPr>
          </a:p>
        </p:txBody>
      </p:sp>
      <p:sp>
        <p:nvSpPr>
          <p:cNvPr id="11" name="四角形 10">
            <a:extLst>
              <a:ext uri="{FF2B5EF4-FFF2-40B4-BE49-F238E27FC236}">
                <a16:creationId xmlns:a16="http://schemas.microsoft.com/office/drawing/2014/main" id="{43CBB27F-4042-4146-8FAA-B351B6EF1B4A}"/>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6" name="wa">
            <a:hlinkClick r:id="" action="ppaction://media"/>
            <a:extLst>
              <a:ext uri="{FF2B5EF4-FFF2-40B4-BE49-F238E27FC236}">
                <a16:creationId xmlns:a16="http://schemas.microsoft.com/office/drawing/2014/main" id="{A3CD99E4-B60C-1AE0-64A4-F5CE77FA38F3}"/>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rot="16200000">
            <a:off x="4590919" y="1254676"/>
            <a:ext cx="4423624" cy="4421316"/>
          </a:xfrm>
          <a:prstGeom prst="rect">
            <a:avLst/>
          </a:prstGeom>
        </p:spPr>
      </p:pic>
      <p:pic>
        <p:nvPicPr>
          <p:cNvPr id="7" name="som">
            <a:hlinkClick r:id="" action="ppaction://media"/>
            <a:extLst>
              <a:ext uri="{FF2B5EF4-FFF2-40B4-BE49-F238E27FC236}">
                <a16:creationId xmlns:a16="http://schemas.microsoft.com/office/drawing/2014/main" id="{143B7666-BD63-698D-BFC7-47110528D0D3}"/>
              </a:ext>
            </a:extLst>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rot="16200000">
            <a:off x="103940" y="1280190"/>
            <a:ext cx="4423626" cy="4370283"/>
          </a:xfrm>
          <a:prstGeom prst="rect">
            <a:avLst/>
          </a:prstGeom>
        </p:spPr>
      </p:pic>
      <p:sp>
        <p:nvSpPr>
          <p:cNvPr id="8" name="テキスト ボックス 7">
            <a:extLst>
              <a:ext uri="{FF2B5EF4-FFF2-40B4-BE49-F238E27FC236}">
                <a16:creationId xmlns:a16="http://schemas.microsoft.com/office/drawing/2014/main" id="{DF468047-F5FA-5E9F-C34F-DD88C496005E}"/>
              </a:ext>
            </a:extLst>
          </p:cNvPr>
          <p:cNvSpPr txBox="1"/>
          <p:nvPr/>
        </p:nvSpPr>
        <p:spPr>
          <a:xfrm>
            <a:off x="190173" y="681114"/>
            <a:ext cx="8862648" cy="492443"/>
          </a:xfrm>
          <a:prstGeom prst="rect">
            <a:avLst/>
          </a:prstGeom>
          <a:noFill/>
        </p:spPr>
        <p:txBody>
          <a:bodyPr wrap="square" rtlCol="0" anchor="b">
            <a:spAutoFit/>
          </a:bodyPr>
          <a:lstStyle/>
          <a:p>
            <a:r>
              <a:rPr lang="ja-JP" altLang="en-US" sz="2600">
                <a:solidFill>
                  <a:schemeClr val="bg1"/>
                </a:solidFill>
                <a:latin typeface="Arial Black" panose="020B0604020202020204" pitchFamily="34" charset="0"/>
                <a:cs typeface="Arial Black" panose="020B0604020202020204" pitchFamily="34" charset="0"/>
              </a:rPr>
              <a:t>○</a:t>
            </a:r>
            <a:r>
              <a:rPr lang="en-US" altLang="ja-JP" sz="2600">
                <a:solidFill>
                  <a:schemeClr val="bg1"/>
                </a:solidFill>
                <a:latin typeface="Arial Black" panose="020B0604020202020204" pitchFamily="34" charset="0"/>
                <a:cs typeface="Arial Black" panose="020B0604020202020204" pitchFamily="34" charset="0"/>
              </a:rPr>
              <a:t>The Way of Calculation</a:t>
            </a:r>
            <a:endParaRPr lang="ja-JP" altLang="en-US" sz="26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9" name="テキスト ボックス 8">
            <a:extLst>
              <a:ext uri="{FF2B5EF4-FFF2-40B4-BE49-F238E27FC236}">
                <a16:creationId xmlns:a16="http://schemas.microsoft.com/office/drawing/2014/main" id="{38DF2FA0-7E26-2D34-C000-23CE14EA541E}"/>
              </a:ext>
            </a:extLst>
          </p:cNvPr>
          <p:cNvSpPr txBox="1"/>
          <p:nvPr/>
        </p:nvSpPr>
        <p:spPr>
          <a:xfrm>
            <a:off x="2454" y="340191"/>
            <a:ext cx="9143999" cy="615553"/>
          </a:xfrm>
          <a:prstGeom prst="rect">
            <a:avLst/>
          </a:prstGeom>
          <a:noFill/>
        </p:spPr>
        <p:txBody>
          <a:bodyPr wrap="square" rtlCol="0" anchor="b">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a:solidFill>
                  <a:schemeClr val="accent5">
                    <a:lumMod val="20000"/>
                    <a:lumOff val="80000"/>
                  </a:schemeClr>
                </a:solidFill>
                <a:latin typeface="Arial Black" panose="020B0604020202020204" pitchFamily="34" charset="0"/>
                <a:cs typeface="Arial Black" panose="020B0604020202020204" pitchFamily="34" charset="0"/>
              </a:rPr>
              <a:t>3. Practice of building AI</a:t>
            </a:r>
          </a:p>
          <a:p>
            <a:pPr algn="r"/>
            <a:r>
              <a:rPr lang="en-US" altLang="ja-JP" sz="1400" b="1">
                <a:solidFill>
                  <a:schemeClr val="accent5">
                    <a:lumMod val="20000"/>
                    <a:lumOff val="80000"/>
                  </a:schemeClr>
                </a:solidFill>
                <a:latin typeface="Arial Black" panose="020B0604020202020204" pitchFamily="34" charset="0"/>
                <a:cs typeface="Arial Black" panose="020B0604020202020204" pitchFamily="34" charset="0"/>
              </a:rPr>
              <a:t>– </a:t>
            </a:r>
            <a:r>
              <a:rPr lang="ja-JP" altLang="en-US" sz="1400" b="1">
                <a:solidFill>
                  <a:schemeClr val="accent5">
                    <a:lumMod val="20000"/>
                    <a:lumOff val="80000"/>
                  </a:schemeClr>
                </a:solidFill>
                <a:latin typeface="Arial Black" panose="020B0604020202020204" pitchFamily="34" charset="0"/>
                <a:cs typeface="Arial Black" panose="020B0604020202020204" pitchFamily="34" charset="0"/>
              </a:rPr>
              <a:t>追尾</a:t>
            </a:r>
            <a:r>
              <a:rPr lang="en-US" altLang="ja-JP" sz="1400" b="1">
                <a:solidFill>
                  <a:schemeClr val="accent5">
                    <a:lumMod val="20000"/>
                    <a:lumOff val="80000"/>
                  </a:schemeClr>
                </a:solidFill>
              </a:rPr>
              <a:t>AI</a:t>
            </a:r>
            <a:r>
              <a:rPr lang="ja-JP" altLang="en-US" sz="1400" b="1">
                <a:solidFill>
                  <a:schemeClr val="accent5">
                    <a:lumMod val="20000"/>
                    <a:lumOff val="80000"/>
                  </a:schemeClr>
                </a:solidFill>
              </a:rPr>
              <a:t>の作成</a:t>
            </a:r>
            <a:endParaRPr lang="ja-JP" altLang="en-US" sz="140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spTree>
    <p:extLst>
      <p:ext uri="{BB962C8B-B14F-4D97-AF65-F5344CB8AC3E}">
        <p14:creationId xmlns:p14="http://schemas.microsoft.com/office/powerpoint/2010/main" val="16625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90" fill="hold"/>
                                        <p:tgtEl>
                                          <p:spTgt spid="6"/>
                                        </p:tgtEl>
                                      </p:cBhvr>
                                    </p:cmd>
                                  </p:childTnLst>
                                </p:cTn>
                              </p:par>
                              <p:par>
                                <p:cTn id="7" presetID="1" presetClass="mediacall" presetSubtype="0" fill="hold" nodeType="withEffect">
                                  <p:stCondLst>
                                    <p:cond delay="0"/>
                                  </p:stCondLst>
                                  <p:childTnLst>
                                    <p:cmd type="call" cmd="playFrom(0.0)">
                                      <p:cBhvr>
                                        <p:cTn id="8" dur="15486" fill="hold"/>
                                        <p:tgtEl>
                                          <p:spTgt spid="7"/>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6"/>
                </p:tgtEl>
              </p:cMediaNode>
            </p:vide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video>
              <p:cMediaNode vol="80000">
                <p:cTn id="19" fill="hold" display="0">
                  <p:stCondLst>
                    <p:cond delay="indefinite"/>
                  </p:stCondLst>
                </p:cTn>
                <p:tgtEl>
                  <p:spTgt spid="7"/>
                </p:tgtEl>
              </p:cMediaNode>
            </p:vide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1330356-7D5D-174B-A0FE-C62A342DB40B}"/>
              </a:ext>
            </a:extLst>
          </p:cNvPr>
          <p:cNvSpPr txBox="1"/>
          <p:nvPr/>
        </p:nvSpPr>
        <p:spPr>
          <a:xfrm>
            <a:off x="141327" y="5946205"/>
            <a:ext cx="4480170" cy="461665"/>
          </a:xfrm>
          <a:prstGeom prst="rect">
            <a:avLst/>
          </a:prstGeom>
          <a:noFill/>
        </p:spPr>
        <p:txBody>
          <a:bodyPr wrap="square" rtlCol="0" anchor="ctr">
            <a:spAutoFit/>
          </a:bodyPr>
          <a:lstStyle/>
          <a:p>
            <a:pPr algn="ctr"/>
            <a:r>
              <a:rPr lang="en-US" altLang="ja-JP" sz="2400">
                <a:solidFill>
                  <a:srgbClr val="1BBEA8"/>
                </a:solidFill>
                <a:latin typeface="Arial Black" panose="020B0604020202020204" pitchFamily="34" charset="0"/>
                <a:cs typeface="Arial Black" panose="020B0604020202020204" pitchFamily="34" charset="0"/>
              </a:rPr>
              <a:t>&lt;Selection-of-Maximum&gt;</a:t>
            </a:r>
            <a:endParaRPr lang="ja-JP" altLang="en-US" sz="2400">
              <a:solidFill>
                <a:srgbClr val="1BBEA8"/>
              </a:solidFill>
              <a:latin typeface="Arial Black" panose="020B0604020202020204" pitchFamily="34" charset="0"/>
              <a:cs typeface="Arial Black" panose="020B0604020202020204" pitchFamily="34" charset="0"/>
            </a:endParaRPr>
          </a:p>
        </p:txBody>
      </p:sp>
      <p:sp>
        <p:nvSpPr>
          <p:cNvPr id="4" name="テキスト ボックス 3">
            <a:extLst>
              <a:ext uri="{FF2B5EF4-FFF2-40B4-BE49-F238E27FC236}">
                <a16:creationId xmlns:a16="http://schemas.microsoft.com/office/drawing/2014/main" id="{BD5429BD-87FE-7245-84AE-1EE0CF5A7BCB}"/>
              </a:ext>
            </a:extLst>
          </p:cNvPr>
          <p:cNvSpPr txBox="1"/>
          <p:nvPr/>
        </p:nvSpPr>
        <p:spPr>
          <a:xfrm>
            <a:off x="4572000" y="5946204"/>
            <a:ext cx="4480170" cy="461665"/>
          </a:xfrm>
          <a:prstGeom prst="rect">
            <a:avLst/>
          </a:prstGeom>
          <a:noFill/>
        </p:spPr>
        <p:txBody>
          <a:bodyPr wrap="square" rtlCol="0" anchor="ctr">
            <a:spAutoFit/>
          </a:bodyPr>
          <a:lstStyle/>
          <a:p>
            <a:pPr algn="ctr"/>
            <a:r>
              <a:rPr lang="en-US" altLang="ja-JP" sz="2400">
                <a:solidFill>
                  <a:srgbClr val="1BBEA8"/>
                </a:solidFill>
                <a:latin typeface="Arial Black" panose="020B0604020202020204" pitchFamily="34" charset="0"/>
                <a:cs typeface="Arial Black" panose="020B0604020202020204" pitchFamily="34" charset="0"/>
              </a:rPr>
              <a:t>&lt;Weighted-Average&gt;</a:t>
            </a:r>
            <a:endParaRPr lang="ja-JP" altLang="en-US" sz="2400">
              <a:solidFill>
                <a:srgbClr val="1BBEA8"/>
              </a:solidFill>
              <a:latin typeface="Arial Black" panose="020B0604020202020204" pitchFamily="34" charset="0"/>
              <a:cs typeface="Arial Black" panose="020B0604020202020204" pitchFamily="34" charset="0"/>
            </a:endParaRPr>
          </a:p>
        </p:txBody>
      </p:sp>
      <p:sp>
        <p:nvSpPr>
          <p:cNvPr id="11" name="四角形 10">
            <a:extLst>
              <a:ext uri="{FF2B5EF4-FFF2-40B4-BE49-F238E27FC236}">
                <a16:creationId xmlns:a16="http://schemas.microsoft.com/office/drawing/2014/main" id="{43CBB27F-4042-4146-8FAA-B351B6EF1B4A}"/>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3" name="wamove">
            <a:hlinkClick r:id="" action="ppaction://media"/>
            <a:extLst>
              <a:ext uri="{FF2B5EF4-FFF2-40B4-BE49-F238E27FC236}">
                <a16:creationId xmlns:a16="http://schemas.microsoft.com/office/drawing/2014/main" id="{0EE8A10C-EFE2-50D3-1D26-9E051110F5C7}"/>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rot="16200000">
            <a:off x="4409880" y="1456759"/>
            <a:ext cx="4755564" cy="4332330"/>
          </a:xfrm>
          <a:prstGeom prst="rect">
            <a:avLst/>
          </a:prstGeom>
        </p:spPr>
      </p:pic>
      <p:pic>
        <p:nvPicPr>
          <p:cNvPr id="5" name="sommove">
            <a:hlinkClick r:id="" action="ppaction://media"/>
            <a:extLst>
              <a:ext uri="{FF2B5EF4-FFF2-40B4-BE49-F238E27FC236}">
                <a16:creationId xmlns:a16="http://schemas.microsoft.com/office/drawing/2014/main" id="{2369D1DB-ADF9-91B2-2E0C-6A6CD7D8F50E}"/>
              </a:ext>
            </a:extLst>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rot="16200000">
            <a:off x="-120436" y="1456754"/>
            <a:ext cx="4755566" cy="4332333"/>
          </a:xfrm>
          <a:prstGeom prst="rect">
            <a:avLst/>
          </a:prstGeom>
        </p:spPr>
      </p:pic>
      <p:sp>
        <p:nvSpPr>
          <p:cNvPr id="7" name="テキスト ボックス 6">
            <a:extLst>
              <a:ext uri="{FF2B5EF4-FFF2-40B4-BE49-F238E27FC236}">
                <a16:creationId xmlns:a16="http://schemas.microsoft.com/office/drawing/2014/main" id="{171ABBB8-F951-321D-79AE-34FE82F4122D}"/>
              </a:ext>
            </a:extLst>
          </p:cNvPr>
          <p:cNvSpPr txBox="1"/>
          <p:nvPr/>
        </p:nvSpPr>
        <p:spPr>
          <a:xfrm>
            <a:off x="140026" y="6364077"/>
            <a:ext cx="8862647" cy="430887"/>
          </a:xfrm>
          <a:prstGeom prst="rect">
            <a:avLst/>
          </a:prstGeom>
          <a:noFill/>
          <a:ln>
            <a:solidFill>
              <a:srgbClr val="1BBEA8"/>
            </a:solidFill>
          </a:ln>
        </p:spPr>
        <p:txBody>
          <a:bodyPr wrap="square" rtlCol="0">
            <a:spAutoFit/>
          </a:bodyPr>
          <a:lstStyle/>
          <a:p>
            <a:pPr algn="ctr"/>
            <a:r>
              <a:rPr lang="en-US" altLang="ja-JP" sz="2200" b="1">
                <a:latin typeface="Arial" panose="020B0604020202020204" pitchFamily="34" charset="0"/>
                <a:cs typeface="Arial" panose="020B0604020202020204" pitchFamily="34" charset="0"/>
              </a:rPr>
              <a:t>Only Weighted-Average AI approaches the target when it moves</a:t>
            </a:r>
            <a:endParaRPr lang="ja-JP" altLang="en-US" sz="2200" b="1">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565D5981-F4D7-84A6-E206-630ABC2D65AB}"/>
              </a:ext>
            </a:extLst>
          </p:cNvPr>
          <p:cNvSpPr txBox="1"/>
          <p:nvPr/>
        </p:nvSpPr>
        <p:spPr>
          <a:xfrm>
            <a:off x="351908" y="5093312"/>
            <a:ext cx="1728263" cy="707886"/>
          </a:xfrm>
          <a:prstGeom prst="rect">
            <a:avLst/>
          </a:prstGeom>
          <a:noFill/>
          <a:ln>
            <a:solidFill>
              <a:schemeClr val="accent5"/>
            </a:solidFill>
          </a:ln>
        </p:spPr>
        <p:txBody>
          <a:bodyPr wrap="square" rtlCol="0">
            <a:spAutoFit/>
          </a:bodyPr>
          <a:lstStyle/>
          <a:p>
            <a:pPr algn="l"/>
            <a:r>
              <a:rPr lang="en-US" altLang="ja-JP" sz="2000" b="1">
                <a:solidFill>
                  <a:schemeClr val="accent5">
                    <a:lumMod val="50000"/>
                  </a:schemeClr>
                </a:solidFill>
                <a:latin typeface="Arial" panose="020B0604020202020204" pitchFamily="34" charset="0"/>
                <a:cs typeface="Arial" panose="020B0604020202020204" pitchFamily="34" charset="0"/>
              </a:rPr>
              <a:t>Sometimes</a:t>
            </a:r>
          </a:p>
          <a:p>
            <a:pPr algn="l"/>
            <a:r>
              <a:rPr lang="en-US" altLang="ja-JP" sz="2000" b="1">
                <a:solidFill>
                  <a:schemeClr val="accent5">
                    <a:lumMod val="50000"/>
                  </a:schemeClr>
                </a:solidFill>
                <a:latin typeface="Arial" panose="020B0604020202020204" pitchFamily="34" charset="0"/>
                <a:cs typeface="Arial" panose="020B0604020202020204" pitchFamily="34" charset="0"/>
              </a:rPr>
              <a:t>confused</a:t>
            </a:r>
            <a:endParaRPr lang="ja-JP" altLang="en-US" sz="2000" b="1">
              <a:solidFill>
                <a:schemeClr val="accent5">
                  <a:lumMod val="50000"/>
                </a:schemeClr>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0BF4B284-F0C3-A870-5F76-883FB147AE16}"/>
              </a:ext>
            </a:extLst>
          </p:cNvPr>
          <p:cNvSpPr txBox="1"/>
          <p:nvPr/>
        </p:nvSpPr>
        <p:spPr>
          <a:xfrm>
            <a:off x="4808485" y="5464509"/>
            <a:ext cx="1728263" cy="400110"/>
          </a:xfrm>
          <a:prstGeom prst="rect">
            <a:avLst/>
          </a:prstGeom>
          <a:noFill/>
          <a:ln>
            <a:solidFill>
              <a:schemeClr val="accent5"/>
            </a:solidFill>
          </a:ln>
        </p:spPr>
        <p:txBody>
          <a:bodyPr wrap="square" rtlCol="0">
            <a:spAutoFit/>
          </a:bodyPr>
          <a:lstStyle/>
          <a:p>
            <a:pPr algn="l"/>
            <a:r>
              <a:rPr lang="en-US" altLang="ja-JP" sz="2000" b="1">
                <a:solidFill>
                  <a:schemeClr val="accent5">
                    <a:lumMod val="50000"/>
                  </a:schemeClr>
                </a:solidFill>
                <a:latin typeface="Arial" panose="020B0604020202020204" pitchFamily="34" charset="0"/>
                <a:cs typeface="Arial" panose="020B0604020202020204" pitchFamily="34" charset="0"/>
              </a:rPr>
              <a:t>No trouble</a:t>
            </a:r>
            <a:endParaRPr lang="ja-JP" altLang="en-US" sz="2000" b="1">
              <a:solidFill>
                <a:schemeClr val="accent5">
                  <a:lumMod val="50000"/>
                </a:schemeClr>
              </a:solidFill>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F22739CF-6857-BB16-E838-D20E01BDF05B}"/>
              </a:ext>
            </a:extLst>
          </p:cNvPr>
          <p:cNvSpPr txBox="1"/>
          <p:nvPr/>
        </p:nvSpPr>
        <p:spPr>
          <a:xfrm>
            <a:off x="190173" y="681114"/>
            <a:ext cx="8862648" cy="492443"/>
          </a:xfrm>
          <a:prstGeom prst="rect">
            <a:avLst/>
          </a:prstGeom>
          <a:noFill/>
        </p:spPr>
        <p:txBody>
          <a:bodyPr wrap="square" rtlCol="0" anchor="b">
            <a:spAutoFit/>
          </a:bodyPr>
          <a:lstStyle/>
          <a:p>
            <a:r>
              <a:rPr lang="ja-JP" altLang="en-US" sz="2600">
                <a:solidFill>
                  <a:schemeClr val="bg1"/>
                </a:solidFill>
                <a:latin typeface="Arial Black" panose="020B0604020202020204" pitchFamily="34" charset="0"/>
                <a:cs typeface="Arial Black" panose="020B0604020202020204" pitchFamily="34" charset="0"/>
              </a:rPr>
              <a:t>○</a:t>
            </a:r>
            <a:r>
              <a:rPr lang="en-US" altLang="ja-JP" sz="2600">
                <a:solidFill>
                  <a:schemeClr val="bg1"/>
                </a:solidFill>
                <a:latin typeface="Arial Black" panose="020B0604020202020204" pitchFamily="34" charset="0"/>
                <a:cs typeface="Arial Black" panose="020B0604020202020204" pitchFamily="34" charset="0"/>
              </a:rPr>
              <a:t>The Way of Calculation</a:t>
            </a:r>
            <a:endParaRPr lang="ja-JP" altLang="en-US" sz="26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9" name="テキスト ボックス 8">
            <a:extLst>
              <a:ext uri="{FF2B5EF4-FFF2-40B4-BE49-F238E27FC236}">
                <a16:creationId xmlns:a16="http://schemas.microsoft.com/office/drawing/2014/main" id="{BFD80005-480D-3C4E-10FB-9857854DE967}"/>
              </a:ext>
            </a:extLst>
          </p:cNvPr>
          <p:cNvSpPr txBox="1"/>
          <p:nvPr/>
        </p:nvSpPr>
        <p:spPr>
          <a:xfrm>
            <a:off x="2454" y="340191"/>
            <a:ext cx="9143999" cy="615553"/>
          </a:xfrm>
          <a:prstGeom prst="rect">
            <a:avLst/>
          </a:prstGeom>
          <a:noFill/>
        </p:spPr>
        <p:txBody>
          <a:bodyPr wrap="square" rtlCol="0" anchor="b">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a:solidFill>
                  <a:schemeClr val="accent5">
                    <a:lumMod val="20000"/>
                    <a:lumOff val="80000"/>
                  </a:schemeClr>
                </a:solidFill>
                <a:latin typeface="Arial Black" panose="020B0604020202020204" pitchFamily="34" charset="0"/>
                <a:cs typeface="Arial Black" panose="020B0604020202020204" pitchFamily="34" charset="0"/>
              </a:rPr>
              <a:t>3. Practice of building AI</a:t>
            </a:r>
          </a:p>
          <a:p>
            <a:pPr algn="r"/>
            <a:r>
              <a:rPr lang="en-US" altLang="ja-JP" sz="1400" b="1">
                <a:solidFill>
                  <a:schemeClr val="accent5">
                    <a:lumMod val="20000"/>
                    <a:lumOff val="80000"/>
                  </a:schemeClr>
                </a:solidFill>
                <a:latin typeface="Arial Black" panose="020B0604020202020204" pitchFamily="34" charset="0"/>
                <a:cs typeface="Arial Black" panose="020B0604020202020204" pitchFamily="34" charset="0"/>
              </a:rPr>
              <a:t>– </a:t>
            </a:r>
            <a:r>
              <a:rPr lang="ja-JP" altLang="en-US" sz="1400" b="1">
                <a:solidFill>
                  <a:schemeClr val="accent5">
                    <a:lumMod val="20000"/>
                    <a:lumOff val="80000"/>
                  </a:schemeClr>
                </a:solidFill>
                <a:latin typeface="Arial Black" panose="020B0604020202020204" pitchFamily="34" charset="0"/>
                <a:cs typeface="Arial Black" panose="020B0604020202020204" pitchFamily="34" charset="0"/>
              </a:rPr>
              <a:t>追尾</a:t>
            </a:r>
            <a:r>
              <a:rPr lang="en-US" altLang="ja-JP" sz="1400" b="1">
                <a:solidFill>
                  <a:schemeClr val="accent5">
                    <a:lumMod val="20000"/>
                    <a:lumOff val="80000"/>
                  </a:schemeClr>
                </a:solidFill>
              </a:rPr>
              <a:t>AI</a:t>
            </a:r>
            <a:r>
              <a:rPr lang="ja-JP" altLang="en-US" sz="1400" b="1">
                <a:solidFill>
                  <a:schemeClr val="accent5">
                    <a:lumMod val="20000"/>
                    <a:lumOff val="80000"/>
                  </a:schemeClr>
                </a:solidFill>
              </a:rPr>
              <a:t>の作成</a:t>
            </a:r>
            <a:endParaRPr lang="ja-JP" altLang="en-US" sz="140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spTree>
    <p:extLst>
      <p:ext uri="{BB962C8B-B14F-4D97-AF65-F5344CB8AC3E}">
        <p14:creationId xmlns:p14="http://schemas.microsoft.com/office/powerpoint/2010/main" val="28243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11" fill="hold"/>
                                        <p:tgtEl>
                                          <p:spTgt spid="3"/>
                                        </p:tgtEl>
                                      </p:cBhvr>
                                    </p:cmd>
                                  </p:childTnLst>
                                </p:cTn>
                              </p:par>
                              <p:par>
                                <p:cTn id="7" presetID="1" presetClass="mediacall" presetSubtype="0" fill="hold" nodeType="withEffect">
                                  <p:stCondLst>
                                    <p:cond delay="0"/>
                                  </p:stCondLst>
                                  <p:childTnLst>
                                    <p:cmd type="call" cmd="playFrom(0.0)">
                                      <p:cBhvr>
                                        <p:cTn id="8" dur="16625" fill="hold"/>
                                        <p:tgtEl>
                                          <p:spTgt spid="5"/>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3"/>
                </p:tgtEl>
              </p:cMediaNode>
            </p:video>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3"/>
                                        </p:tgtEl>
                                      </p:cBhvr>
                                    </p:cmd>
                                  </p:childTnLst>
                                </p:cTn>
                              </p:par>
                            </p:childTnLst>
                          </p:cTn>
                        </p:par>
                      </p:childTnLst>
                    </p:cTn>
                  </p:par>
                </p:childTnLst>
              </p:cTn>
              <p:nextCondLst>
                <p:cond evt="onClick" delay="0">
                  <p:tgtEl>
                    <p:spTgt spid="3"/>
                  </p:tgtEl>
                </p:cond>
              </p:nextCondLst>
            </p:seq>
            <p:video>
              <p:cMediaNode vol="80000">
                <p:cTn id="27" fill="hold" display="0">
                  <p:stCondLst>
                    <p:cond delay="indefinite"/>
                  </p:stCondLst>
                </p:cTn>
                <p:tgtEl>
                  <p:spTgt spid="5"/>
                </p:tgtEl>
              </p:cMediaNode>
            </p:video>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5"/>
                                        </p:tgtEl>
                                      </p:cBhvr>
                                    </p:cmd>
                                  </p:childTnLst>
                                </p:cTn>
                              </p:par>
                            </p:childTnLst>
                          </p:cTn>
                        </p:par>
                      </p:childTnLst>
                    </p:cTn>
                  </p:par>
                </p:childTnLst>
              </p:cTn>
              <p:nextCondLst>
                <p:cond evt="onClick" delay="0">
                  <p:tgtEl>
                    <p:spTgt spid="5"/>
                  </p:tgtEl>
                </p:cond>
              </p:nextCondLst>
            </p:seq>
          </p:childTnLst>
        </p:cTn>
      </p:par>
    </p:tnLst>
    <p:bldLst>
      <p:bldP spid="7"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B14D269-A13E-BB4A-A172-514C3DA2B804}"/>
              </a:ext>
            </a:extLst>
          </p:cNvPr>
          <p:cNvSpPr txBox="1"/>
          <p:nvPr/>
        </p:nvSpPr>
        <p:spPr>
          <a:xfrm>
            <a:off x="3886200" y="2743200"/>
            <a:ext cx="1371600" cy="300082"/>
          </a:xfrm>
          <a:prstGeom prst="rect">
            <a:avLst/>
          </a:prstGeom>
          <a:noFill/>
        </p:spPr>
        <p:txBody>
          <a:bodyPr wrap="square" rtlCol="0">
            <a:spAutoFit/>
          </a:bodyPr>
          <a:lstStyle/>
          <a:p>
            <a:pPr algn="l"/>
            <a:endParaRPr lang="ja-JP" altLang="en-US" sz="1350"/>
          </a:p>
        </p:txBody>
      </p:sp>
      <p:sp>
        <p:nvSpPr>
          <p:cNvPr id="9" name="テキスト ボックス 8">
            <a:extLst>
              <a:ext uri="{FF2B5EF4-FFF2-40B4-BE49-F238E27FC236}">
                <a16:creationId xmlns:a16="http://schemas.microsoft.com/office/drawing/2014/main" id="{7980D3E2-C19B-254D-B96C-67CD00A634B0}"/>
              </a:ext>
            </a:extLst>
          </p:cNvPr>
          <p:cNvSpPr txBox="1"/>
          <p:nvPr/>
        </p:nvSpPr>
        <p:spPr>
          <a:xfrm>
            <a:off x="3886200" y="2743200"/>
            <a:ext cx="1371600" cy="300082"/>
          </a:xfrm>
          <a:prstGeom prst="rect">
            <a:avLst/>
          </a:prstGeom>
          <a:noFill/>
        </p:spPr>
        <p:txBody>
          <a:bodyPr wrap="square" rtlCol="0">
            <a:spAutoFit/>
          </a:bodyPr>
          <a:lstStyle/>
          <a:p>
            <a:pPr algn="l"/>
            <a:endParaRPr lang="ja-JP" altLang="en-US" sz="1350"/>
          </a:p>
        </p:txBody>
      </p:sp>
      <p:pic>
        <p:nvPicPr>
          <p:cNvPr id="12" name="図 12">
            <a:extLst>
              <a:ext uri="{FF2B5EF4-FFF2-40B4-BE49-F238E27FC236}">
                <a16:creationId xmlns:a16="http://schemas.microsoft.com/office/drawing/2014/main" id="{EA10C1D4-36C9-DE4E-80F0-EAAE2E102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78" y="1952298"/>
            <a:ext cx="7836443" cy="1284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テキスト ボックス 1">
            <a:extLst>
              <a:ext uri="{FF2B5EF4-FFF2-40B4-BE49-F238E27FC236}">
                <a16:creationId xmlns:a16="http://schemas.microsoft.com/office/drawing/2014/main" id="{9D77DECF-C9F6-BF42-AC97-78AB84B05459}"/>
              </a:ext>
            </a:extLst>
          </p:cNvPr>
          <p:cNvSpPr txBox="1"/>
          <p:nvPr/>
        </p:nvSpPr>
        <p:spPr>
          <a:xfrm>
            <a:off x="190173" y="1389914"/>
            <a:ext cx="4990340" cy="461665"/>
          </a:xfrm>
          <a:prstGeom prst="rect">
            <a:avLst/>
          </a:prstGeom>
          <a:noFill/>
        </p:spPr>
        <p:txBody>
          <a:bodyPr wrap="square" rtlCol="0">
            <a:spAutoFit/>
          </a:bodyPr>
          <a:lstStyle/>
          <a:p>
            <a:pPr algn="l"/>
            <a:r>
              <a:rPr lang="en-US" altLang="ja-JP" sz="2400" b="1">
                <a:solidFill>
                  <a:srgbClr val="1BBEA8"/>
                </a:solidFill>
                <a:latin typeface="Arial Black" panose="020B0604020202020204" pitchFamily="34" charset="0"/>
                <a:cs typeface="Arial Black" panose="020B0604020202020204" pitchFamily="34" charset="0"/>
              </a:rPr>
              <a:t>&lt;Way of calculation&gt;</a:t>
            </a:r>
            <a:endParaRPr lang="ja-JP" altLang="en-US" sz="2400" b="1">
              <a:solidFill>
                <a:srgbClr val="1BBEA8"/>
              </a:solidFill>
              <a:latin typeface="Arial Black" panose="020B0604020202020204" pitchFamily="34" charset="0"/>
              <a:cs typeface="Arial Black" panose="020B0604020202020204" pitchFamily="34" charset="0"/>
            </a:endParaRPr>
          </a:p>
        </p:txBody>
      </p:sp>
      <p:sp>
        <p:nvSpPr>
          <p:cNvPr id="4" name="四角形 3">
            <a:extLst>
              <a:ext uri="{FF2B5EF4-FFF2-40B4-BE49-F238E27FC236}">
                <a16:creationId xmlns:a16="http://schemas.microsoft.com/office/drawing/2014/main" id="{CAB884A6-8EE5-5C42-BF32-49499C30ECF8}"/>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テキスト ボックス 9">
            <a:extLst>
              <a:ext uri="{FF2B5EF4-FFF2-40B4-BE49-F238E27FC236}">
                <a16:creationId xmlns:a16="http://schemas.microsoft.com/office/drawing/2014/main" id="{3403E619-2299-9B45-A6BB-7E82ED1154F2}"/>
              </a:ext>
            </a:extLst>
          </p:cNvPr>
          <p:cNvSpPr txBox="1"/>
          <p:nvPr/>
        </p:nvSpPr>
        <p:spPr>
          <a:xfrm>
            <a:off x="190173" y="4085656"/>
            <a:ext cx="6147833" cy="461665"/>
          </a:xfrm>
          <a:prstGeom prst="rect">
            <a:avLst/>
          </a:prstGeom>
          <a:noFill/>
        </p:spPr>
        <p:txBody>
          <a:bodyPr wrap="square" rtlCol="0">
            <a:spAutoFit/>
          </a:bodyPr>
          <a:lstStyle/>
          <a:p>
            <a:pPr algn="l"/>
            <a:r>
              <a:rPr lang="en-US" altLang="ja-JP" sz="2400" b="1">
                <a:solidFill>
                  <a:srgbClr val="1BBEA8"/>
                </a:solidFill>
                <a:latin typeface="Arial Black" panose="020B0604020202020204" pitchFamily="34" charset="0"/>
                <a:cs typeface="Arial Black" panose="020B0604020202020204" pitchFamily="34" charset="0"/>
              </a:rPr>
              <a:t>&lt;Two Types of </a:t>
            </a:r>
            <a:r>
              <a:rPr lang="en-US" altLang="ja-JP" sz="2400" b="1">
                <a:solidFill>
                  <a:schemeClr val="bg1"/>
                </a:solidFill>
                <a:highlight>
                  <a:srgbClr val="008080"/>
                </a:highlight>
                <a:latin typeface="Arial Black" panose="020B0604020202020204" pitchFamily="34" charset="0"/>
                <a:cs typeface="Arial Black" panose="020B0604020202020204" pitchFamily="34" charset="0"/>
              </a:rPr>
              <a:t>Random Function</a:t>
            </a:r>
            <a:r>
              <a:rPr lang="en-US" altLang="ja-JP" sz="2400" b="1">
                <a:solidFill>
                  <a:srgbClr val="1BBEA8"/>
                </a:solidFill>
                <a:latin typeface="Arial Black" panose="020B0604020202020204" pitchFamily="34" charset="0"/>
                <a:cs typeface="Arial Black" panose="020B0604020202020204" pitchFamily="34" charset="0"/>
              </a:rPr>
              <a:t>&gt;</a:t>
            </a:r>
            <a:endParaRPr lang="ja-JP" altLang="en-US" sz="2400" b="1">
              <a:solidFill>
                <a:srgbClr val="1BBEA8"/>
              </a:solidFill>
              <a:latin typeface="Arial Black" panose="020B0604020202020204" pitchFamily="34" charset="0"/>
              <a:cs typeface="Arial Black" panose="020B0604020202020204" pitchFamily="34" charset="0"/>
            </a:endParaRPr>
          </a:p>
        </p:txBody>
      </p:sp>
      <p:sp>
        <p:nvSpPr>
          <p:cNvPr id="11" name="テキスト ボックス 10">
            <a:extLst>
              <a:ext uri="{FF2B5EF4-FFF2-40B4-BE49-F238E27FC236}">
                <a16:creationId xmlns:a16="http://schemas.microsoft.com/office/drawing/2014/main" id="{98D36D1B-20A3-EE43-8893-6ADD182E20E8}"/>
              </a:ext>
            </a:extLst>
          </p:cNvPr>
          <p:cNvSpPr txBox="1"/>
          <p:nvPr/>
        </p:nvSpPr>
        <p:spPr>
          <a:xfrm>
            <a:off x="767683" y="5916730"/>
            <a:ext cx="4992811" cy="892552"/>
          </a:xfrm>
          <a:prstGeom prst="rect">
            <a:avLst/>
          </a:prstGeom>
          <a:solidFill>
            <a:schemeClr val="accent5">
              <a:lumMod val="20000"/>
              <a:lumOff val="80000"/>
            </a:schemeClr>
          </a:solidFill>
          <a:ln>
            <a:solidFill>
              <a:schemeClr val="accent5"/>
            </a:solidFill>
          </a:ln>
        </p:spPr>
        <p:txBody>
          <a:bodyPr wrap="square" rtlCol="0">
            <a:spAutoFit/>
          </a:bodyPr>
          <a:lstStyle/>
          <a:p>
            <a:pPr algn="l"/>
            <a:r>
              <a:rPr lang="ja-JP" altLang="en-US" sz="2600" b="1">
                <a:latin typeface="Arial" panose="020B0604020202020204" pitchFamily="34" charset="0"/>
                <a:cs typeface="Arial" panose="020B0604020202020204" pitchFamily="34" charset="0"/>
              </a:rPr>
              <a:t>・</a:t>
            </a:r>
            <a:r>
              <a:rPr lang="en-US" altLang="ja-JP" sz="2600" b="1">
                <a:latin typeface="Arial" panose="020B0604020202020204" pitchFamily="34" charset="0"/>
                <a:cs typeface="Arial" panose="020B0604020202020204" pitchFamily="34" charset="0"/>
              </a:rPr>
              <a:t>Decline by Time</a:t>
            </a:r>
          </a:p>
          <a:p>
            <a:pPr algn="l"/>
            <a:r>
              <a:rPr lang="ja-JP" altLang="en-US" sz="2600" b="1">
                <a:latin typeface="Arial" panose="020B0604020202020204" pitchFamily="34" charset="0"/>
                <a:cs typeface="Arial" panose="020B0604020202020204" pitchFamily="34" charset="0"/>
              </a:rPr>
              <a:t>・</a:t>
            </a:r>
            <a:r>
              <a:rPr lang="en-US" altLang="ja-JP" sz="2600" b="1">
                <a:latin typeface="Arial" panose="020B0604020202020204" pitchFamily="34" charset="0"/>
                <a:cs typeface="Arial" panose="020B0604020202020204" pitchFamily="34" charset="0"/>
              </a:rPr>
              <a:t>Decline by Number of Data</a:t>
            </a:r>
            <a:endParaRPr lang="ja-JP" altLang="en-US" sz="2600" b="1">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1F7D7AB7-8B3F-287E-CB2C-685F3FAA4FCA}"/>
              </a:ext>
            </a:extLst>
          </p:cNvPr>
          <p:cNvSpPr txBox="1"/>
          <p:nvPr/>
        </p:nvSpPr>
        <p:spPr>
          <a:xfrm>
            <a:off x="190173" y="681114"/>
            <a:ext cx="8862648" cy="492443"/>
          </a:xfrm>
          <a:prstGeom prst="rect">
            <a:avLst/>
          </a:prstGeom>
          <a:noFill/>
        </p:spPr>
        <p:txBody>
          <a:bodyPr wrap="square" rtlCol="0" anchor="b">
            <a:spAutoFit/>
          </a:bodyPr>
          <a:lstStyle/>
          <a:p>
            <a:r>
              <a:rPr lang="ja-JP" altLang="en-US" sz="2600">
                <a:solidFill>
                  <a:schemeClr val="bg1"/>
                </a:solidFill>
                <a:latin typeface="Arial Black" panose="020B0604020202020204" pitchFamily="34" charset="0"/>
                <a:cs typeface="Arial Black" panose="020B0604020202020204" pitchFamily="34" charset="0"/>
              </a:rPr>
              <a:t>○</a:t>
            </a:r>
            <a:r>
              <a:rPr lang="en-US" altLang="ja-JP" sz="2600">
                <a:solidFill>
                  <a:schemeClr val="bg1"/>
                </a:solidFill>
                <a:latin typeface="Arial Black" panose="020B0604020202020204" pitchFamily="34" charset="0"/>
                <a:cs typeface="Arial Black" panose="020B0604020202020204" pitchFamily="34" charset="0"/>
              </a:rPr>
              <a:t>The Way of Calculation</a:t>
            </a:r>
            <a:endParaRPr lang="ja-JP" altLang="en-US" sz="26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22" name="フレーム 21">
            <a:extLst>
              <a:ext uri="{FF2B5EF4-FFF2-40B4-BE49-F238E27FC236}">
                <a16:creationId xmlns:a16="http://schemas.microsoft.com/office/drawing/2014/main" id="{DCDC843D-686A-64BB-469A-B7102D09585F}"/>
              </a:ext>
            </a:extLst>
          </p:cNvPr>
          <p:cNvSpPr/>
          <p:nvPr/>
        </p:nvSpPr>
        <p:spPr>
          <a:xfrm>
            <a:off x="6919310" y="2189172"/>
            <a:ext cx="1540861" cy="755914"/>
          </a:xfrm>
          <a:prstGeom prst="frame">
            <a:avLst>
              <a:gd name="adj1" fmla="val 708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3" name="テキスト ボックス 22">
            <a:extLst>
              <a:ext uri="{FF2B5EF4-FFF2-40B4-BE49-F238E27FC236}">
                <a16:creationId xmlns:a16="http://schemas.microsoft.com/office/drawing/2014/main" id="{AC36DE1E-D916-44BD-951C-701AEEB48651}"/>
              </a:ext>
            </a:extLst>
          </p:cNvPr>
          <p:cNvSpPr txBox="1"/>
          <p:nvPr/>
        </p:nvSpPr>
        <p:spPr>
          <a:xfrm>
            <a:off x="451731" y="3352364"/>
            <a:ext cx="8240538" cy="646331"/>
          </a:xfrm>
          <a:prstGeom prst="rect">
            <a:avLst/>
          </a:prstGeom>
          <a:noFill/>
        </p:spPr>
        <p:txBody>
          <a:bodyPr wrap="square" rtlCol="0">
            <a:spAutoFit/>
          </a:bodyPr>
          <a:lstStyle/>
          <a:p>
            <a:pPr algn="l"/>
            <a:r>
              <a:rPr lang="ja-JP" altLang="en-US" sz="2200" b="1">
                <a:solidFill>
                  <a:schemeClr val="accent5">
                    <a:lumMod val="50000"/>
                  </a:schemeClr>
                </a:solidFill>
                <a:latin typeface="Arial" panose="020B0604020202020204" pitchFamily="34" charset="0"/>
                <a:cs typeface="Arial" panose="020B0604020202020204" pitchFamily="34" charset="0"/>
              </a:rPr>
              <a:t>・</a:t>
            </a:r>
            <a:r>
              <a:rPr lang="en-US" altLang="ja-JP" sz="2200" b="1">
                <a:solidFill>
                  <a:schemeClr val="accent5">
                    <a:lumMod val="50000"/>
                  </a:schemeClr>
                </a:solidFill>
                <a:latin typeface="Arial" panose="020B0604020202020204" pitchFamily="34" charset="0"/>
                <a:cs typeface="Arial" panose="020B0604020202020204" pitchFamily="34" charset="0"/>
              </a:rPr>
              <a:t>Weighted-Average AI adapts better to changing situation</a:t>
            </a:r>
          </a:p>
          <a:p>
            <a:pPr algn="ctr"/>
            <a:r>
              <a:rPr lang="ja-JP" altLang="en-US" sz="1400">
                <a:solidFill>
                  <a:schemeClr val="accent5">
                    <a:lumMod val="50000"/>
                  </a:schemeClr>
                </a:solidFill>
                <a:latin typeface="Arial" panose="020B0604020202020204" pitchFamily="34" charset="0"/>
                <a:cs typeface="Arial" panose="020B0604020202020204" pitchFamily="34" charset="0"/>
              </a:rPr>
              <a:t>加重平均の方がより柔軟に状況に対応できる</a:t>
            </a:r>
          </a:p>
        </p:txBody>
      </p:sp>
      <p:sp>
        <p:nvSpPr>
          <p:cNvPr id="24" name="テキスト ボックス 23">
            <a:extLst>
              <a:ext uri="{FF2B5EF4-FFF2-40B4-BE49-F238E27FC236}">
                <a16:creationId xmlns:a16="http://schemas.microsoft.com/office/drawing/2014/main" id="{34481AE5-0B23-12E0-CBEA-E7BEE3CE985D}"/>
              </a:ext>
            </a:extLst>
          </p:cNvPr>
          <p:cNvSpPr txBox="1"/>
          <p:nvPr/>
        </p:nvSpPr>
        <p:spPr>
          <a:xfrm>
            <a:off x="259913" y="4645822"/>
            <a:ext cx="8586567" cy="1015663"/>
          </a:xfrm>
          <a:prstGeom prst="rect">
            <a:avLst/>
          </a:prstGeom>
          <a:noFill/>
        </p:spPr>
        <p:txBody>
          <a:bodyPr wrap="square" rtlCol="0">
            <a:spAutoFit/>
          </a:bodyPr>
          <a:lstStyle/>
          <a:p>
            <a:r>
              <a:rPr lang="en-US" altLang="ja-JP" sz="2000" b="1">
                <a:solidFill>
                  <a:schemeClr val="accent5">
                    <a:lumMod val="50000"/>
                  </a:schemeClr>
                </a:solidFill>
                <a:latin typeface="Arial" panose="020B0604020202020204" pitchFamily="34" charset="0"/>
                <a:cs typeface="Arial" panose="020B0604020202020204" pitchFamily="34" charset="0"/>
              </a:rPr>
              <a:t>Random Function is necessary for AI to get data in various situations</a:t>
            </a:r>
          </a:p>
          <a:p>
            <a:r>
              <a:rPr lang="ja-JP" altLang="en-US" sz="2000" b="1">
                <a:solidFill>
                  <a:schemeClr val="accent5">
                    <a:lumMod val="50000"/>
                  </a:schemeClr>
                </a:solidFill>
                <a:latin typeface="Arial" panose="020B0604020202020204" pitchFamily="34" charset="0"/>
                <a:cs typeface="Arial" panose="020B0604020202020204" pitchFamily="34" charset="0"/>
              </a:rPr>
              <a:t>↕ ︎</a:t>
            </a:r>
          </a:p>
          <a:p>
            <a:r>
              <a:rPr lang="en-US" altLang="ja-JP" sz="2000" b="1">
                <a:solidFill>
                  <a:schemeClr val="accent5">
                    <a:lumMod val="50000"/>
                  </a:schemeClr>
                </a:solidFill>
                <a:latin typeface="Arial" panose="020B0604020202020204" pitchFamily="34" charset="0"/>
                <a:cs typeface="Arial" panose="020B0604020202020204" pitchFamily="34" charset="0"/>
              </a:rPr>
              <a:t>If the value is too large, AI can not work properly</a:t>
            </a:r>
          </a:p>
        </p:txBody>
      </p:sp>
      <p:sp>
        <p:nvSpPr>
          <p:cNvPr id="5" name="テキスト ボックス 4">
            <a:extLst>
              <a:ext uri="{FF2B5EF4-FFF2-40B4-BE49-F238E27FC236}">
                <a16:creationId xmlns:a16="http://schemas.microsoft.com/office/drawing/2014/main" id="{5E5E849D-B3E6-9002-D307-57C224054321}"/>
              </a:ext>
            </a:extLst>
          </p:cNvPr>
          <p:cNvSpPr txBox="1"/>
          <p:nvPr/>
        </p:nvSpPr>
        <p:spPr>
          <a:xfrm>
            <a:off x="5749446" y="6396335"/>
            <a:ext cx="3097034" cy="461665"/>
          </a:xfrm>
          <a:prstGeom prst="rect">
            <a:avLst/>
          </a:prstGeom>
          <a:noFill/>
        </p:spPr>
        <p:txBody>
          <a:bodyPr wrap="square" rtlCol="0">
            <a:spAutoFit/>
          </a:bodyPr>
          <a:lstStyle/>
          <a:p>
            <a:pPr algn="l"/>
            <a:r>
              <a:rPr lang="en-US" altLang="ja-JP" sz="2400" b="1">
                <a:solidFill>
                  <a:srgbClr val="1BBEA8"/>
                </a:solidFill>
                <a:latin typeface="Arial Black" panose="020B0604020202020204" pitchFamily="34" charset="0"/>
                <a:cs typeface="Arial Black" panose="020B0604020202020204" pitchFamily="34" charset="0"/>
              </a:rPr>
              <a:t>Which is better?</a:t>
            </a:r>
            <a:endParaRPr lang="ja-JP" altLang="en-US" sz="2400" b="1">
              <a:solidFill>
                <a:srgbClr val="1BBEA8"/>
              </a:solidFill>
              <a:latin typeface="Arial Black" panose="020B0604020202020204" pitchFamily="34" charset="0"/>
              <a:cs typeface="Arial Black" panose="020B0604020202020204" pitchFamily="34" charset="0"/>
            </a:endParaRPr>
          </a:p>
        </p:txBody>
      </p:sp>
      <p:sp>
        <p:nvSpPr>
          <p:cNvPr id="6" name="テキスト ボックス 5">
            <a:extLst>
              <a:ext uri="{FF2B5EF4-FFF2-40B4-BE49-F238E27FC236}">
                <a16:creationId xmlns:a16="http://schemas.microsoft.com/office/drawing/2014/main" id="{AC327872-0FB2-67DD-6BD6-47CB95C9E570}"/>
              </a:ext>
            </a:extLst>
          </p:cNvPr>
          <p:cNvSpPr txBox="1"/>
          <p:nvPr/>
        </p:nvSpPr>
        <p:spPr>
          <a:xfrm>
            <a:off x="3340726" y="4458119"/>
            <a:ext cx="1828800" cy="338554"/>
          </a:xfrm>
          <a:prstGeom prst="rect">
            <a:avLst/>
          </a:prstGeom>
          <a:noFill/>
        </p:spPr>
        <p:txBody>
          <a:bodyPr wrap="square" rtlCol="0">
            <a:spAutoFit/>
          </a:bodyPr>
          <a:lstStyle/>
          <a:p>
            <a:pPr algn="ctr"/>
            <a:r>
              <a:rPr lang="ja-JP" altLang="en-US" sz="1600" b="1">
                <a:solidFill>
                  <a:schemeClr val="accent5"/>
                </a:solidFill>
              </a:rPr>
              <a:t>不確定因子</a:t>
            </a:r>
          </a:p>
        </p:txBody>
      </p:sp>
      <p:sp>
        <p:nvSpPr>
          <p:cNvPr id="7" name="テキスト ボックス 6">
            <a:extLst>
              <a:ext uri="{FF2B5EF4-FFF2-40B4-BE49-F238E27FC236}">
                <a16:creationId xmlns:a16="http://schemas.microsoft.com/office/drawing/2014/main" id="{A2AA4333-473E-51CC-D9BC-038B236EEB69}"/>
              </a:ext>
            </a:extLst>
          </p:cNvPr>
          <p:cNvSpPr txBox="1"/>
          <p:nvPr/>
        </p:nvSpPr>
        <p:spPr>
          <a:xfrm>
            <a:off x="744484" y="4961084"/>
            <a:ext cx="6317154" cy="307777"/>
          </a:xfrm>
          <a:prstGeom prst="rect">
            <a:avLst/>
          </a:prstGeom>
          <a:noFill/>
        </p:spPr>
        <p:txBody>
          <a:bodyPr wrap="square" rtlCol="0">
            <a:spAutoFit/>
          </a:bodyPr>
          <a:lstStyle/>
          <a:p>
            <a:pPr algn="l"/>
            <a:r>
              <a:rPr lang="ja-JP" altLang="en-US" sz="1400"/>
              <a:t>ユニーク</a:t>
            </a:r>
            <a:r>
              <a:rPr lang="en-US" altLang="ja-JP" sz="1400"/>
              <a:t>(</a:t>
            </a:r>
            <a:r>
              <a:rPr lang="ja-JP" altLang="en-US" sz="1400"/>
              <a:t>他と異なる状況下</a:t>
            </a:r>
            <a:r>
              <a:rPr lang="en-US" altLang="ja-JP" sz="1400"/>
              <a:t>)</a:t>
            </a:r>
            <a:r>
              <a:rPr lang="ja-JP" altLang="en-US" sz="1400"/>
              <a:t>なデータを得るために必要</a:t>
            </a:r>
          </a:p>
        </p:txBody>
      </p:sp>
      <p:sp>
        <p:nvSpPr>
          <p:cNvPr id="13" name="テキスト ボックス 12">
            <a:extLst>
              <a:ext uri="{FF2B5EF4-FFF2-40B4-BE49-F238E27FC236}">
                <a16:creationId xmlns:a16="http://schemas.microsoft.com/office/drawing/2014/main" id="{CDF466AB-E73C-E2F9-1835-0E98D20A6F68}"/>
              </a:ext>
            </a:extLst>
          </p:cNvPr>
          <p:cNvSpPr txBox="1"/>
          <p:nvPr/>
        </p:nvSpPr>
        <p:spPr>
          <a:xfrm>
            <a:off x="653778" y="5582863"/>
            <a:ext cx="6317154" cy="307777"/>
          </a:xfrm>
          <a:prstGeom prst="rect">
            <a:avLst/>
          </a:prstGeom>
          <a:noFill/>
        </p:spPr>
        <p:txBody>
          <a:bodyPr wrap="square" rtlCol="0">
            <a:spAutoFit/>
          </a:bodyPr>
          <a:lstStyle/>
          <a:p>
            <a:pPr algn="l"/>
            <a:r>
              <a:rPr lang="ja-JP" altLang="en-US" sz="1400"/>
              <a:t>一方、値が大きすぎると</a:t>
            </a:r>
            <a:r>
              <a:rPr lang="en-US" altLang="ja-JP" sz="1400"/>
              <a:t>AI</a:t>
            </a:r>
            <a:r>
              <a:rPr lang="ja-JP" altLang="en-US" sz="1400"/>
              <a:t>の動作の正確性が下がる</a:t>
            </a:r>
          </a:p>
        </p:txBody>
      </p:sp>
      <p:sp>
        <p:nvSpPr>
          <p:cNvPr id="15" name="テキスト ボックス 14">
            <a:extLst>
              <a:ext uri="{FF2B5EF4-FFF2-40B4-BE49-F238E27FC236}">
                <a16:creationId xmlns:a16="http://schemas.microsoft.com/office/drawing/2014/main" id="{5768BB66-EC3E-A7FB-F5A5-175296325429}"/>
              </a:ext>
            </a:extLst>
          </p:cNvPr>
          <p:cNvSpPr txBox="1"/>
          <p:nvPr/>
        </p:nvSpPr>
        <p:spPr>
          <a:xfrm>
            <a:off x="2454" y="340191"/>
            <a:ext cx="9143999" cy="615553"/>
          </a:xfrm>
          <a:prstGeom prst="rect">
            <a:avLst/>
          </a:prstGeom>
          <a:noFill/>
        </p:spPr>
        <p:txBody>
          <a:bodyPr wrap="square" rtlCol="0" anchor="b">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a:solidFill>
                  <a:schemeClr val="accent5">
                    <a:lumMod val="20000"/>
                    <a:lumOff val="80000"/>
                  </a:schemeClr>
                </a:solidFill>
                <a:latin typeface="Arial Black" panose="020B0604020202020204" pitchFamily="34" charset="0"/>
                <a:cs typeface="Arial Black" panose="020B0604020202020204" pitchFamily="34" charset="0"/>
              </a:rPr>
              <a:t>3. Practice of building AI</a:t>
            </a:r>
          </a:p>
          <a:p>
            <a:pPr algn="r"/>
            <a:r>
              <a:rPr lang="en-US" altLang="ja-JP" sz="1400" b="1">
                <a:solidFill>
                  <a:schemeClr val="accent5">
                    <a:lumMod val="20000"/>
                    <a:lumOff val="80000"/>
                  </a:schemeClr>
                </a:solidFill>
                <a:latin typeface="Arial Black" panose="020B0604020202020204" pitchFamily="34" charset="0"/>
                <a:cs typeface="Arial Black" panose="020B0604020202020204" pitchFamily="34" charset="0"/>
              </a:rPr>
              <a:t>– </a:t>
            </a:r>
            <a:r>
              <a:rPr lang="ja-JP" altLang="en-US" sz="1400" b="1">
                <a:solidFill>
                  <a:schemeClr val="accent5">
                    <a:lumMod val="20000"/>
                    <a:lumOff val="80000"/>
                  </a:schemeClr>
                </a:solidFill>
                <a:latin typeface="Arial Black" panose="020B0604020202020204" pitchFamily="34" charset="0"/>
                <a:cs typeface="Arial Black" panose="020B0604020202020204" pitchFamily="34" charset="0"/>
              </a:rPr>
              <a:t>追尾</a:t>
            </a:r>
            <a:r>
              <a:rPr lang="en-US" altLang="ja-JP" sz="1400" b="1">
                <a:solidFill>
                  <a:schemeClr val="accent5">
                    <a:lumMod val="20000"/>
                    <a:lumOff val="80000"/>
                  </a:schemeClr>
                </a:solidFill>
              </a:rPr>
              <a:t>AI</a:t>
            </a:r>
            <a:r>
              <a:rPr lang="ja-JP" altLang="en-US" sz="1400" b="1">
                <a:solidFill>
                  <a:schemeClr val="accent5">
                    <a:lumMod val="20000"/>
                    <a:lumOff val="80000"/>
                  </a:schemeClr>
                </a:solidFill>
              </a:rPr>
              <a:t>の作成</a:t>
            </a:r>
            <a:endParaRPr lang="ja-JP" altLang="en-US" sz="140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spTree>
    <p:extLst>
      <p:ext uri="{BB962C8B-B14F-4D97-AF65-F5344CB8AC3E}">
        <p14:creationId xmlns:p14="http://schemas.microsoft.com/office/powerpoint/2010/main" val="1572477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1330356-7D5D-174B-A0FE-C62A342DB40B}"/>
              </a:ext>
            </a:extLst>
          </p:cNvPr>
          <p:cNvSpPr txBox="1"/>
          <p:nvPr/>
        </p:nvSpPr>
        <p:spPr>
          <a:xfrm>
            <a:off x="22018" y="5980935"/>
            <a:ext cx="4480170" cy="400110"/>
          </a:xfrm>
          <a:prstGeom prst="rect">
            <a:avLst/>
          </a:prstGeom>
          <a:noFill/>
        </p:spPr>
        <p:txBody>
          <a:bodyPr wrap="square" rtlCol="0" anchor="ctr">
            <a:spAutoFit/>
          </a:bodyPr>
          <a:lstStyle/>
          <a:p>
            <a:pPr algn="ctr"/>
            <a:r>
              <a:rPr lang="en-US" altLang="ja-JP" sz="2000">
                <a:solidFill>
                  <a:srgbClr val="1BBEA8"/>
                </a:solidFill>
                <a:latin typeface="Arial Black" panose="020B0604020202020204" pitchFamily="34" charset="0"/>
                <a:cs typeface="Arial Black" panose="020B0604020202020204" pitchFamily="34" charset="0"/>
              </a:rPr>
              <a:t>&lt;Decline by Time&gt;</a:t>
            </a:r>
            <a:endParaRPr lang="ja-JP" altLang="en-US" sz="2000">
              <a:solidFill>
                <a:srgbClr val="1BBEA8"/>
              </a:solidFill>
              <a:latin typeface="Arial Black" panose="020B0604020202020204" pitchFamily="34" charset="0"/>
              <a:cs typeface="Arial Black" panose="020B0604020202020204" pitchFamily="34" charset="0"/>
            </a:endParaRPr>
          </a:p>
        </p:txBody>
      </p:sp>
      <p:sp>
        <p:nvSpPr>
          <p:cNvPr id="4" name="テキスト ボックス 3">
            <a:extLst>
              <a:ext uri="{FF2B5EF4-FFF2-40B4-BE49-F238E27FC236}">
                <a16:creationId xmlns:a16="http://schemas.microsoft.com/office/drawing/2014/main" id="{BD5429BD-87FE-7245-84AE-1EE0CF5A7BCB}"/>
              </a:ext>
            </a:extLst>
          </p:cNvPr>
          <p:cNvSpPr txBox="1"/>
          <p:nvPr/>
        </p:nvSpPr>
        <p:spPr>
          <a:xfrm>
            <a:off x="4161073" y="5980936"/>
            <a:ext cx="5143556" cy="400110"/>
          </a:xfrm>
          <a:prstGeom prst="rect">
            <a:avLst/>
          </a:prstGeom>
          <a:noFill/>
        </p:spPr>
        <p:txBody>
          <a:bodyPr wrap="square" rtlCol="0" anchor="ctr">
            <a:spAutoFit/>
          </a:bodyPr>
          <a:lstStyle/>
          <a:p>
            <a:pPr algn="ctr"/>
            <a:r>
              <a:rPr lang="en-US" altLang="ja-JP" sz="2000">
                <a:solidFill>
                  <a:srgbClr val="1BBEA8"/>
                </a:solidFill>
                <a:latin typeface="Arial Black" panose="020B0604020202020204" pitchFamily="34" charset="0"/>
                <a:cs typeface="Arial Black" panose="020B0604020202020204" pitchFamily="34" charset="0"/>
              </a:rPr>
              <a:t>&lt;Decline by Number of Data&gt;</a:t>
            </a:r>
            <a:endParaRPr lang="ja-JP" altLang="en-US" sz="2000">
              <a:solidFill>
                <a:srgbClr val="1BBEA8"/>
              </a:solidFill>
              <a:latin typeface="Arial Black" panose="020B0604020202020204" pitchFamily="34" charset="0"/>
              <a:cs typeface="Arial Black" panose="020B0604020202020204" pitchFamily="34" charset="0"/>
            </a:endParaRPr>
          </a:p>
        </p:txBody>
      </p:sp>
      <p:sp>
        <p:nvSpPr>
          <p:cNvPr id="11" name="四角形 10">
            <a:extLst>
              <a:ext uri="{FF2B5EF4-FFF2-40B4-BE49-F238E27FC236}">
                <a16:creationId xmlns:a16="http://schemas.microsoft.com/office/drawing/2014/main" id="{43CBB27F-4042-4146-8FAA-B351B6EF1B4A}"/>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0" name="dbt">
            <a:hlinkClick r:id="" action="ppaction://media"/>
            <a:extLst>
              <a:ext uri="{FF2B5EF4-FFF2-40B4-BE49-F238E27FC236}">
                <a16:creationId xmlns:a16="http://schemas.microsoft.com/office/drawing/2014/main" id="{50732A27-5429-9F82-EB67-B81C7930B231}"/>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rot="16200000">
            <a:off x="-171870" y="1495059"/>
            <a:ext cx="4835439" cy="4293711"/>
          </a:xfrm>
          <a:prstGeom prst="rect">
            <a:avLst/>
          </a:prstGeom>
        </p:spPr>
      </p:pic>
      <p:pic>
        <p:nvPicPr>
          <p:cNvPr id="12" name="dbnod">
            <a:hlinkClick r:id="" action="ppaction://media"/>
            <a:extLst>
              <a:ext uri="{FF2B5EF4-FFF2-40B4-BE49-F238E27FC236}">
                <a16:creationId xmlns:a16="http://schemas.microsoft.com/office/drawing/2014/main" id="{AB1CD275-2CC3-98F0-3DF1-CE8522C7E281}"/>
              </a:ext>
            </a:extLst>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rot="16200000">
            <a:off x="4343707" y="1347384"/>
            <a:ext cx="4835441" cy="4567161"/>
          </a:xfrm>
          <a:prstGeom prst="rect">
            <a:avLst/>
          </a:prstGeom>
        </p:spPr>
      </p:pic>
      <p:sp>
        <p:nvSpPr>
          <p:cNvPr id="5" name="テキスト ボックス 4">
            <a:extLst>
              <a:ext uri="{FF2B5EF4-FFF2-40B4-BE49-F238E27FC236}">
                <a16:creationId xmlns:a16="http://schemas.microsoft.com/office/drawing/2014/main" id="{4CEA2FAE-A899-BA94-CFE1-641A0E8BAF80}"/>
              </a:ext>
            </a:extLst>
          </p:cNvPr>
          <p:cNvSpPr txBox="1"/>
          <p:nvPr/>
        </p:nvSpPr>
        <p:spPr>
          <a:xfrm>
            <a:off x="190173" y="681114"/>
            <a:ext cx="8862648" cy="492443"/>
          </a:xfrm>
          <a:prstGeom prst="rect">
            <a:avLst/>
          </a:prstGeom>
          <a:noFill/>
        </p:spPr>
        <p:txBody>
          <a:bodyPr wrap="square" rtlCol="0" anchor="b">
            <a:spAutoFit/>
          </a:bodyPr>
          <a:lstStyle/>
          <a:p>
            <a:r>
              <a:rPr lang="ja-JP" altLang="en-US" sz="2600">
                <a:solidFill>
                  <a:schemeClr val="bg1"/>
                </a:solidFill>
                <a:latin typeface="Arial Black" panose="020B0604020202020204" pitchFamily="34" charset="0"/>
                <a:cs typeface="Arial Black" panose="020B0604020202020204" pitchFamily="34" charset="0"/>
              </a:rPr>
              <a:t>○</a:t>
            </a:r>
            <a:r>
              <a:rPr lang="en-US" altLang="ja-JP" sz="2600">
                <a:solidFill>
                  <a:schemeClr val="bg1"/>
                </a:solidFill>
                <a:latin typeface="Arial Black" panose="020B0604020202020204" pitchFamily="34" charset="0"/>
                <a:cs typeface="Arial Black" panose="020B0604020202020204" pitchFamily="34" charset="0"/>
              </a:rPr>
              <a:t>The Way of Calculation</a:t>
            </a:r>
            <a:endParaRPr lang="ja-JP" altLang="en-US" sz="26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8" name="テキスト ボックス 7">
            <a:extLst>
              <a:ext uri="{FF2B5EF4-FFF2-40B4-BE49-F238E27FC236}">
                <a16:creationId xmlns:a16="http://schemas.microsoft.com/office/drawing/2014/main" id="{8645228B-39B9-629C-1D20-3E4A64C5A1CE}"/>
              </a:ext>
            </a:extLst>
          </p:cNvPr>
          <p:cNvSpPr txBox="1"/>
          <p:nvPr/>
        </p:nvSpPr>
        <p:spPr>
          <a:xfrm>
            <a:off x="4621498" y="5257969"/>
            <a:ext cx="1268674" cy="707886"/>
          </a:xfrm>
          <a:prstGeom prst="rect">
            <a:avLst/>
          </a:prstGeom>
          <a:noFill/>
          <a:ln>
            <a:solidFill>
              <a:schemeClr val="accent5"/>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2000" b="1">
                <a:solidFill>
                  <a:schemeClr val="accent5">
                    <a:lumMod val="50000"/>
                  </a:schemeClr>
                </a:solidFill>
                <a:latin typeface="Arial" panose="020B0604020202020204" pitchFamily="34" charset="0"/>
                <a:cs typeface="Arial" panose="020B0604020202020204" pitchFamily="34" charset="0"/>
              </a:rPr>
              <a:t>The Properer</a:t>
            </a:r>
            <a:endParaRPr lang="ja-JP" altLang="en-US" sz="2000" b="1">
              <a:solidFill>
                <a:schemeClr val="accent5">
                  <a:lumMod val="50000"/>
                </a:schemeClr>
              </a:solidFill>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C2D34F4C-8878-C794-9BDA-6F9982440EA7}"/>
              </a:ext>
            </a:extLst>
          </p:cNvPr>
          <p:cNvSpPr txBox="1"/>
          <p:nvPr/>
        </p:nvSpPr>
        <p:spPr>
          <a:xfrm>
            <a:off x="1045060" y="6381045"/>
            <a:ext cx="7053880" cy="430887"/>
          </a:xfrm>
          <a:prstGeom prst="rect">
            <a:avLst/>
          </a:prstGeom>
          <a:noFill/>
          <a:ln>
            <a:solidFill>
              <a:srgbClr val="1BBEA8"/>
            </a:solidFill>
          </a:ln>
        </p:spPr>
        <p:txBody>
          <a:bodyPr wrap="square" rtlCol="0">
            <a:spAutoFit/>
          </a:bodyPr>
          <a:lstStyle/>
          <a:p>
            <a:pPr algn="ctr"/>
            <a:r>
              <a:rPr lang="en-US" altLang="ja-JP" sz="2200" b="1">
                <a:latin typeface="Arial" panose="020B0604020202020204" pitchFamily="34" charset="0"/>
                <a:cs typeface="Arial" panose="020B0604020202020204" pitchFamily="34" charset="0"/>
              </a:rPr>
              <a:t>Decline-by-Number-of-Data AI works more properly</a:t>
            </a:r>
            <a:endParaRPr lang="ja-JP" altLang="en-US" sz="2200" b="1">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6347B67F-D515-049A-1F0F-ADAF5E8EAE55}"/>
              </a:ext>
            </a:extLst>
          </p:cNvPr>
          <p:cNvSpPr txBox="1"/>
          <p:nvPr/>
        </p:nvSpPr>
        <p:spPr>
          <a:xfrm>
            <a:off x="2454" y="340191"/>
            <a:ext cx="9143999" cy="615553"/>
          </a:xfrm>
          <a:prstGeom prst="rect">
            <a:avLst/>
          </a:prstGeom>
          <a:noFill/>
        </p:spPr>
        <p:txBody>
          <a:bodyPr wrap="square" rtlCol="0" anchor="b">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a:solidFill>
                  <a:schemeClr val="accent5">
                    <a:lumMod val="20000"/>
                    <a:lumOff val="80000"/>
                  </a:schemeClr>
                </a:solidFill>
                <a:latin typeface="Arial Black" panose="020B0604020202020204" pitchFamily="34" charset="0"/>
                <a:cs typeface="Arial Black" panose="020B0604020202020204" pitchFamily="34" charset="0"/>
              </a:rPr>
              <a:t>3. Practice of building AI</a:t>
            </a:r>
          </a:p>
          <a:p>
            <a:pPr algn="r"/>
            <a:r>
              <a:rPr lang="en-US" altLang="ja-JP" sz="1400" b="1">
                <a:solidFill>
                  <a:schemeClr val="accent5">
                    <a:lumMod val="20000"/>
                    <a:lumOff val="80000"/>
                  </a:schemeClr>
                </a:solidFill>
                <a:latin typeface="Arial Black" panose="020B0604020202020204" pitchFamily="34" charset="0"/>
                <a:cs typeface="Arial Black" panose="020B0604020202020204" pitchFamily="34" charset="0"/>
              </a:rPr>
              <a:t>– </a:t>
            </a:r>
            <a:r>
              <a:rPr lang="ja-JP" altLang="en-US" sz="1400" b="1">
                <a:solidFill>
                  <a:schemeClr val="accent5">
                    <a:lumMod val="20000"/>
                    <a:lumOff val="80000"/>
                  </a:schemeClr>
                </a:solidFill>
                <a:latin typeface="Arial Black" panose="020B0604020202020204" pitchFamily="34" charset="0"/>
                <a:cs typeface="Arial Black" panose="020B0604020202020204" pitchFamily="34" charset="0"/>
              </a:rPr>
              <a:t>追尾</a:t>
            </a:r>
            <a:r>
              <a:rPr lang="en-US" altLang="ja-JP" sz="1400" b="1">
                <a:solidFill>
                  <a:schemeClr val="accent5">
                    <a:lumMod val="20000"/>
                    <a:lumOff val="80000"/>
                  </a:schemeClr>
                </a:solidFill>
              </a:rPr>
              <a:t>AI</a:t>
            </a:r>
            <a:r>
              <a:rPr lang="ja-JP" altLang="en-US" sz="1400" b="1">
                <a:solidFill>
                  <a:schemeClr val="accent5">
                    <a:lumMod val="20000"/>
                    <a:lumOff val="80000"/>
                  </a:schemeClr>
                </a:solidFill>
              </a:rPr>
              <a:t>の作成</a:t>
            </a:r>
            <a:endParaRPr lang="ja-JP" altLang="en-US" sz="140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pic>
        <p:nvPicPr>
          <p:cNvPr id="18" name="図 17">
            <a:extLst>
              <a:ext uri="{FF2B5EF4-FFF2-40B4-BE49-F238E27FC236}">
                <a16:creationId xmlns:a16="http://schemas.microsoft.com/office/drawing/2014/main" id="{C95D90B5-EB76-1E61-6F75-263ACE0BEF94}"/>
              </a:ext>
            </a:extLst>
          </p:cNvPr>
          <p:cNvPicPr>
            <a:picLocks noChangeAspect="1"/>
          </p:cNvPicPr>
          <p:nvPr/>
        </p:nvPicPr>
        <p:blipFill>
          <a:blip r:embed="rId9"/>
          <a:stretch>
            <a:fillRect/>
          </a:stretch>
        </p:blipFill>
        <p:spPr>
          <a:xfrm>
            <a:off x="396547" y="2004234"/>
            <a:ext cx="8350906" cy="2834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879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36" fill="hold"/>
                                        <p:tgtEl>
                                          <p:spTgt spid="10"/>
                                        </p:tgtEl>
                                      </p:cBhvr>
                                    </p:cmd>
                                  </p:childTnLst>
                                </p:cTn>
                              </p:par>
                              <p:par>
                                <p:cTn id="7" presetID="1" presetClass="mediacall" presetSubtype="0" fill="hold" nodeType="withEffect">
                                  <p:stCondLst>
                                    <p:cond delay="0"/>
                                  </p:stCondLst>
                                  <p:childTnLst>
                                    <p:cmd type="call" cmd="playFrom(0.0)">
                                      <p:cBhvr>
                                        <p:cTn id="8" dur="15440" fill="hold"/>
                                        <p:tgtEl>
                                          <p:spTgt spid="12"/>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10"/>
                </p:tgtEl>
              </p:cMediaNode>
            </p:video>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0"/>
                                        </p:tgtEl>
                                      </p:cBhvr>
                                    </p:cmd>
                                  </p:childTnLst>
                                </p:cTn>
                              </p:par>
                            </p:childTnLst>
                          </p:cTn>
                        </p:par>
                      </p:childTnLst>
                    </p:cTn>
                  </p:par>
                </p:childTnLst>
              </p:cTn>
              <p:nextCondLst>
                <p:cond evt="onClick" delay="0">
                  <p:tgtEl>
                    <p:spTgt spid="10"/>
                  </p:tgtEl>
                </p:cond>
              </p:nextCondLst>
            </p:seq>
            <p:video>
              <p:cMediaNode vol="80000">
                <p:cTn id="28" fill="hold" display="0">
                  <p:stCondLst>
                    <p:cond delay="indefinite"/>
                  </p:stCondLst>
                </p:cTn>
                <p:tgtEl>
                  <p:spTgt spid="12"/>
                </p:tgtEl>
              </p:cMediaNode>
            </p:video>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12"/>
                                        </p:tgtEl>
                                      </p:cBhvr>
                                    </p:cmd>
                                  </p:childTnLst>
                                </p:cTn>
                              </p:par>
                            </p:childTnLst>
                          </p:cTn>
                        </p:par>
                      </p:childTnLst>
                    </p:cTn>
                  </p:par>
                </p:childTnLst>
              </p:cTn>
              <p:nextCondLst>
                <p:cond evt="onClick" delay="0">
                  <p:tgtEl>
                    <p:spTgt spid="12"/>
                  </p:tgtEl>
                </p:cond>
              </p:nextCondLst>
            </p:seq>
          </p:childTnLst>
        </p:cTn>
      </p:par>
    </p:tnLst>
    <p:bldLst>
      <p:bldP spid="8"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11">
            <a:extLst>
              <a:ext uri="{FF2B5EF4-FFF2-40B4-BE49-F238E27FC236}">
                <a16:creationId xmlns:a16="http://schemas.microsoft.com/office/drawing/2014/main" id="{CA2B6452-2C8C-0B4D-A2F1-F8AB9EAC6028}"/>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テキスト ボックス 13">
            <a:extLst>
              <a:ext uri="{FF2B5EF4-FFF2-40B4-BE49-F238E27FC236}">
                <a16:creationId xmlns:a16="http://schemas.microsoft.com/office/drawing/2014/main" id="{6624AB47-B8D2-604D-8CBD-50AA69C11F08}"/>
              </a:ext>
            </a:extLst>
          </p:cNvPr>
          <p:cNvSpPr txBox="1"/>
          <p:nvPr/>
        </p:nvSpPr>
        <p:spPr>
          <a:xfrm>
            <a:off x="190173" y="681114"/>
            <a:ext cx="8862648" cy="492443"/>
          </a:xfrm>
          <a:prstGeom prst="rect">
            <a:avLst/>
          </a:prstGeom>
          <a:noFill/>
        </p:spPr>
        <p:txBody>
          <a:bodyPr wrap="square" rtlCol="0" anchor="b">
            <a:spAutoFit/>
          </a:bodyPr>
          <a:lstStyle/>
          <a:p>
            <a:r>
              <a:rPr lang="en-US" altLang="ja-JP" sz="2600">
                <a:solidFill>
                  <a:schemeClr val="bg1"/>
                </a:solidFill>
                <a:latin typeface="Arial Black" panose="020B0604020202020204" pitchFamily="34" charset="0"/>
                <a:cs typeface="Arial Black" panose="020B0604020202020204" pitchFamily="34" charset="0"/>
              </a:rPr>
              <a:t>4. The future of AI playing video games </a:t>
            </a:r>
            <a:r>
              <a:rPr lang="en-US" altLang="ja-JP" sz="1400" b="1">
                <a:solidFill>
                  <a:schemeClr val="bg1"/>
                </a:solidFill>
                <a:latin typeface="Arial" panose="020B0604020202020204" pitchFamily="34" charset="0"/>
                <a:cs typeface="Arial" panose="020B0604020202020204" pitchFamily="34" charset="0"/>
              </a:rPr>
              <a:t>– </a:t>
            </a:r>
            <a:r>
              <a:rPr lang="ja-JP" altLang="en-US" sz="1400" b="1">
                <a:solidFill>
                  <a:schemeClr val="bg1"/>
                </a:solidFill>
                <a:latin typeface="Arial" panose="020B0604020202020204" pitchFamily="34" charset="0"/>
                <a:cs typeface="Arial" panose="020B0604020202020204" pitchFamily="34" charset="0"/>
              </a:rPr>
              <a:t>ゲーム</a:t>
            </a:r>
            <a:r>
              <a:rPr lang="en-US" altLang="ja-JP" sz="1400" b="1">
                <a:solidFill>
                  <a:schemeClr val="bg1"/>
                </a:solidFill>
                <a:latin typeface="Arial" panose="020B0604020202020204" pitchFamily="34" charset="0"/>
                <a:cs typeface="Arial" panose="020B0604020202020204" pitchFamily="34" charset="0"/>
              </a:rPr>
              <a:t>AI</a:t>
            </a:r>
            <a:r>
              <a:rPr lang="ja-JP" altLang="en-US" sz="1400" b="1">
                <a:solidFill>
                  <a:schemeClr val="bg1"/>
                </a:solidFill>
                <a:latin typeface="Arial" panose="020B0604020202020204" pitchFamily="34" charset="0"/>
                <a:cs typeface="Arial" panose="020B0604020202020204" pitchFamily="34" charset="0"/>
              </a:rPr>
              <a:t>の未来</a:t>
            </a:r>
            <a:endParaRPr lang="ja-JP" altLang="en-US" sz="1500" b="1">
              <a:solidFill>
                <a:schemeClr val="bg1"/>
              </a:solidFill>
              <a:latin typeface="Arial" panose="020B0604020202020204" pitchFamily="34" charset="0"/>
              <a:ea typeface="MS Gothic" panose="020B0609070205080204" pitchFamily="49"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CFA300BD-C4AE-5A2A-3465-D4C694212583}"/>
              </a:ext>
            </a:extLst>
          </p:cNvPr>
          <p:cNvSpPr txBox="1"/>
          <p:nvPr/>
        </p:nvSpPr>
        <p:spPr>
          <a:xfrm>
            <a:off x="328228" y="1371192"/>
            <a:ext cx="7226081" cy="492443"/>
          </a:xfrm>
          <a:prstGeom prst="rect">
            <a:avLst/>
          </a:prstGeom>
          <a:noFill/>
        </p:spPr>
        <p:txBody>
          <a:bodyPr wrap="square" rtlCol="0">
            <a:spAutoFit/>
          </a:bodyPr>
          <a:lstStyle/>
          <a:p>
            <a:r>
              <a:rPr lang="en-US" altLang="ja-JP" sz="2600">
                <a:solidFill>
                  <a:schemeClr val="accent5"/>
                </a:solidFill>
                <a:latin typeface="Arial Black" panose="020B0604020202020204" pitchFamily="34" charset="0"/>
                <a:cs typeface="Arial Black" panose="020B0604020202020204" pitchFamily="34" charset="0"/>
              </a:rPr>
              <a:t>&lt;AI for Entertainment&gt;</a:t>
            </a:r>
            <a:r>
              <a:rPr lang="ja-JP" altLang="en-US" sz="1600">
                <a:solidFill>
                  <a:schemeClr val="accent5"/>
                </a:solidFill>
                <a:latin typeface="Arial Black" panose="020B0604020202020204" pitchFamily="34" charset="0"/>
                <a:cs typeface="Arial Black" panose="020B0604020202020204" pitchFamily="34" charset="0"/>
              </a:rPr>
              <a:t> </a:t>
            </a:r>
            <a:r>
              <a:rPr lang="en-US" altLang="ja-JP" sz="1600">
                <a:solidFill>
                  <a:schemeClr val="accent5"/>
                </a:solidFill>
                <a:latin typeface="Arial Black" panose="020B0604020202020204" pitchFamily="34" charset="0"/>
                <a:cs typeface="Arial Black" panose="020B0604020202020204" pitchFamily="34" charset="0"/>
              </a:rPr>
              <a:t>- </a:t>
            </a:r>
            <a:r>
              <a:rPr lang="ja-JP" altLang="en-US" sz="1600">
                <a:solidFill>
                  <a:schemeClr val="accent5"/>
                </a:solidFill>
                <a:latin typeface="Arial" panose="020B0604020202020204" pitchFamily="34" charset="0"/>
                <a:cs typeface="Arial" panose="020B0604020202020204" pitchFamily="34" charset="0"/>
              </a:rPr>
              <a:t>娯楽用途の</a:t>
            </a:r>
            <a:r>
              <a:rPr lang="en-US" altLang="ja-JP" sz="1600">
                <a:solidFill>
                  <a:schemeClr val="accent5"/>
                </a:solidFill>
                <a:latin typeface="Arial" panose="020B0604020202020204" pitchFamily="34" charset="0"/>
                <a:cs typeface="Arial" panose="020B0604020202020204" pitchFamily="34" charset="0"/>
              </a:rPr>
              <a:t>AI</a:t>
            </a:r>
          </a:p>
        </p:txBody>
      </p:sp>
      <p:sp>
        <p:nvSpPr>
          <p:cNvPr id="16" name="テキスト ボックス 15">
            <a:extLst>
              <a:ext uri="{FF2B5EF4-FFF2-40B4-BE49-F238E27FC236}">
                <a16:creationId xmlns:a16="http://schemas.microsoft.com/office/drawing/2014/main" id="{969520A3-79AF-17D2-1724-C39CBD0BCACC}"/>
              </a:ext>
            </a:extLst>
          </p:cNvPr>
          <p:cNvSpPr txBox="1"/>
          <p:nvPr/>
        </p:nvSpPr>
        <p:spPr>
          <a:xfrm>
            <a:off x="4758096" y="2270678"/>
            <a:ext cx="4230414" cy="923330"/>
          </a:xfrm>
          <a:prstGeom prst="rect">
            <a:avLst/>
          </a:prstGeom>
          <a:solidFill>
            <a:schemeClr val="accent5">
              <a:lumMod val="20000"/>
              <a:lumOff val="80000"/>
            </a:schemeClr>
          </a:solidFill>
          <a:ln>
            <a:solidFill>
              <a:schemeClr val="accent5"/>
            </a:solidFill>
          </a:ln>
        </p:spPr>
        <p:txBody>
          <a:bodyPr wrap="square" rtlCol="0">
            <a:spAutoFit/>
          </a:bodyPr>
          <a:lstStyle/>
          <a:p>
            <a:pPr algn="l"/>
            <a:r>
              <a:rPr lang="en-US" altLang="ja-JP" b="1">
                <a:solidFill>
                  <a:schemeClr val="accent5">
                    <a:lumMod val="50000"/>
                  </a:schemeClr>
                </a:solidFill>
                <a:latin typeface="Arial" panose="020B0604020202020204" pitchFamily="34" charset="0"/>
                <a:cs typeface="Arial" panose="020B0604020202020204" pitchFamily="34" charset="0"/>
              </a:rPr>
              <a:t>※NPC(Non Player Character) : </a:t>
            </a:r>
          </a:p>
          <a:p>
            <a:pPr algn="l"/>
            <a:r>
              <a:rPr lang="en-US" altLang="ja-JP">
                <a:solidFill>
                  <a:schemeClr val="accent5">
                    <a:lumMod val="50000"/>
                  </a:schemeClr>
                </a:solidFill>
                <a:latin typeface="Arial" panose="020B0604020202020204" pitchFamily="34" charset="0"/>
                <a:cs typeface="Arial" panose="020B0604020202020204" pitchFamily="34" charset="0"/>
              </a:rPr>
              <a:t>Character who just speak to the player</a:t>
            </a:r>
          </a:p>
          <a:p>
            <a:pPr algn="l"/>
            <a:r>
              <a:rPr lang="en-US" altLang="ja-JP">
                <a:solidFill>
                  <a:schemeClr val="accent5">
                    <a:lumMod val="50000"/>
                  </a:schemeClr>
                </a:solidFill>
                <a:latin typeface="Arial" panose="020B0604020202020204" pitchFamily="34" charset="0"/>
                <a:cs typeface="Arial" panose="020B0604020202020204" pitchFamily="34" charset="0"/>
              </a:rPr>
              <a:t>or give some effects to the player</a:t>
            </a:r>
            <a:endParaRPr lang="ja-JP" altLang="en-US">
              <a:solidFill>
                <a:schemeClr val="accent5">
                  <a:lumMod val="50000"/>
                </a:schemeClr>
              </a:solidFill>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242FB98F-4E68-B00F-0A31-F544238619DB}"/>
              </a:ext>
            </a:extLst>
          </p:cNvPr>
          <p:cNvSpPr txBox="1"/>
          <p:nvPr/>
        </p:nvSpPr>
        <p:spPr>
          <a:xfrm>
            <a:off x="4698135" y="3172112"/>
            <a:ext cx="5932782" cy="307777"/>
          </a:xfrm>
          <a:prstGeom prst="rect">
            <a:avLst/>
          </a:prstGeom>
          <a:noFill/>
        </p:spPr>
        <p:txBody>
          <a:bodyPr wrap="square" rtlCol="0">
            <a:spAutoFit/>
          </a:bodyPr>
          <a:lstStyle/>
          <a:p>
            <a:pPr algn="l"/>
            <a:r>
              <a:rPr lang="ja-JP" altLang="en-US" sz="1400">
                <a:solidFill>
                  <a:schemeClr val="accent5">
                    <a:lumMod val="50000"/>
                  </a:schemeClr>
                </a:solidFill>
              </a:rPr>
              <a:t>他の人間のように振る舞うキャラクターのプログラム</a:t>
            </a:r>
          </a:p>
        </p:txBody>
      </p:sp>
      <p:sp>
        <p:nvSpPr>
          <p:cNvPr id="19" name="テキスト ボックス 18">
            <a:extLst>
              <a:ext uri="{FF2B5EF4-FFF2-40B4-BE49-F238E27FC236}">
                <a16:creationId xmlns:a16="http://schemas.microsoft.com/office/drawing/2014/main" id="{7545C9C1-11DF-3C6A-44D0-E277ADF22F71}"/>
              </a:ext>
            </a:extLst>
          </p:cNvPr>
          <p:cNvSpPr txBox="1"/>
          <p:nvPr/>
        </p:nvSpPr>
        <p:spPr>
          <a:xfrm>
            <a:off x="766651" y="1780477"/>
            <a:ext cx="6569184" cy="677108"/>
          </a:xfrm>
          <a:prstGeom prst="rect">
            <a:avLst/>
          </a:prstGeom>
          <a:noFill/>
        </p:spPr>
        <p:txBody>
          <a:bodyPr wrap="square" rtlCol="0">
            <a:spAutoFit/>
          </a:bodyPr>
          <a:lstStyle/>
          <a:p>
            <a:pPr algn="l"/>
            <a:r>
              <a:rPr lang="ja-JP" altLang="en-US" sz="2400" b="1">
                <a:solidFill>
                  <a:schemeClr val="accent5">
                    <a:lumMod val="50000"/>
                  </a:schemeClr>
                </a:solidFill>
                <a:latin typeface="Arial" panose="020B0604020202020204" pitchFamily="34" charset="0"/>
                <a:cs typeface="Arial" panose="020B0604020202020204" pitchFamily="34" charset="0"/>
              </a:rPr>
              <a:t>○</a:t>
            </a:r>
            <a:r>
              <a:rPr lang="en-US" altLang="ja-JP" sz="2400" b="1">
                <a:solidFill>
                  <a:schemeClr val="accent5">
                    <a:lumMod val="50000"/>
                  </a:schemeClr>
                </a:solidFill>
                <a:latin typeface="Arial" panose="020B0604020202020204" pitchFamily="34" charset="0"/>
                <a:cs typeface="Arial" panose="020B0604020202020204" pitchFamily="34" charset="0"/>
              </a:rPr>
              <a:t>Improvement of functions called “NPC”</a:t>
            </a:r>
          </a:p>
          <a:p>
            <a:pPr algn="l"/>
            <a:r>
              <a:rPr lang="ja-JP" altLang="en-US" sz="1400" b="1">
                <a:solidFill>
                  <a:schemeClr val="accent5">
                    <a:lumMod val="75000"/>
                  </a:schemeClr>
                </a:solidFill>
                <a:latin typeface="Arial" panose="020B0604020202020204" pitchFamily="34" charset="0"/>
                <a:cs typeface="Arial" panose="020B0604020202020204" pitchFamily="34" charset="0"/>
              </a:rPr>
              <a:t>　　</a:t>
            </a:r>
            <a:r>
              <a:rPr lang="en-US" altLang="ja-JP" sz="1400">
                <a:solidFill>
                  <a:schemeClr val="accent5">
                    <a:lumMod val="50000"/>
                  </a:schemeClr>
                </a:solidFill>
                <a:latin typeface="Arial" panose="020B0604020202020204" pitchFamily="34" charset="0"/>
                <a:cs typeface="Arial" panose="020B0604020202020204" pitchFamily="34" charset="0"/>
              </a:rPr>
              <a:t>NPC</a:t>
            </a:r>
            <a:r>
              <a:rPr lang="ja-JP" altLang="en-US" sz="1400">
                <a:solidFill>
                  <a:schemeClr val="accent5">
                    <a:lumMod val="50000"/>
                  </a:schemeClr>
                </a:solidFill>
                <a:latin typeface="Arial" panose="020B0604020202020204" pitchFamily="34" charset="0"/>
                <a:cs typeface="Arial" panose="020B0604020202020204" pitchFamily="34" charset="0"/>
              </a:rPr>
              <a:t>機能の向上</a:t>
            </a:r>
          </a:p>
        </p:txBody>
      </p:sp>
      <p:sp>
        <p:nvSpPr>
          <p:cNvPr id="22" name="テキスト ボックス 21">
            <a:extLst>
              <a:ext uri="{FF2B5EF4-FFF2-40B4-BE49-F238E27FC236}">
                <a16:creationId xmlns:a16="http://schemas.microsoft.com/office/drawing/2014/main" id="{A3A88468-7561-2594-65DF-89658CD516FD}"/>
              </a:ext>
            </a:extLst>
          </p:cNvPr>
          <p:cNvSpPr txBox="1"/>
          <p:nvPr/>
        </p:nvSpPr>
        <p:spPr>
          <a:xfrm>
            <a:off x="328228" y="5546207"/>
            <a:ext cx="5454271" cy="1015663"/>
          </a:xfrm>
          <a:prstGeom prst="rect">
            <a:avLst/>
          </a:prstGeom>
          <a:noFill/>
          <a:ln>
            <a:solidFill>
              <a:srgbClr val="1BBEA8"/>
            </a:solid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b="1">
                <a:solidFill>
                  <a:schemeClr val="accent5"/>
                </a:solidFill>
                <a:latin typeface="Arial" panose="020B0604020202020204" pitchFamily="34" charset="0"/>
                <a:cs typeface="Arial" panose="020B0604020202020204" pitchFamily="34" charset="0"/>
              </a:rPr>
              <a:t>Games which need playing by many people</a:t>
            </a:r>
          </a:p>
          <a:p>
            <a:pPr algn="ctr"/>
            <a:r>
              <a:rPr lang="en-US" altLang="ja-JP" sz="2000" b="1">
                <a:solidFill>
                  <a:schemeClr val="accent5"/>
                </a:solidFill>
                <a:latin typeface="Arial" panose="020B0604020202020204" pitchFamily="34" charset="0"/>
                <a:cs typeface="Arial" panose="020B0604020202020204" pitchFamily="34" charset="0"/>
              </a:rPr>
              <a:t>or</a:t>
            </a:r>
          </a:p>
          <a:p>
            <a:pPr algn="ctr"/>
            <a:r>
              <a:rPr lang="en-US" altLang="ja-JP" sz="2000" b="1">
                <a:solidFill>
                  <a:schemeClr val="accent5"/>
                </a:solidFill>
                <a:latin typeface="Arial" panose="020B0604020202020204" pitchFamily="34" charset="0"/>
                <a:cs typeface="Arial" panose="020B0604020202020204" pitchFamily="34" charset="0"/>
              </a:rPr>
              <a:t>Games whose players differ much in ability</a:t>
            </a:r>
            <a:endParaRPr lang="ja-JP" altLang="en-US" sz="2000" b="1">
              <a:solidFill>
                <a:schemeClr val="accent5"/>
              </a:solidFill>
              <a:latin typeface="Arial" panose="020B0604020202020204" pitchFamily="34" charset="0"/>
              <a:cs typeface="Arial" panose="020B0604020202020204" pitchFamily="34" charset="0"/>
            </a:endParaRPr>
          </a:p>
        </p:txBody>
      </p:sp>
      <p:pic>
        <p:nvPicPr>
          <p:cNvPr id="24" name="図 5">
            <a:extLst>
              <a:ext uri="{FF2B5EF4-FFF2-40B4-BE49-F238E27FC236}">
                <a16:creationId xmlns:a16="http://schemas.microsoft.com/office/drawing/2014/main" id="{0A14EB7C-E4E3-1EE4-EB5A-763600310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45" y="3279921"/>
            <a:ext cx="1911732" cy="1911732"/>
          </a:xfrm>
          <a:prstGeom prst="rect">
            <a:avLst/>
          </a:prstGeom>
        </p:spPr>
      </p:pic>
      <p:pic>
        <p:nvPicPr>
          <p:cNvPr id="26" name="図 2">
            <a:extLst>
              <a:ext uri="{FF2B5EF4-FFF2-40B4-BE49-F238E27FC236}">
                <a16:creationId xmlns:a16="http://schemas.microsoft.com/office/drawing/2014/main" id="{5BAE5C85-A8FE-9DFE-8850-D8F3D656DFE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79731" y="2441850"/>
            <a:ext cx="2002510" cy="1591738"/>
          </a:xfrm>
          <a:prstGeom prst="rect">
            <a:avLst/>
          </a:prstGeom>
        </p:spPr>
      </p:pic>
      <p:sp>
        <p:nvSpPr>
          <p:cNvPr id="28" name="矢印: 右 27">
            <a:extLst>
              <a:ext uri="{FF2B5EF4-FFF2-40B4-BE49-F238E27FC236}">
                <a16:creationId xmlns:a16="http://schemas.microsoft.com/office/drawing/2014/main" id="{85D0DD1F-8EC2-5B29-DE91-1C4EE725AC77}"/>
              </a:ext>
            </a:extLst>
          </p:cNvPr>
          <p:cNvSpPr/>
          <p:nvPr/>
        </p:nvSpPr>
        <p:spPr>
          <a:xfrm>
            <a:off x="2827832" y="3588134"/>
            <a:ext cx="2954667" cy="1878721"/>
          </a:xfrm>
          <a:prstGeom prst="rightArrow">
            <a:avLst>
              <a:gd name="adj1" fmla="val 50000"/>
              <a:gd name="adj2" fmla="val 44173"/>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200" b="1">
                <a:solidFill>
                  <a:schemeClr val="bg1"/>
                </a:solidFill>
                <a:latin typeface="Arial" panose="020B0604020202020204" pitchFamily="34" charset="0"/>
                <a:cs typeface="Arial" panose="020B0604020202020204" pitchFamily="34" charset="0"/>
              </a:rPr>
              <a:t>AI playing game as a player</a:t>
            </a:r>
            <a:endParaRPr lang="ja-JP" altLang="en-US" sz="2200" b="1">
              <a:solidFill>
                <a:schemeClr val="bg1"/>
              </a:solidFill>
              <a:latin typeface="Arial" panose="020B0604020202020204" pitchFamily="34" charset="0"/>
              <a:cs typeface="Arial" panose="020B0604020202020204" pitchFamily="34" charset="0"/>
            </a:endParaRPr>
          </a:p>
          <a:p>
            <a:pPr algn="ctr"/>
            <a:r>
              <a:rPr lang="en-US" altLang="ja-JP" sz="1400">
                <a:solidFill>
                  <a:schemeClr val="bg1"/>
                </a:solidFill>
                <a:latin typeface="MS PGothic" panose="020B0600070205080204" pitchFamily="34" charset="-128"/>
                <a:ea typeface="MS PGothic" panose="020B0600070205080204" pitchFamily="34" charset="-128"/>
              </a:rPr>
              <a:t>PvP</a:t>
            </a:r>
            <a:r>
              <a:rPr lang="ja-JP" altLang="en-US" sz="1400">
                <a:solidFill>
                  <a:schemeClr val="bg1"/>
                </a:solidFill>
                <a:latin typeface="MS PGothic" panose="020B0600070205080204" pitchFamily="34" charset="-128"/>
                <a:ea typeface="MS PGothic" panose="020B0600070205080204" pitchFamily="34" charset="-128"/>
              </a:rPr>
              <a:t>の敵の代用</a:t>
            </a:r>
          </a:p>
        </p:txBody>
      </p:sp>
      <p:pic>
        <p:nvPicPr>
          <p:cNvPr id="30" name="図 7">
            <a:extLst>
              <a:ext uri="{FF2B5EF4-FFF2-40B4-BE49-F238E27FC236}">
                <a16:creationId xmlns:a16="http://schemas.microsoft.com/office/drawing/2014/main" id="{A0A5A4DA-2F83-EDE8-879F-5DD5218505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1820" y="3473248"/>
            <a:ext cx="1788029" cy="1788029"/>
          </a:xfrm>
          <a:prstGeom prst="rect">
            <a:avLst/>
          </a:prstGeom>
        </p:spPr>
      </p:pic>
      <p:sp>
        <p:nvSpPr>
          <p:cNvPr id="31" name="テキスト ボックス 30">
            <a:extLst>
              <a:ext uri="{FF2B5EF4-FFF2-40B4-BE49-F238E27FC236}">
                <a16:creationId xmlns:a16="http://schemas.microsoft.com/office/drawing/2014/main" id="{830C4A9D-4631-9F33-73A9-37755081197C}"/>
              </a:ext>
            </a:extLst>
          </p:cNvPr>
          <p:cNvSpPr txBox="1"/>
          <p:nvPr/>
        </p:nvSpPr>
        <p:spPr>
          <a:xfrm>
            <a:off x="-472876" y="6561870"/>
            <a:ext cx="7056478" cy="307777"/>
          </a:xfrm>
          <a:prstGeom prst="rect">
            <a:avLst/>
          </a:prstGeom>
          <a:noFill/>
        </p:spPr>
        <p:txBody>
          <a:bodyPr wrap="square" rtlCol="0">
            <a:spAutoFit/>
          </a:bodyPr>
          <a:lstStyle/>
          <a:p>
            <a:pPr algn="ctr"/>
            <a:r>
              <a:rPr lang="ja-JP" altLang="en-US" sz="1400">
                <a:solidFill>
                  <a:schemeClr val="accent5">
                    <a:lumMod val="50000"/>
                  </a:schemeClr>
                </a:solidFill>
              </a:rPr>
              <a:t>大人数でプレイするゲーム、プレイヤーの実力差が大きいゲーム</a:t>
            </a:r>
          </a:p>
        </p:txBody>
      </p:sp>
      <p:sp>
        <p:nvSpPr>
          <p:cNvPr id="33" name="テキスト ボックス 32">
            <a:extLst>
              <a:ext uri="{FF2B5EF4-FFF2-40B4-BE49-F238E27FC236}">
                <a16:creationId xmlns:a16="http://schemas.microsoft.com/office/drawing/2014/main" id="{7B4FAAD2-4B91-B475-84A3-0EE490701D76}"/>
              </a:ext>
            </a:extLst>
          </p:cNvPr>
          <p:cNvSpPr txBox="1"/>
          <p:nvPr/>
        </p:nvSpPr>
        <p:spPr>
          <a:xfrm>
            <a:off x="6120989" y="5243975"/>
            <a:ext cx="2866640" cy="1107996"/>
          </a:xfrm>
          <a:prstGeom prst="rect">
            <a:avLst/>
          </a:prstGeom>
          <a:solidFill>
            <a:schemeClr val="accent5">
              <a:lumMod val="20000"/>
              <a:lumOff val="80000"/>
            </a:schemeClr>
          </a:solidFill>
          <a:ln>
            <a:solidFill>
              <a:schemeClr val="accent5"/>
            </a:solidFill>
          </a:ln>
        </p:spPr>
        <p:txBody>
          <a:bodyPr wrap="square" rtlCol="0">
            <a:spAutoFit/>
          </a:bodyPr>
          <a:lstStyle/>
          <a:p>
            <a:pPr algn="ctr"/>
            <a:r>
              <a:rPr lang="en-US" altLang="ja-JP" sz="2200" b="1">
                <a:solidFill>
                  <a:schemeClr val="accent5">
                    <a:lumMod val="50000"/>
                  </a:schemeClr>
                </a:solidFill>
                <a:latin typeface="Arial" panose="020B0604020202020204" pitchFamily="34" charset="0"/>
                <a:cs typeface="Arial" panose="020B0604020202020204" pitchFamily="34" charset="0"/>
              </a:rPr>
              <a:t>You can enjoy those games in any situations!!</a:t>
            </a:r>
            <a:endParaRPr lang="ja-JP" altLang="en-US" sz="2200" b="1">
              <a:solidFill>
                <a:schemeClr val="accent5">
                  <a:lumMod val="50000"/>
                </a:schemeClr>
              </a:solidFill>
              <a:latin typeface="Arial" panose="020B0604020202020204" pitchFamily="34" charset="0"/>
              <a:cs typeface="Arial" panose="020B0604020202020204" pitchFamily="34" charset="0"/>
            </a:endParaRPr>
          </a:p>
        </p:txBody>
      </p:sp>
      <p:sp>
        <p:nvSpPr>
          <p:cNvPr id="35" name="テキスト ボックス 34">
            <a:extLst>
              <a:ext uri="{FF2B5EF4-FFF2-40B4-BE49-F238E27FC236}">
                <a16:creationId xmlns:a16="http://schemas.microsoft.com/office/drawing/2014/main" id="{16D2C4F2-CB5F-DDE6-A780-C8F5CB08A971}"/>
              </a:ext>
            </a:extLst>
          </p:cNvPr>
          <p:cNvSpPr txBox="1"/>
          <p:nvPr/>
        </p:nvSpPr>
        <p:spPr>
          <a:xfrm>
            <a:off x="4026070" y="6334780"/>
            <a:ext cx="7056478" cy="523220"/>
          </a:xfrm>
          <a:prstGeom prst="rect">
            <a:avLst/>
          </a:prstGeom>
          <a:noFill/>
        </p:spPr>
        <p:txBody>
          <a:bodyPr wrap="square" rtlCol="0">
            <a:spAutoFit/>
          </a:bodyPr>
          <a:lstStyle/>
          <a:p>
            <a:pPr algn="ctr"/>
            <a:r>
              <a:rPr lang="ja-JP" altLang="en-US" sz="1400">
                <a:solidFill>
                  <a:schemeClr val="accent5">
                    <a:lumMod val="50000"/>
                  </a:schemeClr>
                </a:solidFill>
              </a:rPr>
              <a:t>同時接続プレイヤーが</a:t>
            </a:r>
          </a:p>
          <a:p>
            <a:pPr algn="ctr"/>
            <a:r>
              <a:rPr lang="ja-JP" altLang="en-US" sz="1400">
                <a:solidFill>
                  <a:schemeClr val="accent5">
                    <a:lumMod val="50000"/>
                  </a:schemeClr>
                </a:solidFill>
              </a:rPr>
              <a:t>いなくてもプレイ可能</a:t>
            </a:r>
          </a:p>
        </p:txBody>
      </p:sp>
    </p:spTree>
    <p:extLst>
      <p:ext uri="{BB962C8B-B14F-4D97-AF65-F5344CB8AC3E}">
        <p14:creationId xmlns:p14="http://schemas.microsoft.com/office/powerpoint/2010/main" val="157317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B90676E8-F14A-8EB3-39B3-66AF8AE70A9C}"/>
              </a:ext>
            </a:extLst>
          </p:cNvPr>
          <p:cNvSpPr txBox="1"/>
          <p:nvPr/>
        </p:nvSpPr>
        <p:spPr>
          <a:xfrm>
            <a:off x="328228" y="1371192"/>
            <a:ext cx="7982389" cy="492443"/>
          </a:xfrm>
          <a:prstGeom prst="rect">
            <a:avLst/>
          </a:prstGeom>
          <a:noFill/>
        </p:spPr>
        <p:txBody>
          <a:bodyPr wrap="square" rtlCol="0">
            <a:spAutoFit/>
          </a:bodyPr>
          <a:lstStyle/>
          <a:p>
            <a:r>
              <a:rPr lang="en-US" altLang="ja-JP" sz="2600">
                <a:solidFill>
                  <a:schemeClr val="accent5"/>
                </a:solidFill>
                <a:latin typeface="Arial Black" panose="020B0604020202020204" pitchFamily="34" charset="0"/>
                <a:cs typeface="Arial Black" panose="020B0604020202020204" pitchFamily="34" charset="0"/>
              </a:rPr>
              <a:t>&lt;AI for Game Development&gt;</a:t>
            </a:r>
            <a:r>
              <a:rPr lang="ja-JP" altLang="en-US" sz="1600">
                <a:solidFill>
                  <a:schemeClr val="accent5"/>
                </a:solidFill>
                <a:latin typeface="Arial Black" panose="020B0604020202020204" pitchFamily="34" charset="0"/>
                <a:cs typeface="Arial Black" panose="020B0604020202020204" pitchFamily="34" charset="0"/>
              </a:rPr>
              <a:t> </a:t>
            </a:r>
            <a:r>
              <a:rPr lang="en-US" altLang="ja-JP" sz="1600">
                <a:solidFill>
                  <a:schemeClr val="accent5"/>
                </a:solidFill>
                <a:latin typeface="Arial Black" panose="020B0604020202020204" pitchFamily="34" charset="0"/>
                <a:cs typeface="Arial Black" panose="020B0604020202020204" pitchFamily="34" charset="0"/>
              </a:rPr>
              <a:t>- </a:t>
            </a:r>
            <a:r>
              <a:rPr lang="ja-JP" altLang="en-US" sz="1600">
                <a:solidFill>
                  <a:schemeClr val="accent5"/>
                </a:solidFill>
                <a:latin typeface="Arial" panose="020B0604020202020204" pitchFamily="34" charset="0"/>
                <a:cs typeface="Arial" panose="020B0604020202020204" pitchFamily="34" charset="0"/>
              </a:rPr>
              <a:t>ゲーム開発用途の</a:t>
            </a:r>
            <a:r>
              <a:rPr lang="en-US" altLang="ja-JP" sz="1600">
                <a:solidFill>
                  <a:schemeClr val="accent5"/>
                </a:solidFill>
                <a:latin typeface="Arial" panose="020B0604020202020204" pitchFamily="34" charset="0"/>
                <a:cs typeface="Arial" panose="020B0604020202020204" pitchFamily="34" charset="0"/>
              </a:rPr>
              <a:t>AI</a:t>
            </a:r>
          </a:p>
        </p:txBody>
      </p:sp>
      <p:sp>
        <p:nvSpPr>
          <p:cNvPr id="12" name="四角形 11">
            <a:extLst>
              <a:ext uri="{FF2B5EF4-FFF2-40B4-BE49-F238E27FC236}">
                <a16:creationId xmlns:a16="http://schemas.microsoft.com/office/drawing/2014/main" id="{CA2B6452-2C8C-0B4D-A2F1-F8AB9EAC6028}"/>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テキスト ボックス 13">
            <a:extLst>
              <a:ext uri="{FF2B5EF4-FFF2-40B4-BE49-F238E27FC236}">
                <a16:creationId xmlns:a16="http://schemas.microsoft.com/office/drawing/2014/main" id="{6624AB47-B8D2-604D-8CBD-50AA69C11F08}"/>
              </a:ext>
            </a:extLst>
          </p:cNvPr>
          <p:cNvSpPr txBox="1"/>
          <p:nvPr/>
        </p:nvSpPr>
        <p:spPr>
          <a:xfrm>
            <a:off x="190173" y="681114"/>
            <a:ext cx="8862648" cy="492443"/>
          </a:xfrm>
          <a:prstGeom prst="rect">
            <a:avLst/>
          </a:prstGeom>
          <a:noFill/>
        </p:spPr>
        <p:txBody>
          <a:bodyPr wrap="square" rtlCol="0" anchor="b">
            <a:spAutoFit/>
          </a:bodyPr>
          <a:lstStyle/>
          <a:p>
            <a:r>
              <a:rPr lang="en-US" altLang="ja-JP" sz="2600">
                <a:solidFill>
                  <a:schemeClr val="bg1"/>
                </a:solidFill>
                <a:latin typeface="Arial Black" panose="020B0604020202020204" pitchFamily="34" charset="0"/>
                <a:cs typeface="Arial Black" panose="020B0604020202020204" pitchFamily="34" charset="0"/>
              </a:rPr>
              <a:t>4. The future of AI playing video games </a:t>
            </a:r>
            <a:r>
              <a:rPr lang="en-US" altLang="ja-JP" sz="1400" b="1">
                <a:solidFill>
                  <a:schemeClr val="bg1"/>
                </a:solidFill>
                <a:latin typeface="Arial" panose="020B0604020202020204" pitchFamily="34" charset="0"/>
                <a:cs typeface="Arial" panose="020B0604020202020204" pitchFamily="34" charset="0"/>
              </a:rPr>
              <a:t>– </a:t>
            </a:r>
            <a:r>
              <a:rPr lang="ja-JP" altLang="en-US" sz="1400" b="1">
                <a:solidFill>
                  <a:schemeClr val="bg1"/>
                </a:solidFill>
                <a:latin typeface="Arial" panose="020B0604020202020204" pitchFamily="34" charset="0"/>
                <a:cs typeface="Arial" panose="020B0604020202020204" pitchFamily="34" charset="0"/>
              </a:rPr>
              <a:t>ゲーム</a:t>
            </a:r>
            <a:r>
              <a:rPr lang="en-US" altLang="ja-JP" sz="1400" b="1">
                <a:solidFill>
                  <a:schemeClr val="bg1"/>
                </a:solidFill>
                <a:latin typeface="Arial" panose="020B0604020202020204" pitchFamily="34" charset="0"/>
                <a:cs typeface="Arial" panose="020B0604020202020204" pitchFamily="34" charset="0"/>
              </a:rPr>
              <a:t>AI</a:t>
            </a:r>
            <a:r>
              <a:rPr lang="ja-JP" altLang="en-US" sz="1400" b="1">
                <a:solidFill>
                  <a:schemeClr val="bg1"/>
                </a:solidFill>
                <a:latin typeface="Arial" panose="020B0604020202020204" pitchFamily="34" charset="0"/>
                <a:cs typeface="Arial" panose="020B0604020202020204" pitchFamily="34" charset="0"/>
              </a:rPr>
              <a:t>の未来</a:t>
            </a:r>
            <a:endParaRPr lang="ja-JP" altLang="en-US" sz="1500" b="1">
              <a:solidFill>
                <a:schemeClr val="bg1"/>
              </a:solidFill>
              <a:latin typeface="Arial" panose="020B0604020202020204" pitchFamily="34" charset="0"/>
              <a:ea typeface="MS Gothic" panose="020B0609070205080204" pitchFamily="49"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4D81C663-E20C-9B1C-15EB-5471F4421653}"/>
              </a:ext>
            </a:extLst>
          </p:cNvPr>
          <p:cNvSpPr txBox="1"/>
          <p:nvPr/>
        </p:nvSpPr>
        <p:spPr>
          <a:xfrm>
            <a:off x="611224" y="1896666"/>
            <a:ext cx="5017460" cy="521869"/>
          </a:xfrm>
          <a:prstGeom prst="rect">
            <a:avLst/>
          </a:prstGeom>
          <a:noFill/>
        </p:spPr>
        <p:txBody>
          <a:bodyPr wrap="square" rtlCol="0">
            <a:spAutoFit/>
          </a:bodyPr>
          <a:lstStyle/>
          <a:p>
            <a:pPr algn="l"/>
            <a:r>
              <a:rPr lang="ja-JP" altLang="en-US" sz="2800" b="1">
                <a:solidFill>
                  <a:schemeClr val="accent5">
                    <a:lumMod val="50000"/>
                  </a:schemeClr>
                </a:solidFill>
                <a:latin typeface="Arial" panose="020B0604020202020204" pitchFamily="34" charset="0"/>
                <a:cs typeface="Arial" panose="020B0604020202020204" pitchFamily="34" charset="0"/>
              </a:rPr>
              <a:t>○</a:t>
            </a:r>
            <a:r>
              <a:rPr lang="en-US" altLang="ja-JP" sz="2800" b="1">
                <a:solidFill>
                  <a:schemeClr val="accent5">
                    <a:lumMod val="50000"/>
                  </a:schemeClr>
                </a:solidFill>
                <a:latin typeface="Arial" panose="020B0604020202020204" pitchFamily="34" charset="0"/>
                <a:cs typeface="Arial" panose="020B0604020202020204" pitchFamily="34" charset="0"/>
              </a:rPr>
              <a:t>Many times of </a:t>
            </a:r>
            <a:r>
              <a:rPr lang="en-US" altLang="ja-JP" sz="2800" b="1" err="1">
                <a:solidFill>
                  <a:schemeClr val="bg1"/>
                </a:solidFill>
                <a:highlight>
                  <a:srgbClr val="008080"/>
                </a:highlight>
                <a:latin typeface="Arial" panose="020B0604020202020204" pitchFamily="34" charset="0"/>
                <a:cs typeface="Arial" panose="020B0604020202020204" pitchFamily="34" charset="0"/>
              </a:rPr>
              <a:t>playtesting</a:t>
            </a:r>
            <a:endParaRPr lang="ja-JP" altLang="en-US" sz="2800" b="1">
              <a:solidFill>
                <a:schemeClr val="bg1"/>
              </a:solidFill>
              <a:highlight>
                <a:srgbClr val="008080"/>
              </a:highlight>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C465AAE8-EFC2-6433-0C0A-DE0EA6944D73}"/>
              </a:ext>
            </a:extLst>
          </p:cNvPr>
          <p:cNvSpPr txBox="1"/>
          <p:nvPr/>
        </p:nvSpPr>
        <p:spPr>
          <a:xfrm>
            <a:off x="3545310" y="2391487"/>
            <a:ext cx="1828800" cy="338554"/>
          </a:xfrm>
          <a:prstGeom prst="rect">
            <a:avLst/>
          </a:prstGeom>
          <a:noFill/>
        </p:spPr>
        <p:txBody>
          <a:bodyPr wrap="square" rtlCol="0">
            <a:spAutoFit/>
          </a:bodyPr>
          <a:lstStyle/>
          <a:p>
            <a:pPr algn="ctr"/>
            <a:r>
              <a:rPr lang="en-US" altLang="ja-JP" sz="1600" b="1">
                <a:solidFill>
                  <a:schemeClr val="accent5">
                    <a:lumMod val="50000"/>
                  </a:schemeClr>
                </a:solidFill>
              </a:rPr>
              <a:t>〈</a:t>
            </a:r>
            <a:r>
              <a:rPr lang="ja-JP" altLang="en-US" sz="1600" b="1">
                <a:solidFill>
                  <a:schemeClr val="accent5">
                    <a:lumMod val="50000"/>
                  </a:schemeClr>
                </a:solidFill>
              </a:rPr>
              <a:t>デバッグ作業</a:t>
            </a:r>
            <a:r>
              <a:rPr lang="en-US" altLang="ja-JP" sz="1600" b="1">
                <a:solidFill>
                  <a:schemeClr val="accent5">
                    <a:lumMod val="50000"/>
                  </a:schemeClr>
                </a:solidFill>
              </a:rPr>
              <a:t>〉</a:t>
            </a:r>
            <a:endParaRPr lang="ja-JP" altLang="en-US" sz="1600" b="1">
              <a:solidFill>
                <a:schemeClr val="accent5">
                  <a:lumMod val="50000"/>
                </a:schemeClr>
              </a:solidFill>
            </a:endParaRPr>
          </a:p>
        </p:txBody>
      </p:sp>
      <p:sp>
        <p:nvSpPr>
          <p:cNvPr id="8" name="テキスト ボックス 7">
            <a:extLst>
              <a:ext uri="{FF2B5EF4-FFF2-40B4-BE49-F238E27FC236}">
                <a16:creationId xmlns:a16="http://schemas.microsoft.com/office/drawing/2014/main" id="{1A9D7731-9B5D-F192-35E0-C099153414B3}"/>
              </a:ext>
            </a:extLst>
          </p:cNvPr>
          <p:cNvSpPr txBox="1"/>
          <p:nvPr/>
        </p:nvSpPr>
        <p:spPr>
          <a:xfrm>
            <a:off x="1142863" y="2721908"/>
            <a:ext cx="4101362" cy="1554272"/>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en-US" altLang="ja-JP" sz="2000" b="1" dirty="0">
                <a:solidFill>
                  <a:schemeClr val="accent5"/>
                </a:solidFill>
                <a:latin typeface="Arial" panose="020B0604020202020204" pitchFamily="34" charset="0"/>
                <a:ea typeface="MS PGothic" panose="020B0600070205080204" pitchFamily="34" charset="-128"/>
                <a:cs typeface="Arial" panose="020B0604020202020204" pitchFamily="34" charset="0"/>
              </a:rPr>
              <a:t>By person :</a:t>
            </a:r>
          </a:p>
          <a:p>
            <a:pPr algn="l"/>
            <a:r>
              <a:rPr lang="en-US" altLang="ja-JP" sz="2600" b="1" dirty="0">
                <a:solidFill>
                  <a:schemeClr val="accent5">
                    <a:lumMod val="50000"/>
                  </a:schemeClr>
                </a:solidFill>
                <a:latin typeface="Arial" panose="020B0604020202020204" pitchFamily="34" charset="0"/>
                <a:ea typeface="MS PGothic" panose="020B0600070205080204" pitchFamily="34" charset="-128"/>
                <a:cs typeface="Arial" panose="020B0604020202020204" pitchFamily="34" charset="0"/>
              </a:rPr>
              <a:t>- Too hard!</a:t>
            </a:r>
          </a:p>
          <a:p>
            <a:pPr algn="l"/>
            <a:r>
              <a:rPr lang="en-US" altLang="ja-JP" sz="2000" b="1" dirty="0">
                <a:solidFill>
                  <a:schemeClr val="accent5"/>
                </a:solidFill>
                <a:latin typeface="Arial" panose="020B0604020202020204" pitchFamily="34" charset="0"/>
                <a:ea typeface="MS PGothic" panose="020B0600070205080204" pitchFamily="34" charset="-128"/>
                <a:cs typeface="Arial" panose="020B0604020202020204" pitchFamily="34" charset="0"/>
              </a:rPr>
              <a:t>By AI :</a:t>
            </a:r>
          </a:p>
          <a:p>
            <a:pPr algn="l"/>
            <a:r>
              <a:rPr lang="en-US" altLang="ja-JP" sz="2600" b="1" dirty="0">
                <a:solidFill>
                  <a:schemeClr val="accent5">
                    <a:lumMod val="50000"/>
                  </a:schemeClr>
                </a:solidFill>
                <a:latin typeface="Arial" panose="020B0604020202020204" pitchFamily="34" charset="0"/>
                <a:ea typeface="MS PGothic" panose="020B0600070205080204" pitchFamily="34" charset="-128"/>
                <a:cs typeface="Arial" panose="020B0604020202020204" pitchFamily="34" charset="0"/>
              </a:rPr>
              <a:t>- Possible for little time!</a:t>
            </a:r>
          </a:p>
        </p:txBody>
      </p:sp>
      <p:sp>
        <p:nvSpPr>
          <p:cNvPr id="11" name="テキスト ボックス 10">
            <a:extLst>
              <a:ext uri="{FF2B5EF4-FFF2-40B4-BE49-F238E27FC236}">
                <a16:creationId xmlns:a16="http://schemas.microsoft.com/office/drawing/2014/main" id="{DEA60540-C69D-DC16-517F-7F69C2CFC964}"/>
              </a:ext>
            </a:extLst>
          </p:cNvPr>
          <p:cNvSpPr txBox="1"/>
          <p:nvPr/>
        </p:nvSpPr>
        <p:spPr>
          <a:xfrm>
            <a:off x="5770231" y="3496009"/>
            <a:ext cx="3032016" cy="1107996"/>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ctr"/>
            <a:r>
              <a:rPr lang="en-US" altLang="ja-JP" sz="2200">
                <a:solidFill>
                  <a:schemeClr val="accent5">
                    <a:lumMod val="50000"/>
                  </a:schemeClr>
                </a:solidFill>
                <a:latin typeface="Arial Black" panose="020B0604020202020204" pitchFamily="34" charset="0"/>
                <a:cs typeface="Arial Black" panose="020B0604020202020204" pitchFamily="34" charset="0"/>
              </a:rPr>
              <a:t>It enables a game</a:t>
            </a:r>
          </a:p>
          <a:p>
            <a:pPr algn="ctr"/>
            <a:r>
              <a:rPr lang="en-US" altLang="ja-JP" sz="2200">
                <a:solidFill>
                  <a:schemeClr val="accent5">
                    <a:lumMod val="50000"/>
                  </a:schemeClr>
                </a:solidFill>
                <a:latin typeface="Arial Black" panose="020B0604020202020204" pitchFamily="34" charset="0"/>
                <a:cs typeface="Arial Black" panose="020B0604020202020204" pitchFamily="34" charset="0"/>
              </a:rPr>
              <a:t>more comfortable with no bugs</a:t>
            </a:r>
            <a:endParaRPr lang="ja-JP" altLang="en-US" sz="2200">
              <a:solidFill>
                <a:schemeClr val="accent5">
                  <a:lumMod val="50000"/>
                </a:schemeClr>
              </a:solidFill>
              <a:latin typeface="Arial Black" panose="020B0604020202020204" pitchFamily="34" charset="0"/>
              <a:cs typeface="Arial Black" panose="020B0604020202020204" pitchFamily="34" charset="0"/>
            </a:endParaRPr>
          </a:p>
        </p:txBody>
      </p:sp>
      <p:sp>
        <p:nvSpPr>
          <p:cNvPr id="18" name="矢印: 上向き折線 17">
            <a:extLst>
              <a:ext uri="{FF2B5EF4-FFF2-40B4-BE49-F238E27FC236}">
                <a16:creationId xmlns:a16="http://schemas.microsoft.com/office/drawing/2014/main" id="{0F017A28-AD29-DB4C-A9BA-843956AF1811}"/>
              </a:ext>
            </a:extLst>
          </p:cNvPr>
          <p:cNvSpPr/>
          <p:nvPr/>
        </p:nvSpPr>
        <p:spPr>
          <a:xfrm rot="10800000" flipH="1">
            <a:off x="5628684" y="2054161"/>
            <a:ext cx="1991316" cy="1341000"/>
          </a:xfrm>
          <a:prstGeom prst="bentUpArrow">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0" name="図 6">
            <a:extLst>
              <a:ext uri="{FF2B5EF4-FFF2-40B4-BE49-F238E27FC236}">
                <a16:creationId xmlns:a16="http://schemas.microsoft.com/office/drawing/2014/main" id="{1353268A-1169-384C-0EC1-1F6EF5AB432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22968" y="2689311"/>
            <a:ext cx="1123497" cy="1005561"/>
          </a:xfrm>
          <a:prstGeom prst="rect">
            <a:avLst/>
          </a:prstGeom>
        </p:spPr>
      </p:pic>
      <p:sp>
        <p:nvSpPr>
          <p:cNvPr id="21" name="四角形 20">
            <a:extLst>
              <a:ext uri="{FF2B5EF4-FFF2-40B4-BE49-F238E27FC236}">
                <a16:creationId xmlns:a16="http://schemas.microsoft.com/office/drawing/2014/main" id="{D450E32E-72AE-1DF8-ABBC-1874B70A6774}"/>
              </a:ext>
            </a:extLst>
          </p:cNvPr>
          <p:cNvSpPr/>
          <p:nvPr/>
        </p:nvSpPr>
        <p:spPr>
          <a:xfrm flipH="1">
            <a:off x="826875" y="2397856"/>
            <a:ext cx="103636" cy="2671034"/>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C0DF9A08-C84C-8AB7-B123-D058EC2AB2B6}"/>
              </a:ext>
            </a:extLst>
          </p:cNvPr>
          <p:cNvSpPr txBox="1"/>
          <p:nvPr/>
        </p:nvSpPr>
        <p:spPr>
          <a:xfrm>
            <a:off x="1094215" y="4261567"/>
            <a:ext cx="5148059" cy="307777"/>
          </a:xfrm>
          <a:prstGeom prst="rect">
            <a:avLst/>
          </a:prstGeom>
          <a:noFill/>
        </p:spPr>
        <p:txBody>
          <a:bodyPr wrap="square" rtlCol="0">
            <a:spAutoFit/>
          </a:bodyPr>
          <a:lstStyle/>
          <a:p>
            <a:pPr algn="l"/>
            <a:r>
              <a:rPr lang="ja-JP" altLang="en-US" sz="1400"/>
              <a:t>人力では難しい大量のテストプレイを</a:t>
            </a:r>
            <a:r>
              <a:rPr lang="en-US" altLang="ja-JP" sz="1400"/>
              <a:t>AI</a:t>
            </a:r>
            <a:r>
              <a:rPr lang="ja-JP" altLang="en-US" sz="1400"/>
              <a:t>が代替</a:t>
            </a:r>
          </a:p>
        </p:txBody>
      </p:sp>
      <p:sp>
        <p:nvSpPr>
          <p:cNvPr id="24" name="テキスト ボックス 23">
            <a:extLst>
              <a:ext uri="{FF2B5EF4-FFF2-40B4-BE49-F238E27FC236}">
                <a16:creationId xmlns:a16="http://schemas.microsoft.com/office/drawing/2014/main" id="{7ACAFBD0-04F5-151C-AE0B-25CB1CBDDAA6}"/>
              </a:ext>
            </a:extLst>
          </p:cNvPr>
          <p:cNvSpPr txBox="1"/>
          <p:nvPr/>
        </p:nvSpPr>
        <p:spPr>
          <a:xfrm>
            <a:off x="611224" y="5754968"/>
            <a:ext cx="5148059" cy="307777"/>
          </a:xfrm>
          <a:prstGeom prst="rect">
            <a:avLst/>
          </a:prstGeom>
          <a:noFill/>
        </p:spPr>
        <p:txBody>
          <a:bodyPr wrap="square" rtlCol="0">
            <a:spAutoFit/>
          </a:bodyPr>
          <a:lstStyle/>
          <a:p>
            <a:pPr algn="l"/>
            <a:r>
              <a:rPr lang="ja-JP" altLang="en-US" sz="1400"/>
              <a:t>適切なパラメータ、完全なデバッグ</a:t>
            </a:r>
          </a:p>
        </p:txBody>
      </p:sp>
      <p:sp>
        <p:nvSpPr>
          <p:cNvPr id="15" name="テキスト ボックス 14">
            <a:extLst>
              <a:ext uri="{FF2B5EF4-FFF2-40B4-BE49-F238E27FC236}">
                <a16:creationId xmlns:a16="http://schemas.microsoft.com/office/drawing/2014/main" id="{E20111EA-0805-880A-FDBB-6365D101F5F4}"/>
              </a:ext>
            </a:extLst>
          </p:cNvPr>
          <p:cNvSpPr txBox="1"/>
          <p:nvPr/>
        </p:nvSpPr>
        <p:spPr>
          <a:xfrm>
            <a:off x="611224" y="4652855"/>
            <a:ext cx="4718927" cy="1107996"/>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l"/>
            <a:r>
              <a:rPr lang="en-US" altLang="ja-JP" sz="2200">
                <a:solidFill>
                  <a:schemeClr val="accent5"/>
                </a:solidFill>
                <a:latin typeface="Arial Black" panose="020B0604020202020204" pitchFamily="34" charset="0"/>
                <a:cs typeface="Arial Black" panose="020B0604020202020204" pitchFamily="34" charset="0"/>
              </a:rPr>
              <a:t>&lt;What </a:t>
            </a:r>
            <a:r>
              <a:rPr lang="en-US" altLang="ja-JP" sz="2200" err="1">
                <a:solidFill>
                  <a:schemeClr val="accent5"/>
                </a:solidFill>
                <a:latin typeface="Arial Black" panose="020B0604020202020204" pitchFamily="34" charset="0"/>
                <a:cs typeface="Arial Black" panose="020B0604020202020204" pitchFamily="34" charset="0"/>
              </a:rPr>
              <a:t>playtesting</a:t>
            </a:r>
            <a:r>
              <a:rPr lang="en-US" altLang="ja-JP" sz="2200">
                <a:solidFill>
                  <a:schemeClr val="accent5"/>
                </a:solidFill>
                <a:latin typeface="Arial Black" panose="020B0604020202020204" pitchFamily="34" charset="0"/>
                <a:cs typeface="Arial Black" panose="020B0604020202020204" pitchFamily="34" charset="0"/>
              </a:rPr>
              <a:t> produce&gt;</a:t>
            </a:r>
          </a:p>
          <a:p>
            <a:pPr algn="l"/>
            <a:r>
              <a:rPr lang="ja-JP" altLang="en-US" sz="2200" b="1">
                <a:solidFill>
                  <a:schemeClr val="accent5">
                    <a:lumMod val="50000"/>
                  </a:schemeClr>
                </a:solidFill>
                <a:latin typeface="Arial" panose="020B0604020202020204" pitchFamily="34" charset="0"/>
                <a:cs typeface="Arial" panose="020B0604020202020204" pitchFamily="34" charset="0"/>
              </a:rPr>
              <a:t>・</a:t>
            </a:r>
            <a:r>
              <a:rPr lang="en-US" altLang="ja-JP" sz="2200" b="1">
                <a:solidFill>
                  <a:schemeClr val="accent5">
                    <a:lumMod val="50000"/>
                  </a:schemeClr>
                </a:solidFill>
                <a:latin typeface="Arial" panose="020B0604020202020204" pitchFamily="34" charset="0"/>
                <a:cs typeface="Arial" panose="020B0604020202020204" pitchFamily="34" charset="0"/>
              </a:rPr>
              <a:t>Adjusted parameters</a:t>
            </a:r>
          </a:p>
          <a:p>
            <a:pPr algn="l"/>
            <a:r>
              <a:rPr lang="ja-JP" altLang="en-US" sz="2200" b="1">
                <a:solidFill>
                  <a:schemeClr val="accent5">
                    <a:lumMod val="50000"/>
                  </a:schemeClr>
                </a:solidFill>
                <a:latin typeface="Arial" panose="020B0604020202020204" pitchFamily="34" charset="0"/>
                <a:cs typeface="Arial" panose="020B0604020202020204" pitchFamily="34" charset="0"/>
              </a:rPr>
              <a:t>・</a:t>
            </a:r>
            <a:r>
              <a:rPr lang="en-US" altLang="ja-JP" sz="2200" b="1">
                <a:solidFill>
                  <a:schemeClr val="accent5">
                    <a:lumMod val="50000"/>
                  </a:schemeClr>
                </a:solidFill>
                <a:latin typeface="Arial" panose="020B0604020202020204" pitchFamily="34" charset="0"/>
                <a:cs typeface="Arial" panose="020B0604020202020204" pitchFamily="34" charset="0"/>
              </a:rPr>
              <a:t>No bugs</a:t>
            </a:r>
          </a:p>
        </p:txBody>
      </p:sp>
      <p:sp>
        <p:nvSpPr>
          <p:cNvPr id="26" name="テキスト ボックス 25">
            <a:extLst>
              <a:ext uri="{FF2B5EF4-FFF2-40B4-BE49-F238E27FC236}">
                <a16:creationId xmlns:a16="http://schemas.microsoft.com/office/drawing/2014/main" id="{7C9C84AF-265A-AB0F-EA85-D0FB1E6ED4DE}"/>
              </a:ext>
            </a:extLst>
          </p:cNvPr>
          <p:cNvSpPr txBox="1"/>
          <p:nvPr/>
        </p:nvSpPr>
        <p:spPr>
          <a:xfrm>
            <a:off x="4080203" y="5136039"/>
            <a:ext cx="4230414" cy="1200329"/>
          </a:xfrm>
          <a:prstGeom prst="rect">
            <a:avLst/>
          </a:prstGeom>
          <a:solidFill>
            <a:schemeClr val="accent5">
              <a:lumMod val="20000"/>
              <a:lumOff val="80000"/>
            </a:schemeClr>
          </a:solidFill>
          <a:ln>
            <a:solidFill>
              <a:schemeClr val="accent5"/>
            </a:solidFill>
          </a:ln>
        </p:spPr>
        <p:txBody>
          <a:bodyPr wrap="square" rtlCol="0">
            <a:spAutoFit/>
          </a:bodyPr>
          <a:lstStyle/>
          <a:p>
            <a:pPr algn="l"/>
            <a:r>
              <a:rPr lang="en-US" altLang="ja-JP" b="1" dirty="0">
                <a:solidFill>
                  <a:schemeClr val="accent5">
                    <a:lumMod val="50000"/>
                  </a:schemeClr>
                </a:solidFill>
                <a:latin typeface="Arial" panose="020B0604020202020204" pitchFamily="34" charset="0"/>
                <a:cs typeface="Arial" panose="020B0604020202020204" pitchFamily="34" charset="0"/>
              </a:rPr>
              <a:t>※Parameter : </a:t>
            </a:r>
          </a:p>
          <a:p>
            <a:pPr algn="l"/>
            <a:r>
              <a:rPr lang="en-US" altLang="ja-JP" dirty="0">
                <a:solidFill>
                  <a:schemeClr val="accent5">
                    <a:lumMod val="50000"/>
                  </a:schemeClr>
                </a:solidFill>
                <a:latin typeface="Arial" panose="020B0604020202020204" pitchFamily="34" charset="0"/>
                <a:cs typeface="Arial" panose="020B0604020202020204" pitchFamily="34" charset="0"/>
              </a:rPr>
              <a:t>Constant Values which decide how a game runs (Move Speed, Strength, Number of enemies and so on)</a:t>
            </a:r>
            <a:endParaRPr lang="ja-JP" altLang="en-US" dirty="0">
              <a:solidFill>
                <a:schemeClr val="accent5">
                  <a:lumMod val="50000"/>
                </a:schemeClr>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0A13EA7D-46AB-78A5-E9D0-F2C833F8830C}"/>
              </a:ext>
            </a:extLst>
          </p:cNvPr>
          <p:cNvSpPr txBox="1"/>
          <p:nvPr/>
        </p:nvSpPr>
        <p:spPr>
          <a:xfrm>
            <a:off x="4050312" y="6327411"/>
            <a:ext cx="5148059" cy="523220"/>
          </a:xfrm>
          <a:prstGeom prst="rect">
            <a:avLst/>
          </a:prstGeom>
          <a:noFill/>
        </p:spPr>
        <p:txBody>
          <a:bodyPr wrap="square" rtlCol="0">
            <a:spAutoFit/>
          </a:bodyPr>
          <a:lstStyle/>
          <a:p>
            <a:pPr algn="l"/>
            <a:r>
              <a:rPr lang="ja-JP" altLang="en-US" sz="1400" dirty="0"/>
              <a:t>体力、移動速度、攻撃力などの</a:t>
            </a:r>
          </a:p>
          <a:p>
            <a:pPr algn="l"/>
            <a:r>
              <a:rPr lang="ja-JP" altLang="en-US" sz="1400" dirty="0"/>
              <a:t>ゲームの進行に関わる値</a:t>
            </a:r>
          </a:p>
        </p:txBody>
      </p:sp>
      <p:sp>
        <p:nvSpPr>
          <p:cNvPr id="7" name="テキスト ボックス 6">
            <a:extLst>
              <a:ext uri="{FF2B5EF4-FFF2-40B4-BE49-F238E27FC236}">
                <a16:creationId xmlns:a16="http://schemas.microsoft.com/office/drawing/2014/main" id="{95CA617E-7E42-4F7B-6411-0E0BAEF0088A}"/>
              </a:ext>
            </a:extLst>
          </p:cNvPr>
          <p:cNvSpPr txBox="1"/>
          <p:nvPr/>
        </p:nvSpPr>
        <p:spPr>
          <a:xfrm>
            <a:off x="4202712" y="6479811"/>
            <a:ext cx="5148059" cy="307777"/>
          </a:xfrm>
          <a:prstGeom prst="rect">
            <a:avLst/>
          </a:prstGeom>
          <a:noFill/>
        </p:spPr>
        <p:txBody>
          <a:bodyPr wrap="square" rtlCol="0">
            <a:spAutoFit/>
          </a:bodyPr>
          <a:lstStyle/>
          <a:p>
            <a:pPr algn="l"/>
            <a:r>
              <a:rPr lang="ja-JP" altLang="en-US" sz="1400" dirty="0"/>
              <a:t>バグをなくし、</a:t>
            </a:r>
          </a:p>
        </p:txBody>
      </p:sp>
    </p:spTree>
    <p:extLst>
      <p:ext uri="{BB962C8B-B14F-4D97-AF65-F5344CB8AC3E}">
        <p14:creationId xmlns:p14="http://schemas.microsoft.com/office/powerpoint/2010/main" val="286273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1">
            <a:extLst>
              <a:ext uri="{FF2B5EF4-FFF2-40B4-BE49-F238E27FC236}">
                <a16:creationId xmlns:a16="http://schemas.microsoft.com/office/drawing/2014/main" id="{0600F7F5-073E-4A40-B8B6-969F0BEF834D}"/>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テキスト ボックス 4">
            <a:extLst>
              <a:ext uri="{FF2B5EF4-FFF2-40B4-BE49-F238E27FC236}">
                <a16:creationId xmlns:a16="http://schemas.microsoft.com/office/drawing/2014/main" id="{5A8172F6-B108-FB4C-8710-C42FCF392DC8}"/>
              </a:ext>
            </a:extLst>
          </p:cNvPr>
          <p:cNvSpPr txBox="1"/>
          <p:nvPr/>
        </p:nvSpPr>
        <p:spPr>
          <a:xfrm>
            <a:off x="190173" y="650336"/>
            <a:ext cx="8862648" cy="523220"/>
          </a:xfrm>
          <a:prstGeom prst="rect">
            <a:avLst/>
          </a:prstGeom>
          <a:noFill/>
        </p:spPr>
        <p:txBody>
          <a:bodyPr wrap="square" rtlCol="0" anchor="b">
            <a:spAutoFit/>
          </a:bodyPr>
          <a:lstStyle/>
          <a:p>
            <a:r>
              <a:rPr lang="en-US" altLang="ja-JP" sz="2800">
                <a:solidFill>
                  <a:schemeClr val="bg1"/>
                </a:solidFill>
                <a:latin typeface="Arial Black" panose="020B0604020202020204" pitchFamily="34" charset="0"/>
                <a:cs typeface="Arial Black" panose="020B0604020202020204" pitchFamily="34" charset="0"/>
              </a:rPr>
              <a:t>5. Conclusions </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a:solidFill>
                  <a:schemeClr val="bg1"/>
                </a:solidFill>
                <a:latin typeface="Arial Black" panose="020B0604020202020204" pitchFamily="34" charset="0"/>
                <a:cs typeface="Arial Black" panose="020B0604020202020204" pitchFamily="34" charset="0"/>
              </a:rPr>
              <a:t>– </a:t>
            </a:r>
            <a:r>
              <a:rPr lang="ja-JP" altLang="en-US" sz="1500" b="1">
                <a:solidFill>
                  <a:schemeClr val="bg1"/>
                </a:solidFill>
              </a:rPr>
              <a:t>まとめ</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15" name="テキスト ボックス 14">
            <a:extLst>
              <a:ext uri="{FF2B5EF4-FFF2-40B4-BE49-F238E27FC236}">
                <a16:creationId xmlns:a16="http://schemas.microsoft.com/office/drawing/2014/main" id="{98CDE5B2-1292-7E46-B6B0-A593EB631078}"/>
              </a:ext>
            </a:extLst>
          </p:cNvPr>
          <p:cNvSpPr txBox="1"/>
          <p:nvPr/>
        </p:nvSpPr>
        <p:spPr>
          <a:xfrm>
            <a:off x="1142567" y="4018062"/>
            <a:ext cx="5283418" cy="1538883"/>
          </a:xfrm>
          <a:prstGeom prst="rect">
            <a:avLst/>
          </a:prstGeom>
          <a:noFill/>
          <a:ln>
            <a:solidFill>
              <a:schemeClr val="accent5">
                <a:lumMod val="50000"/>
              </a:schemeClr>
            </a:solidFill>
          </a:ln>
        </p:spPr>
        <p:txBody>
          <a:bodyPr wrap="square" rtlCol="0">
            <a:spAutoFit/>
          </a:bodyPr>
          <a:lstStyle/>
          <a:p>
            <a:pPr algn="l"/>
            <a:r>
              <a:rPr lang="en-US" altLang="ja-JP" sz="2800" b="1">
                <a:solidFill>
                  <a:schemeClr val="accent5">
                    <a:lumMod val="75000"/>
                  </a:schemeClr>
                </a:solidFill>
                <a:latin typeface="Arial" panose="020B0604020202020204" pitchFamily="34" charset="0"/>
                <a:cs typeface="Arial" panose="020B0604020202020204" pitchFamily="34" charset="0"/>
              </a:rPr>
              <a:t>AI playing video games</a:t>
            </a:r>
          </a:p>
          <a:p>
            <a:pPr algn="l"/>
            <a:r>
              <a:rPr lang="en-US" altLang="ja-JP" sz="2200" b="1">
                <a:solidFill>
                  <a:schemeClr val="accent5">
                    <a:lumMod val="75000"/>
                  </a:schemeClr>
                </a:solidFill>
                <a:latin typeface="Arial" panose="020B0604020202020204" pitchFamily="34" charset="0"/>
                <a:cs typeface="Arial" panose="020B0604020202020204" pitchFamily="34" charset="0"/>
              </a:rPr>
              <a:t>has much ability to improve games</a:t>
            </a:r>
          </a:p>
          <a:p>
            <a:pPr algn="l"/>
            <a:r>
              <a:rPr lang="ja-JP" altLang="en-US" sz="2200" b="1">
                <a:solidFill>
                  <a:srgbClr val="1BBEA8"/>
                </a:solidFill>
                <a:latin typeface="Arial" panose="020B0604020202020204" pitchFamily="34" charset="0"/>
                <a:cs typeface="Arial" panose="020B0604020202020204" pitchFamily="34" charset="0"/>
              </a:rPr>
              <a:t>・</a:t>
            </a:r>
            <a:r>
              <a:rPr lang="en-US" altLang="ja-JP" sz="2200" b="1">
                <a:solidFill>
                  <a:srgbClr val="1BBEA8"/>
                </a:solidFill>
                <a:latin typeface="Arial" panose="020B0604020202020204" pitchFamily="34" charset="0"/>
                <a:cs typeface="Arial" panose="020B0604020202020204" pitchFamily="34" charset="0"/>
              </a:rPr>
              <a:t>for Entertainment</a:t>
            </a:r>
          </a:p>
          <a:p>
            <a:pPr algn="l"/>
            <a:r>
              <a:rPr lang="ja-JP" altLang="en-US" sz="2200" b="1">
                <a:solidFill>
                  <a:srgbClr val="1BBEA8"/>
                </a:solidFill>
                <a:latin typeface="Arial" panose="020B0604020202020204" pitchFamily="34" charset="0"/>
                <a:cs typeface="Arial" panose="020B0604020202020204" pitchFamily="34" charset="0"/>
              </a:rPr>
              <a:t>・</a:t>
            </a:r>
            <a:r>
              <a:rPr lang="en-US" altLang="ja-JP" sz="2200" b="1">
                <a:solidFill>
                  <a:srgbClr val="1BBEA8"/>
                </a:solidFill>
                <a:latin typeface="Arial" panose="020B0604020202020204" pitchFamily="34" charset="0"/>
                <a:cs typeface="Arial" panose="020B0604020202020204" pitchFamily="34" charset="0"/>
              </a:rPr>
              <a:t>for Game Development</a:t>
            </a:r>
            <a:endParaRPr lang="ja-JP" altLang="en-US" sz="2200" b="1">
              <a:solidFill>
                <a:srgbClr val="1BBEA8"/>
              </a:solidFill>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D828D877-BF84-DD4D-8440-EA0E4E0610BF}"/>
              </a:ext>
            </a:extLst>
          </p:cNvPr>
          <p:cNvSpPr txBox="1"/>
          <p:nvPr/>
        </p:nvSpPr>
        <p:spPr>
          <a:xfrm>
            <a:off x="1142567" y="2811146"/>
            <a:ext cx="6879060" cy="1138773"/>
          </a:xfrm>
          <a:prstGeom prst="rect">
            <a:avLst/>
          </a:prstGeom>
          <a:noFill/>
        </p:spPr>
        <p:txBody>
          <a:bodyPr wrap="square" rtlCol="0">
            <a:spAutoFit/>
          </a:bodyPr>
          <a:lstStyle/>
          <a:p>
            <a:pPr algn="l"/>
            <a:r>
              <a:rPr lang="ja-JP" altLang="en-US" sz="2200" b="1" dirty="0">
                <a:solidFill>
                  <a:schemeClr val="accent5"/>
                </a:solidFill>
                <a:latin typeface="Arial" panose="020B0604020202020204" pitchFamily="34" charset="0"/>
                <a:cs typeface="Arial" panose="020B0604020202020204" pitchFamily="34" charset="0"/>
              </a:rPr>
              <a:t>○</a:t>
            </a:r>
            <a:r>
              <a:rPr lang="en-US" altLang="ja-JP" sz="2200" b="1" dirty="0">
                <a:solidFill>
                  <a:schemeClr val="accent5"/>
                </a:solidFill>
                <a:latin typeface="Arial" panose="020B0604020202020204" pitchFamily="34" charset="0"/>
                <a:cs typeface="Arial" panose="020B0604020202020204" pitchFamily="34" charset="0"/>
              </a:rPr>
              <a:t>What is important for evolving AI :</a:t>
            </a:r>
          </a:p>
          <a:p>
            <a:pPr algn="l"/>
            <a:r>
              <a:rPr lang="ja-JP" altLang="en-US" sz="2800" b="1" dirty="0">
                <a:solidFill>
                  <a:schemeClr val="accent5">
                    <a:lumMod val="50000"/>
                  </a:schemeClr>
                </a:solidFill>
                <a:latin typeface="Arial" panose="020B0604020202020204" pitchFamily="34" charset="0"/>
                <a:cs typeface="Arial" panose="020B0604020202020204" pitchFamily="34" charset="0"/>
              </a:rPr>
              <a:t>→</a:t>
            </a:r>
            <a:r>
              <a:rPr lang="en-US" altLang="ja-JP" sz="2800" b="1" u="sng" dirty="0">
                <a:solidFill>
                  <a:schemeClr val="accent5">
                    <a:lumMod val="50000"/>
                  </a:schemeClr>
                </a:solidFill>
                <a:latin typeface="Arial" panose="020B0604020202020204" pitchFamily="34" charset="0"/>
                <a:cs typeface="Arial" panose="020B0604020202020204" pitchFamily="34" charset="0"/>
              </a:rPr>
              <a:t>Using proper function</a:t>
            </a:r>
          </a:p>
          <a:p>
            <a:pPr algn="l"/>
            <a:r>
              <a:rPr lang="en-US" altLang="ja-JP" b="1" dirty="0">
                <a:solidFill>
                  <a:schemeClr val="accent5">
                    <a:lumMod val="50000"/>
                  </a:schemeClr>
                </a:solidFill>
                <a:latin typeface="Arial" panose="020B0604020202020204" pitchFamily="34" charset="0"/>
                <a:cs typeface="Arial" panose="020B0604020202020204" pitchFamily="34" charset="0"/>
              </a:rPr>
              <a:t>( “Weighted-Average” and “Decline by Number of Data”)</a:t>
            </a:r>
            <a:endParaRPr lang="ja-JP" altLang="en-US" b="1" dirty="0">
              <a:solidFill>
                <a:schemeClr val="accent5">
                  <a:lumMod val="50000"/>
                </a:schemeClr>
              </a:solidFill>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567D8487-6CA5-8943-AE1A-612AE7920CE5}"/>
              </a:ext>
            </a:extLst>
          </p:cNvPr>
          <p:cNvSpPr txBox="1"/>
          <p:nvPr/>
        </p:nvSpPr>
        <p:spPr>
          <a:xfrm>
            <a:off x="1230163" y="5699832"/>
            <a:ext cx="6683674" cy="1015663"/>
          </a:xfrm>
          <a:prstGeom prst="rect">
            <a:avLst/>
          </a:prstGeom>
          <a:solidFill>
            <a:schemeClr val="accent5">
              <a:lumMod val="20000"/>
              <a:lumOff val="80000"/>
            </a:schemeClr>
          </a:solidFill>
          <a:ln>
            <a:solidFill>
              <a:schemeClr val="accent5"/>
            </a:solidFill>
          </a:ln>
        </p:spPr>
        <p:txBody>
          <a:bodyPr wrap="square" rtlCol="0">
            <a:spAutoFit/>
          </a:bodyPr>
          <a:lstStyle/>
          <a:p>
            <a:pPr algn="ctr"/>
            <a:r>
              <a:rPr lang="en-US" altLang="ja-JP" sz="3000">
                <a:solidFill>
                  <a:schemeClr val="accent5">
                    <a:lumMod val="50000"/>
                  </a:schemeClr>
                </a:solidFill>
                <a:latin typeface="Arial Black" panose="020B0604020202020204" pitchFamily="34" charset="0"/>
                <a:cs typeface="Arial Black" panose="020B0604020202020204" pitchFamily="34" charset="0"/>
              </a:rPr>
              <a:t>We are looking for the future of</a:t>
            </a:r>
          </a:p>
          <a:p>
            <a:pPr algn="ctr"/>
            <a:r>
              <a:rPr lang="en-US" altLang="ja-JP" sz="3000">
                <a:solidFill>
                  <a:schemeClr val="accent5">
                    <a:lumMod val="50000"/>
                  </a:schemeClr>
                </a:solidFill>
                <a:latin typeface="Arial Black" panose="020B0604020202020204" pitchFamily="34" charset="0"/>
                <a:cs typeface="Arial Black" panose="020B0604020202020204" pitchFamily="34" charset="0"/>
              </a:rPr>
              <a:t>AI playing video games</a:t>
            </a:r>
            <a:endParaRPr lang="ja-JP" altLang="en-US" sz="3000">
              <a:solidFill>
                <a:schemeClr val="accent5">
                  <a:lumMod val="50000"/>
                </a:schemeClr>
              </a:solidFill>
              <a:latin typeface="Arial Black" panose="020B0604020202020204" pitchFamily="34" charset="0"/>
              <a:cs typeface="Arial Black" panose="020B0604020202020204" pitchFamily="34" charset="0"/>
            </a:endParaRPr>
          </a:p>
        </p:txBody>
      </p:sp>
      <p:sp>
        <p:nvSpPr>
          <p:cNvPr id="3" name="テキスト ボックス 2">
            <a:extLst>
              <a:ext uri="{FF2B5EF4-FFF2-40B4-BE49-F238E27FC236}">
                <a16:creationId xmlns:a16="http://schemas.microsoft.com/office/drawing/2014/main" id="{2B268DBC-FD96-E54F-829A-374F5922E666}"/>
              </a:ext>
            </a:extLst>
          </p:cNvPr>
          <p:cNvSpPr txBox="1"/>
          <p:nvPr/>
        </p:nvSpPr>
        <p:spPr>
          <a:xfrm>
            <a:off x="516846" y="1364525"/>
            <a:ext cx="8110308" cy="892552"/>
          </a:xfrm>
          <a:prstGeom prst="rect">
            <a:avLst/>
          </a:prstGeom>
          <a:noFill/>
        </p:spPr>
        <p:txBody>
          <a:bodyPr wrap="square" rtlCol="0">
            <a:spAutoFit/>
          </a:bodyPr>
          <a:lstStyle/>
          <a:p>
            <a:pPr algn="l"/>
            <a:r>
              <a:rPr lang="en-US" altLang="ja-JP" sz="2600" b="1" dirty="0">
                <a:solidFill>
                  <a:srgbClr val="1BBEA8"/>
                </a:solidFill>
                <a:latin typeface="Arial" panose="020B0604020202020204" pitchFamily="34" charset="0"/>
                <a:cs typeface="Arial" panose="020B0604020202020204" pitchFamily="34" charset="0"/>
              </a:rPr>
              <a:t>Q. Can AI play video games ?</a:t>
            </a:r>
          </a:p>
          <a:p>
            <a:pPr algn="l"/>
            <a:r>
              <a:rPr lang="ja-JP" altLang="en-US" sz="2600" b="1" dirty="0">
                <a:solidFill>
                  <a:schemeClr val="accent5">
                    <a:lumMod val="50000"/>
                  </a:schemeClr>
                </a:solidFill>
                <a:latin typeface="Arial" panose="020B0604020202020204" pitchFamily="34" charset="0"/>
                <a:cs typeface="Arial" panose="020B0604020202020204" pitchFamily="34" charset="0"/>
              </a:rPr>
              <a:t>→</a:t>
            </a:r>
            <a:r>
              <a:rPr lang="en-US" altLang="ja-JP" sz="2600" b="1" dirty="0">
                <a:solidFill>
                  <a:schemeClr val="accent5">
                    <a:lumMod val="50000"/>
                  </a:schemeClr>
                </a:solidFill>
                <a:latin typeface="Arial" panose="020B0604020202020204" pitchFamily="34" charset="0"/>
                <a:cs typeface="Arial" panose="020B0604020202020204" pitchFamily="34" charset="0"/>
              </a:rPr>
              <a:t>It is only AI that can play </a:t>
            </a:r>
            <a:r>
              <a:rPr lang="en-US" altLang="ja-JP" sz="2600" b="1" u="sng" dirty="0">
                <a:solidFill>
                  <a:schemeClr val="accent5">
                    <a:lumMod val="50000"/>
                  </a:schemeClr>
                </a:solidFill>
                <a:latin typeface="Arial" panose="020B0604020202020204" pitchFamily="34" charset="0"/>
                <a:cs typeface="Arial" panose="020B0604020202020204" pitchFamily="34" charset="0"/>
              </a:rPr>
              <a:t>some of them</a:t>
            </a:r>
            <a:endParaRPr lang="ja-JP" altLang="en-US" sz="2600" b="1" u="sng" dirty="0">
              <a:solidFill>
                <a:schemeClr val="accent5">
                  <a:lumMod val="50000"/>
                </a:schemeClr>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106CFAB3-07DD-F14D-98A4-DB5D43F28071}"/>
              </a:ext>
            </a:extLst>
          </p:cNvPr>
          <p:cNvSpPr txBox="1"/>
          <p:nvPr/>
        </p:nvSpPr>
        <p:spPr>
          <a:xfrm>
            <a:off x="4359575" y="2206230"/>
            <a:ext cx="3249570" cy="430887"/>
          </a:xfrm>
          <a:prstGeom prst="rect">
            <a:avLst/>
          </a:prstGeom>
          <a:noFill/>
          <a:ln>
            <a:solidFill>
              <a:schemeClr val="accent5">
                <a:lumMod val="50000"/>
              </a:schemeClr>
            </a:solidFill>
          </a:ln>
        </p:spPr>
        <p:txBody>
          <a:bodyPr wrap="square" rtlCol="0">
            <a:spAutoFit/>
          </a:bodyPr>
          <a:lstStyle/>
          <a:p>
            <a:pPr algn="ctr"/>
            <a:r>
              <a:rPr lang="en-US" altLang="ja-JP" sz="2200" b="1">
                <a:solidFill>
                  <a:schemeClr val="accent5">
                    <a:lumMod val="75000"/>
                  </a:schemeClr>
                </a:solidFill>
                <a:latin typeface="Arial Black" panose="020B0604020202020204" pitchFamily="34" charset="0"/>
                <a:cs typeface="Arial Black" panose="020B0604020202020204" pitchFamily="34" charset="0"/>
              </a:rPr>
              <a:t>&lt;Humanlike Game&gt;</a:t>
            </a:r>
            <a:endParaRPr lang="ja-JP" altLang="en-US" sz="2200" b="1">
              <a:solidFill>
                <a:schemeClr val="accent5">
                  <a:lumMod val="75000"/>
                </a:schemeClr>
              </a:solidFill>
              <a:latin typeface="Arial Black" panose="020B0604020202020204" pitchFamily="34" charset="0"/>
              <a:cs typeface="Arial Black" panose="020B0604020202020204" pitchFamily="34" charset="0"/>
            </a:endParaRPr>
          </a:p>
        </p:txBody>
      </p:sp>
      <p:sp>
        <p:nvSpPr>
          <p:cNvPr id="6" name="テキスト ボックス 5">
            <a:extLst>
              <a:ext uri="{FF2B5EF4-FFF2-40B4-BE49-F238E27FC236}">
                <a16:creationId xmlns:a16="http://schemas.microsoft.com/office/drawing/2014/main" id="{8C6E3464-84C2-F1AE-7EDC-1447B488BB6E}"/>
              </a:ext>
            </a:extLst>
          </p:cNvPr>
          <p:cNvSpPr txBox="1"/>
          <p:nvPr/>
        </p:nvSpPr>
        <p:spPr>
          <a:xfrm>
            <a:off x="3656505" y="2534307"/>
            <a:ext cx="1828800" cy="1828800"/>
          </a:xfrm>
          <a:prstGeom prst="rect">
            <a:avLst/>
          </a:prstGeom>
          <a:noFill/>
        </p:spPr>
        <p:txBody>
          <a:bodyPr wrap="square" rtlCol="0">
            <a:spAutoFit/>
          </a:bodyPr>
          <a:lstStyle/>
          <a:p>
            <a:pPr algn="l"/>
            <a:endParaRPr lang="ja-JP" altLang="en-US" dirty="0"/>
          </a:p>
        </p:txBody>
      </p:sp>
      <p:sp>
        <p:nvSpPr>
          <p:cNvPr id="7" name="テキスト ボックス 6">
            <a:extLst>
              <a:ext uri="{FF2B5EF4-FFF2-40B4-BE49-F238E27FC236}">
                <a16:creationId xmlns:a16="http://schemas.microsoft.com/office/drawing/2014/main" id="{49B48936-BF65-2B36-0FCA-503CA37390F4}"/>
              </a:ext>
            </a:extLst>
          </p:cNvPr>
          <p:cNvSpPr txBox="1"/>
          <p:nvPr/>
        </p:nvSpPr>
        <p:spPr>
          <a:xfrm>
            <a:off x="3385296" y="2588714"/>
            <a:ext cx="5283418" cy="307777"/>
          </a:xfrm>
          <a:prstGeom prst="rect">
            <a:avLst/>
          </a:prstGeom>
          <a:noFill/>
        </p:spPr>
        <p:txBody>
          <a:bodyPr wrap="square" rtlCol="0">
            <a:spAutoFit/>
          </a:bodyPr>
          <a:lstStyle/>
          <a:p>
            <a:pPr algn="ctr"/>
            <a:r>
              <a:rPr lang="en-US" altLang="ja-JP" sz="1400" dirty="0"/>
              <a:t>AI</a:t>
            </a:r>
            <a:r>
              <a:rPr lang="ja-JP" altLang="en-US" sz="1400" dirty="0"/>
              <a:t>のみがプレイできるゲームが存在</a:t>
            </a:r>
          </a:p>
        </p:txBody>
      </p:sp>
    </p:spTree>
    <p:extLst>
      <p:ext uri="{BB962C8B-B14F-4D97-AF65-F5344CB8AC3E}">
        <p14:creationId xmlns:p14="http://schemas.microsoft.com/office/powerpoint/2010/main" val="347063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856166-7E54-0046-A55C-179D4FA0380F}"/>
              </a:ext>
            </a:extLst>
          </p:cNvPr>
          <p:cNvSpPr txBox="1"/>
          <p:nvPr/>
        </p:nvSpPr>
        <p:spPr>
          <a:xfrm>
            <a:off x="658631" y="2197893"/>
            <a:ext cx="7826737" cy="2462213"/>
          </a:xfrm>
          <a:prstGeom prst="rect">
            <a:avLst/>
          </a:prstGeom>
          <a:noFill/>
          <a:ln>
            <a:solidFill>
              <a:srgbClr val="1BBEA8"/>
            </a:solidFill>
          </a:ln>
        </p:spPr>
        <p:txBody>
          <a:bodyPr wrap="square" anchor="ctr">
            <a:spAutoFit/>
          </a:bodyPr>
          <a:lstStyle/>
          <a:p>
            <a:r>
              <a:rPr lang="en-US" altLang="ja-JP" sz="2200" u="sng">
                <a:solidFill>
                  <a:schemeClr val="accent5">
                    <a:lumMod val="75000"/>
                  </a:schemeClr>
                </a:solidFill>
              </a:rPr>
              <a:t>https://ja.wikipedia.org/wiki/</a:t>
            </a:r>
            <a:r>
              <a:rPr lang="ja-JP" altLang="en-US" sz="2200" u="sng">
                <a:solidFill>
                  <a:schemeClr val="accent5">
                    <a:lumMod val="75000"/>
                  </a:schemeClr>
                </a:solidFill>
              </a:rPr>
              <a:t>二人零和有限確定完全情報ゲーム</a:t>
            </a:r>
            <a:endParaRPr lang="en-US" altLang="ja-JP" sz="2200" u="sng">
              <a:solidFill>
                <a:schemeClr val="accent5">
                  <a:lumMod val="75000"/>
                </a:schemeClr>
              </a:solidFill>
            </a:endParaRPr>
          </a:p>
          <a:p>
            <a:endParaRPr lang="en-US" altLang="ja-JP" sz="2200" u="sng">
              <a:solidFill>
                <a:schemeClr val="accent5">
                  <a:lumMod val="75000"/>
                </a:schemeClr>
              </a:solidFill>
            </a:endParaRPr>
          </a:p>
          <a:p>
            <a:r>
              <a:rPr lang="en-US" altLang="ja-JP" sz="2200" u="sng">
                <a:solidFill>
                  <a:schemeClr val="accent5">
                    <a:lumMod val="75000"/>
                  </a:schemeClr>
                </a:solidFill>
                <a:hlinkClick r:id="rId3">
                  <a:extLst>
                    <a:ext uri="{A12FA001-AC4F-418D-AE19-62706E023703}">
                      <ahyp:hlinkClr xmlns:ahyp="http://schemas.microsoft.com/office/drawing/2018/hyperlinkcolor" xmlns="" val="tx"/>
                    </a:ext>
                  </a:extLst>
                </a:hlinkClick>
              </a:rPr>
              <a:t>https://ai-market.jp/industry/game-ai/</a:t>
            </a:r>
            <a:endParaRPr lang="ja-JP" altLang="en-US" sz="2200" u="sng">
              <a:solidFill>
                <a:schemeClr val="accent5">
                  <a:lumMod val="75000"/>
                </a:schemeClr>
              </a:solidFill>
            </a:endParaRPr>
          </a:p>
          <a:p>
            <a:endParaRPr lang="en-US" altLang="ja-JP" sz="2200" u="sng">
              <a:solidFill>
                <a:schemeClr val="accent5">
                  <a:lumMod val="75000"/>
                </a:schemeClr>
              </a:solidFill>
              <a:hlinkClick r:id="rId4">
                <a:extLst>
                  <a:ext uri="{A12FA001-AC4F-418D-AE19-62706E023703}">
                    <ahyp:hlinkClr xmlns:ahyp="http://schemas.microsoft.com/office/drawing/2018/hyperlinkcolor" xmlns="" val="tx"/>
                  </a:ext>
                </a:extLst>
              </a:hlinkClick>
            </a:endParaRPr>
          </a:p>
          <a:p>
            <a:r>
              <a:rPr lang="en-US" altLang="ja-JP" sz="2200" u="sng">
                <a:solidFill>
                  <a:schemeClr val="accent5">
                    <a:lumMod val="75000"/>
                  </a:schemeClr>
                </a:solidFill>
                <a:hlinkClick r:id="rId4">
                  <a:extLst>
                    <a:ext uri="{A12FA001-AC4F-418D-AE19-62706E023703}">
                      <ahyp:hlinkClr xmlns:ahyp="http://schemas.microsoft.com/office/drawing/2018/hyperlinkcolor" xmlns="" val="tx"/>
                    </a:ext>
                  </a:extLst>
                </a:hlinkClick>
              </a:rPr>
              <a:t>https://</a:t>
            </a:r>
            <a:r>
              <a:rPr lang="en-US" altLang="ja-JP" sz="2200" u="sng" err="1">
                <a:solidFill>
                  <a:schemeClr val="accent5">
                    <a:lumMod val="75000"/>
                  </a:schemeClr>
                </a:solidFill>
                <a:hlinkClick r:id="rId4">
                  <a:extLst>
                    <a:ext uri="{A12FA001-AC4F-418D-AE19-62706E023703}">
                      <ahyp:hlinkClr xmlns:ahyp="http://schemas.microsoft.com/office/drawing/2018/hyperlinkcolor" xmlns="" val="tx"/>
                    </a:ext>
                  </a:extLst>
                </a:hlinkClick>
              </a:rPr>
              <a:t>aidiot.jp</a:t>
            </a:r>
            <a:r>
              <a:rPr lang="en-US" altLang="ja-JP" sz="2200" u="sng">
                <a:solidFill>
                  <a:schemeClr val="accent5">
                    <a:lumMod val="75000"/>
                  </a:schemeClr>
                </a:solidFill>
                <a:hlinkClick r:id="rId4">
                  <a:extLst>
                    <a:ext uri="{A12FA001-AC4F-418D-AE19-62706E023703}">
                      <ahyp:hlinkClr xmlns:ahyp="http://schemas.microsoft.com/office/drawing/2018/hyperlinkcolor" xmlns="" val="tx"/>
                    </a:ext>
                  </a:extLst>
                </a:hlinkClick>
              </a:rPr>
              <a:t>/media/ai/game_development/</a:t>
            </a:r>
            <a:endParaRPr lang="en-US" altLang="ja-JP" sz="2200" u="sng">
              <a:solidFill>
                <a:schemeClr val="accent5">
                  <a:lumMod val="75000"/>
                </a:schemeClr>
              </a:solidFill>
            </a:endParaRPr>
          </a:p>
          <a:p>
            <a:endParaRPr lang="en-US" altLang="ja-JP" sz="2200" u="sng">
              <a:solidFill>
                <a:schemeClr val="accent5">
                  <a:lumMod val="75000"/>
                </a:schemeClr>
              </a:solidFill>
              <a:hlinkClick r:id="rId5">
                <a:extLst>
                  <a:ext uri="{A12FA001-AC4F-418D-AE19-62706E023703}">
                    <ahyp:hlinkClr xmlns:ahyp="http://schemas.microsoft.com/office/drawing/2018/hyperlinkcolor" xmlns="" val="tx"/>
                  </a:ext>
                </a:extLst>
              </a:hlinkClick>
            </a:endParaRPr>
          </a:p>
          <a:p>
            <a:r>
              <a:rPr lang="en-US" altLang="ja-JP" sz="2200" u="sng">
                <a:solidFill>
                  <a:schemeClr val="accent5">
                    <a:lumMod val="75000"/>
                  </a:schemeClr>
                </a:solidFill>
                <a:hlinkClick r:id="rId5">
                  <a:extLst>
                    <a:ext uri="{A12FA001-AC4F-418D-AE19-62706E023703}">
                      <ahyp:hlinkClr xmlns:ahyp="http://schemas.microsoft.com/office/drawing/2018/hyperlinkcolor" xmlns="" val="tx"/>
                    </a:ext>
                  </a:extLst>
                </a:hlinkClick>
              </a:rPr>
              <a:t>https://</a:t>
            </a:r>
            <a:r>
              <a:rPr lang="en-US" altLang="ja-JP" sz="2200" u="sng" err="1">
                <a:solidFill>
                  <a:schemeClr val="accent5">
                    <a:lumMod val="75000"/>
                  </a:schemeClr>
                </a:solidFill>
                <a:hlinkClick r:id="rId5">
                  <a:extLst>
                    <a:ext uri="{A12FA001-AC4F-418D-AE19-62706E023703}">
                      <ahyp:hlinkClr xmlns:ahyp="http://schemas.microsoft.com/office/drawing/2018/hyperlinkcolor" xmlns="" val="tx"/>
                    </a:ext>
                  </a:extLst>
                </a:hlinkClick>
              </a:rPr>
              <a:t>morikatron.ai</a:t>
            </a:r>
            <a:r>
              <a:rPr lang="en-US" altLang="ja-JP" sz="2200" u="sng">
                <a:solidFill>
                  <a:schemeClr val="accent5">
                    <a:lumMod val="75000"/>
                  </a:schemeClr>
                </a:solidFill>
                <a:hlinkClick r:id="rId5">
                  <a:extLst>
                    <a:ext uri="{A12FA001-AC4F-418D-AE19-62706E023703}">
                      <ahyp:hlinkClr xmlns:ahyp="http://schemas.microsoft.com/office/drawing/2018/hyperlinkcolor" xmlns="" val="tx"/>
                    </a:ext>
                  </a:extLst>
                </a:hlinkClick>
              </a:rPr>
              <a:t>/2020/12/npc_ai/</a:t>
            </a:r>
            <a:endParaRPr lang="en-US" altLang="ja-JP" sz="2200" u="sng">
              <a:solidFill>
                <a:schemeClr val="accent5">
                  <a:lumMod val="75000"/>
                </a:schemeClr>
              </a:solidFill>
            </a:endParaRPr>
          </a:p>
        </p:txBody>
      </p:sp>
      <p:sp>
        <p:nvSpPr>
          <p:cNvPr id="2" name="四角形 1">
            <a:extLst>
              <a:ext uri="{FF2B5EF4-FFF2-40B4-BE49-F238E27FC236}">
                <a16:creationId xmlns:a16="http://schemas.microsoft.com/office/drawing/2014/main" id="{0600F7F5-073E-4A40-B8B6-969F0BEF834D}"/>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テキスト ボックス 4">
            <a:extLst>
              <a:ext uri="{FF2B5EF4-FFF2-40B4-BE49-F238E27FC236}">
                <a16:creationId xmlns:a16="http://schemas.microsoft.com/office/drawing/2014/main" id="{5A8172F6-B108-FB4C-8710-C42FCF392DC8}"/>
              </a:ext>
            </a:extLst>
          </p:cNvPr>
          <p:cNvSpPr txBox="1"/>
          <p:nvPr/>
        </p:nvSpPr>
        <p:spPr>
          <a:xfrm>
            <a:off x="190173" y="650336"/>
            <a:ext cx="8862648" cy="523220"/>
          </a:xfrm>
          <a:prstGeom prst="rect">
            <a:avLst/>
          </a:prstGeom>
          <a:noFill/>
        </p:spPr>
        <p:txBody>
          <a:bodyPr wrap="square" rtlCol="0" anchor="b">
            <a:spAutoFit/>
          </a:bodyPr>
          <a:lstStyle/>
          <a:p>
            <a:r>
              <a:rPr lang="en-US" altLang="ja-JP" sz="2800">
                <a:solidFill>
                  <a:schemeClr val="bg1"/>
                </a:solidFill>
                <a:latin typeface="Arial Black" panose="020B0604020202020204" pitchFamily="34" charset="0"/>
                <a:cs typeface="Arial Black" panose="020B0604020202020204" pitchFamily="34" charset="0"/>
              </a:rPr>
              <a:t>5. Conclusions </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a:solidFill>
                  <a:schemeClr val="bg1"/>
                </a:solidFill>
                <a:latin typeface="Arial Black" panose="020B0604020202020204" pitchFamily="34" charset="0"/>
                <a:cs typeface="Arial Black" panose="020B0604020202020204" pitchFamily="34" charset="0"/>
              </a:rPr>
              <a:t>– </a:t>
            </a:r>
            <a:r>
              <a:rPr lang="ja-JP" altLang="en-US" sz="1500" b="1">
                <a:solidFill>
                  <a:schemeClr val="bg1"/>
                </a:solidFill>
              </a:rPr>
              <a:t>まとめ</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10" name="テキスト ボックス 9">
            <a:extLst>
              <a:ext uri="{FF2B5EF4-FFF2-40B4-BE49-F238E27FC236}">
                <a16:creationId xmlns:a16="http://schemas.microsoft.com/office/drawing/2014/main" id="{B2B8D211-A63F-2A40-94E0-7433E4E70973}"/>
              </a:ext>
            </a:extLst>
          </p:cNvPr>
          <p:cNvSpPr txBox="1"/>
          <p:nvPr/>
        </p:nvSpPr>
        <p:spPr>
          <a:xfrm>
            <a:off x="643248" y="1542334"/>
            <a:ext cx="3216883" cy="461665"/>
          </a:xfrm>
          <a:prstGeom prst="rect">
            <a:avLst/>
          </a:prstGeom>
          <a:noFill/>
        </p:spPr>
        <p:txBody>
          <a:bodyPr wrap="square" rtlCol="0">
            <a:spAutoFit/>
          </a:bodyPr>
          <a:lstStyle/>
          <a:p>
            <a:pPr algn="l"/>
            <a:r>
              <a:rPr lang="en-US" altLang="ja-JP" sz="2400">
                <a:solidFill>
                  <a:srgbClr val="1BBEA8"/>
                </a:solidFill>
                <a:latin typeface="Arial Black" panose="020B0604020202020204" pitchFamily="34" charset="0"/>
                <a:cs typeface="Arial Black" panose="020B0604020202020204" pitchFamily="34" charset="0"/>
              </a:rPr>
              <a:t>&lt;Works cited&gt;</a:t>
            </a:r>
            <a:endParaRPr lang="ja-JP" altLang="en-US" sz="2400">
              <a:solidFill>
                <a:srgbClr val="1BBEA8"/>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331842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四角形 4">
            <a:extLst>
              <a:ext uri="{FF2B5EF4-FFF2-40B4-BE49-F238E27FC236}">
                <a16:creationId xmlns:a16="http://schemas.microsoft.com/office/drawing/2014/main" id="{5622B95B-14C8-4B42-81B5-0A7B0DCC51A9}"/>
              </a:ext>
            </a:extLst>
          </p:cNvPr>
          <p:cNvSpPr/>
          <p:nvPr/>
        </p:nvSpPr>
        <p:spPr>
          <a:xfrm>
            <a:off x="0" y="763330"/>
            <a:ext cx="6858351" cy="533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ja-JP" altLang="en-US" sz="1350"/>
          </a:p>
        </p:txBody>
      </p:sp>
      <p:sp>
        <p:nvSpPr>
          <p:cNvPr id="2" name="タイトル 1">
            <a:extLst>
              <a:ext uri="{FF2B5EF4-FFF2-40B4-BE49-F238E27FC236}">
                <a16:creationId xmlns:a16="http://schemas.microsoft.com/office/drawing/2014/main" id="{D10AA4AC-CCDC-8E4F-94B1-360F0CAE1384}"/>
              </a:ext>
            </a:extLst>
          </p:cNvPr>
          <p:cNvSpPr>
            <a:spLocks noGrp="1"/>
          </p:cNvSpPr>
          <p:nvPr>
            <p:ph type="ctrTitle"/>
          </p:nvPr>
        </p:nvSpPr>
        <p:spPr>
          <a:xfrm>
            <a:off x="802386" y="1276550"/>
            <a:ext cx="5486400" cy="3255264"/>
          </a:xfrm>
        </p:spPr>
        <p:txBody>
          <a:bodyPr>
            <a:normAutofit/>
          </a:bodyPr>
          <a:lstStyle/>
          <a:p>
            <a:r>
              <a:rPr lang="en-US" altLang="ja-JP" sz="5400" b="1">
                <a:latin typeface="Arial" panose="020B0604020202020204" pitchFamily="34" charset="0"/>
                <a:cs typeface="Arial" panose="020B0604020202020204" pitchFamily="34" charset="0"/>
              </a:rPr>
              <a:t>Thank you for listening</a:t>
            </a:r>
            <a:endParaRPr kumimoji="1" lang="ja-JP" altLang="en-US" sz="5400" b="1">
              <a:latin typeface="Arial" panose="020B0604020202020204" pitchFamily="34" charset="0"/>
              <a:cs typeface="Arial" panose="020B0604020202020204" pitchFamily="34" charset="0"/>
            </a:endParaRPr>
          </a:p>
        </p:txBody>
      </p:sp>
      <p:sp>
        <p:nvSpPr>
          <p:cNvPr id="3" name="字幕 2">
            <a:extLst>
              <a:ext uri="{FF2B5EF4-FFF2-40B4-BE49-F238E27FC236}">
                <a16:creationId xmlns:a16="http://schemas.microsoft.com/office/drawing/2014/main" id="{B62A8CAD-C046-8B45-937E-5174112CBD08}"/>
              </a:ext>
            </a:extLst>
          </p:cNvPr>
          <p:cNvSpPr>
            <a:spLocks noGrp="1"/>
          </p:cNvSpPr>
          <p:nvPr>
            <p:ph type="subTitle" idx="1"/>
          </p:nvPr>
        </p:nvSpPr>
        <p:spPr>
          <a:xfrm>
            <a:off x="857855" y="4626456"/>
            <a:ext cx="5486400" cy="914400"/>
          </a:xfrm>
        </p:spPr>
        <p:txBody>
          <a:bodyPr>
            <a:normAutofit/>
          </a:bodyPr>
          <a:lstStyle/>
          <a:p>
            <a:r>
              <a:rPr kumimoji="1" lang="en-US" altLang="ja-JP" sz="1700"/>
              <a:t>K-D</a:t>
            </a:r>
            <a:r>
              <a:rPr lang="en-US" altLang="ja-JP" sz="1700"/>
              <a:t> Group</a:t>
            </a:r>
            <a:endParaRPr kumimoji="1" lang="en-US" altLang="ja-JP" sz="1700"/>
          </a:p>
          <a:p>
            <a:endParaRPr kumimoji="1" lang="ja-JP" altLang="en-US" sz="1700"/>
          </a:p>
        </p:txBody>
      </p:sp>
    </p:spTree>
    <p:extLst>
      <p:ext uri="{BB962C8B-B14F-4D97-AF65-F5344CB8AC3E}">
        <p14:creationId xmlns:p14="http://schemas.microsoft.com/office/powerpoint/2010/main" val="36732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19">
            <a:extLst>
              <a:ext uri="{FF2B5EF4-FFF2-40B4-BE49-F238E27FC236}">
                <a16:creationId xmlns:a16="http://schemas.microsoft.com/office/drawing/2014/main" id="{FA5BC312-22E9-3805-DB28-48F4CE54293D}"/>
              </a:ext>
            </a:extLst>
          </p:cNvPr>
          <p:cNvSpPr/>
          <p:nvPr/>
        </p:nvSpPr>
        <p:spPr>
          <a:xfrm>
            <a:off x="4209368" y="1973826"/>
            <a:ext cx="3381382" cy="786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四角形 3">
            <a:extLst>
              <a:ext uri="{FF2B5EF4-FFF2-40B4-BE49-F238E27FC236}">
                <a16:creationId xmlns:a16="http://schemas.microsoft.com/office/drawing/2014/main" id="{400C98E0-65ED-B34D-9213-EE89F4E59037}"/>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テキスト ボックス 4">
            <a:extLst>
              <a:ext uri="{FF2B5EF4-FFF2-40B4-BE49-F238E27FC236}">
                <a16:creationId xmlns:a16="http://schemas.microsoft.com/office/drawing/2014/main" id="{49B59927-ED05-1541-8FB8-A34A01241784}"/>
              </a:ext>
            </a:extLst>
          </p:cNvPr>
          <p:cNvSpPr txBox="1"/>
          <p:nvPr/>
        </p:nvSpPr>
        <p:spPr>
          <a:xfrm>
            <a:off x="190173" y="650337"/>
            <a:ext cx="6051551" cy="523220"/>
          </a:xfrm>
          <a:prstGeom prst="rect">
            <a:avLst/>
          </a:prstGeom>
          <a:noFill/>
        </p:spPr>
        <p:txBody>
          <a:bodyPr wrap="square" rtlCol="0" anchor="b">
            <a:spAutoFit/>
          </a:bodyPr>
          <a:lstStyle/>
          <a:p>
            <a:r>
              <a:rPr lang="en-US" altLang="ja-JP" sz="2800">
                <a:solidFill>
                  <a:schemeClr val="bg1"/>
                </a:solidFill>
                <a:latin typeface="Arial Black" panose="020B0604020202020204" pitchFamily="34" charset="0"/>
                <a:cs typeface="Arial Black" panose="020B0604020202020204" pitchFamily="34" charset="0"/>
              </a:rPr>
              <a:t>&lt;Process&gt;</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3" name="テキスト ボックス 2">
            <a:extLst>
              <a:ext uri="{FF2B5EF4-FFF2-40B4-BE49-F238E27FC236}">
                <a16:creationId xmlns:a16="http://schemas.microsoft.com/office/drawing/2014/main" id="{246EB29B-8071-B8E9-535A-04CE07E321C7}"/>
              </a:ext>
            </a:extLst>
          </p:cNvPr>
          <p:cNvSpPr txBox="1"/>
          <p:nvPr/>
        </p:nvSpPr>
        <p:spPr>
          <a:xfrm>
            <a:off x="1195716" y="1461348"/>
            <a:ext cx="6752567" cy="646331"/>
          </a:xfrm>
          <a:prstGeom prst="rect">
            <a:avLst/>
          </a:prstGeom>
          <a:noFill/>
        </p:spPr>
        <p:txBody>
          <a:bodyPr wrap="square" rtlCol="0">
            <a:spAutoFit/>
          </a:bodyPr>
          <a:lstStyle/>
          <a:p>
            <a:pPr algn="ctr"/>
            <a:r>
              <a:rPr lang="en-US" altLang="ja-JP" sz="3600" b="1">
                <a:latin typeface="Arial Black" panose="020B0604020202020204" pitchFamily="34" charset="0"/>
                <a:cs typeface="Arial Black" panose="020B0604020202020204" pitchFamily="34" charset="0"/>
              </a:rPr>
              <a:t>AI playing video games</a:t>
            </a:r>
            <a:endParaRPr lang="ja-JP" altLang="en-US" sz="3600" b="1">
              <a:latin typeface="Arial Black" panose="020B0604020202020204" pitchFamily="34" charset="0"/>
              <a:cs typeface="Arial Black" panose="020B0604020202020204" pitchFamily="34" charset="0"/>
            </a:endParaRPr>
          </a:p>
        </p:txBody>
      </p:sp>
      <p:sp>
        <p:nvSpPr>
          <p:cNvPr id="6" name="テキスト ボックス 5">
            <a:extLst>
              <a:ext uri="{FF2B5EF4-FFF2-40B4-BE49-F238E27FC236}">
                <a16:creationId xmlns:a16="http://schemas.microsoft.com/office/drawing/2014/main" id="{40A689B8-784B-A597-81C3-EE57D34B3C41}"/>
              </a:ext>
            </a:extLst>
          </p:cNvPr>
          <p:cNvSpPr txBox="1"/>
          <p:nvPr/>
        </p:nvSpPr>
        <p:spPr>
          <a:xfrm>
            <a:off x="398191" y="2175132"/>
            <a:ext cx="3815711" cy="1585049"/>
          </a:xfrm>
          <a:prstGeom prst="rect">
            <a:avLst/>
          </a:prstGeom>
          <a:solidFill>
            <a:schemeClr val="accent5">
              <a:lumMod val="20000"/>
              <a:lumOff val="80000"/>
            </a:schemeClr>
          </a:solidFill>
          <a:ln>
            <a:solidFill>
              <a:schemeClr val="accent5"/>
            </a:solidFill>
          </a:ln>
        </p:spPr>
        <p:txBody>
          <a:bodyPr wrap="square" rtlCol="0">
            <a:spAutoFit/>
          </a:bodyPr>
          <a:lstStyle/>
          <a:p>
            <a:pPr algn="l"/>
            <a:r>
              <a:rPr lang="ja-JP" altLang="en-US" sz="2200" b="1" dirty="0">
                <a:solidFill>
                  <a:schemeClr val="accent5"/>
                </a:solidFill>
                <a:latin typeface="Arial" panose="020B0604020202020204" pitchFamily="34" charset="0"/>
                <a:cs typeface="Arial" panose="020B0604020202020204" pitchFamily="34" charset="0"/>
              </a:rPr>
              <a:t>○</a:t>
            </a:r>
            <a:r>
              <a:rPr lang="en-US" altLang="ja-JP" sz="2200" b="1" dirty="0">
                <a:solidFill>
                  <a:schemeClr val="accent5"/>
                </a:solidFill>
                <a:latin typeface="Arial" panose="020B0604020202020204" pitchFamily="34" charset="0"/>
                <a:cs typeface="Arial" panose="020B0604020202020204" pitchFamily="34" charset="0"/>
              </a:rPr>
              <a:t>What is AI ?</a:t>
            </a:r>
            <a:r>
              <a:rPr lang="ja-JP" altLang="en-US" sz="2200" b="1" dirty="0">
                <a:solidFill>
                  <a:schemeClr val="accent5"/>
                </a:solidFill>
                <a:latin typeface="Arial" panose="020B0604020202020204" pitchFamily="34" charset="0"/>
                <a:cs typeface="Arial" panose="020B0604020202020204" pitchFamily="34" charset="0"/>
              </a:rPr>
              <a:t> </a:t>
            </a:r>
            <a:r>
              <a:rPr lang="en-US" altLang="ja-JP" sz="1400" b="1" dirty="0">
                <a:solidFill>
                  <a:schemeClr val="accent5"/>
                </a:solidFill>
                <a:latin typeface="Arial" panose="020B0604020202020204" pitchFamily="34" charset="0"/>
                <a:cs typeface="Arial" panose="020B0604020202020204" pitchFamily="34" charset="0"/>
              </a:rPr>
              <a:t>- AI</a:t>
            </a:r>
            <a:r>
              <a:rPr lang="ja-JP" altLang="en-US" sz="1400" b="1" dirty="0">
                <a:solidFill>
                  <a:schemeClr val="accent5"/>
                </a:solidFill>
                <a:latin typeface="Arial" panose="020B0604020202020204" pitchFamily="34" charset="0"/>
                <a:cs typeface="Arial" panose="020B0604020202020204" pitchFamily="34" charset="0"/>
              </a:rPr>
              <a:t>とは何か</a:t>
            </a:r>
          </a:p>
          <a:p>
            <a:pPr algn="l"/>
            <a:r>
              <a:rPr lang="ja-JP" altLang="en-US" sz="2000" b="1" dirty="0">
                <a:solidFill>
                  <a:schemeClr val="accent5">
                    <a:lumMod val="50000"/>
                  </a:schemeClr>
                </a:solidFill>
                <a:latin typeface="Arial" panose="020B0604020202020204" pitchFamily="34" charset="0"/>
                <a:cs typeface="Arial" panose="020B0604020202020204" pitchFamily="34" charset="0"/>
              </a:rPr>
              <a:t>・</a:t>
            </a:r>
            <a:r>
              <a:rPr lang="en-US" altLang="ja-JP" sz="2000" b="1" dirty="0">
                <a:solidFill>
                  <a:schemeClr val="accent5">
                    <a:lumMod val="50000"/>
                  </a:schemeClr>
                </a:solidFill>
                <a:latin typeface="Arial" panose="020B0604020202020204" pitchFamily="34" charset="0"/>
                <a:cs typeface="Arial" panose="020B0604020202020204" pitchFamily="34" charset="0"/>
              </a:rPr>
              <a:t>AI (Deep Learning)</a:t>
            </a:r>
          </a:p>
          <a:p>
            <a:pPr algn="l"/>
            <a:r>
              <a:rPr lang="ja-JP" altLang="en-US" sz="2000" b="1" dirty="0">
                <a:solidFill>
                  <a:schemeClr val="accent5">
                    <a:lumMod val="50000"/>
                  </a:schemeClr>
                </a:solidFill>
                <a:latin typeface="Arial" panose="020B0604020202020204" pitchFamily="34" charset="0"/>
                <a:cs typeface="Arial" panose="020B0604020202020204" pitchFamily="34" charset="0"/>
              </a:rPr>
              <a:t>・</a:t>
            </a:r>
            <a:r>
              <a:rPr lang="en-US" altLang="ja-JP" sz="2000" b="1" dirty="0">
                <a:solidFill>
                  <a:schemeClr val="accent5">
                    <a:lumMod val="50000"/>
                  </a:schemeClr>
                </a:solidFill>
                <a:latin typeface="Arial" panose="020B0604020202020204" pitchFamily="34" charset="0"/>
                <a:cs typeface="Arial" panose="020B0604020202020204" pitchFamily="34" charset="0"/>
              </a:rPr>
              <a:t>The difference between AI </a:t>
            </a:r>
            <a:endParaRPr lang="ja-JP" altLang="en-US" sz="2000" b="1" dirty="0">
              <a:solidFill>
                <a:schemeClr val="accent5">
                  <a:lumMod val="50000"/>
                </a:schemeClr>
              </a:solidFill>
              <a:latin typeface="Arial" panose="020B0604020202020204" pitchFamily="34" charset="0"/>
              <a:cs typeface="Arial" panose="020B0604020202020204" pitchFamily="34" charset="0"/>
            </a:endParaRPr>
          </a:p>
          <a:p>
            <a:pPr algn="l"/>
            <a:r>
              <a:rPr lang="ja-JP" altLang="en-US" sz="2000" b="1" dirty="0">
                <a:solidFill>
                  <a:schemeClr val="accent5">
                    <a:lumMod val="50000"/>
                  </a:schemeClr>
                </a:solidFill>
                <a:latin typeface="Arial" panose="020B0604020202020204" pitchFamily="34" charset="0"/>
                <a:cs typeface="Arial" panose="020B0604020202020204" pitchFamily="34" charset="0"/>
              </a:rPr>
              <a:t>　</a:t>
            </a:r>
            <a:r>
              <a:rPr lang="en-US" altLang="ja-JP" sz="2000" b="1" dirty="0">
                <a:solidFill>
                  <a:schemeClr val="accent5">
                    <a:lumMod val="50000"/>
                  </a:schemeClr>
                </a:solidFill>
                <a:latin typeface="Arial" panose="020B0604020202020204" pitchFamily="34" charset="0"/>
                <a:cs typeface="Arial" panose="020B0604020202020204" pitchFamily="34" charset="0"/>
              </a:rPr>
              <a:t>and non-AI</a:t>
            </a:r>
            <a:endParaRPr lang="ja-JP" altLang="en-US" sz="2000" b="1" dirty="0">
              <a:solidFill>
                <a:schemeClr val="accent5">
                  <a:lumMod val="50000"/>
                </a:schemeClr>
              </a:solidFill>
              <a:latin typeface="Arial" panose="020B0604020202020204" pitchFamily="34" charset="0"/>
              <a:cs typeface="Arial" panose="020B0604020202020204" pitchFamily="34" charset="0"/>
            </a:endParaRPr>
          </a:p>
          <a:p>
            <a:pPr algn="r"/>
            <a:r>
              <a:rPr lang="ja-JP" altLang="en-US" sz="1400" b="1" dirty="0">
                <a:solidFill>
                  <a:schemeClr val="accent5">
                    <a:lumMod val="50000"/>
                  </a:schemeClr>
                </a:solidFill>
                <a:latin typeface="Arial" panose="020B0604020202020204" pitchFamily="34" charset="0"/>
                <a:cs typeface="Arial" panose="020B0604020202020204" pitchFamily="34" charset="0"/>
              </a:rPr>
              <a:t>非</a:t>
            </a:r>
            <a:r>
              <a:rPr lang="en-US" altLang="ja-JP" sz="1400" b="1" dirty="0">
                <a:solidFill>
                  <a:schemeClr val="accent5">
                    <a:lumMod val="50000"/>
                  </a:schemeClr>
                </a:solidFill>
                <a:latin typeface="Arial" panose="020B0604020202020204" pitchFamily="34" charset="0"/>
                <a:cs typeface="Arial" panose="020B0604020202020204" pitchFamily="34" charset="0"/>
              </a:rPr>
              <a:t>AI</a:t>
            </a:r>
            <a:r>
              <a:rPr lang="ja-JP" altLang="en-US" sz="1400" b="1" dirty="0">
                <a:solidFill>
                  <a:schemeClr val="accent5">
                    <a:lumMod val="50000"/>
                  </a:schemeClr>
                </a:solidFill>
                <a:latin typeface="Arial" panose="020B0604020202020204" pitchFamily="34" charset="0"/>
                <a:cs typeface="Arial" panose="020B0604020202020204" pitchFamily="34" charset="0"/>
              </a:rPr>
              <a:t>と比較した</a:t>
            </a:r>
            <a:r>
              <a:rPr lang="en-US" altLang="ja-JP" sz="1400" b="1" dirty="0">
                <a:solidFill>
                  <a:schemeClr val="accent5">
                    <a:lumMod val="50000"/>
                  </a:schemeClr>
                </a:solidFill>
                <a:latin typeface="Arial" panose="020B0604020202020204" pitchFamily="34" charset="0"/>
                <a:cs typeface="Arial" panose="020B0604020202020204" pitchFamily="34" charset="0"/>
              </a:rPr>
              <a:t>AI</a:t>
            </a:r>
            <a:r>
              <a:rPr lang="ja-JP" altLang="en-US" sz="1400" b="1" dirty="0">
                <a:solidFill>
                  <a:schemeClr val="accent5">
                    <a:lumMod val="50000"/>
                  </a:schemeClr>
                </a:solidFill>
                <a:latin typeface="Arial" panose="020B0604020202020204" pitchFamily="34" charset="0"/>
                <a:cs typeface="Arial" panose="020B0604020202020204" pitchFamily="34" charset="0"/>
              </a:rPr>
              <a:t>の特徴</a:t>
            </a:r>
          </a:p>
        </p:txBody>
      </p:sp>
      <p:sp>
        <p:nvSpPr>
          <p:cNvPr id="8" name="テキスト ボックス 7">
            <a:extLst>
              <a:ext uri="{FF2B5EF4-FFF2-40B4-BE49-F238E27FC236}">
                <a16:creationId xmlns:a16="http://schemas.microsoft.com/office/drawing/2014/main" id="{9CB27275-6C08-91CC-F967-277CAE1B097F}"/>
              </a:ext>
            </a:extLst>
          </p:cNvPr>
          <p:cNvSpPr txBox="1"/>
          <p:nvPr/>
        </p:nvSpPr>
        <p:spPr>
          <a:xfrm>
            <a:off x="4761240" y="2172177"/>
            <a:ext cx="3810566" cy="1261884"/>
          </a:xfrm>
          <a:prstGeom prst="rect">
            <a:avLst/>
          </a:prstGeom>
          <a:solidFill>
            <a:schemeClr val="accent5">
              <a:lumMod val="20000"/>
              <a:lumOff val="80000"/>
            </a:schemeClr>
          </a:solidFill>
          <a:ln>
            <a:solidFill>
              <a:schemeClr val="accent5"/>
            </a:solidFill>
          </a:ln>
        </p:spPr>
        <p:txBody>
          <a:bodyPr wrap="square" rtlCol="0">
            <a:spAutoFit/>
          </a:bodyPr>
          <a:lstStyle/>
          <a:p>
            <a:pPr algn="l"/>
            <a:r>
              <a:rPr lang="ja-JP" altLang="en-US" sz="2200" b="1" dirty="0">
                <a:solidFill>
                  <a:schemeClr val="accent5"/>
                </a:solidFill>
                <a:latin typeface="Arial" panose="020B0604020202020204" pitchFamily="34" charset="0"/>
                <a:cs typeface="Arial" panose="020B0604020202020204" pitchFamily="34" charset="0"/>
              </a:rPr>
              <a:t>○</a:t>
            </a:r>
            <a:r>
              <a:rPr lang="en-US" altLang="ja-JP" sz="2200" b="1" dirty="0">
                <a:solidFill>
                  <a:schemeClr val="accent5"/>
                </a:solidFill>
                <a:latin typeface="Arial" panose="020B0604020202020204" pitchFamily="34" charset="0"/>
                <a:cs typeface="Arial" panose="020B0604020202020204" pitchFamily="34" charset="0"/>
              </a:rPr>
              <a:t>Two types of games</a:t>
            </a:r>
            <a:endParaRPr lang="ja-JP" altLang="en-US" sz="2200" b="1" dirty="0">
              <a:solidFill>
                <a:schemeClr val="accent5"/>
              </a:solidFill>
              <a:latin typeface="Arial" panose="020B0604020202020204" pitchFamily="34" charset="0"/>
              <a:cs typeface="Arial" panose="020B0604020202020204" pitchFamily="34" charset="0"/>
            </a:endParaRPr>
          </a:p>
          <a:p>
            <a:pPr algn="l"/>
            <a:r>
              <a:rPr lang="ja-JP" altLang="en-US" sz="2000" b="1" dirty="0">
                <a:solidFill>
                  <a:schemeClr val="accent5">
                    <a:lumMod val="50000"/>
                  </a:schemeClr>
                </a:solidFill>
                <a:latin typeface="Arial" panose="020B0604020202020204" pitchFamily="34" charset="0"/>
                <a:cs typeface="Arial" panose="020B0604020202020204" pitchFamily="34" charset="0"/>
              </a:rPr>
              <a:t>・</a:t>
            </a:r>
            <a:r>
              <a:rPr lang="en-US" altLang="ja-JP" sz="2000" b="1" dirty="0">
                <a:solidFill>
                  <a:schemeClr val="accent5">
                    <a:lumMod val="50000"/>
                  </a:schemeClr>
                </a:solidFill>
                <a:latin typeface="Arial" panose="020B0604020202020204" pitchFamily="34" charset="0"/>
                <a:cs typeface="Arial" panose="020B0604020202020204" pitchFamily="34" charset="0"/>
              </a:rPr>
              <a:t>Strictly-Ruled Game</a:t>
            </a:r>
          </a:p>
          <a:p>
            <a:pPr algn="l"/>
            <a:r>
              <a:rPr lang="ja-JP" altLang="en-US" sz="2000" b="1" dirty="0">
                <a:solidFill>
                  <a:schemeClr val="accent5">
                    <a:lumMod val="50000"/>
                  </a:schemeClr>
                </a:solidFill>
                <a:latin typeface="Arial" panose="020B0604020202020204" pitchFamily="34" charset="0"/>
                <a:cs typeface="Arial" panose="020B0604020202020204" pitchFamily="34" charset="0"/>
              </a:rPr>
              <a:t>・</a:t>
            </a:r>
            <a:r>
              <a:rPr lang="en-US" altLang="ja-JP" sz="2000" b="1" dirty="0">
                <a:solidFill>
                  <a:schemeClr val="accent5">
                    <a:lumMod val="50000"/>
                  </a:schemeClr>
                </a:solidFill>
                <a:latin typeface="Arial" panose="020B0604020202020204" pitchFamily="34" charset="0"/>
                <a:cs typeface="Arial" panose="020B0604020202020204" pitchFamily="34" charset="0"/>
              </a:rPr>
              <a:t>Humanlike Game</a:t>
            </a:r>
          </a:p>
          <a:p>
            <a:pPr algn="r"/>
            <a:r>
              <a:rPr lang="ja-JP" altLang="en-US" sz="1400" b="1" dirty="0">
                <a:solidFill>
                  <a:schemeClr val="accent5">
                    <a:lumMod val="50000"/>
                  </a:schemeClr>
                </a:solidFill>
                <a:latin typeface="Arial" panose="020B0604020202020204" pitchFamily="34" charset="0"/>
                <a:cs typeface="Arial" panose="020B0604020202020204" pitchFamily="34" charset="0"/>
              </a:rPr>
              <a:t>ゲームの性質による分類</a:t>
            </a:r>
            <a:endParaRPr lang="en-US" altLang="ja-JP" sz="1400" b="1" dirty="0">
              <a:solidFill>
                <a:schemeClr val="accent5">
                  <a:lumMod val="50000"/>
                </a:schemeClr>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30ADF09E-03E6-7373-2B36-53EB2525D276}"/>
              </a:ext>
            </a:extLst>
          </p:cNvPr>
          <p:cNvSpPr txBox="1"/>
          <p:nvPr/>
        </p:nvSpPr>
        <p:spPr>
          <a:xfrm>
            <a:off x="2218913" y="6139553"/>
            <a:ext cx="4706171" cy="646331"/>
          </a:xfrm>
          <a:prstGeom prst="rect">
            <a:avLst/>
          </a:prstGeom>
          <a:solidFill>
            <a:schemeClr val="accent5">
              <a:lumMod val="50000"/>
            </a:schemeClr>
          </a:solidFill>
          <a:ln>
            <a:solidFill>
              <a:schemeClr val="accent5"/>
            </a:solidFill>
          </a:ln>
        </p:spPr>
        <p:txBody>
          <a:bodyPr wrap="square" rtlCol="0">
            <a:spAutoFit/>
          </a:bodyPr>
          <a:lstStyle/>
          <a:p>
            <a:pPr algn="ctr"/>
            <a:r>
              <a:rPr lang="en-US" altLang="ja-JP" b="1" dirty="0">
                <a:solidFill>
                  <a:schemeClr val="bg1"/>
                </a:solidFill>
                <a:latin typeface="Arial" panose="020B0604020202020204" pitchFamily="34" charset="0"/>
                <a:cs typeface="Arial" panose="020B0604020202020204" pitchFamily="34" charset="0"/>
              </a:rPr>
              <a:t>The future of AI playing video games</a:t>
            </a:r>
          </a:p>
          <a:p>
            <a:pPr algn="ctr"/>
            <a:r>
              <a:rPr lang="en-US" altLang="ja-JP" b="1" dirty="0">
                <a:solidFill>
                  <a:schemeClr val="bg1"/>
                </a:solidFill>
                <a:latin typeface="Arial" panose="020B0604020202020204" pitchFamily="34" charset="0"/>
                <a:cs typeface="Arial" panose="020B0604020202020204" pitchFamily="34" charset="0"/>
              </a:rPr>
              <a:t>- what it enables</a:t>
            </a:r>
            <a:endParaRPr lang="ja-JP" altLang="en-US" b="1" dirty="0">
              <a:solidFill>
                <a:schemeClr val="bg1"/>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7677F314-6FB0-2CAA-4DA3-634E4594B4ED}"/>
              </a:ext>
            </a:extLst>
          </p:cNvPr>
          <p:cNvSpPr txBox="1"/>
          <p:nvPr/>
        </p:nvSpPr>
        <p:spPr>
          <a:xfrm>
            <a:off x="1691631" y="4946099"/>
            <a:ext cx="5760736" cy="1200329"/>
          </a:xfrm>
          <a:prstGeom prst="rect">
            <a:avLst/>
          </a:prstGeom>
          <a:solidFill>
            <a:schemeClr val="accent5"/>
          </a:solidFill>
          <a:ln>
            <a:solidFill>
              <a:schemeClr val="accent5">
                <a:lumMod val="50000"/>
              </a:schemeClr>
            </a:solidFill>
          </a:ln>
        </p:spPr>
        <p:txBody>
          <a:bodyPr wrap="square" rtlCol="0">
            <a:spAutoFit/>
          </a:bodyPr>
          <a:lstStyle/>
          <a:p>
            <a:pPr algn="ctr"/>
            <a:r>
              <a:rPr lang="ja-JP" altLang="en-US" sz="3600" b="1">
                <a:solidFill>
                  <a:schemeClr val="bg1"/>
                </a:solidFill>
                <a:latin typeface="Arial Black" panose="020B0604020202020204" pitchFamily="34" charset="0"/>
                <a:cs typeface="Arial Black" panose="020B0604020202020204" pitchFamily="34" charset="0"/>
              </a:rPr>
              <a:t>→</a:t>
            </a:r>
            <a:r>
              <a:rPr lang="en-US" altLang="ja-JP" sz="3600" b="1">
                <a:solidFill>
                  <a:schemeClr val="bg1"/>
                </a:solidFill>
                <a:latin typeface="Arial Black" panose="020B0604020202020204" pitchFamily="34" charset="0"/>
                <a:cs typeface="Arial Black" panose="020B0604020202020204" pitchFamily="34" charset="0"/>
              </a:rPr>
              <a:t>We demonstrated it by building an AI</a:t>
            </a:r>
            <a:endParaRPr lang="ja-JP" altLang="en-US" sz="3600" b="1">
              <a:solidFill>
                <a:schemeClr val="bg1"/>
              </a:solidFill>
              <a:latin typeface="Arial Black" panose="020B0604020202020204" pitchFamily="34" charset="0"/>
              <a:cs typeface="Arial Black" panose="020B0604020202020204" pitchFamily="34" charset="0"/>
            </a:endParaRPr>
          </a:p>
        </p:txBody>
      </p:sp>
      <p:sp>
        <p:nvSpPr>
          <p:cNvPr id="9" name="テキスト ボックス 8">
            <a:extLst>
              <a:ext uri="{FF2B5EF4-FFF2-40B4-BE49-F238E27FC236}">
                <a16:creationId xmlns:a16="http://schemas.microsoft.com/office/drawing/2014/main" id="{85A6E1B6-F4F0-B2CF-8E16-2530B8554554}"/>
              </a:ext>
            </a:extLst>
          </p:cNvPr>
          <p:cNvSpPr txBox="1"/>
          <p:nvPr/>
        </p:nvSpPr>
        <p:spPr>
          <a:xfrm>
            <a:off x="3054786" y="4652320"/>
            <a:ext cx="3034426" cy="369332"/>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ctr"/>
            <a:r>
              <a:rPr lang="en-US" altLang="ja-JP" b="1">
                <a:solidFill>
                  <a:schemeClr val="accent5"/>
                </a:solidFill>
                <a:latin typeface="Arial" panose="020B0604020202020204" pitchFamily="34" charset="0"/>
                <a:cs typeface="Arial" panose="020B0604020202020204" pitchFamily="34" charset="0"/>
              </a:rPr>
              <a:t>Can AI play video games?</a:t>
            </a:r>
          </a:p>
        </p:txBody>
      </p:sp>
      <p:cxnSp>
        <p:nvCxnSpPr>
          <p:cNvPr id="15" name="直線矢印コネクタ 14">
            <a:extLst>
              <a:ext uri="{FF2B5EF4-FFF2-40B4-BE49-F238E27FC236}">
                <a16:creationId xmlns:a16="http://schemas.microsoft.com/office/drawing/2014/main" id="{89132881-E53F-36B1-AD8E-BEB30EB6A861}"/>
              </a:ext>
            </a:extLst>
          </p:cNvPr>
          <p:cNvCxnSpPr>
            <a:cxnSpLocks/>
          </p:cNvCxnSpPr>
          <p:nvPr/>
        </p:nvCxnSpPr>
        <p:spPr>
          <a:xfrm>
            <a:off x="4504971" y="2175132"/>
            <a:ext cx="0" cy="201805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四角形 17">
            <a:extLst>
              <a:ext uri="{FF2B5EF4-FFF2-40B4-BE49-F238E27FC236}">
                <a16:creationId xmlns:a16="http://schemas.microsoft.com/office/drawing/2014/main" id="{3D3A57E6-2D05-F579-D49C-706F2592C2AD}"/>
              </a:ext>
            </a:extLst>
          </p:cNvPr>
          <p:cNvSpPr/>
          <p:nvPr/>
        </p:nvSpPr>
        <p:spPr>
          <a:xfrm>
            <a:off x="1553251" y="1973826"/>
            <a:ext cx="778932" cy="786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a:extLst>
              <a:ext uri="{FF2B5EF4-FFF2-40B4-BE49-F238E27FC236}">
                <a16:creationId xmlns:a16="http://schemas.microsoft.com/office/drawing/2014/main" id="{51F7A80F-4121-5724-7182-48E92599E5A5}"/>
              </a:ext>
            </a:extLst>
          </p:cNvPr>
          <p:cNvSpPr txBox="1"/>
          <p:nvPr/>
        </p:nvSpPr>
        <p:spPr>
          <a:xfrm>
            <a:off x="398191" y="3840638"/>
            <a:ext cx="4280081" cy="646331"/>
          </a:xfrm>
          <a:prstGeom prst="rect">
            <a:avLst/>
          </a:prstGeom>
          <a:solidFill>
            <a:schemeClr val="accent5">
              <a:lumMod val="40000"/>
              <a:lumOff val="60000"/>
            </a:schemeClr>
          </a:solidFill>
          <a:ln>
            <a:solidFill>
              <a:schemeClr val="accent5"/>
            </a:solidFill>
          </a:ln>
        </p:spPr>
        <p:txBody>
          <a:bodyPr wrap="square" rtlCol="0">
            <a:spAutoFit/>
          </a:bodyPr>
          <a:lstStyle/>
          <a:p>
            <a:pPr algn="l"/>
            <a:r>
              <a:rPr lang="ja-JP" altLang="en-US" sz="2200" b="1" dirty="0">
                <a:solidFill>
                  <a:schemeClr val="accent5">
                    <a:lumMod val="75000"/>
                  </a:schemeClr>
                </a:solidFill>
                <a:latin typeface="Arial" panose="020B0604020202020204" pitchFamily="34" charset="0"/>
                <a:cs typeface="Arial" panose="020B0604020202020204" pitchFamily="34" charset="0"/>
              </a:rPr>
              <a:t>○</a:t>
            </a:r>
            <a:r>
              <a:rPr lang="en-US" altLang="ja-JP" sz="2200" b="1" dirty="0">
                <a:solidFill>
                  <a:schemeClr val="accent5">
                    <a:lumMod val="75000"/>
                  </a:schemeClr>
                </a:solidFill>
                <a:latin typeface="Arial" panose="020B0604020202020204" pitchFamily="34" charset="0"/>
                <a:cs typeface="Arial" panose="020B0604020202020204" pitchFamily="34" charset="0"/>
              </a:rPr>
              <a:t>Three steps in developing AI</a:t>
            </a:r>
            <a:endParaRPr lang="ja-JP" altLang="en-US" sz="2200" b="1" dirty="0">
              <a:solidFill>
                <a:schemeClr val="accent5">
                  <a:lumMod val="75000"/>
                </a:schemeClr>
              </a:solidFill>
              <a:latin typeface="Arial" panose="020B0604020202020204" pitchFamily="34" charset="0"/>
              <a:cs typeface="Arial" panose="020B0604020202020204" pitchFamily="34" charset="0"/>
            </a:endParaRPr>
          </a:p>
          <a:p>
            <a:pPr algn="l"/>
            <a:r>
              <a:rPr lang="en-US" altLang="ja-JP" sz="1400" b="1" dirty="0">
                <a:solidFill>
                  <a:schemeClr val="accent5">
                    <a:lumMod val="50000"/>
                  </a:schemeClr>
                </a:solidFill>
                <a:latin typeface="Arial" panose="020B0604020202020204" pitchFamily="34" charset="0"/>
                <a:cs typeface="Arial" panose="020B0604020202020204" pitchFamily="34" charset="0"/>
              </a:rPr>
              <a:t>– </a:t>
            </a:r>
            <a:r>
              <a:rPr lang="ja-JP" altLang="en-US" sz="1400" b="1" dirty="0">
                <a:solidFill>
                  <a:schemeClr val="accent5">
                    <a:lumMod val="50000"/>
                  </a:schemeClr>
                </a:solidFill>
                <a:latin typeface="Arial" panose="020B0604020202020204" pitchFamily="34" charset="0"/>
                <a:cs typeface="Arial" panose="020B0604020202020204" pitchFamily="34" charset="0"/>
              </a:rPr>
              <a:t>強化学習</a:t>
            </a:r>
            <a:r>
              <a:rPr lang="en-US" altLang="ja-JP" sz="1400" b="1" dirty="0">
                <a:solidFill>
                  <a:schemeClr val="accent5">
                    <a:lumMod val="50000"/>
                  </a:schemeClr>
                </a:solidFill>
                <a:latin typeface="Arial" panose="020B0604020202020204" pitchFamily="34" charset="0"/>
                <a:cs typeface="Arial" panose="020B0604020202020204" pitchFamily="34" charset="0"/>
              </a:rPr>
              <a:t>AI</a:t>
            </a:r>
            <a:r>
              <a:rPr lang="ja-JP" altLang="en-US" sz="1400" b="1" dirty="0">
                <a:solidFill>
                  <a:schemeClr val="accent5">
                    <a:lumMod val="50000"/>
                  </a:schemeClr>
                </a:solidFill>
                <a:latin typeface="Arial" panose="020B0604020202020204" pitchFamily="34" charset="0"/>
                <a:cs typeface="Arial" panose="020B0604020202020204" pitchFamily="34" charset="0"/>
              </a:rPr>
              <a:t>のプロセス</a:t>
            </a:r>
          </a:p>
        </p:txBody>
      </p:sp>
      <p:sp>
        <p:nvSpPr>
          <p:cNvPr id="25" name="テキスト ボックス 24">
            <a:extLst>
              <a:ext uri="{FF2B5EF4-FFF2-40B4-BE49-F238E27FC236}">
                <a16:creationId xmlns:a16="http://schemas.microsoft.com/office/drawing/2014/main" id="{4A9E3865-3251-5AE1-07DB-543FB9FFD852}"/>
              </a:ext>
            </a:extLst>
          </p:cNvPr>
          <p:cNvSpPr txBox="1"/>
          <p:nvPr/>
        </p:nvSpPr>
        <p:spPr>
          <a:xfrm>
            <a:off x="5123635" y="3564471"/>
            <a:ext cx="3448171" cy="923330"/>
          </a:xfrm>
          <a:prstGeom prst="rect">
            <a:avLst/>
          </a:prstGeom>
          <a:solidFill>
            <a:schemeClr val="accent5">
              <a:lumMod val="40000"/>
              <a:lumOff val="60000"/>
            </a:schemeClr>
          </a:solidFill>
          <a:ln>
            <a:solidFill>
              <a:schemeClr val="accent5"/>
            </a:solidFill>
          </a:ln>
        </p:spPr>
        <p:txBody>
          <a:bodyPr wrap="square" rtlCol="0">
            <a:spAutoFit/>
          </a:bodyPr>
          <a:lstStyle/>
          <a:p>
            <a:pPr algn="l"/>
            <a:r>
              <a:rPr lang="ja-JP" altLang="en-US" sz="2000" b="1" dirty="0">
                <a:solidFill>
                  <a:schemeClr val="accent5">
                    <a:lumMod val="75000"/>
                  </a:schemeClr>
                </a:solidFill>
                <a:latin typeface="Arial" panose="020B0604020202020204" pitchFamily="34" charset="0"/>
                <a:cs typeface="Arial" panose="020B0604020202020204" pitchFamily="34" charset="0"/>
              </a:rPr>
              <a:t>○</a:t>
            </a:r>
            <a:r>
              <a:rPr lang="en-US" altLang="ja-JP" sz="2000" b="1" dirty="0">
                <a:solidFill>
                  <a:schemeClr val="accent5">
                    <a:lumMod val="75000"/>
                  </a:schemeClr>
                </a:solidFill>
                <a:latin typeface="Arial" panose="020B0604020202020204" pitchFamily="34" charset="0"/>
                <a:cs typeface="Arial" panose="020B0604020202020204" pitchFamily="34" charset="0"/>
              </a:rPr>
              <a:t>Which AI or non-AI can play those games?</a:t>
            </a:r>
            <a:endParaRPr lang="ja-JP" altLang="en-US" sz="2000" b="1" dirty="0">
              <a:solidFill>
                <a:schemeClr val="accent5">
                  <a:lumMod val="75000"/>
                </a:schemeClr>
              </a:solidFill>
              <a:latin typeface="Arial" panose="020B0604020202020204" pitchFamily="34" charset="0"/>
              <a:cs typeface="Arial" panose="020B0604020202020204" pitchFamily="34" charset="0"/>
            </a:endParaRPr>
          </a:p>
          <a:p>
            <a:pPr algn="r"/>
            <a:r>
              <a:rPr lang="en-US" altLang="ja-JP" sz="1400" b="1" dirty="0">
                <a:solidFill>
                  <a:schemeClr val="accent5">
                    <a:lumMod val="50000"/>
                  </a:schemeClr>
                </a:solidFill>
                <a:latin typeface="Arial" panose="020B0604020202020204" pitchFamily="34" charset="0"/>
                <a:cs typeface="Arial" panose="020B0604020202020204" pitchFamily="34" charset="0"/>
              </a:rPr>
              <a:t>AI</a:t>
            </a:r>
            <a:r>
              <a:rPr lang="ja-JP" altLang="en-US" sz="1400" b="1" dirty="0">
                <a:solidFill>
                  <a:schemeClr val="accent5">
                    <a:lumMod val="50000"/>
                  </a:schemeClr>
                </a:solidFill>
                <a:latin typeface="Arial" panose="020B0604020202020204" pitchFamily="34" charset="0"/>
                <a:cs typeface="Arial" panose="020B0604020202020204" pitchFamily="34" charset="0"/>
              </a:rPr>
              <a:t>、非</a:t>
            </a:r>
            <a:r>
              <a:rPr lang="en-US" altLang="ja-JP" sz="1400" b="1" dirty="0">
                <a:solidFill>
                  <a:schemeClr val="accent5">
                    <a:lumMod val="50000"/>
                  </a:schemeClr>
                </a:solidFill>
                <a:latin typeface="Arial" panose="020B0604020202020204" pitchFamily="34" charset="0"/>
                <a:cs typeface="Arial" panose="020B0604020202020204" pitchFamily="34" charset="0"/>
              </a:rPr>
              <a:t>AI</a:t>
            </a:r>
            <a:r>
              <a:rPr lang="ja-JP" altLang="en-US" sz="1400" b="1" dirty="0">
                <a:solidFill>
                  <a:schemeClr val="accent5">
                    <a:lumMod val="50000"/>
                  </a:schemeClr>
                </a:solidFill>
                <a:latin typeface="Arial" panose="020B0604020202020204" pitchFamily="34" charset="0"/>
                <a:cs typeface="Arial" panose="020B0604020202020204" pitchFamily="34" charset="0"/>
              </a:rPr>
              <a:t>がプレイできるゲームの種類</a:t>
            </a:r>
            <a:endParaRPr lang="en-US" altLang="ja-JP" sz="1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42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3">
            <a:extLst>
              <a:ext uri="{FF2B5EF4-FFF2-40B4-BE49-F238E27FC236}">
                <a16:creationId xmlns:a16="http://schemas.microsoft.com/office/drawing/2014/main" id="{400C98E0-65ED-B34D-9213-EE89F4E59037}"/>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テキスト ボックス 5">
            <a:extLst>
              <a:ext uri="{FF2B5EF4-FFF2-40B4-BE49-F238E27FC236}">
                <a16:creationId xmlns:a16="http://schemas.microsoft.com/office/drawing/2014/main" id="{E8DE8F19-0DD4-A240-9A40-ECA744307283}"/>
              </a:ext>
            </a:extLst>
          </p:cNvPr>
          <p:cNvSpPr txBox="1"/>
          <p:nvPr/>
        </p:nvSpPr>
        <p:spPr>
          <a:xfrm>
            <a:off x="287866" y="1321121"/>
            <a:ext cx="8386235" cy="1169551"/>
          </a:xfrm>
          <a:prstGeom prst="rect">
            <a:avLst/>
          </a:prstGeom>
          <a:noFill/>
        </p:spPr>
        <p:txBody>
          <a:bodyPr wrap="square" rtlCol="0" anchor="t">
            <a:spAutoFit/>
          </a:bodyPr>
          <a:lstStyle/>
          <a:p>
            <a:pPr algn="l"/>
            <a:r>
              <a:rPr lang="en-US" altLang="ja-JP" sz="3200" b="1">
                <a:latin typeface="Arial" panose="020B0604020202020204" pitchFamily="34" charset="0"/>
                <a:cs typeface="Arial" panose="020B0604020202020204" pitchFamily="34" charset="0"/>
              </a:rPr>
              <a:t>AI (Artificial Intelligence)</a:t>
            </a:r>
            <a:r>
              <a:rPr lang="en-US" altLang="ja-JP" sz="1350"/>
              <a:t>  </a:t>
            </a:r>
          </a:p>
          <a:p>
            <a:pPr algn="l"/>
            <a:r>
              <a:rPr lang="en-US" altLang="ja-JP" sz="2200">
                <a:solidFill>
                  <a:srgbClr val="1BBEA8"/>
                </a:solidFill>
                <a:latin typeface="Arial" panose="020B0604020202020204" pitchFamily="34" charset="0"/>
                <a:cs typeface="Arial" panose="020B0604020202020204" pitchFamily="34" charset="0"/>
              </a:rPr>
              <a:t> </a:t>
            </a:r>
            <a:r>
              <a:rPr lang="en-US" altLang="ja-JP" sz="2200" b="1">
                <a:solidFill>
                  <a:srgbClr val="1BBEA8"/>
                </a:solidFill>
                <a:latin typeface="Arial" panose="020B0604020202020204" pitchFamily="34" charset="0"/>
                <a:cs typeface="Arial" panose="020B0604020202020204" pitchFamily="34" charset="0"/>
              </a:rPr>
              <a:t>- Technology which enables computers to </a:t>
            </a:r>
            <a:r>
              <a:rPr lang="en-US" altLang="ja-JP" sz="2200" b="1" u="sng">
                <a:solidFill>
                  <a:srgbClr val="1BBEA8"/>
                </a:solidFill>
                <a:latin typeface="Arial" panose="020B0604020202020204" pitchFamily="34" charset="0"/>
                <a:cs typeface="Arial" panose="020B0604020202020204" pitchFamily="34" charset="0"/>
              </a:rPr>
              <a:t>think like human</a:t>
            </a:r>
          </a:p>
          <a:p>
            <a:pPr algn="l"/>
            <a:r>
              <a:rPr lang="en-US" altLang="ja-JP" sz="1400"/>
              <a:t>       </a:t>
            </a:r>
            <a:r>
              <a:rPr lang="ja-JP" altLang="en-US" sz="1400"/>
              <a:t>人工的に人間の知的能力を模倣する技術の総称</a:t>
            </a:r>
            <a:endParaRPr lang="en-US" altLang="ja-JP" sz="1400">
              <a:latin typeface="Arial" panose="020B0604020202020204" pitchFamily="34" charset="0"/>
              <a:cs typeface="Arial" panose="020B0604020202020204" pitchFamily="34" charset="0"/>
            </a:endParaRPr>
          </a:p>
        </p:txBody>
      </p:sp>
      <p:sp>
        <p:nvSpPr>
          <p:cNvPr id="7" name="四角形 6">
            <a:extLst>
              <a:ext uri="{FF2B5EF4-FFF2-40B4-BE49-F238E27FC236}">
                <a16:creationId xmlns:a16="http://schemas.microsoft.com/office/drawing/2014/main" id="{838E0863-ADA9-3B44-BA73-2E009796F7E3}"/>
              </a:ext>
            </a:extLst>
          </p:cNvPr>
          <p:cNvSpPr/>
          <p:nvPr/>
        </p:nvSpPr>
        <p:spPr>
          <a:xfrm>
            <a:off x="558940" y="6032480"/>
            <a:ext cx="7746357" cy="523220"/>
          </a:xfrm>
          <a:prstGeom prst="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ja-JP" sz="2800" b="1">
                <a:latin typeface="Arial Black" panose="020B0604020202020204" pitchFamily="34" charset="0"/>
                <a:cs typeface="Arial Black" panose="020B0604020202020204" pitchFamily="34" charset="0"/>
              </a:rPr>
              <a:t>Think flexibly with using past data</a:t>
            </a:r>
            <a:endParaRPr lang="ja-JP" altLang="en-US" sz="2800" b="1">
              <a:latin typeface="Arial Black" panose="020B0604020202020204" pitchFamily="34" charset="0"/>
              <a:cs typeface="Arial Black" panose="020B0604020202020204" pitchFamily="34" charset="0"/>
            </a:endParaRPr>
          </a:p>
        </p:txBody>
      </p:sp>
      <p:pic>
        <p:nvPicPr>
          <p:cNvPr id="17" name="図 16">
            <a:extLst>
              <a:ext uri="{FF2B5EF4-FFF2-40B4-BE49-F238E27FC236}">
                <a16:creationId xmlns:a16="http://schemas.microsoft.com/office/drawing/2014/main" id="{3CE8173C-628C-DD43-8A8F-D0A88F6CB0B7}"/>
              </a:ext>
            </a:extLst>
          </p:cNvPr>
          <p:cNvPicPr>
            <a:picLocks noChangeAspect="1"/>
          </p:cNvPicPr>
          <p:nvPr/>
        </p:nvPicPr>
        <p:blipFill>
          <a:blip r:embed="rId3"/>
          <a:stretch>
            <a:fillRect/>
          </a:stretch>
        </p:blipFill>
        <p:spPr>
          <a:xfrm>
            <a:off x="3193380" y="3198266"/>
            <a:ext cx="2477478" cy="1524602"/>
          </a:xfrm>
          <a:prstGeom prst="rect">
            <a:avLst/>
          </a:prstGeom>
        </p:spPr>
      </p:pic>
      <p:pic>
        <p:nvPicPr>
          <p:cNvPr id="20" name="図 19">
            <a:extLst>
              <a:ext uri="{FF2B5EF4-FFF2-40B4-BE49-F238E27FC236}">
                <a16:creationId xmlns:a16="http://schemas.microsoft.com/office/drawing/2014/main" id="{5B368A5D-538B-AA42-A430-9684C3CBCD08}"/>
              </a:ext>
            </a:extLst>
          </p:cNvPr>
          <p:cNvPicPr>
            <a:picLocks noChangeAspect="1"/>
          </p:cNvPicPr>
          <p:nvPr/>
        </p:nvPicPr>
        <p:blipFill>
          <a:blip r:embed="rId4"/>
          <a:stretch>
            <a:fillRect/>
          </a:stretch>
        </p:blipFill>
        <p:spPr>
          <a:xfrm>
            <a:off x="190173" y="2987359"/>
            <a:ext cx="2859928" cy="1756369"/>
          </a:xfrm>
          <a:prstGeom prst="rect">
            <a:avLst/>
          </a:prstGeom>
        </p:spPr>
      </p:pic>
      <p:pic>
        <p:nvPicPr>
          <p:cNvPr id="26" name="図 25">
            <a:extLst>
              <a:ext uri="{FF2B5EF4-FFF2-40B4-BE49-F238E27FC236}">
                <a16:creationId xmlns:a16="http://schemas.microsoft.com/office/drawing/2014/main" id="{AC6E3EFC-7173-9A4C-B134-DD8F2B6CED2E}"/>
              </a:ext>
            </a:extLst>
          </p:cNvPr>
          <p:cNvPicPr>
            <a:picLocks noChangeAspect="1"/>
          </p:cNvPicPr>
          <p:nvPr/>
        </p:nvPicPr>
        <p:blipFill>
          <a:blip r:embed="rId5"/>
          <a:stretch>
            <a:fillRect/>
          </a:stretch>
        </p:blipFill>
        <p:spPr>
          <a:xfrm>
            <a:off x="5816632" y="3199722"/>
            <a:ext cx="3081765" cy="1499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テキスト ボックス 12">
            <a:extLst>
              <a:ext uri="{FF2B5EF4-FFF2-40B4-BE49-F238E27FC236}">
                <a16:creationId xmlns:a16="http://schemas.microsoft.com/office/drawing/2014/main" id="{3D26F44A-A46A-7242-8804-100B92C08D2F}"/>
              </a:ext>
            </a:extLst>
          </p:cNvPr>
          <p:cNvSpPr txBox="1"/>
          <p:nvPr/>
        </p:nvSpPr>
        <p:spPr>
          <a:xfrm>
            <a:off x="6185675" y="2777834"/>
            <a:ext cx="2477478" cy="430887"/>
          </a:xfrm>
          <a:prstGeom prst="rect">
            <a:avLst/>
          </a:prstGeom>
          <a:solidFill>
            <a:schemeClr val="accent5">
              <a:lumMod val="75000"/>
            </a:schemeClr>
          </a:solidFill>
          <a:ln>
            <a:solidFill>
              <a:schemeClr val="accent5">
                <a:lumMod val="60000"/>
                <a:lumOff val="40000"/>
              </a:schemeClr>
            </a:solidFill>
          </a:ln>
        </p:spPr>
        <p:txBody>
          <a:bodyPr wrap="square" rtlCol="0">
            <a:spAutoFit/>
          </a:bodyPr>
          <a:lstStyle/>
          <a:p>
            <a:pPr algn="ctr"/>
            <a:r>
              <a:rPr lang="en-US" altLang="ja-JP" sz="2200" b="1">
                <a:solidFill>
                  <a:schemeClr val="bg1"/>
                </a:solidFill>
                <a:latin typeface="Arial Black" panose="020B0604020202020204" pitchFamily="34" charset="0"/>
                <a:cs typeface="Arial Black" panose="020B0604020202020204" pitchFamily="34" charset="0"/>
              </a:rPr>
              <a:t>&lt;Suggestion&gt;</a:t>
            </a:r>
            <a:endParaRPr lang="ja-JP" altLang="en-US" sz="2200" b="1">
              <a:solidFill>
                <a:schemeClr val="bg1"/>
              </a:solidFill>
              <a:latin typeface="Arial Black" panose="020B0604020202020204" pitchFamily="34" charset="0"/>
              <a:cs typeface="Arial Black" panose="020B0604020202020204" pitchFamily="34" charset="0"/>
            </a:endParaRPr>
          </a:p>
        </p:txBody>
      </p:sp>
      <p:sp>
        <p:nvSpPr>
          <p:cNvPr id="28" name="テキスト ボックス 27">
            <a:extLst>
              <a:ext uri="{FF2B5EF4-FFF2-40B4-BE49-F238E27FC236}">
                <a16:creationId xmlns:a16="http://schemas.microsoft.com/office/drawing/2014/main" id="{70356648-7AEC-6F4B-BAEF-022B3099421E}"/>
              </a:ext>
            </a:extLst>
          </p:cNvPr>
          <p:cNvSpPr txBox="1"/>
          <p:nvPr/>
        </p:nvSpPr>
        <p:spPr>
          <a:xfrm>
            <a:off x="3300681" y="2786954"/>
            <a:ext cx="2262871" cy="430887"/>
          </a:xfrm>
          <a:prstGeom prst="rect">
            <a:avLst/>
          </a:prstGeom>
          <a:solidFill>
            <a:schemeClr val="accent5">
              <a:lumMod val="75000"/>
            </a:schemeClr>
          </a:solidFill>
          <a:ln>
            <a:solidFill>
              <a:schemeClr val="accent5">
                <a:lumMod val="60000"/>
                <a:lumOff val="40000"/>
              </a:schemeClr>
            </a:solidFill>
          </a:ln>
        </p:spPr>
        <p:txBody>
          <a:bodyPr wrap="square" rtlCol="0">
            <a:spAutoFit/>
          </a:bodyPr>
          <a:lstStyle/>
          <a:p>
            <a:pPr algn="ctr"/>
            <a:r>
              <a:rPr lang="en-US" altLang="ja-JP" sz="2200" b="1">
                <a:solidFill>
                  <a:schemeClr val="bg1"/>
                </a:solidFill>
                <a:latin typeface="Arial Black" panose="020B0604020202020204" pitchFamily="34" charset="0"/>
                <a:cs typeface="Arial Black" panose="020B0604020202020204" pitchFamily="34" charset="0"/>
              </a:rPr>
              <a:t>&lt;Prediction&gt;</a:t>
            </a:r>
            <a:endParaRPr lang="ja-JP" altLang="en-US" sz="2200" b="1">
              <a:solidFill>
                <a:schemeClr val="bg1"/>
              </a:solidFill>
              <a:latin typeface="Arial Black" panose="020B0604020202020204" pitchFamily="34" charset="0"/>
              <a:cs typeface="Arial Black" panose="020B0604020202020204" pitchFamily="34" charset="0"/>
            </a:endParaRPr>
          </a:p>
        </p:txBody>
      </p:sp>
      <p:sp>
        <p:nvSpPr>
          <p:cNvPr id="30" name="テキスト ボックス 29">
            <a:extLst>
              <a:ext uri="{FF2B5EF4-FFF2-40B4-BE49-F238E27FC236}">
                <a16:creationId xmlns:a16="http://schemas.microsoft.com/office/drawing/2014/main" id="{4CCCAF20-6472-3346-A05F-6021CA63E91F}"/>
              </a:ext>
            </a:extLst>
          </p:cNvPr>
          <p:cNvSpPr txBox="1"/>
          <p:nvPr/>
        </p:nvSpPr>
        <p:spPr>
          <a:xfrm>
            <a:off x="618766" y="2792386"/>
            <a:ext cx="1997218" cy="430887"/>
          </a:xfrm>
          <a:prstGeom prst="rect">
            <a:avLst/>
          </a:prstGeom>
          <a:solidFill>
            <a:schemeClr val="accent5">
              <a:lumMod val="75000"/>
            </a:schemeClr>
          </a:solidFill>
          <a:ln>
            <a:solidFill>
              <a:schemeClr val="accent5">
                <a:lumMod val="60000"/>
                <a:lumOff val="40000"/>
              </a:schemeClr>
            </a:solidFill>
          </a:ln>
        </p:spPr>
        <p:txBody>
          <a:bodyPr wrap="square" rtlCol="0">
            <a:spAutoFit/>
          </a:bodyPr>
          <a:lstStyle/>
          <a:p>
            <a:pPr algn="ctr"/>
            <a:r>
              <a:rPr lang="en-US" altLang="ja-JP" sz="2200" b="1">
                <a:solidFill>
                  <a:schemeClr val="bg1"/>
                </a:solidFill>
                <a:latin typeface="Arial Black" panose="020B0604020202020204" pitchFamily="34" charset="0"/>
                <a:cs typeface="Arial Black" panose="020B0604020202020204" pitchFamily="34" charset="0"/>
              </a:rPr>
              <a:t>&lt;Analysis&gt;</a:t>
            </a:r>
            <a:endParaRPr lang="ja-JP" altLang="en-US" sz="2200" b="1">
              <a:solidFill>
                <a:schemeClr val="bg1"/>
              </a:solidFill>
              <a:latin typeface="Arial Black" panose="020B0604020202020204" pitchFamily="34" charset="0"/>
              <a:cs typeface="Arial Black" panose="020B0604020202020204" pitchFamily="34" charset="0"/>
            </a:endParaRPr>
          </a:p>
        </p:txBody>
      </p:sp>
      <p:sp>
        <p:nvSpPr>
          <p:cNvPr id="2" name="テキスト ボックス 1">
            <a:extLst>
              <a:ext uri="{FF2B5EF4-FFF2-40B4-BE49-F238E27FC236}">
                <a16:creationId xmlns:a16="http://schemas.microsoft.com/office/drawing/2014/main" id="{661E11C1-C69C-A382-C5AB-F47DB2CB8B17}"/>
              </a:ext>
            </a:extLst>
          </p:cNvPr>
          <p:cNvSpPr txBox="1"/>
          <p:nvPr/>
        </p:nvSpPr>
        <p:spPr>
          <a:xfrm>
            <a:off x="110980" y="4728555"/>
            <a:ext cx="3038607" cy="1261884"/>
          </a:xfrm>
          <a:prstGeom prst="rect">
            <a:avLst/>
          </a:prstGeom>
          <a:noFill/>
        </p:spPr>
        <p:txBody>
          <a:bodyPr wrap="square" rtlCol="0">
            <a:spAutoFit/>
          </a:bodyPr>
          <a:lstStyle/>
          <a:p>
            <a:pPr algn="l"/>
            <a:r>
              <a:rPr lang="ja-JP" altLang="en-US" sz="2000" b="1">
                <a:latin typeface="Arial Narrow" panose="020B0606020202030204" pitchFamily="34" charset="0"/>
                <a:ea typeface="+mj-ea"/>
                <a:cs typeface="Arial" panose="020B0604020202020204" pitchFamily="34" charset="0"/>
              </a:rPr>
              <a:t>・</a:t>
            </a:r>
            <a:r>
              <a:rPr lang="en-US" altLang="ja-JP" sz="2000" b="1">
                <a:latin typeface="Arial Narrow" panose="020B0606020202030204" pitchFamily="34" charset="0"/>
                <a:ea typeface="+mj-ea"/>
                <a:cs typeface="Arial" panose="020B0604020202020204" pitchFamily="34" charset="0"/>
              </a:rPr>
              <a:t>Improving work efficiency</a:t>
            </a:r>
          </a:p>
          <a:p>
            <a:pPr algn="l"/>
            <a:r>
              <a:rPr lang="ja-JP" altLang="en-US" sz="1600" b="1">
                <a:latin typeface="Arial Narrow" panose="020B0606020202030204" pitchFamily="34" charset="0"/>
                <a:ea typeface="+mj-ea"/>
                <a:cs typeface="Arial" panose="020B0604020202020204" pitchFamily="34" charset="0"/>
              </a:rPr>
              <a:t>　</a:t>
            </a:r>
            <a:r>
              <a:rPr lang="ja-JP" altLang="en-US" sz="1600">
                <a:latin typeface="Arial Narrow" panose="020B0606020202030204" pitchFamily="34" charset="0"/>
                <a:ea typeface="+mj-ea"/>
                <a:cs typeface="Arial" panose="020B0604020202020204" pitchFamily="34" charset="0"/>
              </a:rPr>
              <a:t>業務効率化</a:t>
            </a:r>
          </a:p>
          <a:p>
            <a:pPr algn="l"/>
            <a:r>
              <a:rPr lang="ja-JP" altLang="en-US" sz="100">
                <a:latin typeface="Arial Narrow" panose="020B0606020202030204" pitchFamily="34" charset="0"/>
                <a:ea typeface="+mj-ea"/>
                <a:cs typeface="Arial" panose="020B0604020202020204" pitchFamily="34" charset="0"/>
              </a:rPr>
              <a:t>　</a:t>
            </a:r>
          </a:p>
          <a:p>
            <a:pPr algn="l"/>
            <a:r>
              <a:rPr lang="ja-JP" altLang="en-US" sz="2000" b="1">
                <a:latin typeface="Arial Narrow" panose="020B0606020202030204" pitchFamily="34" charset="0"/>
                <a:ea typeface="+mj-ea"/>
                <a:cs typeface="Arial" panose="020B0604020202020204" pitchFamily="34" charset="0"/>
              </a:rPr>
              <a:t>・</a:t>
            </a:r>
            <a:r>
              <a:rPr lang="en-US" altLang="ja-JP" sz="2000" b="1">
                <a:latin typeface="Arial Narrow" panose="020B0606020202030204" pitchFamily="34" charset="0"/>
                <a:ea typeface="+mj-ea"/>
                <a:cs typeface="Arial" panose="020B0604020202020204" pitchFamily="34" charset="0"/>
              </a:rPr>
              <a:t>Marketing</a:t>
            </a:r>
          </a:p>
          <a:p>
            <a:pPr algn="l"/>
            <a:r>
              <a:rPr lang="ja-JP" altLang="en-US" sz="1600" b="1">
                <a:latin typeface="Arial Narrow" panose="020B0606020202030204" pitchFamily="34" charset="0"/>
                <a:ea typeface="+mj-ea"/>
                <a:cs typeface="Arial" panose="020B0604020202020204" pitchFamily="34" charset="0"/>
              </a:rPr>
              <a:t>　</a:t>
            </a:r>
            <a:r>
              <a:rPr lang="ja-JP" altLang="en-US" sz="1600">
                <a:latin typeface="Arial Narrow" panose="020B0606020202030204" pitchFamily="34" charset="0"/>
                <a:ea typeface="+mj-ea"/>
                <a:cs typeface="Arial" panose="020B0604020202020204" pitchFamily="34" charset="0"/>
              </a:rPr>
              <a:t>マーケティング</a:t>
            </a:r>
          </a:p>
        </p:txBody>
      </p:sp>
      <p:sp>
        <p:nvSpPr>
          <p:cNvPr id="10" name="テキスト ボックス 9">
            <a:extLst>
              <a:ext uri="{FF2B5EF4-FFF2-40B4-BE49-F238E27FC236}">
                <a16:creationId xmlns:a16="http://schemas.microsoft.com/office/drawing/2014/main" id="{AF5E2C83-7E70-8DBF-4011-4BDDA9AE16E2}"/>
              </a:ext>
            </a:extLst>
          </p:cNvPr>
          <p:cNvSpPr txBox="1"/>
          <p:nvPr/>
        </p:nvSpPr>
        <p:spPr>
          <a:xfrm>
            <a:off x="3122793" y="4746562"/>
            <a:ext cx="3038607" cy="1261884"/>
          </a:xfrm>
          <a:prstGeom prst="rect">
            <a:avLst/>
          </a:prstGeom>
          <a:noFill/>
        </p:spPr>
        <p:txBody>
          <a:bodyPr wrap="square" rtlCol="0">
            <a:spAutoFit/>
          </a:bodyPr>
          <a:lstStyle/>
          <a:p>
            <a:pPr algn="l"/>
            <a:r>
              <a:rPr lang="ja-JP" altLang="en-US" sz="2000" b="1">
                <a:latin typeface="Arial Narrow" panose="020B0606020202030204" pitchFamily="34" charset="0"/>
                <a:ea typeface="+mj-ea"/>
                <a:cs typeface="Arial" panose="020B0604020202020204" pitchFamily="34" charset="0"/>
              </a:rPr>
              <a:t>・</a:t>
            </a:r>
            <a:r>
              <a:rPr lang="en-US" altLang="ja-JP" sz="2000" b="1">
                <a:latin typeface="Arial Narrow" panose="020B0606020202030204" pitchFamily="34" charset="0"/>
                <a:ea typeface="+mj-ea"/>
                <a:cs typeface="Arial" panose="020B0604020202020204" pitchFamily="34" charset="0"/>
              </a:rPr>
              <a:t>Weather forecast</a:t>
            </a:r>
          </a:p>
          <a:p>
            <a:pPr algn="l"/>
            <a:r>
              <a:rPr lang="ja-JP" altLang="en-US" sz="1600" b="1">
                <a:latin typeface="Arial Narrow" panose="020B0606020202030204" pitchFamily="34" charset="0"/>
                <a:ea typeface="+mj-ea"/>
                <a:cs typeface="Arial" panose="020B0604020202020204" pitchFamily="34" charset="0"/>
              </a:rPr>
              <a:t>　</a:t>
            </a:r>
            <a:r>
              <a:rPr lang="ja-JP" altLang="en-US" sz="1600">
                <a:latin typeface="Arial Narrow" panose="020B0606020202030204" pitchFamily="34" charset="0"/>
                <a:ea typeface="+mj-ea"/>
                <a:cs typeface="Arial" panose="020B0604020202020204" pitchFamily="34" charset="0"/>
              </a:rPr>
              <a:t>天気予報</a:t>
            </a:r>
          </a:p>
          <a:p>
            <a:pPr algn="l"/>
            <a:r>
              <a:rPr lang="ja-JP" altLang="en-US" sz="100">
                <a:latin typeface="Arial Narrow" panose="020B0606020202030204" pitchFamily="34" charset="0"/>
                <a:ea typeface="+mj-ea"/>
                <a:cs typeface="Arial" panose="020B0604020202020204" pitchFamily="34" charset="0"/>
              </a:rPr>
              <a:t>　</a:t>
            </a:r>
          </a:p>
          <a:p>
            <a:pPr algn="l"/>
            <a:r>
              <a:rPr lang="ja-JP" altLang="en-US" sz="2000" b="1">
                <a:latin typeface="Arial Narrow" panose="020B0606020202030204" pitchFamily="34" charset="0"/>
                <a:ea typeface="+mj-ea"/>
                <a:cs typeface="Arial" panose="020B0604020202020204" pitchFamily="34" charset="0"/>
              </a:rPr>
              <a:t>・</a:t>
            </a:r>
            <a:r>
              <a:rPr lang="en-US" altLang="ja-JP" sz="2000" b="1">
                <a:latin typeface="Arial Narrow" panose="020B0606020202030204" pitchFamily="34" charset="0"/>
                <a:ea typeface="+mj-ea"/>
                <a:cs typeface="Arial" panose="020B0604020202020204" pitchFamily="34" charset="0"/>
              </a:rPr>
              <a:t>FX(Foreign Exchange)</a:t>
            </a:r>
          </a:p>
          <a:p>
            <a:pPr algn="l"/>
            <a:r>
              <a:rPr lang="ja-JP" altLang="en-US" sz="1600" b="1">
                <a:latin typeface="Arial Narrow" panose="020B0606020202030204" pitchFamily="34" charset="0"/>
                <a:ea typeface="+mj-ea"/>
                <a:cs typeface="Arial" panose="020B0604020202020204" pitchFamily="34" charset="0"/>
              </a:rPr>
              <a:t>　</a:t>
            </a:r>
            <a:r>
              <a:rPr lang="ja-JP" altLang="en-US" sz="1600">
                <a:latin typeface="Arial Narrow" panose="020B0606020202030204" pitchFamily="34" charset="0"/>
                <a:ea typeface="+mj-ea"/>
                <a:cs typeface="Arial" panose="020B0604020202020204" pitchFamily="34" charset="0"/>
              </a:rPr>
              <a:t>為替</a:t>
            </a:r>
          </a:p>
        </p:txBody>
      </p:sp>
      <p:sp>
        <p:nvSpPr>
          <p:cNvPr id="12" name="テキスト ボックス 11">
            <a:extLst>
              <a:ext uri="{FF2B5EF4-FFF2-40B4-BE49-F238E27FC236}">
                <a16:creationId xmlns:a16="http://schemas.microsoft.com/office/drawing/2014/main" id="{4EDF005B-0D86-C655-C0C3-9EBD00D3AF77}"/>
              </a:ext>
            </a:extLst>
          </p:cNvPr>
          <p:cNvSpPr txBox="1"/>
          <p:nvPr/>
        </p:nvSpPr>
        <p:spPr>
          <a:xfrm>
            <a:off x="5862894" y="4735921"/>
            <a:ext cx="3038607" cy="1261884"/>
          </a:xfrm>
          <a:prstGeom prst="rect">
            <a:avLst/>
          </a:prstGeom>
          <a:noFill/>
        </p:spPr>
        <p:txBody>
          <a:bodyPr wrap="square" rtlCol="0">
            <a:spAutoFit/>
          </a:bodyPr>
          <a:lstStyle/>
          <a:p>
            <a:pPr algn="l"/>
            <a:r>
              <a:rPr lang="ja-JP" altLang="en-US" sz="2000" b="1">
                <a:latin typeface="Arial Narrow" panose="020B0606020202030204" pitchFamily="34" charset="0"/>
                <a:ea typeface="+mj-ea"/>
                <a:cs typeface="Arial" panose="020B0604020202020204" pitchFamily="34" charset="0"/>
              </a:rPr>
              <a:t>・</a:t>
            </a:r>
            <a:r>
              <a:rPr lang="en-US" altLang="ja-JP" sz="2000" b="1">
                <a:latin typeface="Arial Narrow" panose="020B0606020202030204" pitchFamily="34" charset="0"/>
                <a:ea typeface="+mj-ea"/>
                <a:cs typeface="Arial" panose="020B0604020202020204" pitchFamily="34" charset="0"/>
              </a:rPr>
              <a:t>Home assistant</a:t>
            </a:r>
          </a:p>
          <a:p>
            <a:pPr algn="l"/>
            <a:r>
              <a:rPr lang="ja-JP" altLang="en-US" sz="1600" b="1">
                <a:latin typeface="Arial Narrow" panose="020B0606020202030204" pitchFamily="34" charset="0"/>
                <a:ea typeface="+mj-ea"/>
                <a:cs typeface="Arial" panose="020B0604020202020204" pitchFamily="34" charset="0"/>
              </a:rPr>
              <a:t>　</a:t>
            </a:r>
            <a:r>
              <a:rPr lang="ja-JP" altLang="en-US" sz="1600">
                <a:latin typeface="Arial Narrow" panose="020B0606020202030204" pitchFamily="34" charset="0"/>
                <a:ea typeface="+mj-ea"/>
                <a:cs typeface="Arial" panose="020B0604020202020204" pitchFamily="34" charset="0"/>
              </a:rPr>
              <a:t>ホームアシスタント</a:t>
            </a:r>
          </a:p>
          <a:p>
            <a:pPr algn="l"/>
            <a:r>
              <a:rPr lang="ja-JP" altLang="en-US" sz="100">
                <a:latin typeface="Arial Narrow" panose="020B0606020202030204" pitchFamily="34" charset="0"/>
                <a:ea typeface="+mj-ea"/>
                <a:cs typeface="Arial" panose="020B0604020202020204" pitchFamily="34" charset="0"/>
              </a:rPr>
              <a:t>　</a:t>
            </a:r>
          </a:p>
          <a:p>
            <a:pPr algn="l"/>
            <a:r>
              <a:rPr lang="ja-JP" altLang="en-US" sz="2000" b="1">
                <a:latin typeface="Arial Narrow" panose="020B0606020202030204" pitchFamily="34" charset="0"/>
                <a:ea typeface="+mj-ea"/>
                <a:cs typeface="Arial" panose="020B0604020202020204" pitchFamily="34" charset="0"/>
              </a:rPr>
              <a:t>・</a:t>
            </a:r>
            <a:r>
              <a:rPr lang="en-US" altLang="ja-JP" sz="2000" b="1">
                <a:latin typeface="Arial Narrow" panose="020B0606020202030204" pitchFamily="34" charset="0"/>
                <a:ea typeface="+mj-ea"/>
                <a:cs typeface="Arial" panose="020B0604020202020204" pitchFamily="34" charset="0"/>
              </a:rPr>
              <a:t>Translation</a:t>
            </a:r>
          </a:p>
          <a:p>
            <a:pPr algn="l"/>
            <a:r>
              <a:rPr lang="ja-JP" altLang="en-US" sz="1600" b="1">
                <a:latin typeface="Arial Narrow" panose="020B0606020202030204" pitchFamily="34" charset="0"/>
                <a:ea typeface="+mj-ea"/>
                <a:cs typeface="Arial" panose="020B0604020202020204" pitchFamily="34" charset="0"/>
              </a:rPr>
              <a:t>　</a:t>
            </a:r>
            <a:r>
              <a:rPr lang="ja-JP" altLang="en-US" sz="1600">
                <a:latin typeface="Arial Narrow" panose="020B0606020202030204" pitchFamily="34" charset="0"/>
                <a:ea typeface="+mj-ea"/>
                <a:cs typeface="Arial" panose="020B0604020202020204" pitchFamily="34" charset="0"/>
              </a:rPr>
              <a:t>翻訳</a:t>
            </a:r>
          </a:p>
        </p:txBody>
      </p:sp>
      <p:sp>
        <p:nvSpPr>
          <p:cNvPr id="15" name="テキスト ボックス 14">
            <a:extLst>
              <a:ext uri="{FF2B5EF4-FFF2-40B4-BE49-F238E27FC236}">
                <a16:creationId xmlns:a16="http://schemas.microsoft.com/office/drawing/2014/main" id="{F4838073-1829-8996-C8B2-FB1E0DC2F302}"/>
              </a:ext>
            </a:extLst>
          </p:cNvPr>
          <p:cNvSpPr txBox="1"/>
          <p:nvPr/>
        </p:nvSpPr>
        <p:spPr>
          <a:xfrm>
            <a:off x="1039864" y="2495990"/>
            <a:ext cx="1127892" cy="338554"/>
          </a:xfrm>
          <a:prstGeom prst="rect">
            <a:avLst/>
          </a:prstGeom>
          <a:noFill/>
        </p:spPr>
        <p:txBody>
          <a:bodyPr wrap="square" rtlCol="0">
            <a:spAutoFit/>
          </a:bodyPr>
          <a:lstStyle/>
          <a:p>
            <a:pPr algn="ctr"/>
            <a:r>
              <a:rPr lang="en-US" altLang="ja-JP" sz="1600" b="1">
                <a:solidFill>
                  <a:schemeClr val="accent5">
                    <a:lumMod val="50000"/>
                  </a:schemeClr>
                </a:solidFill>
              </a:rPr>
              <a:t>【</a:t>
            </a:r>
            <a:r>
              <a:rPr lang="ja-JP" altLang="en-US" sz="1600" b="1">
                <a:solidFill>
                  <a:schemeClr val="accent5">
                    <a:lumMod val="50000"/>
                  </a:schemeClr>
                </a:solidFill>
              </a:rPr>
              <a:t>分析</a:t>
            </a:r>
            <a:r>
              <a:rPr lang="en-US" altLang="ja-JP" sz="1600" b="1">
                <a:solidFill>
                  <a:schemeClr val="accent5">
                    <a:lumMod val="50000"/>
                  </a:schemeClr>
                </a:solidFill>
              </a:rPr>
              <a:t>】</a:t>
            </a:r>
            <a:endParaRPr lang="ja-JP" altLang="en-US" sz="1600" b="1">
              <a:solidFill>
                <a:schemeClr val="accent5">
                  <a:lumMod val="50000"/>
                </a:schemeClr>
              </a:solidFill>
            </a:endParaRPr>
          </a:p>
        </p:txBody>
      </p:sp>
      <p:sp>
        <p:nvSpPr>
          <p:cNvPr id="18" name="テキスト ボックス 17">
            <a:extLst>
              <a:ext uri="{FF2B5EF4-FFF2-40B4-BE49-F238E27FC236}">
                <a16:creationId xmlns:a16="http://schemas.microsoft.com/office/drawing/2014/main" id="{EAA1099B-FABE-018F-0698-1457E2D02FFC}"/>
              </a:ext>
            </a:extLst>
          </p:cNvPr>
          <p:cNvSpPr txBox="1"/>
          <p:nvPr/>
        </p:nvSpPr>
        <p:spPr>
          <a:xfrm>
            <a:off x="3399804" y="2495990"/>
            <a:ext cx="2045843" cy="338554"/>
          </a:xfrm>
          <a:prstGeom prst="rect">
            <a:avLst/>
          </a:prstGeom>
          <a:noFill/>
        </p:spPr>
        <p:txBody>
          <a:bodyPr wrap="square" rtlCol="0">
            <a:spAutoFit/>
          </a:bodyPr>
          <a:lstStyle/>
          <a:p>
            <a:pPr algn="ctr"/>
            <a:r>
              <a:rPr lang="en-US" altLang="ja-JP" sz="1600" b="1">
                <a:solidFill>
                  <a:schemeClr val="accent5">
                    <a:lumMod val="50000"/>
                  </a:schemeClr>
                </a:solidFill>
              </a:rPr>
              <a:t>【</a:t>
            </a:r>
            <a:r>
              <a:rPr lang="ja-JP" altLang="en-US" sz="1600" b="1">
                <a:solidFill>
                  <a:schemeClr val="accent5">
                    <a:lumMod val="50000"/>
                  </a:schemeClr>
                </a:solidFill>
              </a:rPr>
              <a:t>予測</a:t>
            </a:r>
            <a:r>
              <a:rPr lang="en-US" altLang="ja-JP" sz="1600" b="1">
                <a:solidFill>
                  <a:schemeClr val="accent5">
                    <a:lumMod val="50000"/>
                  </a:schemeClr>
                </a:solidFill>
              </a:rPr>
              <a:t>】</a:t>
            </a:r>
            <a:endParaRPr lang="ja-JP" altLang="en-US" sz="1600" b="1">
              <a:solidFill>
                <a:schemeClr val="accent5">
                  <a:lumMod val="50000"/>
                </a:schemeClr>
              </a:solidFill>
            </a:endParaRPr>
          </a:p>
        </p:txBody>
      </p:sp>
      <p:sp>
        <p:nvSpPr>
          <p:cNvPr id="21" name="テキスト ボックス 20">
            <a:extLst>
              <a:ext uri="{FF2B5EF4-FFF2-40B4-BE49-F238E27FC236}">
                <a16:creationId xmlns:a16="http://schemas.microsoft.com/office/drawing/2014/main" id="{FE9B31BC-B2AD-7942-658D-FF1626F58AAC}"/>
              </a:ext>
            </a:extLst>
          </p:cNvPr>
          <p:cNvSpPr txBox="1"/>
          <p:nvPr/>
        </p:nvSpPr>
        <p:spPr>
          <a:xfrm>
            <a:off x="6401492" y="2490718"/>
            <a:ext cx="2045843" cy="338554"/>
          </a:xfrm>
          <a:prstGeom prst="rect">
            <a:avLst/>
          </a:prstGeom>
          <a:noFill/>
        </p:spPr>
        <p:txBody>
          <a:bodyPr wrap="square" rtlCol="0">
            <a:spAutoFit/>
          </a:bodyPr>
          <a:lstStyle/>
          <a:p>
            <a:pPr algn="ctr"/>
            <a:r>
              <a:rPr lang="en-US" altLang="ja-JP" sz="1600" b="1">
                <a:solidFill>
                  <a:schemeClr val="accent5">
                    <a:lumMod val="50000"/>
                  </a:schemeClr>
                </a:solidFill>
              </a:rPr>
              <a:t>【</a:t>
            </a:r>
            <a:r>
              <a:rPr lang="ja-JP" altLang="en-US" sz="1600" b="1">
                <a:solidFill>
                  <a:schemeClr val="accent5">
                    <a:lumMod val="50000"/>
                  </a:schemeClr>
                </a:solidFill>
              </a:rPr>
              <a:t>提案</a:t>
            </a:r>
            <a:r>
              <a:rPr lang="en-US" altLang="ja-JP" sz="1600" b="1">
                <a:solidFill>
                  <a:schemeClr val="accent5">
                    <a:lumMod val="50000"/>
                  </a:schemeClr>
                </a:solidFill>
              </a:rPr>
              <a:t>】</a:t>
            </a:r>
            <a:endParaRPr lang="ja-JP" altLang="en-US" sz="1600" b="1">
              <a:solidFill>
                <a:schemeClr val="accent5">
                  <a:lumMod val="50000"/>
                </a:schemeClr>
              </a:solidFill>
            </a:endParaRPr>
          </a:p>
        </p:txBody>
      </p:sp>
      <p:cxnSp>
        <p:nvCxnSpPr>
          <p:cNvPr id="22" name="直線矢印コネクタ 21">
            <a:extLst>
              <a:ext uri="{FF2B5EF4-FFF2-40B4-BE49-F238E27FC236}">
                <a16:creationId xmlns:a16="http://schemas.microsoft.com/office/drawing/2014/main" id="{66D34EFF-606D-A7D8-6985-83E8A74D8D4B}"/>
              </a:ext>
            </a:extLst>
          </p:cNvPr>
          <p:cNvCxnSpPr>
            <a:cxnSpLocks/>
          </p:cNvCxnSpPr>
          <p:nvPr/>
        </p:nvCxnSpPr>
        <p:spPr>
          <a:xfrm>
            <a:off x="205779" y="4823063"/>
            <a:ext cx="0" cy="1043808"/>
          </a:xfrm>
          <a:prstGeom prst="straightConnector1">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CE2B5448-A2AD-99DE-D9DA-9AFA00592E95}"/>
              </a:ext>
            </a:extLst>
          </p:cNvPr>
          <p:cNvCxnSpPr>
            <a:cxnSpLocks/>
          </p:cNvCxnSpPr>
          <p:nvPr/>
        </p:nvCxnSpPr>
        <p:spPr>
          <a:xfrm>
            <a:off x="3212220" y="4823063"/>
            <a:ext cx="0" cy="1043808"/>
          </a:xfrm>
          <a:prstGeom prst="straightConnector1">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1DF5A3FA-6051-3C64-528C-851B04F88373}"/>
              </a:ext>
            </a:extLst>
          </p:cNvPr>
          <p:cNvCxnSpPr>
            <a:cxnSpLocks/>
          </p:cNvCxnSpPr>
          <p:nvPr/>
        </p:nvCxnSpPr>
        <p:spPr>
          <a:xfrm>
            <a:off x="5974710" y="4823063"/>
            <a:ext cx="0" cy="1043808"/>
          </a:xfrm>
          <a:prstGeom prst="straightConnector1">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sp>
        <p:nvSpPr>
          <p:cNvPr id="32" name="テキスト ボックス 31">
            <a:extLst>
              <a:ext uri="{FF2B5EF4-FFF2-40B4-BE49-F238E27FC236}">
                <a16:creationId xmlns:a16="http://schemas.microsoft.com/office/drawing/2014/main" id="{E86FF66B-D770-DB55-58A8-E404D6C240F3}"/>
              </a:ext>
            </a:extLst>
          </p:cNvPr>
          <p:cNvSpPr txBox="1"/>
          <p:nvPr/>
        </p:nvSpPr>
        <p:spPr>
          <a:xfrm>
            <a:off x="1661620" y="6517350"/>
            <a:ext cx="5638725" cy="338554"/>
          </a:xfrm>
          <a:prstGeom prst="rect">
            <a:avLst/>
          </a:prstGeom>
          <a:noFill/>
        </p:spPr>
        <p:txBody>
          <a:bodyPr wrap="square" rtlCol="0">
            <a:spAutoFit/>
          </a:bodyPr>
          <a:lstStyle/>
          <a:p>
            <a:pPr algn="ctr"/>
            <a:r>
              <a:rPr lang="ja-JP" altLang="en-US" sz="1600">
                <a:solidFill>
                  <a:schemeClr val="accent5">
                    <a:lumMod val="50000"/>
                  </a:schemeClr>
                </a:solidFill>
                <a:latin typeface="MS PGothic" panose="020B0600070205080204" pitchFamily="34" charset="-128"/>
                <a:ea typeface="MS PGothic" panose="020B0600070205080204" pitchFamily="34" charset="-128"/>
              </a:rPr>
              <a:t>過去のデータを用い、柔軟に思考することが可能</a:t>
            </a:r>
          </a:p>
        </p:txBody>
      </p:sp>
      <p:sp>
        <p:nvSpPr>
          <p:cNvPr id="35" name="テキスト ボックス 34">
            <a:extLst>
              <a:ext uri="{FF2B5EF4-FFF2-40B4-BE49-F238E27FC236}">
                <a16:creationId xmlns:a16="http://schemas.microsoft.com/office/drawing/2014/main" id="{48F1E8DE-AB72-50AE-AEDB-332E2613098F}"/>
              </a:ext>
            </a:extLst>
          </p:cNvPr>
          <p:cNvSpPr txBox="1"/>
          <p:nvPr/>
        </p:nvSpPr>
        <p:spPr>
          <a:xfrm>
            <a:off x="190534" y="650750"/>
            <a:ext cx="6051551" cy="523220"/>
          </a:xfrm>
          <a:prstGeom prst="rect">
            <a:avLst/>
          </a:prstGeom>
          <a:noFill/>
        </p:spPr>
        <p:txBody>
          <a:bodyPr wrap="square" rtlCol="0" anchor="b">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a:solidFill>
                  <a:schemeClr val="bg1"/>
                </a:solidFill>
                <a:latin typeface="Arial Black" panose="020B0604020202020204" pitchFamily="34" charset="0"/>
                <a:cs typeface="Arial Black" panose="020B0604020202020204" pitchFamily="34" charset="0"/>
              </a:rPr>
              <a:t>1. What is AI ?</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a:solidFill>
                  <a:schemeClr val="bg1"/>
                </a:solidFill>
                <a:latin typeface="Arial Black" panose="020B0604020202020204" pitchFamily="34" charset="0"/>
                <a:cs typeface="Arial Black" panose="020B0604020202020204" pitchFamily="34" charset="0"/>
              </a:rPr>
              <a:t>– </a:t>
            </a:r>
            <a:r>
              <a:rPr lang="en-US" altLang="ja-JP" sz="1500" b="1">
                <a:solidFill>
                  <a:schemeClr val="bg1"/>
                </a:solidFill>
              </a:rPr>
              <a:t>AI(</a:t>
            </a:r>
            <a:r>
              <a:rPr lang="ja-JP" altLang="en-US" sz="1500" b="1">
                <a:solidFill>
                  <a:schemeClr val="bg1"/>
                </a:solidFill>
              </a:rPr>
              <a:t>強化学習</a:t>
            </a:r>
            <a:r>
              <a:rPr lang="en-US" altLang="ja-JP" sz="1500" b="1">
                <a:solidFill>
                  <a:schemeClr val="bg1"/>
                </a:solidFill>
              </a:rPr>
              <a:t>)</a:t>
            </a:r>
            <a:r>
              <a:rPr lang="ja-JP" altLang="en-US" sz="1500" b="1">
                <a:solidFill>
                  <a:schemeClr val="bg1"/>
                </a:solidFill>
              </a:rPr>
              <a:t>とは何か？</a:t>
            </a:r>
            <a:r>
              <a:rPr lang="en-US" altLang="ja-JP" sz="2250">
                <a:solidFill>
                  <a:schemeClr val="bg1"/>
                </a:solidFill>
                <a:latin typeface="Arial Black" panose="020B0604020202020204" pitchFamily="34" charset="0"/>
                <a:cs typeface="Arial Black" panose="020B0604020202020204" pitchFamily="34" charset="0"/>
              </a:rPr>
              <a:t> </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3" name="左大かっこ 2">
            <a:extLst>
              <a:ext uri="{FF2B5EF4-FFF2-40B4-BE49-F238E27FC236}">
                <a16:creationId xmlns:a16="http://schemas.microsoft.com/office/drawing/2014/main" id="{C151D41C-233A-79E0-8AC9-4AA4BC64CBFD}"/>
              </a:ext>
            </a:extLst>
          </p:cNvPr>
          <p:cNvSpPr/>
          <p:nvPr/>
        </p:nvSpPr>
        <p:spPr>
          <a:xfrm rot="5400000">
            <a:off x="4497863" y="-1708823"/>
            <a:ext cx="146133" cy="8548588"/>
          </a:xfrm>
          <a:prstGeom prst="leftBracket">
            <a:avLst/>
          </a:prstGeom>
          <a:noFill/>
          <a:ln>
            <a:solidFill>
              <a:schemeClr val="accent5">
                <a:lumMod val="50000"/>
                <a:alpha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ja-JP" altLang="en-US"/>
          </a:p>
        </p:txBody>
      </p:sp>
      <p:cxnSp>
        <p:nvCxnSpPr>
          <p:cNvPr id="8" name="直線矢印コネクタ 7">
            <a:extLst>
              <a:ext uri="{FF2B5EF4-FFF2-40B4-BE49-F238E27FC236}">
                <a16:creationId xmlns:a16="http://schemas.microsoft.com/office/drawing/2014/main" id="{F64B33B5-3F9A-2688-B912-88D4F696A4AC}"/>
              </a:ext>
            </a:extLst>
          </p:cNvPr>
          <p:cNvCxnSpPr>
            <a:cxnSpLocks/>
          </p:cNvCxnSpPr>
          <p:nvPr/>
        </p:nvCxnSpPr>
        <p:spPr>
          <a:xfrm flipV="1">
            <a:off x="5745018" y="2166063"/>
            <a:ext cx="1403775" cy="329927"/>
          </a:xfrm>
          <a:prstGeom prst="straightConnector1">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C3EDC909-AC3A-A71E-A478-0F0C23F0086E}"/>
              </a:ext>
            </a:extLst>
          </p:cNvPr>
          <p:cNvSpPr txBox="1"/>
          <p:nvPr/>
        </p:nvSpPr>
        <p:spPr>
          <a:xfrm>
            <a:off x="3093893" y="509144"/>
            <a:ext cx="6051551" cy="646331"/>
          </a:xfrm>
          <a:prstGeom prst="rect">
            <a:avLst/>
          </a:prstGeom>
          <a:noFill/>
        </p:spPr>
        <p:txBody>
          <a:bodyPr wrap="square" rtlCol="0" anchor="b">
            <a:spAutoFit/>
          </a:bodyPr>
          <a:lstStyle/>
          <a:p>
            <a:pPr marL="457200" indent="-457200" algn="r">
              <a:buFont typeface="+mj-lt"/>
              <a:buAutoNum type="arabicPeriod"/>
            </a:pPr>
            <a:r>
              <a:rPr lang="en-US" altLang="ja-JP" sz="2200" dirty="0">
                <a:solidFill>
                  <a:schemeClr val="accent5">
                    <a:lumMod val="20000"/>
                    <a:lumOff val="80000"/>
                  </a:schemeClr>
                </a:solidFill>
                <a:latin typeface="Arial Black" panose="020B0604020202020204" pitchFamily="34" charset="0"/>
                <a:cs typeface="Arial Black" panose="020B0604020202020204" pitchFamily="34" charset="0"/>
              </a:rPr>
              <a:t>What is AI ?</a:t>
            </a:r>
            <a:endParaRPr lang="ja-JP" altLang="en-US" sz="2200" dirty="0">
              <a:solidFill>
                <a:schemeClr val="accent5">
                  <a:lumMod val="20000"/>
                  <a:lumOff val="80000"/>
                </a:schemeClr>
              </a:solidFill>
              <a:latin typeface="Arial Black" panose="020B0604020202020204" pitchFamily="34" charset="0"/>
              <a:cs typeface="Arial Black" panose="020B0604020202020204" pitchFamily="34" charset="0"/>
            </a:endParaRPr>
          </a:p>
          <a:p>
            <a:pPr algn="r"/>
            <a:r>
              <a:rPr lang="en-US" altLang="ja-JP" sz="1400" dirty="0">
                <a:solidFill>
                  <a:schemeClr val="accent5">
                    <a:lumMod val="20000"/>
                    <a:lumOff val="80000"/>
                  </a:schemeClr>
                </a:solidFill>
                <a:latin typeface="Arial Black" panose="020B0604020202020204" pitchFamily="34" charset="0"/>
                <a:cs typeface="Arial Black" panose="020B0604020202020204" pitchFamily="34" charset="0"/>
              </a:rPr>
              <a:t>– </a:t>
            </a:r>
            <a:r>
              <a:rPr lang="en-US" altLang="ja-JP" sz="1400" b="1" dirty="0">
                <a:solidFill>
                  <a:schemeClr val="accent5">
                    <a:lumMod val="20000"/>
                    <a:lumOff val="80000"/>
                  </a:schemeClr>
                </a:solidFill>
              </a:rPr>
              <a:t>AI(</a:t>
            </a:r>
            <a:r>
              <a:rPr lang="ja-JP" altLang="en-US" sz="1400" b="1" dirty="0">
                <a:solidFill>
                  <a:schemeClr val="accent5">
                    <a:lumMod val="20000"/>
                    <a:lumOff val="80000"/>
                  </a:schemeClr>
                </a:solidFill>
              </a:rPr>
              <a:t>強化学習</a:t>
            </a:r>
            <a:r>
              <a:rPr lang="en-US" altLang="ja-JP" sz="1400" b="1" dirty="0">
                <a:solidFill>
                  <a:schemeClr val="accent5">
                    <a:lumMod val="20000"/>
                    <a:lumOff val="80000"/>
                  </a:schemeClr>
                </a:solidFill>
              </a:rPr>
              <a:t>)</a:t>
            </a:r>
            <a:r>
              <a:rPr lang="ja-JP" altLang="en-US" sz="1400" b="1" dirty="0">
                <a:solidFill>
                  <a:schemeClr val="accent5">
                    <a:lumMod val="20000"/>
                    <a:lumOff val="80000"/>
                  </a:schemeClr>
                </a:solidFill>
              </a:rPr>
              <a:t>とは何か？</a:t>
            </a:r>
            <a:r>
              <a:rPr lang="en-US" altLang="ja-JP" sz="1400" dirty="0">
                <a:solidFill>
                  <a:schemeClr val="accent5">
                    <a:lumMod val="20000"/>
                    <a:lumOff val="80000"/>
                  </a:schemeClr>
                </a:solidFill>
                <a:latin typeface="Arial Black" panose="020B0604020202020204" pitchFamily="34" charset="0"/>
                <a:cs typeface="Arial Black" panose="020B0604020202020204" pitchFamily="34" charset="0"/>
              </a:rPr>
              <a:t> </a:t>
            </a:r>
            <a:endParaRPr lang="ja-JP" altLang="en-US" sz="1400" dirty="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spTree>
    <p:extLst>
      <p:ext uri="{BB962C8B-B14F-4D97-AF65-F5344CB8AC3E}">
        <p14:creationId xmlns:p14="http://schemas.microsoft.com/office/powerpoint/2010/main" val="231835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9B59927-ED05-1541-8FB8-A34A01241784}"/>
              </a:ext>
            </a:extLst>
          </p:cNvPr>
          <p:cNvSpPr txBox="1"/>
          <p:nvPr/>
        </p:nvSpPr>
        <p:spPr>
          <a:xfrm>
            <a:off x="287866" y="1360585"/>
            <a:ext cx="6051551" cy="438582"/>
          </a:xfrm>
          <a:prstGeom prst="rect">
            <a:avLst/>
          </a:prstGeom>
          <a:noFill/>
        </p:spPr>
        <p:txBody>
          <a:bodyPr wrap="square" rtlCol="0" anchor="b">
            <a:spAutoFit/>
          </a:bodyPr>
          <a:lstStyle/>
          <a:p>
            <a:r>
              <a:rPr lang="en-US" altLang="ja-JP" sz="2250">
                <a:solidFill>
                  <a:schemeClr val="bg1"/>
                </a:solidFill>
                <a:latin typeface="Arial Black" panose="020B0604020202020204" pitchFamily="34" charset="0"/>
                <a:cs typeface="Arial Black" panose="020B0604020202020204" pitchFamily="34" charset="0"/>
              </a:rPr>
              <a:t>2. Why AI is necessary ?</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a:solidFill>
                  <a:schemeClr val="bg1"/>
                </a:solidFill>
                <a:latin typeface="Arial Black" panose="020B0604020202020204" pitchFamily="34" charset="0"/>
                <a:cs typeface="Arial Black" panose="020B0604020202020204" pitchFamily="34" charset="0"/>
              </a:rPr>
              <a:t>– </a:t>
            </a:r>
            <a:r>
              <a:rPr lang="en-US" altLang="ja-JP" sz="1500" b="1">
                <a:solidFill>
                  <a:schemeClr val="bg1"/>
                </a:solidFill>
              </a:rPr>
              <a:t>AI</a:t>
            </a:r>
            <a:r>
              <a:rPr lang="ja-JP" altLang="en-US" sz="1500" b="1">
                <a:solidFill>
                  <a:schemeClr val="bg1"/>
                </a:solidFill>
              </a:rPr>
              <a:t>が必要な理由</a:t>
            </a:r>
            <a:r>
              <a:rPr lang="en-US" altLang="ja-JP" sz="2250">
                <a:solidFill>
                  <a:schemeClr val="bg1"/>
                </a:solidFill>
                <a:latin typeface="Arial Black" panose="020B0604020202020204" pitchFamily="34" charset="0"/>
                <a:cs typeface="Arial Black" panose="020B0604020202020204" pitchFamily="34" charset="0"/>
              </a:rPr>
              <a:t> </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2" name="四角形 1">
            <a:extLst>
              <a:ext uri="{FF2B5EF4-FFF2-40B4-BE49-F238E27FC236}">
                <a16:creationId xmlns:a16="http://schemas.microsoft.com/office/drawing/2014/main" id="{2D5EA7AD-0167-4447-A17E-445C3F62FAA7}"/>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テキスト ボックス 2">
            <a:extLst>
              <a:ext uri="{FF2B5EF4-FFF2-40B4-BE49-F238E27FC236}">
                <a16:creationId xmlns:a16="http://schemas.microsoft.com/office/drawing/2014/main" id="{72C51F1E-0253-974E-8844-7BC19F9A9A0B}"/>
              </a:ext>
            </a:extLst>
          </p:cNvPr>
          <p:cNvSpPr txBox="1"/>
          <p:nvPr/>
        </p:nvSpPr>
        <p:spPr>
          <a:xfrm>
            <a:off x="190173" y="498516"/>
            <a:ext cx="7918289" cy="707886"/>
          </a:xfrm>
          <a:prstGeom prst="rect">
            <a:avLst/>
          </a:prstGeom>
          <a:noFill/>
        </p:spPr>
        <p:txBody>
          <a:bodyPr wrap="square" rtlCol="0" anchor="b">
            <a:spAutoFit/>
          </a:bodyPr>
          <a:lstStyle/>
          <a:p>
            <a:r>
              <a:rPr lang="ja-JP" altLang="en-US" sz="2600">
                <a:solidFill>
                  <a:schemeClr val="bg1"/>
                </a:solidFill>
                <a:latin typeface="Arial Black" panose="020B0604020202020204" pitchFamily="34" charset="0"/>
                <a:cs typeface="Arial Black" panose="020B0604020202020204" pitchFamily="34" charset="0"/>
              </a:rPr>
              <a:t>○</a:t>
            </a:r>
            <a:r>
              <a:rPr lang="en-US" altLang="ja-JP" sz="2600">
                <a:solidFill>
                  <a:schemeClr val="bg1"/>
                </a:solidFill>
                <a:latin typeface="Arial Black" panose="020B0604020202020204" pitchFamily="34" charset="0"/>
                <a:cs typeface="Arial Black" panose="020B0604020202020204" pitchFamily="34" charset="0"/>
              </a:rPr>
              <a:t> AI(Deep Learning) and Non-AI</a:t>
            </a:r>
          </a:p>
          <a:p>
            <a:r>
              <a:rPr lang="ja-JP" altLang="en-US" sz="1400" b="1">
                <a:solidFill>
                  <a:schemeClr val="bg1"/>
                </a:solidFill>
                <a:latin typeface="Arial Black" panose="020B0604020202020204" pitchFamily="34" charset="0"/>
                <a:ea typeface="MS Gothic" panose="020B0609070205080204" pitchFamily="49" charset="-128"/>
                <a:cs typeface="Arial Black" panose="020B0604020202020204" pitchFamily="34" charset="0"/>
              </a:rPr>
              <a:t>　</a:t>
            </a:r>
            <a:r>
              <a:rPr lang="en-US" altLang="ja-JP" sz="1400" b="1">
                <a:solidFill>
                  <a:schemeClr val="bg1"/>
                </a:solidFill>
                <a:latin typeface="Arial Black" panose="020B0604020202020204" pitchFamily="34" charset="0"/>
                <a:ea typeface="MS Gothic" panose="020B0609070205080204" pitchFamily="49" charset="-128"/>
                <a:cs typeface="Arial Black" panose="020B0604020202020204" pitchFamily="34" charset="0"/>
              </a:rPr>
              <a:t>     </a:t>
            </a:r>
            <a:r>
              <a:rPr lang="ja-JP" altLang="en-US" sz="1400" b="1">
                <a:solidFill>
                  <a:schemeClr val="bg1"/>
                </a:solidFill>
                <a:latin typeface="Arial" panose="020B0604020202020204" pitchFamily="34" charset="0"/>
                <a:ea typeface="MS Gothic" panose="020B0609070205080204" pitchFamily="49" charset="-128"/>
                <a:cs typeface="Arial" panose="020B0604020202020204" pitchFamily="34" charset="0"/>
              </a:rPr>
              <a:t>強化学習</a:t>
            </a:r>
            <a:r>
              <a:rPr lang="en-US" altLang="ja-JP" sz="1400" b="1">
                <a:solidFill>
                  <a:schemeClr val="bg1"/>
                </a:solidFill>
                <a:latin typeface="Arial" panose="020B0604020202020204" pitchFamily="34" charset="0"/>
                <a:ea typeface="MS Gothic" panose="020B0609070205080204" pitchFamily="49" charset="-128"/>
                <a:cs typeface="Arial" panose="020B0604020202020204" pitchFamily="34" charset="0"/>
              </a:rPr>
              <a:t>AI</a:t>
            </a:r>
            <a:r>
              <a:rPr lang="ja-JP" altLang="en-US" sz="1400" b="1">
                <a:solidFill>
                  <a:schemeClr val="bg1"/>
                </a:solidFill>
                <a:latin typeface="Arial" panose="020B0604020202020204" pitchFamily="34" charset="0"/>
                <a:ea typeface="MS Gothic" panose="020B0609070205080204" pitchFamily="49" charset="-128"/>
                <a:cs typeface="Arial" panose="020B0604020202020204" pitchFamily="34" charset="0"/>
              </a:rPr>
              <a:t>と非</a:t>
            </a:r>
            <a:r>
              <a:rPr lang="en-US" altLang="ja-JP" sz="1400" b="1">
                <a:solidFill>
                  <a:schemeClr val="bg1"/>
                </a:solidFill>
                <a:latin typeface="Arial" panose="020B0604020202020204" pitchFamily="34" charset="0"/>
                <a:ea typeface="MS Gothic" panose="020B0609070205080204" pitchFamily="49" charset="-128"/>
                <a:cs typeface="Arial" panose="020B0604020202020204" pitchFamily="34" charset="0"/>
              </a:rPr>
              <a:t>AI</a:t>
            </a:r>
            <a:r>
              <a:rPr lang="ja-JP" altLang="en-US" sz="1400" b="1">
                <a:solidFill>
                  <a:schemeClr val="bg1"/>
                </a:solidFill>
                <a:latin typeface="Arial" panose="020B0604020202020204" pitchFamily="34" charset="0"/>
                <a:ea typeface="MS Gothic" panose="020B0609070205080204" pitchFamily="49" charset="-128"/>
                <a:cs typeface="Arial" panose="020B0604020202020204" pitchFamily="34" charset="0"/>
              </a:rPr>
              <a:t>プログラムの違い</a:t>
            </a:r>
          </a:p>
        </p:txBody>
      </p:sp>
      <p:sp>
        <p:nvSpPr>
          <p:cNvPr id="10" name="テキスト ボックス 9">
            <a:extLst>
              <a:ext uri="{FF2B5EF4-FFF2-40B4-BE49-F238E27FC236}">
                <a16:creationId xmlns:a16="http://schemas.microsoft.com/office/drawing/2014/main" id="{54AAC77B-B95F-FF42-8B4D-A4D6E43D1491}"/>
              </a:ext>
            </a:extLst>
          </p:cNvPr>
          <p:cNvSpPr txBox="1"/>
          <p:nvPr/>
        </p:nvSpPr>
        <p:spPr>
          <a:xfrm>
            <a:off x="502138" y="1360585"/>
            <a:ext cx="7172136" cy="584775"/>
          </a:xfrm>
          <a:prstGeom prst="rect">
            <a:avLst/>
          </a:prstGeom>
          <a:noFill/>
        </p:spPr>
        <p:txBody>
          <a:bodyPr wrap="square" rtlCol="0">
            <a:spAutoFit/>
          </a:bodyPr>
          <a:lstStyle/>
          <a:p>
            <a:pPr algn="l"/>
            <a:r>
              <a:rPr lang="en-US" altLang="ja-JP" sz="3200" b="1">
                <a:solidFill>
                  <a:schemeClr val="accent5">
                    <a:lumMod val="50000"/>
                  </a:schemeClr>
                </a:solidFill>
                <a:latin typeface="Arial Black" panose="020B0604020202020204" pitchFamily="34" charset="0"/>
                <a:cs typeface="Arial Black" panose="020B0604020202020204" pitchFamily="34" charset="0"/>
              </a:rPr>
              <a:t>Non-AI Program </a:t>
            </a:r>
            <a:r>
              <a:rPr lang="en-US" altLang="ja-JP"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 </a:t>
            </a:r>
            <a:r>
              <a:rPr lang="ja-JP" altLang="en-US"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非</a:t>
            </a:r>
            <a:r>
              <a:rPr lang="en-US" altLang="ja-JP"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AI</a:t>
            </a:r>
            <a:r>
              <a:rPr lang="ja-JP" altLang="en-US"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のプログラム</a:t>
            </a:r>
          </a:p>
        </p:txBody>
      </p:sp>
      <p:sp>
        <p:nvSpPr>
          <p:cNvPr id="4" name="テキスト ボックス 3">
            <a:extLst>
              <a:ext uri="{FF2B5EF4-FFF2-40B4-BE49-F238E27FC236}">
                <a16:creationId xmlns:a16="http://schemas.microsoft.com/office/drawing/2014/main" id="{2B31DCA5-6458-0448-8B89-1EA9F3D2AB19}"/>
              </a:ext>
            </a:extLst>
          </p:cNvPr>
          <p:cNvSpPr txBox="1"/>
          <p:nvPr/>
        </p:nvSpPr>
        <p:spPr>
          <a:xfrm>
            <a:off x="502137" y="1882945"/>
            <a:ext cx="4293207" cy="338554"/>
          </a:xfrm>
          <a:prstGeom prst="rect">
            <a:avLst/>
          </a:prstGeom>
          <a:noFill/>
        </p:spPr>
        <p:txBody>
          <a:bodyPr wrap="square" rtlCol="0">
            <a:spAutoFit/>
          </a:bodyPr>
          <a:lstStyle/>
          <a:p>
            <a:pPr algn="l"/>
            <a:r>
              <a:rPr lang="en-US" altLang="ja-JP" sz="1600">
                <a:latin typeface="MS PGothic" panose="020B0600070205080204" pitchFamily="34" charset="-128"/>
                <a:ea typeface="MS PGothic" panose="020B0600070205080204" pitchFamily="34" charset="-128"/>
              </a:rPr>
              <a:t>| </a:t>
            </a:r>
            <a:r>
              <a:rPr lang="ja-JP" altLang="en-US" sz="1600">
                <a:latin typeface="MS PGothic" panose="020B0600070205080204" pitchFamily="34" charset="-128"/>
                <a:ea typeface="MS PGothic" panose="020B0600070205080204" pitchFamily="34" charset="-128"/>
              </a:rPr>
              <a:t>条件分岐を用いた単純作業向きのプログラム</a:t>
            </a:r>
            <a:r>
              <a:rPr lang="en-US" altLang="ja-JP" sz="1600">
                <a:latin typeface="MS PGothic" panose="020B0600070205080204" pitchFamily="34" charset="-128"/>
                <a:ea typeface="MS PGothic" panose="020B0600070205080204" pitchFamily="34" charset="-128"/>
              </a:rPr>
              <a:t> |</a:t>
            </a:r>
            <a:endParaRPr lang="ja-JP" altLang="en-US" sz="1600">
              <a:latin typeface="MS PGothic" panose="020B0600070205080204" pitchFamily="34" charset="-128"/>
              <a:ea typeface="MS PGothic" panose="020B0600070205080204" pitchFamily="34" charset="-128"/>
            </a:endParaRPr>
          </a:p>
        </p:txBody>
      </p:sp>
      <p:sp>
        <p:nvSpPr>
          <p:cNvPr id="8" name="テキスト ボックス 7">
            <a:extLst>
              <a:ext uri="{FF2B5EF4-FFF2-40B4-BE49-F238E27FC236}">
                <a16:creationId xmlns:a16="http://schemas.microsoft.com/office/drawing/2014/main" id="{B5462708-F2ED-DB04-952D-1CEC7E983F31}"/>
              </a:ext>
            </a:extLst>
          </p:cNvPr>
          <p:cNvSpPr txBox="1"/>
          <p:nvPr/>
        </p:nvSpPr>
        <p:spPr>
          <a:xfrm>
            <a:off x="502138" y="2328880"/>
            <a:ext cx="5552460" cy="954107"/>
          </a:xfrm>
          <a:prstGeom prst="rect">
            <a:avLst/>
          </a:prstGeom>
          <a:noFill/>
        </p:spPr>
        <p:txBody>
          <a:bodyPr wrap="square" rtlCol="0">
            <a:spAutoFit/>
          </a:bodyPr>
          <a:lstStyle/>
          <a:p>
            <a:pPr algn="l"/>
            <a:r>
              <a:rPr lang="en-US" altLang="ja-JP" sz="2800" b="1">
                <a:solidFill>
                  <a:schemeClr val="accent5">
                    <a:lumMod val="50000"/>
                  </a:schemeClr>
                </a:solidFill>
                <a:latin typeface="Arial" panose="020B0604020202020204" pitchFamily="34" charset="0"/>
                <a:cs typeface="Arial" panose="020B0604020202020204" pitchFamily="34" charset="0"/>
              </a:rPr>
              <a:t>It classifies current situation</a:t>
            </a:r>
          </a:p>
          <a:p>
            <a:pPr algn="l"/>
            <a:r>
              <a:rPr lang="en-US" altLang="ja-JP" sz="2800" b="1">
                <a:solidFill>
                  <a:schemeClr val="accent5">
                    <a:lumMod val="50000"/>
                  </a:schemeClr>
                </a:solidFill>
                <a:latin typeface="Arial" panose="020B0604020202020204" pitchFamily="34" charset="0"/>
                <a:cs typeface="Arial" panose="020B0604020202020204" pitchFamily="34" charset="0"/>
              </a:rPr>
              <a:t>according to</a:t>
            </a:r>
            <a:r>
              <a:rPr lang="en-US" altLang="ja-JP" sz="2800" b="1">
                <a:latin typeface="Arial" panose="020B0604020202020204" pitchFamily="34" charset="0"/>
                <a:cs typeface="Arial" panose="020B0604020202020204" pitchFamily="34" charset="0"/>
              </a:rPr>
              <a:t> </a:t>
            </a:r>
            <a:r>
              <a:rPr lang="en-US" altLang="ja-JP" sz="2800" b="1">
                <a:solidFill>
                  <a:schemeClr val="bg1"/>
                </a:solidFill>
                <a:highlight>
                  <a:srgbClr val="008080"/>
                </a:highlight>
                <a:latin typeface="Arial" panose="020B0604020202020204" pitchFamily="34" charset="0"/>
                <a:cs typeface="Arial" panose="020B0604020202020204" pitchFamily="34" charset="0"/>
              </a:rPr>
              <a:t>conditionals</a:t>
            </a:r>
          </a:p>
        </p:txBody>
      </p:sp>
      <p:pic>
        <p:nvPicPr>
          <p:cNvPr id="14" name="図 13">
            <a:extLst>
              <a:ext uri="{FF2B5EF4-FFF2-40B4-BE49-F238E27FC236}">
                <a16:creationId xmlns:a16="http://schemas.microsoft.com/office/drawing/2014/main" id="{678F25A5-358A-F175-033D-7C4806484FDE}"/>
              </a:ext>
            </a:extLst>
          </p:cNvPr>
          <p:cNvPicPr>
            <a:picLocks noChangeAspect="1"/>
          </p:cNvPicPr>
          <p:nvPr/>
        </p:nvPicPr>
        <p:blipFill rotWithShape="1">
          <a:blip r:embed="rId3"/>
          <a:srcRect l="7521" t="3825" b="3043"/>
          <a:stretch/>
        </p:blipFill>
        <p:spPr>
          <a:xfrm>
            <a:off x="5607227" y="2033534"/>
            <a:ext cx="3386686" cy="2999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テキスト ボックス 16">
            <a:extLst>
              <a:ext uri="{FF2B5EF4-FFF2-40B4-BE49-F238E27FC236}">
                <a16:creationId xmlns:a16="http://schemas.microsoft.com/office/drawing/2014/main" id="{C58A8D51-E3B8-2B7D-7DFA-6CEFAC2AA49C}"/>
              </a:ext>
            </a:extLst>
          </p:cNvPr>
          <p:cNvSpPr txBox="1"/>
          <p:nvPr/>
        </p:nvSpPr>
        <p:spPr>
          <a:xfrm>
            <a:off x="2591276" y="3168315"/>
            <a:ext cx="2589688" cy="400110"/>
          </a:xfrm>
          <a:prstGeom prst="rect">
            <a:avLst/>
          </a:prstGeom>
          <a:noFill/>
        </p:spPr>
        <p:txBody>
          <a:bodyPr wrap="square" rtlCol="0">
            <a:spAutoFit/>
          </a:bodyPr>
          <a:lstStyle/>
          <a:p>
            <a:pPr algn="ctr"/>
            <a:r>
              <a:rPr lang="en-US" altLang="ja-JP" sz="2000" b="1">
                <a:solidFill>
                  <a:schemeClr val="accent5">
                    <a:lumMod val="75000"/>
                  </a:schemeClr>
                </a:solidFill>
                <a:latin typeface="Arial" panose="020B0604020202020204" pitchFamily="34" charset="0"/>
                <a:ea typeface="MS PGothic" panose="020B0600070205080204" pitchFamily="34" charset="-128"/>
                <a:cs typeface="Arial" panose="020B0604020202020204" pitchFamily="34" charset="0"/>
              </a:rPr>
              <a:t>&lt;</a:t>
            </a:r>
            <a:r>
              <a:rPr lang="ja-JP" altLang="en-US" sz="2000" b="1">
                <a:solidFill>
                  <a:schemeClr val="accent5">
                    <a:lumMod val="75000"/>
                  </a:schemeClr>
                </a:solidFill>
                <a:latin typeface="MS PGothic" panose="020B0600070205080204" pitchFamily="34" charset="-128"/>
                <a:ea typeface="MS PGothic" panose="020B0600070205080204" pitchFamily="34" charset="-128"/>
                <a:cs typeface="Arial" panose="020B0604020202020204" pitchFamily="34" charset="0"/>
              </a:rPr>
              <a:t>条件分岐</a:t>
            </a:r>
            <a:r>
              <a:rPr lang="en-US" altLang="ja-JP" sz="2000" b="1">
                <a:solidFill>
                  <a:schemeClr val="accent5">
                    <a:lumMod val="75000"/>
                  </a:schemeClr>
                </a:solidFill>
                <a:latin typeface="Arial" panose="020B0604020202020204" pitchFamily="34" charset="0"/>
                <a:ea typeface="MS PGothic" panose="020B0600070205080204" pitchFamily="34" charset="-128"/>
                <a:cs typeface="Arial" panose="020B0604020202020204" pitchFamily="34" charset="0"/>
              </a:rPr>
              <a:t>&gt;</a:t>
            </a:r>
          </a:p>
        </p:txBody>
      </p:sp>
      <p:sp>
        <p:nvSpPr>
          <p:cNvPr id="18" name="テキスト ボックス 17">
            <a:extLst>
              <a:ext uri="{FF2B5EF4-FFF2-40B4-BE49-F238E27FC236}">
                <a16:creationId xmlns:a16="http://schemas.microsoft.com/office/drawing/2014/main" id="{373094D0-3C6C-0665-311A-FC4839ACAC81}"/>
              </a:ext>
            </a:extLst>
          </p:cNvPr>
          <p:cNvSpPr txBox="1"/>
          <p:nvPr/>
        </p:nvSpPr>
        <p:spPr>
          <a:xfrm>
            <a:off x="222178" y="5010352"/>
            <a:ext cx="5919805" cy="400110"/>
          </a:xfrm>
          <a:prstGeom prst="rect">
            <a:avLst/>
          </a:prstGeom>
          <a:noFill/>
        </p:spPr>
        <p:txBody>
          <a:bodyPr wrap="square" rtlCol="0">
            <a:spAutoFit/>
          </a:bodyPr>
          <a:lstStyle/>
          <a:p>
            <a:pPr algn="l"/>
            <a:r>
              <a:rPr lang="en-US" altLang="ja-JP" sz="2000" b="1">
                <a:latin typeface="Arial" panose="020B0604020202020204" pitchFamily="34" charset="0"/>
                <a:cs typeface="Arial" panose="020B0604020202020204" pitchFamily="34" charset="0"/>
              </a:rPr>
              <a:t>※It can judge only programmed situations</a:t>
            </a:r>
            <a:endParaRPr lang="ja-JP" altLang="en-US" sz="2000" b="1">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06F46538-78C3-0706-971A-0AB6746D08AD}"/>
              </a:ext>
            </a:extLst>
          </p:cNvPr>
          <p:cNvSpPr txBox="1"/>
          <p:nvPr/>
        </p:nvSpPr>
        <p:spPr>
          <a:xfrm>
            <a:off x="222178" y="3692385"/>
            <a:ext cx="5267603" cy="923330"/>
          </a:xfrm>
          <a:prstGeom prst="rect">
            <a:avLst/>
          </a:prstGeom>
          <a:noFill/>
          <a:ln>
            <a:solidFill>
              <a:schemeClr val="accent5">
                <a:lumMod val="75000"/>
              </a:schemeClr>
            </a:solidFill>
          </a:ln>
        </p:spPr>
        <p:txBody>
          <a:bodyPr wrap="square" rtlCol="0">
            <a:spAutoFit/>
          </a:bodyPr>
          <a:lstStyle/>
          <a:p>
            <a:pPr algn="l"/>
            <a:r>
              <a:rPr lang="en-US" altLang="ja-JP" sz="2800" b="1">
                <a:solidFill>
                  <a:schemeClr val="accent5"/>
                </a:solidFill>
                <a:latin typeface="Arial Black" panose="020B0604020202020204" pitchFamily="34" charset="0"/>
                <a:cs typeface="Arial Black" panose="020B0604020202020204" pitchFamily="34" charset="0"/>
              </a:rPr>
              <a:t>Good at :</a:t>
            </a:r>
            <a:endParaRPr lang="ja-JP" altLang="en-US" sz="2800" b="1">
              <a:solidFill>
                <a:schemeClr val="accent5"/>
              </a:solidFill>
              <a:latin typeface="Arial Black" panose="020B0604020202020204" pitchFamily="34" charset="0"/>
              <a:cs typeface="Arial Black" panose="020B0604020202020204" pitchFamily="34" charset="0"/>
            </a:endParaRPr>
          </a:p>
          <a:p>
            <a:pPr algn="l"/>
            <a:r>
              <a:rPr lang="en-US" altLang="ja-JP" sz="200" b="1">
                <a:solidFill>
                  <a:schemeClr val="accent5"/>
                </a:solidFill>
                <a:latin typeface="Arial Black" panose="020B0604020202020204" pitchFamily="34" charset="0"/>
                <a:cs typeface="Arial Black" panose="020B0604020202020204" pitchFamily="34" charset="0"/>
              </a:rPr>
              <a:t> </a:t>
            </a:r>
          </a:p>
          <a:p>
            <a:pPr algn="l"/>
            <a:r>
              <a:rPr lang="en-US" altLang="ja-JP" sz="2400" b="1">
                <a:solidFill>
                  <a:schemeClr val="accent5"/>
                </a:solidFill>
                <a:latin typeface="Arial Black" panose="020B0604020202020204" pitchFamily="34" charset="0"/>
                <a:cs typeface="Arial Black" panose="020B0604020202020204" pitchFamily="34" charset="0"/>
              </a:rPr>
              <a:t>Dealing with simple situations</a:t>
            </a:r>
            <a:endParaRPr lang="ja-JP" altLang="en-US" sz="2400" b="1">
              <a:solidFill>
                <a:schemeClr val="accent5"/>
              </a:solidFill>
              <a:latin typeface="Arial Black" panose="020B0604020202020204" pitchFamily="34" charset="0"/>
              <a:cs typeface="Arial Black" panose="020B0604020202020204" pitchFamily="34" charset="0"/>
            </a:endParaRPr>
          </a:p>
        </p:txBody>
      </p:sp>
      <p:sp>
        <p:nvSpPr>
          <p:cNvPr id="21" name="テキスト ボックス 20">
            <a:extLst>
              <a:ext uri="{FF2B5EF4-FFF2-40B4-BE49-F238E27FC236}">
                <a16:creationId xmlns:a16="http://schemas.microsoft.com/office/drawing/2014/main" id="{38BB0A6E-1437-B3EB-967A-F4AF79750920}"/>
              </a:ext>
            </a:extLst>
          </p:cNvPr>
          <p:cNvSpPr txBox="1"/>
          <p:nvPr/>
        </p:nvSpPr>
        <p:spPr>
          <a:xfrm>
            <a:off x="1333442" y="5550068"/>
            <a:ext cx="6981155" cy="954107"/>
          </a:xfrm>
          <a:prstGeom prst="rect">
            <a:avLst/>
          </a:prstGeom>
          <a:noFill/>
          <a:ln>
            <a:solidFill>
              <a:srgbClr val="1BBEA8"/>
            </a:solidFill>
          </a:ln>
        </p:spPr>
        <p:txBody>
          <a:bodyPr wrap="square" rtlCol="0">
            <a:spAutoFit/>
          </a:bodyPr>
          <a:lstStyle/>
          <a:p>
            <a:pPr algn="ctr"/>
            <a:r>
              <a:rPr lang="en-US" altLang="ja-JP" sz="2800" b="1">
                <a:solidFill>
                  <a:schemeClr val="accent5">
                    <a:lumMod val="50000"/>
                  </a:schemeClr>
                </a:solidFill>
                <a:latin typeface="Arial Black" panose="020B0604020202020204" pitchFamily="34" charset="0"/>
                <a:cs typeface="Arial Black" panose="020B0604020202020204" pitchFamily="34" charset="0"/>
              </a:rPr>
              <a:t>It can not work well</a:t>
            </a:r>
          </a:p>
          <a:p>
            <a:pPr algn="ctr"/>
            <a:r>
              <a:rPr lang="en-US" altLang="ja-JP" sz="2800" b="1">
                <a:solidFill>
                  <a:schemeClr val="accent5">
                    <a:lumMod val="50000"/>
                  </a:schemeClr>
                </a:solidFill>
                <a:latin typeface="Arial Black" panose="020B0604020202020204" pitchFamily="34" charset="0"/>
                <a:cs typeface="Arial Black" panose="020B0604020202020204" pitchFamily="34" charset="0"/>
              </a:rPr>
              <a:t>when in </a:t>
            </a:r>
            <a:r>
              <a:rPr lang="en-US" altLang="ja-JP" sz="2800" b="1" u="sng">
                <a:solidFill>
                  <a:schemeClr val="accent5">
                    <a:lumMod val="50000"/>
                  </a:schemeClr>
                </a:solidFill>
                <a:latin typeface="Arial Black" panose="020B0604020202020204" pitchFamily="34" charset="0"/>
                <a:cs typeface="Arial Black" panose="020B0604020202020204" pitchFamily="34" charset="0"/>
              </a:rPr>
              <a:t>un-programmed</a:t>
            </a:r>
            <a:r>
              <a:rPr lang="en-US" altLang="ja-JP" sz="2800" b="1">
                <a:solidFill>
                  <a:schemeClr val="accent5">
                    <a:lumMod val="50000"/>
                  </a:schemeClr>
                </a:solidFill>
                <a:latin typeface="Arial Black" panose="020B0604020202020204" pitchFamily="34" charset="0"/>
                <a:cs typeface="Arial Black" panose="020B0604020202020204" pitchFamily="34" charset="0"/>
              </a:rPr>
              <a:t> situation</a:t>
            </a:r>
            <a:endParaRPr lang="ja-JP" altLang="en-US" sz="2800" b="1">
              <a:solidFill>
                <a:schemeClr val="accent5">
                  <a:lumMod val="50000"/>
                </a:schemeClr>
              </a:solidFill>
              <a:latin typeface="Arial Black" panose="020B0604020202020204" pitchFamily="34" charset="0"/>
              <a:cs typeface="Arial Black" panose="020B0604020202020204" pitchFamily="34" charset="0"/>
            </a:endParaRPr>
          </a:p>
        </p:txBody>
      </p:sp>
      <p:sp>
        <p:nvSpPr>
          <p:cNvPr id="22" name="矢印: 上向き折線 21">
            <a:extLst>
              <a:ext uri="{FF2B5EF4-FFF2-40B4-BE49-F238E27FC236}">
                <a16:creationId xmlns:a16="http://schemas.microsoft.com/office/drawing/2014/main" id="{F2CA5A43-CCEC-BFEB-348A-AA63348061BA}"/>
              </a:ext>
            </a:extLst>
          </p:cNvPr>
          <p:cNvSpPr/>
          <p:nvPr/>
        </p:nvSpPr>
        <p:spPr>
          <a:xfrm rot="5400000">
            <a:off x="555324" y="5618802"/>
            <a:ext cx="711736" cy="713123"/>
          </a:xfrm>
          <a:prstGeom prst="bentUpArrow">
            <a:avLst>
              <a:gd name="adj1" fmla="val 33066"/>
              <a:gd name="adj2" fmla="val 35633"/>
              <a:gd name="adj3" fmla="val 33123"/>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B5DE84F9-F693-CF60-8DC9-A31E145EC55B}"/>
              </a:ext>
            </a:extLst>
          </p:cNvPr>
          <p:cNvSpPr txBox="1"/>
          <p:nvPr/>
        </p:nvSpPr>
        <p:spPr>
          <a:xfrm>
            <a:off x="2108737" y="6473558"/>
            <a:ext cx="5423210" cy="338554"/>
          </a:xfrm>
          <a:prstGeom prst="rect">
            <a:avLst/>
          </a:prstGeom>
          <a:noFill/>
        </p:spPr>
        <p:txBody>
          <a:bodyPr wrap="square" rtlCol="0">
            <a:spAutoFit/>
          </a:bodyPr>
          <a:lstStyle/>
          <a:p>
            <a:pPr algn="ctr"/>
            <a:r>
              <a:rPr lang="ja-JP" altLang="en-US" sz="1600">
                <a:latin typeface="MS PGothic" panose="020B0600070205080204" pitchFamily="34" charset="-128"/>
                <a:ea typeface="MS PGothic" panose="020B0600070205080204" pitchFamily="34" charset="-128"/>
              </a:rPr>
              <a:t>プログラムされていない状況に対処できないという欠点を持つ</a:t>
            </a:r>
          </a:p>
        </p:txBody>
      </p:sp>
      <p:sp>
        <p:nvSpPr>
          <p:cNvPr id="7" name="テキスト ボックス 6">
            <a:extLst>
              <a:ext uri="{FF2B5EF4-FFF2-40B4-BE49-F238E27FC236}">
                <a16:creationId xmlns:a16="http://schemas.microsoft.com/office/drawing/2014/main" id="{266E4FEA-71B1-4B3D-65DD-BDF8491A30E0}"/>
              </a:ext>
            </a:extLst>
          </p:cNvPr>
          <p:cNvSpPr txBox="1"/>
          <p:nvPr/>
        </p:nvSpPr>
        <p:spPr>
          <a:xfrm>
            <a:off x="2053996" y="4601089"/>
            <a:ext cx="3439767" cy="338554"/>
          </a:xfrm>
          <a:prstGeom prst="rect">
            <a:avLst/>
          </a:prstGeom>
          <a:solidFill>
            <a:srgbClr val="C8F7F0"/>
          </a:solidFill>
          <a:ln>
            <a:solidFill>
              <a:srgbClr val="61E8D6"/>
            </a:solidFill>
          </a:ln>
        </p:spPr>
        <p:txBody>
          <a:bodyPr wrap="square" rtlCol="0">
            <a:spAutoFit/>
          </a:bodyPr>
          <a:lstStyle/>
          <a:p>
            <a:pPr algn="r"/>
            <a:r>
              <a:rPr lang="ja-JP" altLang="en-US" sz="1600">
                <a:solidFill>
                  <a:schemeClr val="accent5">
                    <a:lumMod val="75000"/>
                  </a:schemeClr>
                </a:solidFill>
                <a:latin typeface="MS PGothic" panose="020B0600070205080204" pitchFamily="34" charset="-128"/>
                <a:ea typeface="MS PGothic" panose="020B0600070205080204" pitchFamily="34" charset="-128"/>
              </a:rPr>
              <a:t>限られた条件下での単純作業は得意</a:t>
            </a:r>
          </a:p>
        </p:txBody>
      </p:sp>
      <p:sp>
        <p:nvSpPr>
          <p:cNvPr id="9" name="テキスト ボックス 8">
            <a:extLst>
              <a:ext uri="{FF2B5EF4-FFF2-40B4-BE49-F238E27FC236}">
                <a16:creationId xmlns:a16="http://schemas.microsoft.com/office/drawing/2014/main" id="{AA8AF570-6A6F-1260-0DA3-73E16DC09EC5}"/>
              </a:ext>
            </a:extLst>
          </p:cNvPr>
          <p:cNvSpPr txBox="1"/>
          <p:nvPr/>
        </p:nvSpPr>
        <p:spPr>
          <a:xfrm>
            <a:off x="6386170" y="5064944"/>
            <a:ext cx="1828800" cy="307777"/>
          </a:xfrm>
          <a:prstGeom prst="rect">
            <a:avLst/>
          </a:prstGeom>
          <a:noFill/>
        </p:spPr>
        <p:txBody>
          <a:bodyPr wrap="square" rtlCol="0">
            <a:spAutoFit/>
          </a:bodyPr>
          <a:lstStyle/>
          <a:p>
            <a:pPr algn="ctr"/>
            <a:r>
              <a:rPr lang="ja-JP" altLang="en-US" sz="1400">
                <a:solidFill>
                  <a:schemeClr val="accent5">
                    <a:lumMod val="75000"/>
                  </a:schemeClr>
                </a:solidFill>
                <a:latin typeface="MS PGothic" panose="020B0600070205080204" pitchFamily="34" charset="-128"/>
                <a:ea typeface="MS PGothic" panose="020B0600070205080204" pitchFamily="34" charset="-128"/>
              </a:rPr>
              <a:t>条件分岐の例</a:t>
            </a:r>
          </a:p>
        </p:txBody>
      </p:sp>
      <p:cxnSp>
        <p:nvCxnSpPr>
          <p:cNvPr id="11" name="直線矢印コネクタ 10">
            <a:extLst>
              <a:ext uri="{FF2B5EF4-FFF2-40B4-BE49-F238E27FC236}">
                <a16:creationId xmlns:a16="http://schemas.microsoft.com/office/drawing/2014/main" id="{B38D7654-1D11-9592-0B71-82DF1C8C8E1F}"/>
              </a:ext>
            </a:extLst>
          </p:cNvPr>
          <p:cNvCxnSpPr>
            <a:cxnSpLocks/>
          </p:cNvCxnSpPr>
          <p:nvPr/>
        </p:nvCxnSpPr>
        <p:spPr>
          <a:xfrm>
            <a:off x="502137" y="1912295"/>
            <a:ext cx="6066829" cy="0"/>
          </a:xfrm>
          <a:prstGeom prst="straightConnector1">
            <a:avLst/>
          </a:prstGeom>
          <a:ln>
            <a:solidFill>
              <a:srgbClr val="1BBEA8"/>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36BB819-FEA2-AD53-F963-FA27EC575A83}"/>
              </a:ext>
            </a:extLst>
          </p:cNvPr>
          <p:cNvSpPr txBox="1"/>
          <p:nvPr/>
        </p:nvSpPr>
        <p:spPr>
          <a:xfrm>
            <a:off x="3093893" y="509144"/>
            <a:ext cx="6051551" cy="646331"/>
          </a:xfrm>
          <a:prstGeom prst="rect">
            <a:avLst/>
          </a:prstGeom>
          <a:noFill/>
        </p:spPr>
        <p:txBody>
          <a:bodyPr wrap="square" rtlCol="0" anchor="b">
            <a:spAutoFit/>
          </a:bodyPr>
          <a:lstStyle/>
          <a:p>
            <a:pPr marL="457200" indent="-457200" algn="r">
              <a:buFont typeface="+mj-lt"/>
              <a:buAutoNum type="arabicPeriod"/>
            </a:pPr>
            <a:r>
              <a:rPr lang="en-US" altLang="ja-JP" sz="2200">
                <a:solidFill>
                  <a:schemeClr val="accent5">
                    <a:lumMod val="20000"/>
                    <a:lumOff val="80000"/>
                  </a:schemeClr>
                </a:solidFill>
                <a:latin typeface="Arial Black" panose="020B0604020202020204" pitchFamily="34" charset="0"/>
                <a:cs typeface="Arial Black" panose="020B0604020202020204" pitchFamily="34" charset="0"/>
              </a:rPr>
              <a:t>What is AI ?</a:t>
            </a:r>
            <a:endParaRPr lang="ja-JP" altLang="en-US" sz="2200">
              <a:solidFill>
                <a:schemeClr val="accent5">
                  <a:lumMod val="20000"/>
                  <a:lumOff val="80000"/>
                </a:schemeClr>
              </a:solidFill>
              <a:latin typeface="Arial Black" panose="020B0604020202020204" pitchFamily="34" charset="0"/>
              <a:cs typeface="Arial Black" panose="020B0604020202020204" pitchFamily="34" charset="0"/>
            </a:endParaRPr>
          </a:p>
          <a:p>
            <a:pPr algn="r"/>
            <a:r>
              <a:rPr lang="en-US" altLang="ja-JP" sz="1400">
                <a:solidFill>
                  <a:schemeClr val="accent5">
                    <a:lumMod val="20000"/>
                    <a:lumOff val="80000"/>
                  </a:schemeClr>
                </a:solidFill>
                <a:latin typeface="Arial Black" panose="020B0604020202020204" pitchFamily="34" charset="0"/>
                <a:cs typeface="Arial Black" panose="020B0604020202020204" pitchFamily="34" charset="0"/>
              </a:rPr>
              <a:t>– </a:t>
            </a:r>
            <a:r>
              <a:rPr lang="en-US" altLang="ja-JP" sz="1400" b="1">
                <a:solidFill>
                  <a:schemeClr val="accent5">
                    <a:lumMod val="20000"/>
                    <a:lumOff val="80000"/>
                  </a:schemeClr>
                </a:solidFill>
              </a:rPr>
              <a:t>AI(</a:t>
            </a:r>
            <a:r>
              <a:rPr lang="ja-JP" altLang="en-US" sz="1400" b="1">
                <a:solidFill>
                  <a:schemeClr val="accent5">
                    <a:lumMod val="20000"/>
                    <a:lumOff val="80000"/>
                  </a:schemeClr>
                </a:solidFill>
              </a:rPr>
              <a:t>強化学習</a:t>
            </a:r>
            <a:r>
              <a:rPr lang="en-US" altLang="ja-JP" sz="1400" b="1">
                <a:solidFill>
                  <a:schemeClr val="accent5">
                    <a:lumMod val="20000"/>
                    <a:lumOff val="80000"/>
                  </a:schemeClr>
                </a:solidFill>
              </a:rPr>
              <a:t>)</a:t>
            </a:r>
            <a:r>
              <a:rPr lang="ja-JP" altLang="en-US" sz="1400" b="1">
                <a:solidFill>
                  <a:schemeClr val="accent5">
                    <a:lumMod val="20000"/>
                    <a:lumOff val="80000"/>
                  </a:schemeClr>
                </a:solidFill>
              </a:rPr>
              <a:t>とは何か？</a:t>
            </a:r>
            <a:r>
              <a:rPr lang="en-US" altLang="ja-JP" sz="1400">
                <a:solidFill>
                  <a:schemeClr val="accent5">
                    <a:lumMod val="20000"/>
                    <a:lumOff val="80000"/>
                  </a:schemeClr>
                </a:solidFill>
                <a:latin typeface="Arial Black" panose="020B0604020202020204" pitchFamily="34" charset="0"/>
                <a:cs typeface="Arial Black" panose="020B0604020202020204" pitchFamily="34" charset="0"/>
              </a:rPr>
              <a:t> </a:t>
            </a:r>
            <a:endParaRPr lang="ja-JP" altLang="en-US" sz="140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spTree>
    <p:extLst>
      <p:ext uri="{BB962C8B-B14F-4D97-AF65-F5344CB8AC3E}">
        <p14:creationId xmlns:p14="http://schemas.microsoft.com/office/powerpoint/2010/main" val="234820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9B59927-ED05-1541-8FB8-A34A01241784}"/>
              </a:ext>
            </a:extLst>
          </p:cNvPr>
          <p:cNvSpPr txBox="1"/>
          <p:nvPr/>
        </p:nvSpPr>
        <p:spPr>
          <a:xfrm>
            <a:off x="287866" y="1360585"/>
            <a:ext cx="6051551" cy="438582"/>
          </a:xfrm>
          <a:prstGeom prst="rect">
            <a:avLst/>
          </a:prstGeom>
          <a:noFill/>
        </p:spPr>
        <p:txBody>
          <a:bodyPr wrap="square" rtlCol="0" anchor="b">
            <a:spAutoFit/>
          </a:bodyPr>
          <a:lstStyle/>
          <a:p>
            <a:r>
              <a:rPr lang="en-US" altLang="ja-JP" sz="2250">
                <a:solidFill>
                  <a:schemeClr val="bg1"/>
                </a:solidFill>
                <a:latin typeface="Arial Black" panose="020B0604020202020204" pitchFamily="34" charset="0"/>
                <a:cs typeface="Arial Black" panose="020B0604020202020204" pitchFamily="34" charset="0"/>
              </a:rPr>
              <a:t>2. Why AI is necessary ?</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a:solidFill>
                  <a:schemeClr val="bg1"/>
                </a:solidFill>
                <a:latin typeface="Arial Black" panose="020B0604020202020204" pitchFamily="34" charset="0"/>
                <a:cs typeface="Arial Black" panose="020B0604020202020204" pitchFamily="34" charset="0"/>
              </a:rPr>
              <a:t>– </a:t>
            </a:r>
            <a:r>
              <a:rPr lang="en-US" altLang="ja-JP" sz="1500" b="1">
                <a:solidFill>
                  <a:schemeClr val="bg1"/>
                </a:solidFill>
              </a:rPr>
              <a:t>AI</a:t>
            </a:r>
            <a:r>
              <a:rPr lang="ja-JP" altLang="en-US" sz="1500" b="1">
                <a:solidFill>
                  <a:schemeClr val="bg1"/>
                </a:solidFill>
              </a:rPr>
              <a:t>が必要な理由</a:t>
            </a:r>
            <a:r>
              <a:rPr lang="en-US" altLang="ja-JP" sz="2250">
                <a:solidFill>
                  <a:schemeClr val="bg1"/>
                </a:solidFill>
                <a:latin typeface="Arial Black" panose="020B0604020202020204" pitchFamily="34" charset="0"/>
                <a:cs typeface="Arial Black" panose="020B0604020202020204" pitchFamily="34" charset="0"/>
              </a:rPr>
              <a:t> </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2" name="四角形 1">
            <a:extLst>
              <a:ext uri="{FF2B5EF4-FFF2-40B4-BE49-F238E27FC236}">
                <a16:creationId xmlns:a16="http://schemas.microsoft.com/office/drawing/2014/main" id="{2D5EA7AD-0167-4447-A17E-445C3F62FAA7}"/>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テキスト ボックス 9">
            <a:extLst>
              <a:ext uri="{FF2B5EF4-FFF2-40B4-BE49-F238E27FC236}">
                <a16:creationId xmlns:a16="http://schemas.microsoft.com/office/drawing/2014/main" id="{54AAC77B-B95F-FF42-8B4D-A4D6E43D1491}"/>
              </a:ext>
            </a:extLst>
          </p:cNvPr>
          <p:cNvSpPr txBox="1"/>
          <p:nvPr/>
        </p:nvSpPr>
        <p:spPr>
          <a:xfrm>
            <a:off x="502138" y="1360585"/>
            <a:ext cx="7172136" cy="584775"/>
          </a:xfrm>
          <a:prstGeom prst="rect">
            <a:avLst/>
          </a:prstGeom>
          <a:noFill/>
        </p:spPr>
        <p:txBody>
          <a:bodyPr wrap="square" rtlCol="0">
            <a:spAutoFit/>
          </a:bodyPr>
          <a:lstStyle/>
          <a:p>
            <a:pPr algn="l"/>
            <a:r>
              <a:rPr lang="en-US" altLang="ja-JP" sz="3200" b="1">
                <a:solidFill>
                  <a:schemeClr val="accent5">
                    <a:lumMod val="50000"/>
                  </a:schemeClr>
                </a:solidFill>
                <a:latin typeface="Arial Black" panose="020B0604020202020204" pitchFamily="34" charset="0"/>
                <a:cs typeface="Arial Black" panose="020B0604020202020204" pitchFamily="34" charset="0"/>
              </a:rPr>
              <a:t>AI(Deep Learning) </a:t>
            </a:r>
            <a:r>
              <a:rPr lang="en-US" altLang="ja-JP"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 </a:t>
            </a:r>
            <a:r>
              <a:rPr lang="ja-JP" altLang="en-US"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深層強化学習</a:t>
            </a:r>
            <a:r>
              <a:rPr lang="en-US" altLang="ja-JP"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AI</a:t>
            </a:r>
            <a:endParaRPr lang="ja-JP" altLang="en-US"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endParaRPr>
          </a:p>
        </p:txBody>
      </p:sp>
      <p:sp>
        <p:nvSpPr>
          <p:cNvPr id="4" name="テキスト ボックス 3">
            <a:extLst>
              <a:ext uri="{FF2B5EF4-FFF2-40B4-BE49-F238E27FC236}">
                <a16:creationId xmlns:a16="http://schemas.microsoft.com/office/drawing/2014/main" id="{2B31DCA5-6458-0448-8B89-1EA9F3D2AB19}"/>
              </a:ext>
            </a:extLst>
          </p:cNvPr>
          <p:cNvSpPr txBox="1"/>
          <p:nvPr/>
        </p:nvSpPr>
        <p:spPr>
          <a:xfrm>
            <a:off x="502137" y="1882945"/>
            <a:ext cx="4293207" cy="338554"/>
          </a:xfrm>
          <a:prstGeom prst="rect">
            <a:avLst/>
          </a:prstGeom>
          <a:noFill/>
        </p:spPr>
        <p:txBody>
          <a:bodyPr wrap="square" rtlCol="0">
            <a:spAutoFit/>
          </a:bodyPr>
          <a:lstStyle/>
          <a:p>
            <a:pPr algn="l"/>
            <a:r>
              <a:rPr lang="en-US" altLang="ja-JP" sz="1600">
                <a:latin typeface="MS PGothic" panose="020B0600070205080204" pitchFamily="34" charset="-128"/>
                <a:ea typeface="MS PGothic" panose="020B0600070205080204" pitchFamily="34" charset="-128"/>
              </a:rPr>
              <a:t>| </a:t>
            </a:r>
            <a:r>
              <a:rPr lang="ja-JP" altLang="en-US" sz="1600">
                <a:latin typeface="MS PGothic" panose="020B0600070205080204" pitchFamily="34" charset="-128"/>
                <a:ea typeface="MS PGothic" panose="020B0600070205080204" pitchFamily="34" charset="-128"/>
              </a:rPr>
              <a:t>データ学習を用いた柔軟性の高いプログラム</a:t>
            </a:r>
            <a:r>
              <a:rPr lang="en-US" altLang="ja-JP" sz="1600">
                <a:latin typeface="MS PGothic" panose="020B0600070205080204" pitchFamily="34" charset="-128"/>
                <a:ea typeface="MS PGothic" panose="020B0600070205080204" pitchFamily="34" charset="-128"/>
              </a:rPr>
              <a:t> |</a:t>
            </a:r>
            <a:endParaRPr lang="ja-JP" altLang="en-US" sz="1600">
              <a:latin typeface="MS PGothic" panose="020B0600070205080204" pitchFamily="34" charset="-128"/>
              <a:ea typeface="MS PGothic" panose="020B0600070205080204" pitchFamily="34" charset="-128"/>
            </a:endParaRPr>
          </a:p>
        </p:txBody>
      </p:sp>
      <p:sp>
        <p:nvSpPr>
          <p:cNvPr id="8" name="テキスト ボックス 7">
            <a:extLst>
              <a:ext uri="{FF2B5EF4-FFF2-40B4-BE49-F238E27FC236}">
                <a16:creationId xmlns:a16="http://schemas.microsoft.com/office/drawing/2014/main" id="{B5462708-F2ED-DB04-952D-1CEC7E983F31}"/>
              </a:ext>
            </a:extLst>
          </p:cNvPr>
          <p:cNvSpPr txBox="1"/>
          <p:nvPr/>
        </p:nvSpPr>
        <p:spPr>
          <a:xfrm rot="16200000">
            <a:off x="-1631695" y="4395222"/>
            <a:ext cx="4153432" cy="461665"/>
          </a:xfrm>
          <a:prstGeom prst="rect">
            <a:avLst/>
          </a:prstGeom>
          <a:solidFill>
            <a:schemeClr val="accent5">
              <a:lumMod val="20000"/>
              <a:lumOff val="80000"/>
            </a:schemeClr>
          </a:solidFill>
          <a:ln>
            <a:solidFill>
              <a:schemeClr val="accent5"/>
            </a:solidFill>
          </a:ln>
        </p:spPr>
        <p:txBody>
          <a:bodyPr wrap="square" rtlCol="0">
            <a:spAutoFit/>
          </a:bodyPr>
          <a:lstStyle/>
          <a:p>
            <a:pPr algn="ctr"/>
            <a:r>
              <a:rPr lang="en-US" altLang="ja-JP" sz="2400" b="1">
                <a:solidFill>
                  <a:schemeClr val="accent5">
                    <a:lumMod val="50000"/>
                  </a:schemeClr>
                </a:solidFill>
                <a:latin typeface="Arial Narrow" panose="020B0606020202030204" pitchFamily="34" charset="0"/>
                <a:cs typeface="Arial" panose="020B0604020202020204" pitchFamily="34" charset="0"/>
              </a:rPr>
              <a:t>Three steps in one cycle:</a:t>
            </a:r>
            <a:endParaRPr lang="en-US" altLang="ja-JP" sz="2400" b="1">
              <a:solidFill>
                <a:schemeClr val="bg1"/>
              </a:solidFill>
              <a:highlight>
                <a:srgbClr val="008080"/>
              </a:highlight>
              <a:latin typeface="Arial Narrow" panose="020B0606020202030204" pitchFamily="34" charset="0"/>
              <a:cs typeface="Arial" panose="020B0604020202020204" pitchFamily="34" charset="0"/>
            </a:endParaRPr>
          </a:p>
        </p:txBody>
      </p:sp>
      <p:cxnSp>
        <p:nvCxnSpPr>
          <p:cNvPr id="11" name="直線矢印コネクタ 10">
            <a:extLst>
              <a:ext uri="{FF2B5EF4-FFF2-40B4-BE49-F238E27FC236}">
                <a16:creationId xmlns:a16="http://schemas.microsoft.com/office/drawing/2014/main" id="{B38D7654-1D11-9592-0B71-82DF1C8C8E1F}"/>
              </a:ext>
            </a:extLst>
          </p:cNvPr>
          <p:cNvCxnSpPr>
            <a:cxnSpLocks/>
          </p:cNvCxnSpPr>
          <p:nvPr/>
        </p:nvCxnSpPr>
        <p:spPr>
          <a:xfrm>
            <a:off x="502137" y="1912295"/>
            <a:ext cx="6066829" cy="0"/>
          </a:xfrm>
          <a:prstGeom prst="straightConnector1">
            <a:avLst/>
          </a:prstGeom>
          <a:ln>
            <a:solidFill>
              <a:srgbClr val="1BBEA8"/>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FA98B45-B305-8D74-053E-208F16279C5F}"/>
              </a:ext>
            </a:extLst>
          </p:cNvPr>
          <p:cNvSpPr txBox="1"/>
          <p:nvPr/>
        </p:nvSpPr>
        <p:spPr>
          <a:xfrm>
            <a:off x="720511" y="2484862"/>
            <a:ext cx="5469374" cy="1231106"/>
          </a:xfrm>
          <a:prstGeom prst="rect">
            <a:avLst/>
          </a:prstGeom>
          <a:noFill/>
        </p:spPr>
        <p:txBody>
          <a:bodyPr wrap="square" rtlCol="0">
            <a:spAutoFit/>
          </a:bodyPr>
          <a:lstStyle/>
          <a:p>
            <a:pPr algn="l"/>
            <a:r>
              <a:rPr lang="ja-JP" altLang="en-US" sz="2800" b="1">
                <a:solidFill>
                  <a:schemeClr val="bg1"/>
                </a:solidFill>
                <a:highlight>
                  <a:srgbClr val="008000"/>
                </a:highlight>
                <a:latin typeface="Arial" panose="020B0604020202020204" pitchFamily="34" charset="0"/>
                <a:cs typeface="Arial" panose="020B0604020202020204" pitchFamily="34" charset="0"/>
              </a:rPr>
              <a:t>○</a:t>
            </a:r>
            <a:r>
              <a:rPr lang="en-US" altLang="ja-JP" sz="2800" b="1">
                <a:solidFill>
                  <a:schemeClr val="bg1"/>
                </a:solidFill>
                <a:highlight>
                  <a:srgbClr val="008000"/>
                </a:highlight>
                <a:latin typeface="Arial" panose="020B0604020202020204" pitchFamily="34" charset="0"/>
                <a:cs typeface="Arial" panose="020B0604020202020204" pitchFamily="34" charset="0"/>
              </a:rPr>
              <a:t>Trial Run </a:t>
            </a:r>
            <a:r>
              <a:rPr lang="en-US" altLang="ja-JP" sz="2000">
                <a:solidFill>
                  <a:schemeClr val="bg1"/>
                </a:solidFill>
                <a:highlight>
                  <a:srgbClr val="008000"/>
                </a:highlight>
                <a:latin typeface="MS PGothic" panose="020B0600070205080204" pitchFamily="34" charset="-128"/>
                <a:ea typeface="MS PGothic" panose="020B0600070205080204" pitchFamily="34" charset="-128"/>
                <a:cs typeface="Arial" panose="020B0604020202020204" pitchFamily="34" charset="0"/>
              </a:rPr>
              <a:t>(</a:t>
            </a:r>
            <a:r>
              <a:rPr lang="ja-JP" altLang="en-US" sz="2000">
                <a:solidFill>
                  <a:schemeClr val="bg1"/>
                </a:solidFill>
                <a:highlight>
                  <a:srgbClr val="008000"/>
                </a:highlight>
                <a:latin typeface="MS PGothic" panose="020B0600070205080204" pitchFamily="34" charset="-128"/>
                <a:ea typeface="MS PGothic" panose="020B0600070205080204" pitchFamily="34" charset="-128"/>
                <a:cs typeface="Arial" panose="020B0604020202020204" pitchFamily="34" charset="0"/>
              </a:rPr>
              <a:t>試行</a:t>
            </a:r>
            <a:r>
              <a:rPr lang="en-US" altLang="ja-JP" sz="2000">
                <a:solidFill>
                  <a:schemeClr val="bg1"/>
                </a:solidFill>
                <a:highlight>
                  <a:srgbClr val="008000"/>
                </a:highlight>
                <a:latin typeface="MS PGothic" panose="020B0600070205080204" pitchFamily="34" charset="-128"/>
                <a:ea typeface="MS PGothic" panose="020B0600070205080204" pitchFamily="34" charset="-128"/>
                <a:cs typeface="Arial" panose="020B0604020202020204" pitchFamily="34" charset="0"/>
              </a:rPr>
              <a:t>)</a:t>
            </a:r>
            <a:endParaRPr lang="en-US" altLang="ja-JP" sz="2800" b="1">
              <a:solidFill>
                <a:schemeClr val="bg1"/>
              </a:solidFill>
              <a:highlight>
                <a:srgbClr val="008000"/>
              </a:highlight>
              <a:latin typeface="Arial" panose="020B0604020202020204" pitchFamily="34" charset="0"/>
              <a:ea typeface="MS PGothic" panose="020B0600070205080204" pitchFamily="34" charset="-128"/>
              <a:cs typeface="Arial" panose="020B0604020202020204" pitchFamily="34" charset="0"/>
            </a:endParaRPr>
          </a:p>
          <a:p>
            <a:pPr algn="l"/>
            <a:r>
              <a:rPr lang="ja-JP" altLang="en-US" sz="2200" b="1">
                <a:solidFill>
                  <a:schemeClr val="accent5">
                    <a:lumMod val="75000"/>
                  </a:schemeClr>
                </a:solidFill>
                <a:latin typeface="Arial" panose="020B0604020202020204" pitchFamily="34" charset="0"/>
                <a:cs typeface="Arial" panose="020B0604020202020204" pitchFamily="34" charset="0"/>
              </a:rPr>
              <a:t>・</a:t>
            </a:r>
            <a:r>
              <a:rPr lang="en-US" altLang="ja-JP" sz="2200" b="1">
                <a:solidFill>
                  <a:schemeClr val="accent5">
                    <a:lumMod val="75000"/>
                  </a:schemeClr>
                </a:solidFill>
                <a:latin typeface="Arial" panose="020B0604020202020204" pitchFamily="34" charset="0"/>
                <a:cs typeface="Arial" panose="020B0604020202020204" pitchFamily="34" charset="0"/>
              </a:rPr>
              <a:t>Collect </a:t>
            </a:r>
            <a:r>
              <a:rPr lang="en-US" altLang="ja-JP" sz="2200" b="1" u="sng">
                <a:solidFill>
                  <a:schemeClr val="accent5"/>
                </a:solidFill>
                <a:latin typeface="Arial" panose="020B0604020202020204" pitchFamily="34" charset="0"/>
                <a:cs typeface="Arial" panose="020B0604020202020204" pitchFamily="34" charset="0"/>
              </a:rPr>
              <a:t>data</a:t>
            </a:r>
            <a:r>
              <a:rPr lang="en-US" altLang="ja-JP" sz="2200" b="1">
                <a:solidFill>
                  <a:schemeClr val="accent5">
                    <a:lumMod val="75000"/>
                  </a:schemeClr>
                </a:solidFill>
                <a:latin typeface="Arial" panose="020B0604020202020204" pitchFamily="34" charset="0"/>
                <a:cs typeface="Arial" panose="020B0604020202020204" pitchFamily="34" charset="0"/>
              </a:rPr>
              <a:t> of current situation</a:t>
            </a:r>
          </a:p>
          <a:p>
            <a:pPr algn="l"/>
            <a:r>
              <a:rPr lang="ja-JP" altLang="en-US" sz="2200" b="1">
                <a:solidFill>
                  <a:schemeClr val="accent5">
                    <a:lumMod val="75000"/>
                  </a:schemeClr>
                </a:solidFill>
                <a:latin typeface="Arial" panose="020B0604020202020204" pitchFamily="34" charset="0"/>
                <a:cs typeface="Arial" panose="020B0604020202020204" pitchFamily="34" charset="0"/>
              </a:rPr>
              <a:t>・</a:t>
            </a:r>
            <a:r>
              <a:rPr lang="en-US" altLang="ja-JP" sz="2200" b="1">
                <a:solidFill>
                  <a:schemeClr val="accent5">
                    <a:lumMod val="75000"/>
                  </a:schemeClr>
                </a:solidFill>
                <a:latin typeface="Arial" panose="020B0604020202020204" pitchFamily="34" charset="0"/>
                <a:cs typeface="Arial" panose="020B0604020202020204" pitchFamily="34" charset="0"/>
              </a:rPr>
              <a:t>Take action based on last cycle</a:t>
            </a:r>
            <a:endParaRPr lang="en-US" altLang="ja-JP" sz="2200" b="1">
              <a:solidFill>
                <a:schemeClr val="accent5">
                  <a:lumMod val="75000"/>
                </a:schemeClr>
              </a:solidFill>
              <a:highlight>
                <a:srgbClr val="008080"/>
              </a:highlight>
              <a:latin typeface="Arial" panose="020B0604020202020204" pitchFamily="34" charset="0"/>
              <a:cs typeface="Arial" panose="020B0604020202020204" pitchFamily="34" charset="0"/>
            </a:endParaRPr>
          </a:p>
        </p:txBody>
      </p:sp>
      <p:sp>
        <p:nvSpPr>
          <p:cNvPr id="15" name="矢印: 下 14">
            <a:extLst>
              <a:ext uri="{FF2B5EF4-FFF2-40B4-BE49-F238E27FC236}">
                <a16:creationId xmlns:a16="http://schemas.microsoft.com/office/drawing/2014/main" id="{AE19F512-B214-E88B-EEC6-569072471F84}"/>
              </a:ext>
            </a:extLst>
          </p:cNvPr>
          <p:cNvSpPr/>
          <p:nvPr/>
        </p:nvSpPr>
        <p:spPr>
          <a:xfrm>
            <a:off x="911271" y="3672168"/>
            <a:ext cx="969264" cy="269211"/>
          </a:xfrm>
          <a:prstGeom prst="downArrow">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22DC90CF-A39D-7435-B83D-C58A9A9DEEA1}"/>
              </a:ext>
            </a:extLst>
          </p:cNvPr>
          <p:cNvSpPr txBox="1"/>
          <p:nvPr/>
        </p:nvSpPr>
        <p:spPr>
          <a:xfrm>
            <a:off x="720510" y="3896373"/>
            <a:ext cx="5476212" cy="1200329"/>
          </a:xfrm>
          <a:prstGeom prst="rect">
            <a:avLst/>
          </a:prstGeom>
          <a:noFill/>
        </p:spPr>
        <p:txBody>
          <a:bodyPr wrap="square" rtlCol="0">
            <a:spAutoFit/>
          </a:bodyPr>
          <a:lstStyle/>
          <a:p>
            <a:pPr algn="l"/>
            <a:r>
              <a:rPr lang="ja-JP" altLang="en-US" sz="2800" b="1">
                <a:solidFill>
                  <a:schemeClr val="bg1"/>
                </a:solidFill>
                <a:highlight>
                  <a:srgbClr val="008000"/>
                </a:highlight>
                <a:latin typeface="Arial" panose="020B0604020202020204" pitchFamily="34" charset="0"/>
                <a:cs typeface="Arial" panose="020B0604020202020204" pitchFamily="34" charset="0"/>
              </a:rPr>
              <a:t>○</a:t>
            </a:r>
            <a:r>
              <a:rPr lang="en-US" altLang="ja-JP" sz="2800" b="1">
                <a:solidFill>
                  <a:schemeClr val="bg1"/>
                </a:solidFill>
                <a:highlight>
                  <a:srgbClr val="008000"/>
                </a:highlight>
                <a:latin typeface="Arial" panose="020B0604020202020204" pitchFamily="34" charset="0"/>
                <a:cs typeface="Arial" panose="020B0604020202020204" pitchFamily="34" charset="0"/>
              </a:rPr>
              <a:t>Evaluation </a:t>
            </a:r>
            <a:r>
              <a:rPr lang="en-US" altLang="ja-JP" sz="2000">
                <a:solidFill>
                  <a:schemeClr val="bg1"/>
                </a:solidFill>
                <a:highlight>
                  <a:srgbClr val="008000"/>
                </a:highlight>
                <a:latin typeface="MS PGothic" panose="020B0600070205080204" pitchFamily="34" charset="-128"/>
                <a:ea typeface="MS PGothic" panose="020B0600070205080204" pitchFamily="34" charset="-128"/>
                <a:cs typeface="Arial" panose="020B0604020202020204" pitchFamily="34" charset="0"/>
              </a:rPr>
              <a:t>(</a:t>
            </a:r>
            <a:r>
              <a:rPr lang="ja-JP" altLang="en-US" sz="2000">
                <a:solidFill>
                  <a:schemeClr val="bg1"/>
                </a:solidFill>
                <a:highlight>
                  <a:srgbClr val="008000"/>
                </a:highlight>
                <a:latin typeface="MS PGothic" panose="020B0600070205080204" pitchFamily="34" charset="-128"/>
                <a:ea typeface="MS PGothic" panose="020B0600070205080204" pitchFamily="34" charset="-128"/>
                <a:cs typeface="Arial" panose="020B0604020202020204" pitchFamily="34" charset="0"/>
              </a:rPr>
              <a:t>評価</a:t>
            </a:r>
            <a:r>
              <a:rPr lang="en-US" altLang="ja-JP" sz="2000">
                <a:solidFill>
                  <a:schemeClr val="bg1"/>
                </a:solidFill>
                <a:highlight>
                  <a:srgbClr val="008000"/>
                </a:highlight>
                <a:latin typeface="MS PGothic" panose="020B0600070205080204" pitchFamily="34" charset="-128"/>
                <a:ea typeface="MS PGothic" panose="020B0600070205080204" pitchFamily="34" charset="-128"/>
                <a:cs typeface="Arial" panose="020B0604020202020204" pitchFamily="34" charset="0"/>
              </a:rPr>
              <a:t>)</a:t>
            </a:r>
            <a:endParaRPr lang="en-US" altLang="ja-JP" sz="2800" b="1">
              <a:solidFill>
                <a:schemeClr val="bg1"/>
              </a:solidFill>
              <a:highlight>
                <a:srgbClr val="008000"/>
              </a:highlight>
              <a:latin typeface="Arial" panose="020B0604020202020204" pitchFamily="34" charset="0"/>
              <a:ea typeface="MS PGothic" panose="020B0600070205080204" pitchFamily="34" charset="-128"/>
              <a:cs typeface="Arial" panose="020B0604020202020204" pitchFamily="34" charset="0"/>
            </a:endParaRPr>
          </a:p>
          <a:p>
            <a:r>
              <a:rPr lang="ja-JP" altLang="en-US" sz="2200" b="1">
                <a:solidFill>
                  <a:schemeClr val="accent5">
                    <a:lumMod val="75000"/>
                  </a:schemeClr>
                </a:solidFill>
                <a:latin typeface="Arial" panose="020B0604020202020204" pitchFamily="34" charset="0"/>
                <a:cs typeface="Arial" panose="020B0604020202020204" pitchFamily="34" charset="0"/>
              </a:rPr>
              <a:t>・</a:t>
            </a:r>
            <a:r>
              <a:rPr lang="en-US" altLang="ja-JP" sz="2200" b="1">
                <a:solidFill>
                  <a:schemeClr val="accent5">
                    <a:lumMod val="75000"/>
                  </a:schemeClr>
                </a:solidFill>
                <a:latin typeface="Arial" panose="020B0604020202020204" pitchFamily="34" charset="0"/>
                <a:cs typeface="Arial" panose="020B0604020202020204" pitchFamily="34" charset="0"/>
              </a:rPr>
              <a:t>Decide how much </a:t>
            </a:r>
            <a:r>
              <a:rPr lang="en-US" altLang="ja-JP" sz="2200" b="1" u="sng">
                <a:solidFill>
                  <a:schemeClr val="accent5"/>
                </a:solidFill>
                <a:latin typeface="Arial" panose="020B0604020202020204" pitchFamily="34" charset="0"/>
                <a:cs typeface="Arial" panose="020B0604020202020204" pitchFamily="34" charset="0"/>
              </a:rPr>
              <a:t>reward</a:t>
            </a:r>
            <a:r>
              <a:rPr lang="en-US" altLang="ja-JP" sz="2200" b="1">
                <a:solidFill>
                  <a:schemeClr val="accent5">
                    <a:lumMod val="75000"/>
                  </a:schemeClr>
                </a:solidFill>
                <a:latin typeface="Arial" panose="020B0604020202020204" pitchFamily="34" charset="0"/>
                <a:cs typeface="Arial" panose="020B0604020202020204" pitchFamily="34" charset="0"/>
              </a:rPr>
              <a:t> AI gets</a:t>
            </a:r>
          </a:p>
          <a:p>
            <a:r>
              <a:rPr lang="en-US" altLang="ja-JP" sz="2200" b="1">
                <a:solidFill>
                  <a:schemeClr val="accent5">
                    <a:lumMod val="75000"/>
                  </a:schemeClr>
                </a:solidFill>
                <a:latin typeface="Arial" panose="020B0604020202020204" pitchFamily="34" charset="0"/>
                <a:cs typeface="Arial" panose="020B0604020202020204" pitchFamily="34" charset="0"/>
              </a:rPr>
              <a:t> according to the result of “Trial Run”</a:t>
            </a:r>
            <a:endParaRPr lang="en-US" altLang="ja-JP" sz="2200" b="1">
              <a:solidFill>
                <a:schemeClr val="accent5">
                  <a:lumMod val="75000"/>
                </a:schemeClr>
              </a:solidFill>
              <a:highlight>
                <a:srgbClr val="008080"/>
              </a:highlight>
              <a:latin typeface="Arial" panose="020B0604020202020204" pitchFamily="34" charset="0"/>
              <a:cs typeface="Arial" panose="020B0604020202020204" pitchFamily="34" charset="0"/>
            </a:endParaRPr>
          </a:p>
        </p:txBody>
      </p:sp>
      <p:sp>
        <p:nvSpPr>
          <p:cNvPr id="24" name="矢印: 下 23">
            <a:extLst>
              <a:ext uri="{FF2B5EF4-FFF2-40B4-BE49-F238E27FC236}">
                <a16:creationId xmlns:a16="http://schemas.microsoft.com/office/drawing/2014/main" id="{BCCE8C6B-EF9D-599B-AB66-4B9F050F38F7}"/>
              </a:ext>
            </a:extLst>
          </p:cNvPr>
          <p:cNvSpPr/>
          <p:nvPr/>
        </p:nvSpPr>
        <p:spPr>
          <a:xfrm>
            <a:off x="911271" y="5095496"/>
            <a:ext cx="969264" cy="269211"/>
          </a:xfrm>
          <a:prstGeom prst="downArrow">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a:extLst>
              <a:ext uri="{FF2B5EF4-FFF2-40B4-BE49-F238E27FC236}">
                <a16:creationId xmlns:a16="http://schemas.microsoft.com/office/drawing/2014/main" id="{4F48C794-3E89-9DC5-BC1D-1CD222F71B53}"/>
              </a:ext>
            </a:extLst>
          </p:cNvPr>
          <p:cNvSpPr txBox="1"/>
          <p:nvPr/>
        </p:nvSpPr>
        <p:spPr>
          <a:xfrm>
            <a:off x="720510" y="5329180"/>
            <a:ext cx="5469374" cy="1200329"/>
          </a:xfrm>
          <a:prstGeom prst="rect">
            <a:avLst/>
          </a:prstGeom>
          <a:noFill/>
        </p:spPr>
        <p:txBody>
          <a:bodyPr wrap="square" rtlCol="0">
            <a:spAutoFit/>
          </a:bodyPr>
          <a:lstStyle/>
          <a:p>
            <a:pPr algn="l"/>
            <a:r>
              <a:rPr lang="ja-JP" altLang="en-US" sz="2800" b="1">
                <a:solidFill>
                  <a:schemeClr val="bg1"/>
                </a:solidFill>
                <a:highlight>
                  <a:srgbClr val="008000"/>
                </a:highlight>
                <a:latin typeface="Arial" panose="020B0604020202020204" pitchFamily="34" charset="0"/>
                <a:cs typeface="Arial" panose="020B0604020202020204" pitchFamily="34" charset="0"/>
              </a:rPr>
              <a:t>○</a:t>
            </a:r>
            <a:r>
              <a:rPr lang="en-US" altLang="ja-JP" sz="2800" b="1">
                <a:solidFill>
                  <a:schemeClr val="bg1"/>
                </a:solidFill>
                <a:highlight>
                  <a:srgbClr val="008000"/>
                </a:highlight>
                <a:latin typeface="Arial" panose="020B0604020202020204" pitchFamily="34" charset="0"/>
                <a:cs typeface="Arial" panose="020B0604020202020204" pitchFamily="34" charset="0"/>
              </a:rPr>
              <a:t>Analysis </a:t>
            </a:r>
            <a:r>
              <a:rPr lang="en-US" altLang="ja-JP" sz="2000">
                <a:solidFill>
                  <a:schemeClr val="bg1"/>
                </a:solidFill>
                <a:highlight>
                  <a:srgbClr val="008000"/>
                </a:highlight>
                <a:latin typeface="MS PGothic" panose="020B0600070205080204" pitchFamily="34" charset="-128"/>
                <a:ea typeface="MS PGothic" panose="020B0600070205080204" pitchFamily="34" charset="-128"/>
                <a:cs typeface="Arial" panose="020B0604020202020204" pitchFamily="34" charset="0"/>
              </a:rPr>
              <a:t>(</a:t>
            </a:r>
            <a:r>
              <a:rPr lang="ja-JP" altLang="en-US" sz="2000">
                <a:solidFill>
                  <a:schemeClr val="bg1"/>
                </a:solidFill>
                <a:highlight>
                  <a:srgbClr val="008000"/>
                </a:highlight>
                <a:latin typeface="MS PGothic" panose="020B0600070205080204" pitchFamily="34" charset="-128"/>
                <a:ea typeface="MS PGothic" panose="020B0600070205080204" pitchFamily="34" charset="-128"/>
                <a:cs typeface="Arial" panose="020B0604020202020204" pitchFamily="34" charset="0"/>
              </a:rPr>
              <a:t>分析</a:t>
            </a:r>
            <a:r>
              <a:rPr lang="en-US" altLang="ja-JP" sz="2000">
                <a:solidFill>
                  <a:schemeClr val="bg1"/>
                </a:solidFill>
                <a:highlight>
                  <a:srgbClr val="008000"/>
                </a:highlight>
                <a:latin typeface="MS PGothic" panose="020B0600070205080204" pitchFamily="34" charset="-128"/>
                <a:ea typeface="MS PGothic" panose="020B0600070205080204" pitchFamily="34" charset="-128"/>
                <a:cs typeface="Arial" panose="020B0604020202020204" pitchFamily="34" charset="0"/>
              </a:rPr>
              <a:t>)</a:t>
            </a:r>
            <a:endParaRPr lang="en-US" altLang="ja-JP" sz="2800" b="1">
              <a:solidFill>
                <a:schemeClr val="bg1"/>
              </a:solidFill>
              <a:highlight>
                <a:srgbClr val="008000"/>
              </a:highlight>
              <a:latin typeface="Arial" panose="020B0604020202020204" pitchFamily="34" charset="0"/>
              <a:ea typeface="MS PGothic" panose="020B0600070205080204" pitchFamily="34" charset="-128"/>
              <a:cs typeface="Arial" panose="020B0604020202020204" pitchFamily="34" charset="0"/>
            </a:endParaRPr>
          </a:p>
          <a:p>
            <a:r>
              <a:rPr lang="ja-JP" altLang="en-US" sz="2200" b="1">
                <a:solidFill>
                  <a:schemeClr val="accent5">
                    <a:lumMod val="75000"/>
                  </a:schemeClr>
                </a:solidFill>
                <a:latin typeface="Arial" panose="020B0604020202020204" pitchFamily="34" charset="0"/>
                <a:cs typeface="Arial" panose="020B0604020202020204" pitchFamily="34" charset="0"/>
              </a:rPr>
              <a:t>・</a:t>
            </a:r>
            <a:r>
              <a:rPr lang="en-US" altLang="ja-JP" sz="2200" b="1" u="sng">
                <a:solidFill>
                  <a:schemeClr val="accent5"/>
                </a:solidFill>
                <a:latin typeface="Arial" panose="020B0604020202020204" pitchFamily="34" charset="0"/>
                <a:cs typeface="Arial" panose="020B0604020202020204" pitchFamily="34" charset="0"/>
              </a:rPr>
              <a:t>Calculate</a:t>
            </a:r>
            <a:r>
              <a:rPr lang="en-US" altLang="ja-JP" sz="2200" b="1">
                <a:solidFill>
                  <a:schemeClr val="accent5">
                    <a:lumMod val="75000"/>
                  </a:schemeClr>
                </a:solidFill>
                <a:latin typeface="Arial" panose="020B0604020202020204" pitchFamily="34" charset="0"/>
                <a:cs typeface="Arial" panose="020B0604020202020204" pitchFamily="34" charset="0"/>
              </a:rPr>
              <a:t> the result of “Evaluation”</a:t>
            </a:r>
          </a:p>
          <a:p>
            <a:r>
              <a:rPr lang="ja-JP" altLang="en-US" sz="2200" b="1">
                <a:solidFill>
                  <a:schemeClr val="accent5">
                    <a:lumMod val="75000"/>
                  </a:schemeClr>
                </a:solidFill>
                <a:latin typeface="Arial" panose="020B0604020202020204" pitchFamily="34" charset="0"/>
                <a:cs typeface="Arial" panose="020B0604020202020204" pitchFamily="34" charset="0"/>
              </a:rPr>
              <a:t>・</a:t>
            </a:r>
            <a:r>
              <a:rPr lang="en-US" altLang="ja-JP" sz="2200" b="1">
                <a:solidFill>
                  <a:schemeClr val="accent5">
                    <a:lumMod val="75000"/>
                  </a:schemeClr>
                </a:solidFill>
                <a:latin typeface="Arial" panose="020B0604020202020204" pitchFamily="34" charset="0"/>
                <a:cs typeface="Arial" panose="020B0604020202020204" pitchFamily="34" charset="0"/>
              </a:rPr>
              <a:t>Think what to do in next cycle</a:t>
            </a:r>
            <a:endParaRPr lang="en-US" altLang="ja-JP" sz="2200" b="1">
              <a:solidFill>
                <a:schemeClr val="accent5">
                  <a:lumMod val="75000"/>
                </a:schemeClr>
              </a:solidFill>
              <a:highlight>
                <a:srgbClr val="008080"/>
              </a:highlight>
              <a:latin typeface="Arial" panose="020B0604020202020204" pitchFamily="34" charset="0"/>
              <a:cs typeface="Arial" panose="020B0604020202020204" pitchFamily="34" charset="0"/>
            </a:endParaRPr>
          </a:p>
        </p:txBody>
      </p:sp>
      <p:sp>
        <p:nvSpPr>
          <p:cNvPr id="6" name="矢印: U ターン 5">
            <a:extLst>
              <a:ext uri="{FF2B5EF4-FFF2-40B4-BE49-F238E27FC236}">
                <a16:creationId xmlns:a16="http://schemas.microsoft.com/office/drawing/2014/main" id="{14F1616B-23AC-9FD6-1FF3-619588883774}"/>
              </a:ext>
            </a:extLst>
          </p:cNvPr>
          <p:cNvSpPr/>
          <p:nvPr/>
        </p:nvSpPr>
        <p:spPr>
          <a:xfrm rot="16200000" flipV="1">
            <a:off x="4024225" y="4210986"/>
            <a:ext cx="3834145" cy="510849"/>
          </a:xfrm>
          <a:prstGeom prst="uturnArrow">
            <a:avLst>
              <a:gd name="adj1" fmla="val 28120"/>
              <a:gd name="adj2" fmla="val 25000"/>
              <a:gd name="adj3" fmla="val 30932"/>
              <a:gd name="adj4" fmla="val 0"/>
              <a:gd name="adj5" fmla="val 100000"/>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4" name="テキスト ボックス 13">
            <a:extLst>
              <a:ext uri="{FF2B5EF4-FFF2-40B4-BE49-F238E27FC236}">
                <a16:creationId xmlns:a16="http://schemas.microsoft.com/office/drawing/2014/main" id="{F13BE9FB-8B68-150E-7BBE-01A3E95DA053}"/>
              </a:ext>
            </a:extLst>
          </p:cNvPr>
          <p:cNvSpPr txBox="1"/>
          <p:nvPr/>
        </p:nvSpPr>
        <p:spPr>
          <a:xfrm>
            <a:off x="2349088" y="3598699"/>
            <a:ext cx="3447119" cy="307777"/>
          </a:xfrm>
          <a:prstGeom prst="rect">
            <a:avLst/>
          </a:prstGeom>
          <a:noFill/>
        </p:spPr>
        <p:txBody>
          <a:bodyPr wrap="square" rtlCol="0">
            <a:spAutoFit/>
          </a:bodyPr>
          <a:lstStyle/>
          <a:p>
            <a:pPr algn="r"/>
            <a:r>
              <a:rPr lang="ja-JP" altLang="en-US" sz="1400">
                <a:solidFill>
                  <a:schemeClr val="accent5">
                    <a:lumMod val="50000"/>
                  </a:schemeClr>
                </a:solidFill>
              </a:rPr>
              <a:t>行動し、状況の情報を得る</a:t>
            </a:r>
          </a:p>
        </p:txBody>
      </p:sp>
      <p:sp>
        <p:nvSpPr>
          <p:cNvPr id="17" name="テキスト ボックス 16">
            <a:extLst>
              <a:ext uri="{FF2B5EF4-FFF2-40B4-BE49-F238E27FC236}">
                <a16:creationId xmlns:a16="http://schemas.microsoft.com/office/drawing/2014/main" id="{195FD0E5-5528-B818-3D31-A7B551854FE4}"/>
              </a:ext>
            </a:extLst>
          </p:cNvPr>
          <p:cNvSpPr txBox="1"/>
          <p:nvPr/>
        </p:nvSpPr>
        <p:spPr>
          <a:xfrm>
            <a:off x="2402978" y="5009451"/>
            <a:ext cx="3447119" cy="307777"/>
          </a:xfrm>
          <a:prstGeom prst="rect">
            <a:avLst/>
          </a:prstGeom>
          <a:noFill/>
        </p:spPr>
        <p:txBody>
          <a:bodyPr wrap="square" rtlCol="0">
            <a:spAutoFit/>
          </a:bodyPr>
          <a:lstStyle/>
          <a:p>
            <a:pPr algn="r"/>
            <a:r>
              <a:rPr lang="ja-JP" altLang="en-US" sz="1400">
                <a:solidFill>
                  <a:schemeClr val="accent5">
                    <a:lumMod val="50000"/>
                  </a:schemeClr>
                </a:solidFill>
              </a:rPr>
              <a:t>試行の結果に応じた報酬を得る</a:t>
            </a:r>
          </a:p>
        </p:txBody>
      </p:sp>
      <p:sp>
        <p:nvSpPr>
          <p:cNvPr id="19" name="テキスト ボックス 18">
            <a:extLst>
              <a:ext uri="{FF2B5EF4-FFF2-40B4-BE49-F238E27FC236}">
                <a16:creationId xmlns:a16="http://schemas.microsoft.com/office/drawing/2014/main" id="{98F74A59-4996-A1AB-E0A8-73E499663C5C}"/>
              </a:ext>
            </a:extLst>
          </p:cNvPr>
          <p:cNvSpPr txBox="1"/>
          <p:nvPr/>
        </p:nvSpPr>
        <p:spPr>
          <a:xfrm>
            <a:off x="2399413" y="6438395"/>
            <a:ext cx="3447119" cy="307777"/>
          </a:xfrm>
          <a:prstGeom prst="rect">
            <a:avLst/>
          </a:prstGeom>
          <a:noFill/>
        </p:spPr>
        <p:txBody>
          <a:bodyPr wrap="square" rtlCol="0">
            <a:spAutoFit/>
          </a:bodyPr>
          <a:lstStyle/>
          <a:p>
            <a:pPr algn="r"/>
            <a:r>
              <a:rPr lang="ja-JP" altLang="en-US" sz="1400">
                <a:solidFill>
                  <a:schemeClr val="accent5">
                    <a:lumMod val="50000"/>
                  </a:schemeClr>
                </a:solidFill>
              </a:rPr>
              <a:t>行動と報酬の関係から次の行動を決める</a:t>
            </a:r>
          </a:p>
        </p:txBody>
      </p:sp>
      <p:sp>
        <p:nvSpPr>
          <p:cNvPr id="22" name="テキスト ボックス 21">
            <a:extLst>
              <a:ext uri="{FF2B5EF4-FFF2-40B4-BE49-F238E27FC236}">
                <a16:creationId xmlns:a16="http://schemas.microsoft.com/office/drawing/2014/main" id="{F6CE8915-A5C3-386D-41D8-A5773F8BC473}"/>
              </a:ext>
            </a:extLst>
          </p:cNvPr>
          <p:cNvSpPr txBox="1"/>
          <p:nvPr/>
        </p:nvSpPr>
        <p:spPr>
          <a:xfrm>
            <a:off x="6328657" y="5173007"/>
            <a:ext cx="2684531" cy="769441"/>
          </a:xfrm>
          <a:prstGeom prst="rect">
            <a:avLst/>
          </a:prstGeom>
          <a:solidFill>
            <a:srgbClr val="C8F7F0"/>
          </a:solidFill>
          <a:ln>
            <a:solidFill>
              <a:schemeClr val="accent5"/>
            </a:solidFill>
          </a:ln>
        </p:spPr>
        <p:txBody>
          <a:bodyPr wrap="square" rtlCol="0">
            <a:spAutoFit/>
          </a:bodyPr>
          <a:lstStyle/>
          <a:p>
            <a:pPr algn="l"/>
            <a:r>
              <a:rPr lang="en-US" altLang="ja-JP" sz="2200" b="1">
                <a:solidFill>
                  <a:schemeClr val="accent5">
                    <a:lumMod val="50000"/>
                  </a:schemeClr>
                </a:solidFill>
                <a:latin typeface="Arial" panose="020B0604020202020204" pitchFamily="34" charset="0"/>
                <a:cs typeface="Arial" panose="020B0604020202020204" pitchFamily="34" charset="0"/>
              </a:rPr>
              <a:t>AI can deal with changing situation</a:t>
            </a:r>
            <a:endParaRPr lang="ja-JP" altLang="en-US" sz="2200" b="1">
              <a:solidFill>
                <a:schemeClr val="accent5">
                  <a:lumMod val="50000"/>
                </a:schemeClr>
              </a:solidFill>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604CE3D7-B7C0-73BC-6937-2104904F3FD0}"/>
              </a:ext>
            </a:extLst>
          </p:cNvPr>
          <p:cNvSpPr txBox="1"/>
          <p:nvPr/>
        </p:nvSpPr>
        <p:spPr>
          <a:xfrm>
            <a:off x="190173" y="498516"/>
            <a:ext cx="7918289" cy="707886"/>
          </a:xfrm>
          <a:prstGeom prst="rect">
            <a:avLst/>
          </a:prstGeom>
          <a:noFill/>
        </p:spPr>
        <p:txBody>
          <a:bodyPr wrap="square" rtlCol="0" anchor="b">
            <a:spAutoFit/>
          </a:bodyPr>
          <a:lstStyle/>
          <a:p>
            <a:r>
              <a:rPr lang="ja-JP" altLang="en-US" sz="2600">
                <a:solidFill>
                  <a:schemeClr val="bg1"/>
                </a:solidFill>
                <a:latin typeface="Arial Black" panose="020B0604020202020204" pitchFamily="34" charset="0"/>
                <a:cs typeface="Arial Black" panose="020B0604020202020204" pitchFamily="34" charset="0"/>
              </a:rPr>
              <a:t>○</a:t>
            </a:r>
            <a:r>
              <a:rPr lang="en-US" altLang="ja-JP" sz="2600">
                <a:solidFill>
                  <a:schemeClr val="bg1"/>
                </a:solidFill>
                <a:latin typeface="Arial Black" panose="020B0604020202020204" pitchFamily="34" charset="0"/>
                <a:cs typeface="Arial Black" panose="020B0604020202020204" pitchFamily="34" charset="0"/>
              </a:rPr>
              <a:t> AI(Deep Learning) and Non-AI</a:t>
            </a:r>
          </a:p>
          <a:p>
            <a:r>
              <a:rPr lang="ja-JP" altLang="en-US" sz="1400" b="1">
                <a:solidFill>
                  <a:schemeClr val="bg1"/>
                </a:solidFill>
                <a:latin typeface="Arial Black" panose="020B0604020202020204" pitchFamily="34" charset="0"/>
                <a:ea typeface="MS Gothic" panose="020B0609070205080204" pitchFamily="49" charset="-128"/>
                <a:cs typeface="Arial Black" panose="020B0604020202020204" pitchFamily="34" charset="0"/>
              </a:rPr>
              <a:t>　</a:t>
            </a:r>
            <a:r>
              <a:rPr lang="en-US" altLang="ja-JP" sz="1400" b="1">
                <a:solidFill>
                  <a:schemeClr val="bg1"/>
                </a:solidFill>
                <a:latin typeface="Arial Black" panose="020B0604020202020204" pitchFamily="34" charset="0"/>
                <a:ea typeface="MS Gothic" panose="020B0609070205080204" pitchFamily="49" charset="-128"/>
                <a:cs typeface="Arial Black" panose="020B0604020202020204" pitchFamily="34" charset="0"/>
              </a:rPr>
              <a:t>     </a:t>
            </a:r>
            <a:r>
              <a:rPr lang="ja-JP" altLang="en-US" sz="1400" b="1">
                <a:solidFill>
                  <a:schemeClr val="bg1"/>
                </a:solidFill>
                <a:latin typeface="Arial" panose="020B0604020202020204" pitchFamily="34" charset="0"/>
                <a:ea typeface="MS Gothic" panose="020B0609070205080204" pitchFamily="49" charset="-128"/>
                <a:cs typeface="Arial" panose="020B0604020202020204" pitchFamily="34" charset="0"/>
              </a:rPr>
              <a:t>強化学習</a:t>
            </a:r>
            <a:r>
              <a:rPr lang="en-US" altLang="ja-JP" sz="1400" b="1">
                <a:solidFill>
                  <a:schemeClr val="bg1"/>
                </a:solidFill>
                <a:latin typeface="Arial" panose="020B0604020202020204" pitchFamily="34" charset="0"/>
                <a:ea typeface="MS Gothic" panose="020B0609070205080204" pitchFamily="49" charset="-128"/>
                <a:cs typeface="Arial" panose="020B0604020202020204" pitchFamily="34" charset="0"/>
              </a:rPr>
              <a:t>AI</a:t>
            </a:r>
            <a:r>
              <a:rPr lang="ja-JP" altLang="en-US" sz="1400" b="1">
                <a:solidFill>
                  <a:schemeClr val="bg1"/>
                </a:solidFill>
                <a:latin typeface="Arial" panose="020B0604020202020204" pitchFamily="34" charset="0"/>
                <a:ea typeface="MS Gothic" panose="020B0609070205080204" pitchFamily="49" charset="-128"/>
                <a:cs typeface="Arial" panose="020B0604020202020204" pitchFamily="34" charset="0"/>
              </a:rPr>
              <a:t>と非</a:t>
            </a:r>
            <a:r>
              <a:rPr lang="en-US" altLang="ja-JP" sz="1400" b="1">
                <a:solidFill>
                  <a:schemeClr val="bg1"/>
                </a:solidFill>
                <a:latin typeface="Arial" panose="020B0604020202020204" pitchFamily="34" charset="0"/>
                <a:ea typeface="MS Gothic" panose="020B0609070205080204" pitchFamily="49" charset="-128"/>
                <a:cs typeface="Arial" panose="020B0604020202020204" pitchFamily="34" charset="0"/>
              </a:rPr>
              <a:t>AI</a:t>
            </a:r>
            <a:r>
              <a:rPr lang="ja-JP" altLang="en-US" sz="1400" b="1">
                <a:solidFill>
                  <a:schemeClr val="bg1"/>
                </a:solidFill>
                <a:latin typeface="Arial" panose="020B0604020202020204" pitchFamily="34" charset="0"/>
                <a:ea typeface="MS Gothic" panose="020B0609070205080204" pitchFamily="49" charset="-128"/>
                <a:cs typeface="Arial" panose="020B0604020202020204" pitchFamily="34" charset="0"/>
              </a:rPr>
              <a:t>プログラムの違い</a:t>
            </a:r>
          </a:p>
        </p:txBody>
      </p:sp>
      <p:sp>
        <p:nvSpPr>
          <p:cNvPr id="16" name="テキスト ボックス 15">
            <a:extLst>
              <a:ext uri="{FF2B5EF4-FFF2-40B4-BE49-F238E27FC236}">
                <a16:creationId xmlns:a16="http://schemas.microsoft.com/office/drawing/2014/main" id="{7D64744C-4635-12CA-9582-974125D1067D}"/>
              </a:ext>
            </a:extLst>
          </p:cNvPr>
          <p:cNvSpPr txBox="1"/>
          <p:nvPr/>
        </p:nvSpPr>
        <p:spPr>
          <a:xfrm>
            <a:off x="3093893" y="509144"/>
            <a:ext cx="6051551" cy="646331"/>
          </a:xfrm>
          <a:prstGeom prst="rect">
            <a:avLst/>
          </a:prstGeom>
          <a:noFill/>
        </p:spPr>
        <p:txBody>
          <a:bodyPr wrap="square" rtlCol="0" anchor="b">
            <a:spAutoFit/>
          </a:bodyPr>
          <a:lstStyle/>
          <a:p>
            <a:pPr marL="457200" indent="-457200" algn="r">
              <a:buFont typeface="+mj-lt"/>
              <a:buAutoNum type="arabicPeriod"/>
            </a:pPr>
            <a:r>
              <a:rPr lang="en-US" altLang="ja-JP" sz="2200">
                <a:solidFill>
                  <a:schemeClr val="accent5">
                    <a:lumMod val="20000"/>
                    <a:lumOff val="80000"/>
                  </a:schemeClr>
                </a:solidFill>
                <a:latin typeface="Arial Black" panose="020B0604020202020204" pitchFamily="34" charset="0"/>
                <a:cs typeface="Arial Black" panose="020B0604020202020204" pitchFamily="34" charset="0"/>
              </a:rPr>
              <a:t>What is AI ?</a:t>
            </a:r>
            <a:endParaRPr lang="ja-JP" altLang="en-US" sz="2200">
              <a:solidFill>
                <a:schemeClr val="accent5">
                  <a:lumMod val="20000"/>
                  <a:lumOff val="80000"/>
                </a:schemeClr>
              </a:solidFill>
              <a:latin typeface="Arial Black" panose="020B0604020202020204" pitchFamily="34" charset="0"/>
              <a:cs typeface="Arial Black" panose="020B0604020202020204" pitchFamily="34" charset="0"/>
            </a:endParaRPr>
          </a:p>
          <a:p>
            <a:pPr algn="r"/>
            <a:r>
              <a:rPr lang="en-US" altLang="ja-JP" sz="1400">
                <a:solidFill>
                  <a:schemeClr val="accent5">
                    <a:lumMod val="20000"/>
                    <a:lumOff val="80000"/>
                  </a:schemeClr>
                </a:solidFill>
                <a:latin typeface="Arial Black" panose="020B0604020202020204" pitchFamily="34" charset="0"/>
                <a:cs typeface="Arial Black" panose="020B0604020202020204" pitchFamily="34" charset="0"/>
              </a:rPr>
              <a:t>– </a:t>
            </a:r>
            <a:r>
              <a:rPr lang="en-US" altLang="ja-JP" sz="1400" b="1">
                <a:solidFill>
                  <a:schemeClr val="accent5">
                    <a:lumMod val="20000"/>
                    <a:lumOff val="80000"/>
                  </a:schemeClr>
                </a:solidFill>
              </a:rPr>
              <a:t>AI(</a:t>
            </a:r>
            <a:r>
              <a:rPr lang="ja-JP" altLang="en-US" sz="1400" b="1">
                <a:solidFill>
                  <a:schemeClr val="accent5">
                    <a:lumMod val="20000"/>
                    <a:lumOff val="80000"/>
                  </a:schemeClr>
                </a:solidFill>
              </a:rPr>
              <a:t>強化学習</a:t>
            </a:r>
            <a:r>
              <a:rPr lang="en-US" altLang="ja-JP" sz="1400" b="1">
                <a:solidFill>
                  <a:schemeClr val="accent5">
                    <a:lumMod val="20000"/>
                    <a:lumOff val="80000"/>
                  </a:schemeClr>
                </a:solidFill>
              </a:rPr>
              <a:t>)</a:t>
            </a:r>
            <a:r>
              <a:rPr lang="ja-JP" altLang="en-US" sz="1400" b="1">
                <a:solidFill>
                  <a:schemeClr val="accent5">
                    <a:lumMod val="20000"/>
                    <a:lumOff val="80000"/>
                  </a:schemeClr>
                </a:solidFill>
              </a:rPr>
              <a:t>とは何か？</a:t>
            </a:r>
            <a:r>
              <a:rPr lang="en-US" altLang="ja-JP" sz="1400">
                <a:solidFill>
                  <a:schemeClr val="accent5">
                    <a:lumMod val="20000"/>
                    <a:lumOff val="80000"/>
                  </a:schemeClr>
                </a:solidFill>
                <a:latin typeface="Arial Black" panose="020B0604020202020204" pitchFamily="34" charset="0"/>
                <a:cs typeface="Arial Black" panose="020B0604020202020204" pitchFamily="34" charset="0"/>
              </a:rPr>
              <a:t> </a:t>
            </a:r>
            <a:endParaRPr lang="ja-JP" altLang="en-US" sz="140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7" name="テキスト ボックス 6">
            <a:extLst>
              <a:ext uri="{FF2B5EF4-FFF2-40B4-BE49-F238E27FC236}">
                <a16:creationId xmlns:a16="http://schemas.microsoft.com/office/drawing/2014/main" id="{417C4988-9A4C-7159-B476-569844BA575F}"/>
              </a:ext>
            </a:extLst>
          </p:cNvPr>
          <p:cNvSpPr txBox="1"/>
          <p:nvPr/>
        </p:nvSpPr>
        <p:spPr>
          <a:xfrm>
            <a:off x="6328657" y="2277121"/>
            <a:ext cx="2684531" cy="430887"/>
          </a:xfrm>
          <a:prstGeom prst="rect">
            <a:avLst/>
          </a:prstGeom>
          <a:solidFill>
            <a:srgbClr val="C8F7F0"/>
          </a:solidFill>
          <a:ln>
            <a:solidFill>
              <a:schemeClr val="accent5"/>
            </a:solidFill>
          </a:ln>
        </p:spPr>
        <p:txBody>
          <a:bodyPr wrap="square" rtlCol="0">
            <a:spAutoFit/>
          </a:bodyPr>
          <a:lstStyle/>
          <a:p>
            <a:pPr algn="ctr"/>
            <a:r>
              <a:rPr lang="en-US" altLang="ja-JP" sz="2200" b="1">
                <a:solidFill>
                  <a:schemeClr val="accent5">
                    <a:lumMod val="50000"/>
                  </a:schemeClr>
                </a:solidFill>
                <a:latin typeface="Arial" panose="020B0604020202020204" pitchFamily="34" charset="0"/>
                <a:cs typeface="Arial" panose="020B0604020202020204" pitchFamily="34" charset="0"/>
              </a:rPr>
              <a:t>Repeat the cycle</a:t>
            </a:r>
          </a:p>
        </p:txBody>
      </p:sp>
      <p:sp>
        <p:nvSpPr>
          <p:cNvPr id="27" name="矢印: 下 26">
            <a:extLst>
              <a:ext uri="{FF2B5EF4-FFF2-40B4-BE49-F238E27FC236}">
                <a16:creationId xmlns:a16="http://schemas.microsoft.com/office/drawing/2014/main" id="{7519EE8A-7025-EBFE-798C-E06323692E79}"/>
              </a:ext>
            </a:extLst>
          </p:cNvPr>
          <p:cNvSpPr/>
          <p:nvPr/>
        </p:nvSpPr>
        <p:spPr>
          <a:xfrm>
            <a:off x="7008729" y="2770503"/>
            <a:ext cx="1324385" cy="1043871"/>
          </a:xfrm>
          <a:prstGeom prst="downArrow">
            <a:avLst>
              <a:gd name="adj1" fmla="val 45482"/>
              <a:gd name="adj2" fmla="val 18987"/>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a:extLst>
              <a:ext uri="{FF2B5EF4-FFF2-40B4-BE49-F238E27FC236}">
                <a16:creationId xmlns:a16="http://schemas.microsoft.com/office/drawing/2014/main" id="{7E0C4CAA-9243-4F8C-1531-E44ECD9773D4}"/>
              </a:ext>
            </a:extLst>
          </p:cNvPr>
          <p:cNvSpPr txBox="1"/>
          <p:nvPr/>
        </p:nvSpPr>
        <p:spPr>
          <a:xfrm>
            <a:off x="6328655" y="3869455"/>
            <a:ext cx="2684531" cy="430887"/>
          </a:xfrm>
          <a:prstGeom prst="rect">
            <a:avLst/>
          </a:prstGeom>
          <a:solidFill>
            <a:srgbClr val="C8F7F0"/>
          </a:solidFill>
          <a:ln>
            <a:solidFill>
              <a:schemeClr val="accent5"/>
            </a:solidFill>
          </a:ln>
        </p:spPr>
        <p:txBody>
          <a:bodyPr wrap="square" rtlCol="0">
            <a:spAutoFit/>
          </a:bodyPr>
          <a:lstStyle/>
          <a:p>
            <a:pPr algn="ctr"/>
            <a:r>
              <a:rPr lang="en-US" altLang="ja-JP" sz="2200" b="1">
                <a:solidFill>
                  <a:schemeClr val="accent5">
                    <a:lumMod val="50000"/>
                  </a:schemeClr>
                </a:solidFill>
                <a:latin typeface="Arial" panose="020B0604020202020204" pitchFamily="34" charset="0"/>
                <a:cs typeface="Arial" panose="020B0604020202020204" pitchFamily="34" charset="0"/>
              </a:rPr>
              <a:t>Accumulate data</a:t>
            </a:r>
          </a:p>
        </p:txBody>
      </p:sp>
      <p:sp>
        <p:nvSpPr>
          <p:cNvPr id="32" name="矢印: 下 31">
            <a:extLst>
              <a:ext uri="{FF2B5EF4-FFF2-40B4-BE49-F238E27FC236}">
                <a16:creationId xmlns:a16="http://schemas.microsoft.com/office/drawing/2014/main" id="{4107948D-C22A-4860-E61A-39DE292D1403}"/>
              </a:ext>
            </a:extLst>
          </p:cNvPr>
          <p:cNvSpPr/>
          <p:nvPr/>
        </p:nvSpPr>
        <p:spPr>
          <a:xfrm>
            <a:off x="7008728" y="4369846"/>
            <a:ext cx="1324386" cy="769442"/>
          </a:xfrm>
          <a:prstGeom prst="downArrow">
            <a:avLst>
              <a:gd name="adj1" fmla="val 45482"/>
              <a:gd name="adj2" fmla="val 33214"/>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a:extLst>
              <a:ext uri="{FF2B5EF4-FFF2-40B4-BE49-F238E27FC236}">
                <a16:creationId xmlns:a16="http://schemas.microsoft.com/office/drawing/2014/main" id="{0BDAA260-1F4C-73FD-F084-5AAE64CF0782}"/>
              </a:ext>
            </a:extLst>
          </p:cNvPr>
          <p:cNvSpPr txBox="1"/>
          <p:nvPr/>
        </p:nvSpPr>
        <p:spPr>
          <a:xfrm>
            <a:off x="6953548" y="4442086"/>
            <a:ext cx="1434744" cy="369332"/>
          </a:xfrm>
          <a:prstGeom prst="rect">
            <a:avLst/>
          </a:prstGeom>
          <a:solidFill>
            <a:schemeClr val="accent5"/>
          </a:solidFill>
          <a:ln>
            <a:solidFill>
              <a:schemeClr val="accent5">
                <a:lumMod val="50000"/>
              </a:schemeClr>
            </a:solidFill>
          </a:ln>
        </p:spPr>
        <p:txBody>
          <a:bodyPr wrap="square" rtlCol="0">
            <a:spAutoFit/>
          </a:bodyPr>
          <a:lstStyle/>
          <a:p>
            <a:pPr algn="ctr"/>
            <a:r>
              <a:rPr lang="en-US" altLang="ja-JP" b="1">
                <a:solidFill>
                  <a:schemeClr val="bg1"/>
                </a:solidFill>
                <a:latin typeface="Arial Black" panose="020B0604020202020204" pitchFamily="34" charset="0"/>
                <a:cs typeface="Arial Black" panose="020B0604020202020204" pitchFamily="34" charset="0"/>
              </a:rPr>
              <a:t>Calculate</a:t>
            </a:r>
            <a:endParaRPr lang="ja-JP" altLang="en-US" b="1">
              <a:solidFill>
                <a:schemeClr val="bg1"/>
              </a:solidFill>
              <a:latin typeface="Arial Black" panose="020B0604020202020204" pitchFamily="34" charset="0"/>
              <a:cs typeface="Arial Black" panose="020B0604020202020204" pitchFamily="34" charset="0"/>
            </a:endParaRPr>
          </a:p>
        </p:txBody>
      </p:sp>
      <p:sp>
        <p:nvSpPr>
          <p:cNvPr id="35" name="テキスト ボックス 34">
            <a:extLst>
              <a:ext uri="{FF2B5EF4-FFF2-40B4-BE49-F238E27FC236}">
                <a16:creationId xmlns:a16="http://schemas.microsoft.com/office/drawing/2014/main" id="{61DEAB86-A1DE-46B4-8ED6-F7D3CD600ED6}"/>
              </a:ext>
            </a:extLst>
          </p:cNvPr>
          <p:cNvSpPr txBox="1"/>
          <p:nvPr/>
        </p:nvSpPr>
        <p:spPr>
          <a:xfrm>
            <a:off x="6695809" y="2860447"/>
            <a:ext cx="1950222" cy="646331"/>
          </a:xfrm>
          <a:prstGeom prst="rect">
            <a:avLst/>
          </a:prstGeom>
          <a:solidFill>
            <a:schemeClr val="accent5"/>
          </a:solidFill>
          <a:ln>
            <a:solidFill>
              <a:schemeClr val="accent5">
                <a:lumMod val="50000"/>
              </a:schemeClr>
            </a:solidFill>
          </a:ln>
        </p:spPr>
        <p:txBody>
          <a:bodyPr wrap="square" rtlCol="0">
            <a:spAutoFit/>
          </a:bodyPr>
          <a:lstStyle/>
          <a:p>
            <a:pPr algn="ctr"/>
            <a:r>
              <a:rPr lang="en-US" altLang="ja-JP" b="1">
                <a:solidFill>
                  <a:schemeClr val="bg1"/>
                </a:solidFill>
                <a:latin typeface="Arial Black" panose="020B0604020202020204" pitchFamily="34" charset="0"/>
                <a:cs typeface="Arial Black" panose="020B0604020202020204" pitchFamily="34" charset="0"/>
              </a:rPr>
              <a:t>AI tries to get more reward</a:t>
            </a:r>
          </a:p>
        </p:txBody>
      </p:sp>
      <p:sp>
        <p:nvSpPr>
          <p:cNvPr id="36" name="テキスト ボックス 35">
            <a:extLst>
              <a:ext uri="{FF2B5EF4-FFF2-40B4-BE49-F238E27FC236}">
                <a16:creationId xmlns:a16="http://schemas.microsoft.com/office/drawing/2014/main" id="{BE52BB1B-7532-6F40-776A-FAE9AB647774}"/>
              </a:ext>
            </a:extLst>
          </p:cNvPr>
          <p:cNvSpPr txBox="1"/>
          <p:nvPr/>
        </p:nvSpPr>
        <p:spPr>
          <a:xfrm>
            <a:off x="6400485" y="6043604"/>
            <a:ext cx="2547578" cy="738664"/>
          </a:xfrm>
          <a:prstGeom prst="rect">
            <a:avLst/>
          </a:prstGeom>
          <a:noFill/>
          <a:ln>
            <a:solidFill>
              <a:schemeClr val="accent5"/>
            </a:solidFill>
          </a:ln>
        </p:spPr>
        <p:txBody>
          <a:bodyPr wrap="square" rtlCol="0">
            <a:spAutoFit/>
          </a:bodyPr>
          <a:lstStyle/>
          <a:p>
            <a:r>
              <a:rPr lang="ja-JP" altLang="en-US" sz="1400">
                <a:solidFill>
                  <a:schemeClr val="accent5">
                    <a:lumMod val="50000"/>
                  </a:schemeClr>
                </a:solidFill>
              </a:rPr>
              <a:t>より大きな報酬を求めて</a:t>
            </a:r>
            <a:endParaRPr lang="en-US" altLang="ja-JP" sz="1400">
              <a:solidFill>
                <a:schemeClr val="accent5">
                  <a:lumMod val="50000"/>
                </a:schemeClr>
              </a:solidFill>
            </a:endParaRPr>
          </a:p>
          <a:p>
            <a:r>
              <a:rPr lang="ja-JP" altLang="en-US" sz="1400">
                <a:solidFill>
                  <a:schemeClr val="accent5">
                    <a:lumMod val="50000"/>
                  </a:schemeClr>
                </a:solidFill>
              </a:rPr>
              <a:t>行動することにより、</a:t>
            </a:r>
          </a:p>
          <a:p>
            <a:r>
              <a:rPr lang="ja-JP" altLang="en-US" sz="1400">
                <a:solidFill>
                  <a:schemeClr val="accent5">
                    <a:lumMod val="50000"/>
                  </a:schemeClr>
                </a:solidFill>
              </a:rPr>
              <a:t>変化する状況にも対応できる</a:t>
            </a:r>
          </a:p>
        </p:txBody>
      </p:sp>
      <p:sp>
        <p:nvSpPr>
          <p:cNvPr id="37" name="テキスト ボックス 36">
            <a:extLst>
              <a:ext uri="{FF2B5EF4-FFF2-40B4-BE49-F238E27FC236}">
                <a16:creationId xmlns:a16="http://schemas.microsoft.com/office/drawing/2014/main" id="{9C85B086-EBDF-0BA9-8A0E-C3223D7BFA9E}"/>
              </a:ext>
            </a:extLst>
          </p:cNvPr>
          <p:cNvSpPr txBox="1"/>
          <p:nvPr/>
        </p:nvSpPr>
        <p:spPr>
          <a:xfrm>
            <a:off x="5887619" y="1900842"/>
            <a:ext cx="3566602" cy="338554"/>
          </a:xfrm>
          <a:prstGeom prst="rect">
            <a:avLst/>
          </a:prstGeom>
          <a:noFill/>
        </p:spPr>
        <p:txBody>
          <a:bodyPr wrap="square" rtlCol="0">
            <a:spAutoFit/>
          </a:bodyPr>
          <a:lstStyle/>
          <a:p>
            <a:pPr algn="ctr"/>
            <a:r>
              <a:rPr lang="en-US" altLang="ja-JP" sz="1600">
                <a:solidFill>
                  <a:schemeClr val="accent5"/>
                </a:solidFill>
                <a:latin typeface="Arial Black" panose="020B0604020202020204" pitchFamily="34" charset="0"/>
                <a:cs typeface="Arial Black" panose="020B0604020202020204" pitchFamily="34" charset="0"/>
              </a:rPr>
              <a:t>&lt;Developing Process&gt;</a:t>
            </a:r>
            <a:endParaRPr lang="ja-JP" altLang="en-US" sz="1600">
              <a:solidFill>
                <a:schemeClr val="accent5"/>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2791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9B59927-ED05-1541-8FB8-A34A01241784}"/>
              </a:ext>
            </a:extLst>
          </p:cNvPr>
          <p:cNvSpPr txBox="1"/>
          <p:nvPr/>
        </p:nvSpPr>
        <p:spPr>
          <a:xfrm>
            <a:off x="287866" y="1360585"/>
            <a:ext cx="6051551" cy="438582"/>
          </a:xfrm>
          <a:prstGeom prst="rect">
            <a:avLst/>
          </a:prstGeom>
          <a:noFill/>
        </p:spPr>
        <p:txBody>
          <a:bodyPr wrap="square" rtlCol="0" anchor="b">
            <a:spAutoFit/>
          </a:bodyPr>
          <a:lstStyle/>
          <a:p>
            <a:r>
              <a:rPr lang="en-US" altLang="ja-JP" sz="2250">
                <a:solidFill>
                  <a:schemeClr val="bg1"/>
                </a:solidFill>
                <a:latin typeface="Arial Black" panose="020B0604020202020204" pitchFamily="34" charset="0"/>
                <a:cs typeface="Arial Black" panose="020B0604020202020204" pitchFamily="34" charset="0"/>
              </a:rPr>
              <a:t>2. Why AI is necessary ?</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a:solidFill>
                  <a:schemeClr val="bg1"/>
                </a:solidFill>
                <a:latin typeface="Arial Black" panose="020B0604020202020204" pitchFamily="34" charset="0"/>
                <a:cs typeface="Arial Black" panose="020B0604020202020204" pitchFamily="34" charset="0"/>
              </a:rPr>
              <a:t>– </a:t>
            </a:r>
            <a:r>
              <a:rPr lang="en-US" altLang="ja-JP" sz="1500" b="1">
                <a:solidFill>
                  <a:schemeClr val="bg1"/>
                </a:solidFill>
              </a:rPr>
              <a:t>AI</a:t>
            </a:r>
            <a:r>
              <a:rPr lang="ja-JP" altLang="en-US" sz="1500" b="1">
                <a:solidFill>
                  <a:schemeClr val="bg1"/>
                </a:solidFill>
              </a:rPr>
              <a:t>が必要な理由</a:t>
            </a:r>
            <a:r>
              <a:rPr lang="en-US" altLang="ja-JP" sz="2250">
                <a:solidFill>
                  <a:schemeClr val="bg1"/>
                </a:solidFill>
                <a:latin typeface="Arial Black" panose="020B0604020202020204" pitchFamily="34" charset="0"/>
                <a:cs typeface="Arial Black" panose="020B0604020202020204" pitchFamily="34" charset="0"/>
              </a:rPr>
              <a:t> </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2" name="四角形 1">
            <a:extLst>
              <a:ext uri="{FF2B5EF4-FFF2-40B4-BE49-F238E27FC236}">
                <a16:creationId xmlns:a16="http://schemas.microsoft.com/office/drawing/2014/main" id="{2D5EA7AD-0167-4447-A17E-445C3F62FAA7}"/>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テキスト ボックス 2">
            <a:extLst>
              <a:ext uri="{FF2B5EF4-FFF2-40B4-BE49-F238E27FC236}">
                <a16:creationId xmlns:a16="http://schemas.microsoft.com/office/drawing/2014/main" id="{72C51F1E-0253-974E-8844-7BC19F9A9A0B}"/>
              </a:ext>
            </a:extLst>
          </p:cNvPr>
          <p:cNvSpPr txBox="1"/>
          <p:nvPr/>
        </p:nvSpPr>
        <p:spPr>
          <a:xfrm>
            <a:off x="190173" y="650336"/>
            <a:ext cx="9143999" cy="523220"/>
          </a:xfrm>
          <a:prstGeom prst="rect">
            <a:avLst/>
          </a:prstGeom>
          <a:noFill/>
        </p:spPr>
        <p:txBody>
          <a:bodyPr wrap="square" rtlCol="0" anchor="b">
            <a:spAutoFit/>
          </a:bodyPr>
          <a:lstStyle/>
          <a:p>
            <a:r>
              <a:rPr lang="en-US" altLang="ja-JP" sz="2800">
                <a:solidFill>
                  <a:schemeClr val="bg1"/>
                </a:solidFill>
                <a:latin typeface="Arial Black" panose="020B0604020202020204" pitchFamily="34" charset="0"/>
                <a:cs typeface="Arial Black" panose="020B0604020202020204" pitchFamily="34" charset="0"/>
              </a:rPr>
              <a:t>2. Games where AI takes advantage</a:t>
            </a:r>
            <a:r>
              <a:rPr lang="ja-JP" altLang="en-US" sz="2250">
                <a:solidFill>
                  <a:schemeClr val="bg1"/>
                </a:solidFill>
                <a:latin typeface="Arial Black" panose="020B0604020202020204" pitchFamily="34" charset="0"/>
                <a:cs typeface="Arial Black" panose="020B0604020202020204" pitchFamily="34" charset="0"/>
              </a:rPr>
              <a:t> </a:t>
            </a:r>
            <a:r>
              <a:rPr lang="en-US" altLang="ja-JP" sz="1500">
                <a:solidFill>
                  <a:schemeClr val="bg1"/>
                </a:solidFill>
                <a:latin typeface="Arial Black" panose="020B0604020202020204" pitchFamily="34" charset="0"/>
                <a:cs typeface="Arial Black" panose="020B0604020202020204" pitchFamily="34" charset="0"/>
              </a:rPr>
              <a:t>– </a:t>
            </a:r>
            <a:r>
              <a:rPr lang="en-US" altLang="ja-JP" sz="1500" b="1">
                <a:solidFill>
                  <a:schemeClr val="bg1"/>
                </a:solidFill>
              </a:rPr>
              <a:t>AI</a:t>
            </a:r>
            <a:r>
              <a:rPr lang="ja-JP" altLang="en-US" sz="1500" b="1">
                <a:solidFill>
                  <a:schemeClr val="bg1"/>
                </a:solidFill>
              </a:rPr>
              <a:t>が得意なゲーム</a:t>
            </a:r>
            <a:endParaRPr lang="ja-JP" altLang="en-US" sz="15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10" name="テキスト ボックス 9">
            <a:extLst>
              <a:ext uri="{FF2B5EF4-FFF2-40B4-BE49-F238E27FC236}">
                <a16:creationId xmlns:a16="http://schemas.microsoft.com/office/drawing/2014/main" id="{54AAC77B-B95F-FF42-8B4D-A4D6E43D1491}"/>
              </a:ext>
            </a:extLst>
          </p:cNvPr>
          <p:cNvSpPr txBox="1"/>
          <p:nvPr/>
        </p:nvSpPr>
        <p:spPr>
          <a:xfrm>
            <a:off x="502138" y="2016917"/>
            <a:ext cx="7172136" cy="830997"/>
          </a:xfrm>
          <a:prstGeom prst="rect">
            <a:avLst/>
          </a:prstGeom>
          <a:noFill/>
        </p:spPr>
        <p:txBody>
          <a:bodyPr wrap="square" rtlCol="0">
            <a:spAutoFit/>
          </a:bodyPr>
          <a:lstStyle/>
          <a:p>
            <a:pPr algn="l"/>
            <a:r>
              <a:rPr lang="ja-JP" altLang="en-US" sz="3200" b="1">
                <a:solidFill>
                  <a:schemeClr val="accent5">
                    <a:lumMod val="50000"/>
                  </a:schemeClr>
                </a:solidFill>
                <a:latin typeface="Arial Black" panose="020B0604020202020204" pitchFamily="34" charset="0"/>
                <a:cs typeface="Arial Black" panose="020B0604020202020204" pitchFamily="34" charset="0"/>
              </a:rPr>
              <a:t>○</a:t>
            </a:r>
            <a:r>
              <a:rPr lang="en-US" altLang="ja-JP" sz="3200" b="1">
                <a:solidFill>
                  <a:schemeClr val="accent5">
                    <a:lumMod val="50000"/>
                  </a:schemeClr>
                </a:solidFill>
                <a:latin typeface="Arial Black" panose="020B0604020202020204" pitchFamily="34" charset="0"/>
                <a:cs typeface="Arial Black" panose="020B0604020202020204" pitchFamily="34" charset="0"/>
              </a:rPr>
              <a:t>Strictly-Ruled Game</a:t>
            </a:r>
            <a:endParaRPr lang="ja-JP" altLang="en-US" sz="3200" b="1">
              <a:solidFill>
                <a:schemeClr val="accent5">
                  <a:lumMod val="50000"/>
                </a:schemeClr>
              </a:solidFill>
              <a:latin typeface="Arial Black" panose="020B0604020202020204" pitchFamily="34" charset="0"/>
              <a:cs typeface="Arial Black" panose="020B0604020202020204" pitchFamily="34" charset="0"/>
            </a:endParaRPr>
          </a:p>
          <a:p>
            <a:pPr algn="l"/>
            <a:r>
              <a:rPr lang="ja-JP" altLang="en-US"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　　　　</a:t>
            </a:r>
            <a:r>
              <a:rPr lang="en-US" altLang="ja-JP"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 </a:t>
            </a:r>
            <a:r>
              <a:rPr lang="ja-JP" altLang="en-US"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ルールが厳格なゲーム</a:t>
            </a:r>
          </a:p>
        </p:txBody>
      </p:sp>
      <p:sp>
        <p:nvSpPr>
          <p:cNvPr id="12" name="テキスト ボックス 11">
            <a:extLst>
              <a:ext uri="{FF2B5EF4-FFF2-40B4-BE49-F238E27FC236}">
                <a16:creationId xmlns:a16="http://schemas.microsoft.com/office/drawing/2014/main" id="{A2B82629-574B-CE4F-874A-935D127B4F8E}"/>
              </a:ext>
            </a:extLst>
          </p:cNvPr>
          <p:cNvSpPr txBox="1"/>
          <p:nvPr/>
        </p:nvSpPr>
        <p:spPr>
          <a:xfrm>
            <a:off x="502138" y="3743037"/>
            <a:ext cx="7367520" cy="830997"/>
          </a:xfrm>
          <a:prstGeom prst="rect">
            <a:avLst/>
          </a:prstGeom>
          <a:noFill/>
        </p:spPr>
        <p:txBody>
          <a:bodyPr wrap="square" rtlCol="0">
            <a:spAutoFit/>
          </a:bodyPr>
          <a:lstStyle/>
          <a:p>
            <a:pPr algn="l"/>
            <a:r>
              <a:rPr lang="ja-JP" altLang="en-US" sz="3200" b="1">
                <a:solidFill>
                  <a:schemeClr val="accent5">
                    <a:lumMod val="50000"/>
                  </a:schemeClr>
                </a:solidFill>
                <a:latin typeface="Arial Black" panose="020B0604020202020204" pitchFamily="34" charset="0"/>
                <a:cs typeface="Arial Black" panose="020B0604020202020204" pitchFamily="34" charset="0"/>
              </a:rPr>
              <a:t>○</a:t>
            </a:r>
            <a:r>
              <a:rPr lang="en-US" altLang="ja-JP" sz="3200" b="1">
                <a:solidFill>
                  <a:schemeClr val="accent5">
                    <a:lumMod val="50000"/>
                  </a:schemeClr>
                </a:solidFill>
                <a:latin typeface="Arial Black" panose="020B0604020202020204" pitchFamily="34" charset="0"/>
                <a:cs typeface="Arial Black" panose="020B0604020202020204" pitchFamily="34" charset="0"/>
              </a:rPr>
              <a:t>Humanlike Game</a:t>
            </a:r>
            <a:endParaRPr lang="ja-JP" altLang="en-US" sz="3200" b="1">
              <a:solidFill>
                <a:schemeClr val="accent5">
                  <a:lumMod val="50000"/>
                </a:schemeClr>
              </a:solidFill>
              <a:latin typeface="Arial Black" panose="020B0604020202020204" pitchFamily="34" charset="0"/>
              <a:cs typeface="Arial Black" panose="020B0604020202020204" pitchFamily="34" charset="0"/>
            </a:endParaRPr>
          </a:p>
          <a:p>
            <a:pPr algn="l"/>
            <a:r>
              <a:rPr lang="ja-JP" altLang="en-US"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　　　　</a:t>
            </a:r>
            <a:r>
              <a:rPr lang="en-US" altLang="ja-JP"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 </a:t>
            </a:r>
            <a:r>
              <a:rPr lang="ja-JP" altLang="en-US" sz="1600">
                <a:solidFill>
                  <a:schemeClr val="accent5">
                    <a:lumMod val="50000"/>
                  </a:schemeClr>
                </a:solidFill>
                <a:latin typeface="MS PGothic" panose="020B0600070205080204" pitchFamily="34" charset="-128"/>
                <a:ea typeface="MS PGothic" panose="020B0600070205080204" pitchFamily="34" charset="-128"/>
                <a:cs typeface="Arial Black" panose="020B0604020202020204" pitchFamily="34" charset="0"/>
              </a:rPr>
              <a:t>人間に近いゲーム</a:t>
            </a:r>
            <a:endParaRPr lang="ja-JP" altLang="en-US" sz="3200" b="1">
              <a:solidFill>
                <a:schemeClr val="accent5">
                  <a:lumMod val="50000"/>
                </a:schemeClr>
              </a:solidFill>
              <a:latin typeface="Arial Black" panose="020B0604020202020204" pitchFamily="34" charset="0"/>
              <a:cs typeface="Arial Black" panose="020B0604020202020204" pitchFamily="34" charset="0"/>
            </a:endParaRPr>
          </a:p>
        </p:txBody>
      </p:sp>
      <p:pic>
        <p:nvPicPr>
          <p:cNvPr id="8" name="図 7">
            <a:extLst>
              <a:ext uri="{FF2B5EF4-FFF2-40B4-BE49-F238E27FC236}">
                <a16:creationId xmlns:a16="http://schemas.microsoft.com/office/drawing/2014/main" id="{9EF714F3-99AB-9347-8768-554CE71CF7AA}"/>
              </a:ext>
            </a:extLst>
          </p:cNvPr>
          <p:cNvPicPr>
            <a:picLocks noChangeAspect="1"/>
          </p:cNvPicPr>
          <p:nvPr/>
        </p:nvPicPr>
        <p:blipFill>
          <a:blip r:embed="rId3"/>
          <a:stretch>
            <a:fillRect/>
          </a:stretch>
        </p:blipFill>
        <p:spPr>
          <a:xfrm>
            <a:off x="7444619" y="1349189"/>
            <a:ext cx="1418245" cy="1748277"/>
          </a:xfrm>
          <a:prstGeom prst="rect">
            <a:avLst/>
          </a:prstGeom>
        </p:spPr>
      </p:pic>
      <p:sp>
        <p:nvSpPr>
          <p:cNvPr id="27" name="テキスト ボックス 26">
            <a:extLst>
              <a:ext uri="{FF2B5EF4-FFF2-40B4-BE49-F238E27FC236}">
                <a16:creationId xmlns:a16="http://schemas.microsoft.com/office/drawing/2014/main" id="{9A019B82-AD67-C849-8221-C91D5527FA45}"/>
              </a:ext>
            </a:extLst>
          </p:cNvPr>
          <p:cNvSpPr txBox="1"/>
          <p:nvPr/>
        </p:nvSpPr>
        <p:spPr>
          <a:xfrm>
            <a:off x="710514" y="2751195"/>
            <a:ext cx="6246426" cy="584775"/>
          </a:xfrm>
          <a:prstGeom prst="rect">
            <a:avLst/>
          </a:prstGeom>
          <a:noFill/>
        </p:spPr>
        <p:txBody>
          <a:bodyPr wrap="square" rtlCol="0">
            <a:spAutoFit/>
          </a:bodyPr>
          <a:lstStyle/>
          <a:p>
            <a:pPr algn="l"/>
            <a:r>
              <a:rPr lang="ja-JP" altLang="en-US" sz="3200" b="1">
                <a:solidFill>
                  <a:schemeClr val="accent5">
                    <a:lumMod val="75000"/>
                  </a:schemeClr>
                </a:solidFill>
                <a:latin typeface="Arial Nova Cond" panose="020B0504020202020204" pitchFamily="34" charset="0"/>
                <a:cs typeface="Arial" panose="020B0604020202020204" pitchFamily="34" charset="0"/>
              </a:rPr>
              <a:t>→</a:t>
            </a:r>
            <a:r>
              <a:rPr lang="en-US" altLang="ja-JP" sz="3200" b="1">
                <a:solidFill>
                  <a:schemeClr val="accent5">
                    <a:lumMod val="75000"/>
                  </a:schemeClr>
                </a:solidFill>
                <a:latin typeface="Arial Nova Cond" panose="020B0504020202020204" pitchFamily="34" charset="0"/>
                <a:cs typeface="Arial" panose="020B0604020202020204" pitchFamily="34" charset="0"/>
              </a:rPr>
              <a:t>Even Non-AI Program can play</a:t>
            </a:r>
            <a:endParaRPr lang="ja-JP" altLang="en-US" sz="3200" b="1">
              <a:solidFill>
                <a:schemeClr val="accent5">
                  <a:lumMod val="75000"/>
                </a:schemeClr>
              </a:solidFill>
              <a:latin typeface="Arial Nova Cond" panose="020B05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A728C081-E59F-4243-8269-1712DCB2E8F0}"/>
              </a:ext>
            </a:extLst>
          </p:cNvPr>
          <p:cNvSpPr txBox="1"/>
          <p:nvPr/>
        </p:nvSpPr>
        <p:spPr>
          <a:xfrm>
            <a:off x="699069" y="4458902"/>
            <a:ext cx="5229143"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3200" b="1">
                <a:solidFill>
                  <a:schemeClr val="accent5">
                    <a:lumMod val="75000"/>
                  </a:schemeClr>
                </a:solidFill>
                <a:latin typeface="Arial Nova Cond" panose="020B0504020202020204" pitchFamily="34" charset="0"/>
                <a:cs typeface="Arial" panose="020B0604020202020204" pitchFamily="34" charset="0"/>
              </a:rPr>
              <a:t>→</a:t>
            </a:r>
            <a:r>
              <a:rPr lang="en-US" altLang="ja-JP" sz="3200" b="1">
                <a:solidFill>
                  <a:schemeClr val="accent5">
                    <a:lumMod val="75000"/>
                  </a:schemeClr>
                </a:solidFill>
                <a:latin typeface="Arial Nova Cond" panose="020B0504020202020204" pitchFamily="34" charset="0"/>
                <a:cs typeface="Arial" panose="020B0604020202020204" pitchFamily="34" charset="0"/>
              </a:rPr>
              <a:t>Too complicated for Non-AI </a:t>
            </a:r>
          </a:p>
          <a:p>
            <a:pPr algn="l"/>
            <a:r>
              <a:rPr lang="ja-JP" altLang="en-US" sz="3200" b="1">
                <a:solidFill>
                  <a:schemeClr val="accent5">
                    <a:lumMod val="75000"/>
                  </a:schemeClr>
                </a:solidFill>
                <a:latin typeface="Arial Nova Cond" panose="020B0504020202020204" pitchFamily="34" charset="0"/>
                <a:cs typeface="Arial" panose="020B0604020202020204" pitchFamily="34" charset="0"/>
              </a:rPr>
              <a:t>　</a:t>
            </a:r>
            <a:r>
              <a:rPr lang="en-US" altLang="ja-JP" sz="3200" b="1">
                <a:solidFill>
                  <a:schemeClr val="accent5">
                    <a:lumMod val="75000"/>
                  </a:schemeClr>
                </a:solidFill>
                <a:latin typeface="Arial Nova Cond" panose="020B0504020202020204" pitchFamily="34" charset="0"/>
                <a:cs typeface="Arial" panose="020B0604020202020204" pitchFamily="34" charset="0"/>
              </a:rPr>
              <a:t>to play</a:t>
            </a:r>
            <a:endParaRPr lang="ja-JP" altLang="en-US" sz="3200" b="1">
              <a:solidFill>
                <a:schemeClr val="accent5">
                  <a:lumMod val="75000"/>
                </a:schemeClr>
              </a:solidFill>
              <a:latin typeface="Arial Nova Cond" panose="020B0504020202020204" pitchFamily="34" charset="0"/>
              <a:cs typeface="Arial" panose="020B0604020202020204" pitchFamily="34" charset="0"/>
            </a:endParaRPr>
          </a:p>
        </p:txBody>
      </p:sp>
      <p:sp>
        <p:nvSpPr>
          <p:cNvPr id="4" name="四角形 3">
            <a:extLst>
              <a:ext uri="{FF2B5EF4-FFF2-40B4-BE49-F238E27FC236}">
                <a16:creationId xmlns:a16="http://schemas.microsoft.com/office/drawing/2014/main" id="{D91A4E51-D91E-0641-A3A0-9B80CF646E64}"/>
              </a:ext>
            </a:extLst>
          </p:cNvPr>
          <p:cNvSpPr/>
          <p:nvPr/>
        </p:nvSpPr>
        <p:spPr>
          <a:xfrm>
            <a:off x="-1" y="3632710"/>
            <a:ext cx="9143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A72CE1C1-EC77-3EDC-03F0-B73C6FA07204}"/>
              </a:ext>
            </a:extLst>
          </p:cNvPr>
          <p:cNvSpPr txBox="1"/>
          <p:nvPr/>
        </p:nvSpPr>
        <p:spPr>
          <a:xfrm>
            <a:off x="190173" y="1397187"/>
            <a:ext cx="4238465" cy="461665"/>
          </a:xfrm>
          <a:prstGeom prst="rect">
            <a:avLst/>
          </a:prstGeom>
          <a:noFill/>
        </p:spPr>
        <p:txBody>
          <a:bodyPr wrap="square" rtlCol="0">
            <a:spAutoFit/>
          </a:bodyPr>
          <a:lstStyle/>
          <a:p>
            <a:pPr algn="l"/>
            <a:r>
              <a:rPr lang="en-US" altLang="ja-JP" sz="2400" b="1">
                <a:solidFill>
                  <a:schemeClr val="accent5"/>
                </a:solidFill>
                <a:latin typeface="Arial Black" panose="020B0604020202020204" pitchFamily="34" charset="0"/>
                <a:cs typeface="Arial Black" panose="020B0604020202020204" pitchFamily="34" charset="0"/>
              </a:rPr>
              <a:t>&lt;Two types of games&gt;</a:t>
            </a:r>
            <a:endParaRPr lang="ja-JP" altLang="en-US" sz="2400" b="1">
              <a:solidFill>
                <a:schemeClr val="accent5"/>
              </a:solidFill>
              <a:latin typeface="Arial Black" panose="020B0604020202020204" pitchFamily="34" charset="0"/>
              <a:cs typeface="Arial Black" panose="020B0604020202020204" pitchFamily="34" charset="0"/>
            </a:endParaRPr>
          </a:p>
        </p:txBody>
      </p:sp>
      <p:pic>
        <p:nvPicPr>
          <p:cNvPr id="14" name="図 13">
            <a:extLst>
              <a:ext uri="{FF2B5EF4-FFF2-40B4-BE49-F238E27FC236}">
                <a16:creationId xmlns:a16="http://schemas.microsoft.com/office/drawing/2014/main" id="{6BA33490-AE8D-11D1-7FC6-24BD63D38323}"/>
              </a:ext>
            </a:extLst>
          </p:cNvPr>
          <p:cNvPicPr>
            <a:picLocks noChangeAspect="1"/>
          </p:cNvPicPr>
          <p:nvPr/>
        </p:nvPicPr>
        <p:blipFill>
          <a:blip r:embed="rId4"/>
          <a:stretch>
            <a:fillRect/>
          </a:stretch>
        </p:blipFill>
        <p:spPr>
          <a:xfrm>
            <a:off x="6423719" y="1315024"/>
            <a:ext cx="914725" cy="1675777"/>
          </a:xfrm>
          <a:prstGeom prst="rect">
            <a:avLst/>
          </a:prstGeom>
        </p:spPr>
      </p:pic>
      <p:pic>
        <p:nvPicPr>
          <p:cNvPr id="11" name="図 10">
            <a:extLst>
              <a:ext uri="{FF2B5EF4-FFF2-40B4-BE49-F238E27FC236}">
                <a16:creationId xmlns:a16="http://schemas.microsoft.com/office/drawing/2014/main" id="{6211EB82-9350-0805-D06E-3E33E17C708D}"/>
              </a:ext>
            </a:extLst>
          </p:cNvPr>
          <p:cNvPicPr>
            <a:picLocks noChangeAspect="1"/>
          </p:cNvPicPr>
          <p:nvPr/>
        </p:nvPicPr>
        <p:blipFill>
          <a:blip r:embed="rId5"/>
          <a:stretch>
            <a:fillRect/>
          </a:stretch>
        </p:blipFill>
        <p:spPr>
          <a:xfrm>
            <a:off x="5019265" y="1299605"/>
            <a:ext cx="1404454" cy="1059192"/>
          </a:xfrm>
          <a:prstGeom prst="rect">
            <a:avLst/>
          </a:prstGeom>
        </p:spPr>
      </p:pic>
      <p:pic>
        <p:nvPicPr>
          <p:cNvPr id="15" name="図 14">
            <a:extLst>
              <a:ext uri="{FF2B5EF4-FFF2-40B4-BE49-F238E27FC236}">
                <a16:creationId xmlns:a16="http://schemas.microsoft.com/office/drawing/2014/main" id="{1D7BD062-7EBC-EB29-590D-AF4F934266F0}"/>
              </a:ext>
            </a:extLst>
          </p:cNvPr>
          <p:cNvPicPr>
            <a:picLocks noChangeAspect="1"/>
          </p:cNvPicPr>
          <p:nvPr/>
        </p:nvPicPr>
        <p:blipFill>
          <a:blip r:embed="rId6"/>
          <a:stretch>
            <a:fillRect/>
          </a:stretch>
        </p:blipFill>
        <p:spPr>
          <a:xfrm>
            <a:off x="5804658" y="3775887"/>
            <a:ext cx="1533786" cy="862755"/>
          </a:xfrm>
          <a:prstGeom prst="rect">
            <a:avLst/>
          </a:prstGeom>
        </p:spPr>
      </p:pic>
      <p:pic>
        <p:nvPicPr>
          <p:cNvPr id="19" name="図 22">
            <a:extLst>
              <a:ext uri="{FF2B5EF4-FFF2-40B4-BE49-F238E27FC236}">
                <a16:creationId xmlns:a16="http://schemas.microsoft.com/office/drawing/2014/main" id="{9E3573B4-30F5-6EC6-4668-B4AB7647C10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591294" y="4752261"/>
            <a:ext cx="2326310" cy="1308549"/>
          </a:xfrm>
          <a:prstGeom prst="rect">
            <a:avLst/>
          </a:prstGeom>
        </p:spPr>
      </p:pic>
      <p:pic>
        <p:nvPicPr>
          <p:cNvPr id="21" name="図 20">
            <a:extLst>
              <a:ext uri="{FF2B5EF4-FFF2-40B4-BE49-F238E27FC236}">
                <a16:creationId xmlns:a16="http://schemas.microsoft.com/office/drawing/2014/main" id="{20A85F67-6550-8AFD-A4AD-E92779D291A7}"/>
              </a:ext>
            </a:extLst>
          </p:cNvPr>
          <p:cNvPicPr>
            <a:picLocks noChangeAspect="1"/>
          </p:cNvPicPr>
          <p:nvPr/>
        </p:nvPicPr>
        <p:blipFill>
          <a:blip r:embed="rId8"/>
          <a:stretch>
            <a:fillRect/>
          </a:stretch>
        </p:blipFill>
        <p:spPr>
          <a:xfrm>
            <a:off x="7466515" y="3795886"/>
            <a:ext cx="1533786" cy="801527"/>
          </a:xfrm>
          <a:prstGeom prst="rect">
            <a:avLst/>
          </a:prstGeom>
        </p:spPr>
      </p:pic>
    </p:spTree>
    <p:extLst>
      <p:ext uri="{BB962C8B-B14F-4D97-AF65-F5344CB8AC3E}">
        <p14:creationId xmlns:p14="http://schemas.microsoft.com/office/powerpoint/2010/main" val="2567195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4">
            <a:extLst>
              <a:ext uri="{FF2B5EF4-FFF2-40B4-BE49-F238E27FC236}">
                <a16:creationId xmlns:a16="http://schemas.microsoft.com/office/drawing/2014/main" id="{9EB2FFB8-7543-864A-A008-460C631185C4}"/>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テキスト ボックス 5">
            <a:extLst>
              <a:ext uri="{FF2B5EF4-FFF2-40B4-BE49-F238E27FC236}">
                <a16:creationId xmlns:a16="http://schemas.microsoft.com/office/drawing/2014/main" id="{9650B937-8CAC-F94C-8A5A-67B6048E3DF3}"/>
              </a:ext>
            </a:extLst>
          </p:cNvPr>
          <p:cNvSpPr txBox="1"/>
          <p:nvPr/>
        </p:nvSpPr>
        <p:spPr>
          <a:xfrm>
            <a:off x="190173" y="681115"/>
            <a:ext cx="8417605" cy="492443"/>
          </a:xfrm>
          <a:prstGeom prst="rect">
            <a:avLst/>
          </a:prstGeom>
          <a:noFill/>
        </p:spPr>
        <p:txBody>
          <a:bodyPr wrap="square" rtlCol="0" anchor="b">
            <a:spAutoFit/>
          </a:bodyPr>
          <a:lstStyle/>
          <a:p>
            <a:r>
              <a:rPr lang="ja-JP" altLang="en-US" sz="2600">
                <a:solidFill>
                  <a:schemeClr val="bg1"/>
                </a:solidFill>
                <a:latin typeface="Arial Black" panose="020B0604020202020204" pitchFamily="34" charset="0"/>
                <a:cs typeface="Arial Black" panose="020B0604020202020204" pitchFamily="34" charset="0"/>
              </a:rPr>
              <a:t>○</a:t>
            </a:r>
            <a:r>
              <a:rPr lang="en-US" altLang="ja-JP" sz="2600">
                <a:solidFill>
                  <a:schemeClr val="bg1"/>
                </a:solidFill>
                <a:latin typeface="Arial Black" panose="020B0604020202020204" pitchFamily="34" charset="0"/>
                <a:cs typeface="Arial Black" panose="020B0604020202020204" pitchFamily="34" charset="0"/>
              </a:rPr>
              <a:t>What is Strictly-Ruled Game?</a:t>
            </a:r>
            <a:endParaRPr lang="ja-JP" altLang="en-US" sz="26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15" name="テキスト ボックス 14">
            <a:extLst>
              <a:ext uri="{FF2B5EF4-FFF2-40B4-BE49-F238E27FC236}">
                <a16:creationId xmlns:a16="http://schemas.microsoft.com/office/drawing/2014/main" id="{31F1FB21-680F-74D3-DDDB-2C4F59143AC8}"/>
              </a:ext>
            </a:extLst>
          </p:cNvPr>
          <p:cNvSpPr txBox="1"/>
          <p:nvPr/>
        </p:nvSpPr>
        <p:spPr>
          <a:xfrm>
            <a:off x="2454" y="340191"/>
            <a:ext cx="9143999" cy="615553"/>
          </a:xfrm>
          <a:prstGeom prst="rect">
            <a:avLst/>
          </a:prstGeom>
          <a:noFill/>
        </p:spPr>
        <p:txBody>
          <a:bodyPr wrap="square" rtlCol="0" anchor="b">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a:solidFill>
                  <a:schemeClr val="accent5">
                    <a:lumMod val="20000"/>
                    <a:lumOff val="80000"/>
                  </a:schemeClr>
                </a:solidFill>
                <a:latin typeface="Arial Black" panose="020B0604020202020204" pitchFamily="34" charset="0"/>
                <a:cs typeface="Arial Black" panose="020B0604020202020204" pitchFamily="34" charset="0"/>
              </a:rPr>
              <a:t>2. Games AI is good at</a:t>
            </a:r>
          </a:p>
          <a:p>
            <a:pPr algn="r"/>
            <a:r>
              <a:rPr lang="en-US" altLang="ja-JP" sz="1400">
                <a:solidFill>
                  <a:schemeClr val="accent5">
                    <a:lumMod val="20000"/>
                    <a:lumOff val="80000"/>
                  </a:schemeClr>
                </a:solidFill>
                <a:latin typeface="Arial Black" panose="020B0604020202020204" pitchFamily="34" charset="0"/>
                <a:cs typeface="Arial Black" panose="020B0604020202020204" pitchFamily="34" charset="0"/>
              </a:rPr>
              <a:t>– </a:t>
            </a:r>
            <a:r>
              <a:rPr lang="en-US" altLang="ja-JP" sz="1400" b="1">
                <a:solidFill>
                  <a:schemeClr val="accent5">
                    <a:lumMod val="20000"/>
                    <a:lumOff val="80000"/>
                  </a:schemeClr>
                </a:solidFill>
              </a:rPr>
              <a:t>AI</a:t>
            </a:r>
            <a:r>
              <a:rPr lang="ja-JP" altLang="en-US" sz="1400" b="1">
                <a:solidFill>
                  <a:schemeClr val="accent5">
                    <a:lumMod val="20000"/>
                    <a:lumOff val="80000"/>
                  </a:schemeClr>
                </a:solidFill>
              </a:rPr>
              <a:t>が得意なゲーム</a:t>
            </a:r>
            <a:endParaRPr lang="ja-JP" altLang="en-US" sz="140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17" name="テキスト ボックス 16">
            <a:extLst>
              <a:ext uri="{FF2B5EF4-FFF2-40B4-BE49-F238E27FC236}">
                <a16:creationId xmlns:a16="http://schemas.microsoft.com/office/drawing/2014/main" id="{A24DFDAD-D10D-9E89-041B-0FC30068D441}"/>
              </a:ext>
            </a:extLst>
          </p:cNvPr>
          <p:cNvSpPr txBox="1"/>
          <p:nvPr/>
        </p:nvSpPr>
        <p:spPr>
          <a:xfrm>
            <a:off x="52953" y="3402218"/>
            <a:ext cx="5471999" cy="369332"/>
          </a:xfrm>
          <a:prstGeom prst="rect">
            <a:avLst/>
          </a:prstGeom>
          <a:noFill/>
        </p:spPr>
        <p:txBody>
          <a:bodyPr wrap="square" rtlCol="0">
            <a:spAutoFit/>
          </a:bodyPr>
          <a:lstStyle/>
          <a:p>
            <a:pPr algn="l"/>
            <a:r>
              <a:rPr lang="en-US" altLang="ja-JP" b="1">
                <a:solidFill>
                  <a:schemeClr val="accent5"/>
                </a:solidFill>
                <a:latin typeface="Arial Black" panose="020B0604020202020204" pitchFamily="34" charset="0"/>
                <a:cs typeface="Arial Black" panose="020B0604020202020204" pitchFamily="34" charset="0"/>
              </a:rPr>
              <a:t>&lt;Components of strictly-ruled games&gt;</a:t>
            </a:r>
            <a:endParaRPr lang="ja-JP" altLang="en-US" b="1">
              <a:solidFill>
                <a:schemeClr val="accent5"/>
              </a:solidFill>
              <a:latin typeface="Arial Black" panose="020B0604020202020204" pitchFamily="34" charset="0"/>
              <a:cs typeface="Arial Black" panose="020B0604020202020204" pitchFamily="34" charset="0"/>
            </a:endParaRPr>
          </a:p>
        </p:txBody>
      </p:sp>
      <p:sp>
        <p:nvSpPr>
          <p:cNvPr id="19" name="テキスト ボックス 18">
            <a:extLst>
              <a:ext uri="{FF2B5EF4-FFF2-40B4-BE49-F238E27FC236}">
                <a16:creationId xmlns:a16="http://schemas.microsoft.com/office/drawing/2014/main" id="{5DE12FA1-3138-894E-AB79-A6E677A450F2}"/>
              </a:ext>
            </a:extLst>
          </p:cNvPr>
          <p:cNvSpPr txBox="1"/>
          <p:nvPr/>
        </p:nvSpPr>
        <p:spPr>
          <a:xfrm>
            <a:off x="276588" y="1304682"/>
            <a:ext cx="5471999" cy="430887"/>
          </a:xfrm>
          <a:prstGeom prst="rect">
            <a:avLst/>
          </a:prstGeom>
          <a:noFill/>
        </p:spPr>
        <p:txBody>
          <a:bodyPr wrap="square" rtlCol="0">
            <a:spAutoFit/>
          </a:bodyPr>
          <a:lstStyle/>
          <a:p>
            <a:pPr algn="l"/>
            <a:r>
              <a:rPr lang="en-US" altLang="ja-JP" sz="2200" b="1">
                <a:solidFill>
                  <a:schemeClr val="accent5"/>
                </a:solidFill>
                <a:latin typeface="Arial Black" panose="020B0604020202020204" pitchFamily="34" charset="0"/>
                <a:cs typeface="Arial Black" panose="020B0604020202020204" pitchFamily="34" charset="0"/>
              </a:rPr>
              <a:t>&lt;Example&gt;</a:t>
            </a:r>
            <a:endParaRPr lang="ja-JP" altLang="en-US" sz="2200" b="1">
              <a:solidFill>
                <a:schemeClr val="accent5"/>
              </a:solidFill>
              <a:latin typeface="Arial Black" panose="020B0604020202020204" pitchFamily="34" charset="0"/>
              <a:cs typeface="Arial Black" panose="020B0604020202020204" pitchFamily="34" charset="0"/>
            </a:endParaRPr>
          </a:p>
        </p:txBody>
      </p:sp>
      <p:graphicFrame>
        <p:nvGraphicFramePr>
          <p:cNvPr id="20" name="表 20">
            <a:extLst>
              <a:ext uri="{FF2B5EF4-FFF2-40B4-BE49-F238E27FC236}">
                <a16:creationId xmlns:a16="http://schemas.microsoft.com/office/drawing/2014/main" id="{9429543D-20F2-4E97-D875-3094EA619ACD}"/>
              </a:ext>
            </a:extLst>
          </p:cNvPr>
          <p:cNvGraphicFramePr>
            <a:graphicFrameLocks noGrp="1"/>
          </p:cNvGraphicFramePr>
          <p:nvPr>
            <p:extLst>
              <p:ext uri="{D42A27DB-BD31-4B8C-83A1-F6EECF244321}">
                <p14:modId xmlns:p14="http://schemas.microsoft.com/office/powerpoint/2010/main" val="3416049689"/>
              </p:ext>
            </p:extLst>
          </p:nvPr>
        </p:nvGraphicFramePr>
        <p:xfrm>
          <a:off x="109926" y="3766158"/>
          <a:ext cx="6406198" cy="3016644"/>
        </p:xfrm>
        <a:graphic>
          <a:graphicData uri="http://schemas.openxmlformats.org/drawingml/2006/table">
            <a:tbl>
              <a:tblPr firstCol="1" bandCol="1">
                <a:tableStyleId>{7DF18680-E054-41AD-8BC1-D1AEF772440D}</a:tableStyleId>
              </a:tblPr>
              <a:tblGrid>
                <a:gridCol w="2159318">
                  <a:extLst>
                    <a:ext uri="{9D8B030D-6E8A-4147-A177-3AD203B41FA5}">
                      <a16:colId xmlns:a16="http://schemas.microsoft.com/office/drawing/2014/main" val="2875153010"/>
                    </a:ext>
                  </a:extLst>
                </a:gridCol>
                <a:gridCol w="4246880">
                  <a:extLst>
                    <a:ext uri="{9D8B030D-6E8A-4147-A177-3AD203B41FA5}">
                      <a16:colId xmlns:a16="http://schemas.microsoft.com/office/drawing/2014/main" val="1255151999"/>
                    </a:ext>
                  </a:extLst>
                </a:gridCol>
              </a:tblGrid>
              <a:tr h="721068">
                <a:tc>
                  <a:txBody>
                    <a:bodyPr/>
                    <a:lstStyle/>
                    <a:p>
                      <a:r>
                        <a:rPr kumimoji="1" lang="en-US" altLang="ja-JP" sz="2000" b="1" i="0">
                          <a:latin typeface="Arial" panose="020B0604020202020204" pitchFamily="34" charset="0"/>
                          <a:cs typeface="Arial" panose="020B0604020202020204" pitchFamily="34" charset="0"/>
                        </a:rPr>
                        <a:t>Zero Sum</a:t>
                      </a:r>
                    </a:p>
                  </a:txBody>
                  <a:tcPr/>
                </a:tc>
                <a:tc>
                  <a:txBody>
                    <a:bodyPr/>
                    <a:lstStyle/>
                    <a:p>
                      <a:r>
                        <a:rPr kumimoji="1" lang="en-US" altLang="ja-JP" b="0" i="0">
                          <a:latin typeface="Arial" panose="020B0604020202020204" pitchFamily="34" charset="0"/>
                          <a:cs typeface="Arial" panose="020B0604020202020204" pitchFamily="34" charset="0"/>
                        </a:rPr>
                        <a:t>When one player gains, the same</a:t>
                      </a:r>
                    </a:p>
                    <a:p>
                      <a:r>
                        <a:rPr kumimoji="1" lang="en-US" altLang="ja-JP" b="0" i="0">
                          <a:latin typeface="Arial" panose="020B0604020202020204" pitchFamily="34" charset="0"/>
                          <a:cs typeface="Arial" panose="020B0604020202020204" pitchFamily="34" charset="0"/>
                        </a:rPr>
                        <a:t>amount of loss falls on the other player</a:t>
                      </a:r>
                      <a:endParaRPr kumimoji="1" lang="ja-JP" altLang="en-US" b="0" i="0">
                        <a:latin typeface="Arial" panose="020B0604020202020204" pitchFamily="34" charset="0"/>
                        <a:cs typeface="Arial" panose="020B0604020202020204" pitchFamily="34" charset="0"/>
                      </a:endParaRPr>
                    </a:p>
                    <a:p>
                      <a:r>
                        <a:rPr kumimoji="1" lang="ja-JP" altLang="en-US" sz="1400" b="0" i="0">
                          <a:latin typeface="+mj-ea"/>
                          <a:ea typeface="+mj-ea"/>
                          <a:cs typeface="Arial" panose="020B0604020202020204" pitchFamily="34" charset="0"/>
                        </a:rPr>
                        <a:t>全プレイヤーの損得の和が</a:t>
                      </a:r>
                      <a:r>
                        <a:rPr kumimoji="1" lang="en-US" altLang="ja-JP" sz="1400" b="0" i="0">
                          <a:latin typeface="+mj-ea"/>
                          <a:ea typeface="+mj-ea"/>
                          <a:cs typeface="Arial" panose="020B0604020202020204" pitchFamily="34" charset="0"/>
                        </a:rPr>
                        <a:t>0</a:t>
                      </a:r>
                      <a:r>
                        <a:rPr kumimoji="1" lang="ja-JP" altLang="en-US" sz="1400" b="0" i="0">
                          <a:latin typeface="+mj-ea"/>
                          <a:ea typeface="+mj-ea"/>
                          <a:cs typeface="Arial" panose="020B0604020202020204" pitchFamily="34" charset="0"/>
                        </a:rPr>
                        <a:t>になる</a:t>
                      </a:r>
                    </a:p>
                  </a:txBody>
                  <a:tcPr/>
                </a:tc>
                <a:extLst>
                  <a:ext uri="{0D108BD9-81ED-4DB2-BD59-A6C34878D82A}">
                    <a16:rowId xmlns:a16="http://schemas.microsoft.com/office/drawing/2014/main" val="3762630397"/>
                  </a:ext>
                </a:extLst>
              </a:tr>
              <a:tr h="721068">
                <a:tc>
                  <a:txBody>
                    <a:bodyPr/>
                    <a:lstStyle/>
                    <a:p>
                      <a:r>
                        <a:rPr kumimoji="1" lang="en-US" altLang="ja-JP" sz="2000" b="1" i="0">
                          <a:latin typeface="Arial" panose="020B0604020202020204" pitchFamily="34" charset="0"/>
                          <a:cs typeface="Arial" panose="020B0604020202020204" pitchFamily="34" charset="0"/>
                        </a:rPr>
                        <a:t>Finite</a:t>
                      </a:r>
                      <a:endParaRPr kumimoji="1" lang="ja-JP" altLang="en-US" sz="2000" b="1" i="0">
                        <a:latin typeface="Arial" panose="020B0604020202020204" pitchFamily="34" charset="0"/>
                        <a:cs typeface="Arial" panose="020B0604020202020204" pitchFamily="34" charset="0"/>
                      </a:endParaRPr>
                    </a:p>
                  </a:txBody>
                  <a:tcPr/>
                </a:tc>
                <a:tc>
                  <a:txBody>
                    <a:bodyPr/>
                    <a:lstStyle/>
                    <a:p>
                      <a:r>
                        <a:rPr kumimoji="1" lang="en-US" altLang="ja-JP" b="0" i="0">
                          <a:latin typeface="Arial" panose="020B0604020202020204" pitchFamily="34" charset="0"/>
                          <a:cs typeface="Arial" panose="020B0604020202020204" pitchFamily="34" charset="0"/>
                        </a:rPr>
                        <a:t>Finite options and finite turns to the end</a:t>
                      </a:r>
                      <a:endParaRPr kumimoji="1" lang="ja-JP" altLang="en-US" b="0" i="0">
                        <a:latin typeface="Arial" panose="020B0604020202020204" pitchFamily="34" charset="0"/>
                        <a:cs typeface="Arial" panose="020B0604020202020204" pitchFamily="34" charset="0"/>
                      </a:endParaRPr>
                    </a:p>
                    <a:p>
                      <a:r>
                        <a:rPr kumimoji="1" lang="ja-JP" altLang="en-US" sz="1400" b="0" i="0">
                          <a:latin typeface="Arial" panose="020B0604020202020204" pitchFamily="34" charset="0"/>
                          <a:cs typeface="Arial" panose="020B0604020202020204" pitchFamily="34" charset="0"/>
                        </a:rPr>
                        <a:t>有限回の操作でゲームが終了する</a:t>
                      </a:r>
                    </a:p>
                  </a:txBody>
                  <a:tcPr/>
                </a:tc>
                <a:extLst>
                  <a:ext uri="{0D108BD9-81ED-4DB2-BD59-A6C34878D82A}">
                    <a16:rowId xmlns:a16="http://schemas.microsoft.com/office/drawing/2014/main" val="3833508560"/>
                  </a:ext>
                </a:extLst>
              </a:tr>
              <a:tr h="721068">
                <a:tc>
                  <a:txBody>
                    <a:bodyPr/>
                    <a:lstStyle/>
                    <a:p>
                      <a:r>
                        <a:rPr kumimoji="1" lang="en-US" altLang="ja-JP" sz="2000" b="1" i="0">
                          <a:latin typeface="Arial" panose="020B0604020202020204" pitchFamily="34" charset="0"/>
                          <a:cs typeface="Arial" panose="020B0604020202020204" pitchFamily="34" charset="0"/>
                        </a:rPr>
                        <a:t>Logical</a:t>
                      </a:r>
                      <a:endParaRPr kumimoji="1" lang="ja-JP" altLang="en-US" sz="2000" b="1" i="0">
                        <a:latin typeface="Arial" panose="020B0604020202020204" pitchFamily="34" charset="0"/>
                        <a:cs typeface="Arial" panose="020B0604020202020204" pitchFamily="34" charset="0"/>
                      </a:endParaRPr>
                    </a:p>
                  </a:txBody>
                  <a:tcPr/>
                </a:tc>
                <a:tc>
                  <a:txBody>
                    <a:bodyPr/>
                    <a:lstStyle/>
                    <a:p>
                      <a:r>
                        <a:rPr kumimoji="1" lang="en-US" altLang="ja-JP" b="0" i="0">
                          <a:latin typeface="Arial" panose="020B0604020202020204" pitchFamily="34" charset="0"/>
                          <a:cs typeface="Arial" panose="020B0604020202020204" pitchFamily="34" charset="0"/>
                        </a:rPr>
                        <a:t>No random elements like dice rolls</a:t>
                      </a:r>
                      <a:endParaRPr kumimoji="1" lang="ja-JP" altLang="en-US" b="0" i="0">
                        <a:latin typeface="Arial" panose="020B0604020202020204" pitchFamily="34" charset="0"/>
                        <a:cs typeface="Arial" panose="020B0604020202020204" pitchFamily="34" charset="0"/>
                      </a:endParaRPr>
                    </a:p>
                    <a:p>
                      <a:r>
                        <a:rPr kumimoji="1" lang="ja-JP" altLang="en-US" sz="1400" b="0" i="0">
                          <a:latin typeface="Arial" panose="020B0604020202020204" pitchFamily="34" charset="0"/>
                          <a:cs typeface="Arial" panose="020B0604020202020204" pitchFamily="34" charset="0"/>
                        </a:rPr>
                        <a:t>ランダム要素が存在しない</a:t>
                      </a:r>
                    </a:p>
                  </a:txBody>
                  <a:tcPr/>
                </a:tc>
                <a:extLst>
                  <a:ext uri="{0D108BD9-81ED-4DB2-BD59-A6C34878D82A}">
                    <a16:rowId xmlns:a16="http://schemas.microsoft.com/office/drawing/2014/main" val="2648295744"/>
                  </a:ext>
                </a:extLst>
              </a:tr>
              <a:tr h="721068">
                <a:tc>
                  <a:txBody>
                    <a:bodyPr/>
                    <a:lstStyle/>
                    <a:p>
                      <a:r>
                        <a:rPr kumimoji="1" lang="en-US" altLang="ja-JP" sz="2000" b="1" i="0">
                          <a:latin typeface="Arial" panose="020B0604020202020204" pitchFamily="34" charset="0"/>
                          <a:cs typeface="Arial" panose="020B0604020202020204" pitchFamily="34" charset="0"/>
                        </a:rPr>
                        <a:t>Perfect</a:t>
                      </a:r>
                      <a:endParaRPr kumimoji="1" lang="ja-JP" altLang="en-US" sz="2000" b="1" i="0">
                        <a:latin typeface="Arial" panose="020B0604020202020204" pitchFamily="34" charset="0"/>
                        <a:cs typeface="Arial" panose="020B0604020202020204" pitchFamily="34" charset="0"/>
                      </a:endParaRPr>
                    </a:p>
                    <a:p>
                      <a:r>
                        <a:rPr kumimoji="1" lang="en-US" altLang="ja-JP" sz="2000" b="1" i="0">
                          <a:latin typeface="Arial" panose="020B0604020202020204" pitchFamily="34" charset="0"/>
                          <a:cs typeface="Arial" panose="020B0604020202020204" pitchFamily="34" charset="0"/>
                        </a:rPr>
                        <a:t>Information</a:t>
                      </a:r>
                      <a:endParaRPr kumimoji="1" lang="ja-JP" altLang="en-US" sz="2000" b="1" i="0">
                        <a:latin typeface="Arial" panose="020B0604020202020204" pitchFamily="34" charset="0"/>
                        <a:cs typeface="Arial" panose="020B0604020202020204" pitchFamily="34" charset="0"/>
                      </a:endParaRPr>
                    </a:p>
                  </a:txBody>
                  <a:tcPr/>
                </a:tc>
                <a:tc>
                  <a:txBody>
                    <a:bodyPr/>
                    <a:lstStyle/>
                    <a:p>
                      <a:r>
                        <a:rPr kumimoji="1" lang="en-US" altLang="ja-JP" b="0" i="0">
                          <a:solidFill>
                            <a:schemeClr val="tx1"/>
                          </a:solidFill>
                          <a:latin typeface="Arial" panose="020B0604020202020204" pitchFamily="34" charset="0"/>
                          <a:cs typeface="Arial" panose="020B0604020202020204" pitchFamily="34" charset="0"/>
                        </a:rPr>
                        <a:t>Both players can know all information</a:t>
                      </a:r>
                      <a:endParaRPr kumimoji="1" lang="ja-JP" altLang="en-US" b="0" i="0">
                        <a:solidFill>
                          <a:schemeClr val="tx1"/>
                        </a:solidFill>
                        <a:latin typeface="Arial" panose="020B0604020202020204" pitchFamily="34" charset="0"/>
                        <a:cs typeface="Arial" panose="020B0604020202020204" pitchFamily="34" charset="0"/>
                      </a:endParaRPr>
                    </a:p>
                    <a:p>
                      <a:r>
                        <a:rPr kumimoji="1" lang="ja-JP" altLang="en-US" sz="1400" b="0" i="0">
                          <a:solidFill>
                            <a:schemeClr val="tx1"/>
                          </a:solidFill>
                          <a:latin typeface="Arial" panose="020B0604020202020204" pitchFamily="34" charset="0"/>
                          <a:cs typeface="Arial" panose="020B0604020202020204" pitchFamily="34" charset="0"/>
                        </a:rPr>
                        <a:t>全情報が全プレイヤーに公開されている</a:t>
                      </a:r>
                    </a:p>
                  </a:txBody>
                  <a:tcPr/>
                </a:tc>
                <a:extLst>
                  <a:ext uri="{0D108BD9-81ED-4DB2-BD59-A6C34878D82A}">
                    <a16:rowId xmlns:a16="http://schemas.microsoft.com/office/drawing/2014/main" val="914609165"/>
                  </a:ext>
                </a:extLst>
              </a:tr>
            </a:tbl>
          </a:graphicData>
        </a:graphic>
      </p:graphicFrame>
      <p:sp>
        <p:nvSpPr>
          <p:cNvPr id="2" name="テキスト ボックス 1">
            <a:extLst>
              <a:ext uri="{FF2B5EF4-FFF2-40B4-BE49-F238E27FC236}">
                <a16:creationId xmlns:a16="http://schemas.microsoft.com/office/drawing/2014/main" id="{2D26E52E-7F56-DCA3-0D59-EC0AF78EBEAB}"/>
              </a:ext>
            </a:extLst>
          </p:cNvPr>
          <p:cNvSpPr txBox="1"/>
          <p:nvPr/>
        </p:nvSpPr>
        <p:spPr>
          <a:xfrm>
            <a:off x="6663164" y="3955396"/>
            <a:ext cx="1979491" cy="2246769"/>
          </a:xfrm>
          <a:prstGeom prst="rect">
            <a:avLst/>
          </a:prstGeom>
          <a:solidFill>
            <a:srgbClr val="C8F7F0"/>
          </a:solidFill>
          <a:ln>
            <a:solidFill>
              <a:schemeClr val="accent5"/>
            </a:solidFill>
          </a:ln>
        </p:spPr>
        <p:txBody>
          <a:bodyPr wrap="square" rtlCol="0">
            <a:spAutoFit/>
          </a:bodyPr>
          <a:lstStyle/>
          <a:p>
            <a:pPr algn="l"/>
            <a:r>
              <a:rPr lang="en-US" altLang="ja-JP" sz="2800" b="1">
                <a:latin typeface="Arial" panose="020B0604020202020204" pitchFamily="34" charset="0"/>
                <a:cs typeface="Arial" panose="020B0604020202020204" pitchFamily="34" charset="0"/>
              </a:rPr>
              <a:t>It is easy for non-AI to search all the patterns</a:t>
            </a:r>
            <a:endParaRPr lang="ja-JP" altLang="en-US" sz="2800" b="1">
              <a:latin typeface="Arial" panose="020B0604020202020204" pitchFamily="34" charset="0"/>
              <a:cs typeface="Arial" panose="020B0604020202020204" pitchFamily="34" charset="0"/>
            </a:endParaRPr>
          </a:p>
        </p:txBody>
      </p:sp>
      <p:pic>
        <p:nvPicPr>
          <p:cNvPr id="8" name="図 7">
            <a:extLst>
              <a:ext uri="{FF2B5EF4-FFF2-40B4-BE49-F238E27FC236}">
                <a16:creationId xmlns:a16="http://schemas.microsoft.com/office/drawing/2014/main" id="{90193237-5689-EA88-AA2C-857D3FCF7099}"/>
              </a:ext>
            </a:extLst>
          </p:cNvPr>
          <p:cNvPicPr>
            <a:picLocks noChangeAspect="1"/>
          </p:cNvPicPr>
          <p:nvPr/>
        </p:nvPicPr>
        <p:blipFill>
          <a:blip r:embed="rId3"/>
          <a:stretch>
            <a:fillRect/>
          </a:stretch>
        </p:blipFill>
        <p:spPr>
          <a:xfrm>
            <a:off x="7637175" y="1304681"/>
            <a:ext cx="1289431" cy="2362239"/>
          </a:xfrm>
          <a:prstGeom prst="rect">
            <a:avLst/>
          </a:prstGeom>
        </p:spPr>
      </p:pic>
      <p:sp>
        <p:nvSpPr>
          <p:cNvPr id="9" name="テキスト ボックス 8">
            <a:extLst>
              <a:ext uri="{FF2B5EF4-FFF2-40B4-BE49-F238E27FC236}">
                <a16:creationId xmlns:a16="http://schemas.microsoft.com/office/drawing/2014/main" id="{A3AF013F-3CC9-8184-A0B7-1CAB776D26EF}"/>
              </a:ext>
            </a:extLst>
          </p:cNvPr>
          <p:cNvSpPr txBox="1"/>
          <p:nvPr/>
        </p:nvSpPr>
        <p:spPr>
          <a:xfrm>
            <a:off x="289515" y="1704600"/>
            <a:ext cx="4485912" cy="1231106"/>
          </a:xfrm>
          <a:prstGeom prst="rect">
            <a:avLst/>
          </a:prstGeom>
          <a:noFill/>
        </p:spPr>
        <p:txBody>
          <a:bodyPr wrap="square" rtlCol="0">
            <a:spAutoFit/>
          </a:bodyPr>
          <a:lstStyle/>
          <a:p>
            <a:pPr algn="l"/>
            <a:r>
              <a:rPr lang="ja-JP" altLang="en-US" sz="2600" b="1">
                <a:solidFill>
                  <a:schemeClr val="accent5">
                    <a:lumMod val="50000"/>
                  </a:schemeClr>
                </a:solidFill>
                <a:latin typeface="Arial" panose="020B0604020202020204" pitchFamily="34" charset="0"/>
                <a:cs typeface="Arial" panose="020B0604020202020204" pitchFamily="34" charset="0"/>
              </a:rPr>
              <a:t>・</a:t>
            </a:r>
            <a:r>
              <a:rPr lang="en-US" altLang="ja-JP" sz="2600" b="1">
                <a:solidFill>
                  <a:schemeClr val="accent5">
                    <a:lumMod val="50000"/>
                  </a:schemeClr>
                </a:solidFill>
                <a:latin typeface="Arial" panose="020B0604020202020204" pitchFamily="34" charset="0"/>
                <a:cs typeface="Arial" panose="020B0604020202020204" pitchFamily="34" charset="0"/>
              </a:rPr>
              <a:t>Classic games</a:t>
            </a:r>
          </a:p>
          <a:p>
            <a:pPr algn="l"/>
            <a:r>
              <a:rPr lang="ja-JP" altLang="en-US" sz="2600" b="1">
                <a:solidFill>
                  <a:schemeClr val="accent5">
                    <a:lumMod val="50000"/>
                  </a:schemeClr>
                </a:solidFill>
                <a:latin typeface="Arial" panose="020B0604020202020204" pitchFamily="34" charset="0"/>
                <a:cs typeface="Arial" panose="020B0604020202020204" pitchFamily="34" charset="0"/>
              </a:rPr>
              <a:t>・</a:t>
            </a:r>
            <a:r>
              <a:rPr lang="en-US" altLang="ja-JP" sz="2600" b="1">
                <a:solidFill>
                  <a:schemeClr val="accent5">
                    <a:lumMod val="50000"/>
                  </a:schemeClr>
                </a:solidFill>
                <a:latin typeface="Arial" panose="020B0604020202020204" pitchFamily="34" charset="0"/>
                <a:cs typeface="Arial" panose="020B0604020202020204" pitchFamily="34" charset="0"/>
              </a:rPr>
              <a:t>Board games</a:t>
            </a:r>
          </a:p>
          <a:p>
            <a:pPr algn="l"/>
            <a:r>
              <a:rPr lang="en-US" altLang="ja-JP" sz="2000" b="1">
                <a:solidFill>
                  <a:schemeClr val="accent5">
                    <a:lumMod val="75000"/>
                  </a:schemeClr>
                </a:solidFill>
                <a:latin typeface="Arial" panose="020B0604020202020204" pitchFamily="34" charset="0"/>
                <a:cs typeface="Arial" panose="020B0604020202020204" pitchFamily="34" charset="0"/>
              </a:rPr>
              <a:t> are usually classified into this</a:t>
            </a:r>
            <a:endParaRPr lang="ja-JP" altLang="en-US" sz="2000" b="1">
              <a:solidFill>
                <a:schemeClr val="accent5">
                  <a:lumMod val="75000"/>
                </a:schemeClr>
              </a:solidFill>
              <a:latin typeface="Arial" panose="020B0604020202020204" pitchFamily="34" charset="0"/>
              <a:cs typeface="Arial" panose="020B0604020202020204" pitchFamily="34" charset="0"/>
            </a:endParaRPr>
          </a:p>
        </p:txBody>
      </p:sp>
      <p:pic>
        <p:nvPicPr>
          <p:cNvPr id="12" name="図 11">
            <a:extLst>
              <a:ext uri="{FF2B5EF4-FFF2-40B4-BE49-F238E27FC236}">
                <a16:creationId xmlns:a16="http://schemas.microsoft.com/office/drawing/2014/main" id="{7BC686F4-1ADE-71C2-971B-B9618CB41E0B}"/>
              </a:ext>
            </a:extLst>
          </p:cNvPr>
          <p:cNvPicPr>
            <a:picLocks noChangeAspect="1"/>
          </p:cNvPicPr>
          <p:nvPr/>
        </p:nvPicPr>
        <p:blipFill>
          <a:blip r:embed="rId4"/>
          <a:stretch>
            <a:fillRect/>
          </a:stretch>
        </p:blipFill>
        <p:spPr>
          <a:xfrm>
            <a:off x="5825319" y="1388543"/>
            <a:ext cx="1511489" cy="1863219"/>
          </a:xfrm>
          <a:prstGeom prst="rect">
            <a:avLst/>
          </a:prstGeom>
        </p:spPr>
      </p:pic>
      <p:pic>
        <p:nvPicPr>
          <p:cNvPr id="18" name="図 17">
            <a:extLst>
              <a:ext uri="{FF2B5EF4-FFF2-40B4-BE49-F238E27FC236}">
                <a16:creationId xmlns:a16="http://schemas.microsoft.com/office/drawing/2014/main" id="{158D5FA1-94FF-A62A-6675-94893577A31A}"/>
              </a:ext>
            </a:extLst>
          </p:cNvPr>
          <p:cNvPicPr>
            <a:picLocks noChangeAspect="1"/>
          </p:cNvPicPr>
          <p:nvPr/>
        </p:nvPicPr>
        <p:blipFill>
          <a:blip r:embed="rId5"/>
          <a:stretch>
            <a:fillRect/>
          </a:stretch>
        </p:blipFill>
        <p:spPr>
          <a:xfrm>
            <a:off x="1467985" y="3866156"/>
            <a:ext cx="787599" cy="787599"/>
          </a:xfrm>
          <a:prstGeom prst="rect">
            <a:avLst/>
          </a:prstGeom>
        </p:spPr>
      </p:pic>
      <p:pic>
        <p:nvPicPr>
          <p:cNvPr id="21" name="図 21">
            <a:extLst>
              <a:ext uri="{FF2B5EF4-FFF2-40B4-BE49-F238E27FC236}">
                <a16:creationId xmlns:a16="http://schemas.microsoft.com/office/drawing/2014/main" id="{D66B691B-EB31-442C-2417-DEAA3769600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91090" y="5357090"/>
            <a:ext cx="670867" cy="670867"/>
          </a:xfrm>
          <a:prstGeom prst="rect">
            <a:avLst/>
          </a:prstGeom>
        </p:spPr>
      </p:pic>
      <p:pic>
        <p:nvPicPr>
          <p:cNvPr id="24" name="図 23">
            <a:extLst>
              <a:ext uri="{FF2B5EF4-FFF2-40B4-BE49-F238E27FC236}">
                <a16:creationId xmlns:a16="http://schemas.microsoft.com/office/drawing/2014/main" id="{753CDED9-8463-5902-7E56-49BCD916836D}"/>
              </a:ext>
            </a:extLst>
          </p:cNvPr>
          <p:cNvPicPr>
            <a:picLocks noChangeAspect="1"/>
          </p:cNvPicPr>
          <p:nvPr/>
        </p:nvPicPr>
        <p:blipFill>
          <a:blip r:embed="rId7"/>
          <a:stretch>
            <a:fillRect/>
          </a:stretch>
        </p:blipFill>
        <p:spPr>
          <a:xfrm>
            <a:off x="1261420" y="4618151"/>
            <a:ext cx="900537" cy="673601"/>
          </a:xfrm>
          <a:prstGeom prst="rect">
            <a:avLst/>
          </a:prstGeom>
        </p:spPr>
      </p:pic>
      <p:pic>
        <p:nvPicPr>
          <p:cNvPr id="27" name="図 26">
            <a:extLst>
              <a:ext uri="{FF2B5EF4-FFF2-40B4-BE49-F238E27FC236}">
                <a16:creationId xmlns:a16="http://schemas.microsoft.com/office/drawing/2014/main" id="{8051795A-201F-3A8F-F48C-1F49239B0688}"/>
              </a:ext>
            </a:extLst>
          </p:cNvPr>
          <p:cNvPicPr>
            <a:picLocks noChangeAspect="1"/>
          </p:cNvPicPr>
          <p:nvPr/>
        </p:nvPicPr>
        <p:blipFill>
          <a:blip r:embed="rId8"/>
          <a:stretch>
            <a:fillRect/>
          </a:stretch>
        </p:blipFill>
        <p:spPr>
          <a:xfrm>
            <a:off x="1699368" y="6189535"/>
            <a:ext cx="508367" cy="508367"/>
          </a:xfrm>
          <a:prstGeom prst="rect">
            <a:avLst/>
          </a:prstGeom>
        </p:spPr>
      </p:pic>
      <p:sp>
        <p:nvSpPr>
          <p:cNvPr id="28" name="テキスト ボックス 27">
            <a:extLst>
              <a:ext uri="{FF2B5EF4-FFF2-40B4-BE49-F238E27FC236}">
                <a16:creationId xmlns:a16="http://schemas.microsoft.com/office/drawing/2014/main" id="{EBEBFED9-0871-1652-AA0F-DE5282306A31}"/>
              </a:ext>
            </a:extLst>
          </p:cNvPr>
          <p:cNvSpPr txBox="1"/>
          <p:nvPr/>
        </p:nvSpPr>
        <p:spPr>
          <a:xfrm>
            <a:off x="460309" y="2861189"/>
            <a:ext cx="3962794" cy="523220"/>
          </a:xfrm>
          <a:prstGeom prst="rect">
            <a:avLst/>
          </a:prstGeom>
          <a:noFill/>
          <a:ln>
            <a:solidFill>
              <a:srgbClr val="1BBEA8"/>
            </a:solidFill>
          </a:ln>
        </p:spPr>
        <p:txBody>
          <a:bodyPr wrap="square" rtlCol="0">
            <a:spAutoFit/>
          </a:bodyPr>
          <a:lstStyle/>
          <a:p>
            <a:pPr algn="l"/>
            <a:r>
              <a:rPr lang="ja-JP" altLang="en-US" sz="1400">
                <a:latin typeface="+mj-ea"/>
                <a:ea typeface="+mj-ea"/>
              </a:rPr>
              <a:t>ボードゲーム、初期のテレビゲームの多くが</a:t>
            </a:r>
          </a:p>
          <a:p>
            <a:pPr algn="l"/>
            <a:r>
              <a:rPr lang="ja-JP" altLang="en-US" sz="1400">
                <a:latin typeface="+mj-ea"/>
                <a:ea typeface="+mj-ea"/>
              </a:rPr>
              <a:t>「ルールが厳格なゲーム」の特徴を持つ</a:t>
            </a:r>
          </a:p>
        </p:txBody>
      </p:sp>
      <p:pic>
        <p:nvPicPr>
          <p:cNvPr id="35" name="図 34">
            <a:extLst>
              <a:ext uri="{FF2B5EF4-FFF2-40B4-BE49-F238E27FC236}">
                <a16:creationId xmlns:a16="http://schemas.microsoft.com/office/drawing/2014/main" id="{1D0BCC69-4415-7E50-267F-A7986F8C4840}"/>
              </a:ext>
            </a:extLst>
          </p:cNvPr>
          <p:cNvPicPr>
            <a:picLocks noChangeAspect="1"/>
          </p:cNvPicPr>
          <p:nvPr/>
        </p:nvPicPr>
        <p:blipFill>
          <a:blip r:embed="rId9"/>
          <a:stretch>
            <a:fillRect/>
          </a:stretch>
        </p:blipFill>
        <p:spPr>
          <a:xfrm>
            <a:off x="3659763" y="1272724"/>
            <a:ext cx="2051600" cy="1547248"/>
          </a:xfrm>
          <a:prstGeom prst="rect">
            <a:avLst/>
          </a:prstGeom>
        </p:spPr>
      </p:pic>
      <p:sp>
        <p:nvSpPr>
          <p:cNvPr id="36" name="テキスト ボックス 35">
            <a:extLst>
              <a:ext uri="{FF2B5EF4-FFF2-40B4-BE49-F238E27FC236}">
                <a16:creationId xmlns:a16="http://schemas.microsoft.com/office/drawing/2014/main" id="{E46035C0-80F3-D7D0-1271-FDD0B0C5560D}"/>
              </a:ext>
            </a:extLst>
          </p:cNvPr>
          <p:cNvSpPr txBox="1"/>
          <p:nvPr/>
        </p:nvSpPr>
        <p:spPr>
          <a:xfrm>
            <a:off x="3959747" y="3489158"/>
            <a:ext cx="1828800" cy="276999"/>
          </a:xfrm>
          <a:prstGeom prst="rect">
            <a:avLst/>
          </a:prstGeom>
          <a:noFill/>
        </p:spPr>
        <p:txBody>
          <a:bodyPr wrap="square" rtlCol="0">
            <a:spAutoFit/>
          </a:bodyPr>
          <a:lstStyle/>
          <a:p>
            <a:pPr algn="r"/>
            <a:r>
              <a:rPr lang="ja-JP" altLang="en-US" sz="1200" b="1">
                <a:solidFill>
                  <a:srgbClr val="1BBEA8"/>
                </a:solidFill>
              </a:rPr>
              <a:t>主な要素</a:t>
            </a:r>
          </a:p>
        </p:txBody>
      </p:sp>
      <p:sp>
        <p:nvSpPr>
          <p:cNvPr id="37" name="テキスト ボックス 36">
            <a:extLst>
              <a:ext uri="{FF2B5EF4-FFF2-40B4-BE49-F238E27FC236}">
                <a16:creationId xmlns:a16="http://schemas.microsoft.com/office/drawing/2014/main" id="{8EA45C9E-6ADB-9E31-3556-397706EC5728}"/>
              </a:ext>
            </a:extLst>
          </p:cNvPr>
          <p:cNvSpPr txBox="1"/>
          <p:nvPr/>
        </p:nvSpPr>
        <p:spPr>
          <a:xfrm>
            <a:off x="6564631" y="6193055"/>
            <a:ext cx="2201261" cy="523220"/>
          </a:xfrm>
          <a:prstGeom prst="rect">
            <a:avLst/>
          </a:prstGeom>
          <a:noFill/>
        </p:spPr>
        <p:txBody>
          <a:bodyPr wrap="square" rtlCol="0">
            <a:spAutoFit/>
          </a:bodyPr>
          <a:lstStyle/>
          <a:p>
            <a:pPr algn="l"/>
            <a:r>
              <a:rPr lang="ja-JP" altLang="en-US" sz="1400"/>
              <a:t>全パターンの羅列による分析が可能</a:t>
            </a:r>
          </a:p>
        </p:txBody>
      </p:sp>
    </p:spTree>
    <p:extLst>
      <p:ext uri="{BB962C8B-B14F-4D97-AF65-F5344CB8AC3E}">
        <p14:creationId xmlns:p14="http://schemas.microsoft.com/office/powerpoint/2010/main" val="189012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a:extLst>
              <a:ext uri="{FF2B5EF4-FFF2-40B4-BE49-F238E27FC236}">
                <a16:creationId xmlns:a16="http://schemas.microsoft.com/office/drawing/2014/main" id="{782E9C1B-8152-6C41-961C-3893F9D942D3}"/>
              </a:ext>
            </a:extLst>
          </p:cNvPr>
          <p:cNvSpPr txBox="1"/>
          <p:nvPr/>
        </p:nvSpPr>
        <p:spPr>
          <a:xfrm>
            <a:off x="85585" y="1364394"/>
            <a:ext cx="3908231" cy="461665"/>
          </a:xfrm>
          <a:prstGeom prst="rect">
            <a:avLst/>
          </a:prstGeom>
          <a:noFill/>
        </p:spPr>
        <p:txBody>
          <a:bodyPr wrap="square" rtlCol="0">
            <a:spAutoFit/>
          </a:bodyPr>
          <a:lstStyle/>
          <a:p>
            <a:r>
              <a:rPr lang="ja-JP" altLang="en-US" sz="2400" b="1">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Five</a:t>
            </a:r>
            <a:r>
              <a:rPr lang="en-US" altLang="ja-JP" sz="2400" b="1">
                <a:effectLst/>
                <a:latin typeface="Arial" panose="020B0604020202020204" pitchFamily="34" charset="0"/>
                <a:cs typeface="Arial" panose="020B0604020202020204" pitchFamily="34" charset="0"/>
              </a:rPr>
              <a:t> in a row(</a:t>
            </a:r>
            <a:r>
              <a:rPr lang="ja-JP" altLang="en-US" sz="2400" b="1">
                <a:effectLst/>
                <a:latin typeface="Arial" panose="020B0604020202020204" pitchFamily="34" charset="0"/>
                <a:cs typeface="Arial" panose="020B0604020202020204" pitchFamily="34" charset="0"/>
              </a:rPr>
              <a:t>五目並べ</a:t>
            </a:r>
            <a:r>
              <a:rPr lang="en-US" altLang="ja-JP" sz="2400" b="1">
                <a:effectLst/>
                <a:latin typeface="Arial" panose="020B0604020202020204" pitchFamily="34" charset="0"/>
                <a:cs typeface="Arial" panose="020B0604020202020204" pitchFamily="34" charset="0"/>
              </a:rPr>
              <a:t>)</a:t>
            </a:r>
            <a:endParaRPr lang="ja-JP" altLang="en-US" sz="2400" b="1">
              <a:effectLst/>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F5ED38C2-10AB-DA48-A407-75871D810572}"/>
              </a:ext>
            </a:extLst>
          </p:cNvPr>
          <p:cNvSpPr txBox="1"/>
          <p:nvPr/>
        </p:nvSpPr>
        <p:spPr>
          <a:xfrm>
            <a:off x="4538999" y="1365268"/>
            <a:ext cx="3908231" cy="461665"/>
          </a:xfrm>
          <a:prstGeom prst="rect">
            <a:avLst/>
          </a:prstGeom>
          <a:noFill/>
        </p:spPr>
        <p:txBody>
          <a:bodyPr wrap="square" rtlCol="0">
            <a:spAutoFit/>
          </a:bodyPr>
          <a:lstStyle/>
          <a:p>
            <a:r>
              <a:rPr lang="ja-JP" altLang="en-US" sz="2400" b="1">
                <a:effectLst/>
                <a:latin typeface="Arial" panose="020B0604020202020204" pitchFamily="34" charset="0"/>
                <a:cs typeface="Arial" panose="020B0604020202020204" pitchFamily="34" charset="0"/>
              </a:rPr>
              <a:t>◯</a:t>
            </a:r>
            <a:r>
              <a:rPr lang="en-US" altLang="ja-JP" sz="2400" b="1">
                <a:effectLst/>
                <a:latin typeface="Arial" panose="020B0604020202020204" pitchFamily="34" charset="0"/>
                <a:cs typeface="Arial" panose="020B0604020202020204" pitchFamily="34" charset="0"/>
              </a:rPr>
              <a:t>6x6 Othello(6×6</a:t>
            </a:r>
            <a:r>
              <a:rPr lang="ja-JP" altLang="en-US" sz="2400" b="1">
                <a:effectLst/>
                <a:latin typeface="Arial" panose="020B0604020202020204" pitchFamily="34" charset="0"/>
                <a:cs typeface="Arial" panose="020B0604020202020204" pitchFamily="34" charset="0"/>
              </a:rPr>
              <a:t>オセロ</a:t>
            </a:r>
            <a:r>
              <a:rPr lang="en-US" altLang="ja-JP" sz="2400" b="1">
                <a:effectLst/>
                <a:latin typeface="Arial" panose="020B0604020202020204" pitchFamily="34" charset="0"/>
                <a:cs typeface="Arial" panose="020B0604020202020204" pitchFamily="34" charset="0"/>
              </a:rPr>
              <a:t>) </a:t>
            </a:r>
          </a:p>
        </p:txBody>
      </p:sp>
      <p:pic>
        <p:nvPicPr>
          <p:cNvPr id="7" name="図 7">
            <a:extLst>
              <a:ext uri="{FF2B5EF4-FFF2-40B4-BE49-F238E27FC236}">
                <a16:creationId xmlns:a16="http://schemas.microsoft.com/office/drawing/2014/main" id="{0749D804-284A-3C4F-AF8C-A4C0F449CE33}"/>
              </a:ext>
            </a:extLst>
          </p:cNvPr>
          <p:cNvPicPr>
            <a:picLocks noChangeAspect="1"/>
          </p:cNvPicPr>
          <p:nvPr/>
        </p:nvPicPr>
        <p:blipFill rotWithShape="1">
          <a:blip r:embed="rId3"/>
          <a:srcRect t="8936" b="10428"/>
          <a:stretch/>
        </p:blipFill>
        <p:spPr>
          <a:xfrm>
            <a:off x="1118530" y="1934355"/>
            <a:ext cx="2174036" cy="1427900"/>
          </a:xfrm>
          <a:prstGeom prst="rect">
            <a:avLst/>
          </a:prstGeom>
        </p:spPr>
      </p:pic>
      <p:sp>
        <p:nvSpPr>
          <p:cNvPr id="5" name="矢印: 下 4">
            <a:extLst>
              <a:ext uri="{FF2B5EF4-FFF2-40B4-BE49-F238E27FC236}">
                <a16:creationId xmlns:a16="http://schemas.microsoft.com/office/drawing/2014/main" id="{AB036F65-6A09-9D46-A72D-5522E0667964}"/>
              </a:ext>
            </a:extLst>
          </p:cNvPr>
          <p:cNvSpPr/>
          <p:nvPr/>
        </p:nvSpPr>
        <p:spPr>
          <a:xfrm>
            <a:off x="1954594" y="3368234"/>
            <a:ext cx="501911" cy="548559"/>
          </a:xfrm>
          <a:prstGeom prst="downArrow">
            <a:avLst>
              <a:gd name="adj1" fmla="val 28973"/>
              <a:gd name="adj2" fmla="val 59004"/>
            </a:avLst>
          </a:prstGeom>
          <a:solidFill>
            <a:srgbClr val="1BB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6" name="図 7">
            <a:extLst>
              <a:ext uri="{FF2B5EF4-FFF2-40B4-BE49-F238E27FC236}">
                <a16:creationId xmlns:a16="http://schemas.microsoft.com/office/drawing/2014/main" id="{8BFD5763-6104-2F48-A22C-457BB58DA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450" y="3881646"/>
            <a:ext cx="1027169" cy="1228575"/>
          </a:xfrm>
          <a:prstGeom prst="rect">
            <a:avLst/>
          </a:prstGeom>
        </p:spPr>
      </p:pic>
      <p:pic>
        <p:nvPicPr>
          <p:cNvPr id="8" name="図 8">
            <a:extLst>
              <a:ext uri="{FF2B5EF4-FFF2-40B4-BE49-F238E27FC236}">
                <a16:creationId xmlns:a16="http://schemas.microsoft.com/office/drawing/2014/main" id="{CA02780C-8233-274F-91D1-9F1B9EA16D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521" y="3859248"/>
            <a:ext cx="1038127" cy="1321253"/>
          </a:xfrm>
          <a:prstGeom prst="rect">
            <a:avLst/>
          </a:prstGeom>
        </p:spPr>
      </p:pic>
      <p:pic>
        <p:nvPicPr>
          <p:cNvPr id="3" name="図 8">
            <a:extLst>
              <a:ext uri="{FF2B5EF4-FFF2-40B4-BE49-F238E27FC236}">
                <a16:creationId xmlns:a16="http://schemas.microsoft.com/office/drawing/2014/main" id="{C816155C-620C-6442-AA4F-050793E01CB1}"/>
              </a:ext>
            </a:extLst>
          </p:cNvPr>
          <p:cNvPicPr>
            <a:picLocks noChangeAspect="1"/>
          </p:cNvPicPr>
          <p:nvPr/>
        </p:nvPicPr>
        <p:blipFill rotWithShape="1">
          <a:blip r:embed="rId6">
            <a:extLst>
              <a:ext uri="{28A0092B-C50C-407E-A947-70E740481C1C}">
                <a14:useLocalDpi xmlns:a14="http://schemas.microsoft.com/office/drawing/2010/main" val="0"/>
              </a:ext>
            </a:extLst>
          </a:blip>
          <a:srcRect t="3564" b="5890"/>
          <a:stretch/>
        </p:blipFill>
        <p:spPr>
          <a:xfrm>
            <a:off x="5487646" y="1809036"/>
            <a:ext cx="2429369" cy="1543068"/>
          </a:xfrm>
          <a:prstGeom prst="rect">
            <a:avLst/>
          </a:prstGeom>
        </p:spPr>
      </p:pic>
      <p:sp>
        <p:nvSpPr>
          <p:cNvPr id="9" name="矢印: 下 8">
            <a:extLst>
              <a:ext uri="{FF2B5EF4-FFF2-40B4-BE49-F238E27FC236}">
                <a16:creationId xmlns:a16="http://schemas.microsoft.com/office/drawing/2014/main" id="{409CD62D-9E50-054F-AC1A-B0DDEACF8626}"/>
              </a:ext>
            </a:extLst>
          </p:cNvPr>
          <p:cNvSpPr/>
          <p:nvPr/>
        </p:nvSpPr>
        <p:spPr>
          <a:xfrm>
            <a:off x="6493114" y="3362255"/>
            <a:ext cx="501911" cy="548559"/>
          </a:xfrm>
          <a:prstGeom prst="downArrow">
            <a:avLst>
              <a:gd name="adj1" fmla="val 28973"/>
              <a:gd name="adj2" fmla="val 59004"/>
            </a:avLst>
          </a:prstGeom>
          <a:solidFill>
            <a:srgbClr val="1BB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1" name="図 7">
            <a:extLst>
              <a:ext uri="{FF2B5EF4-FFF2-40B4-BE49-F238E27FC236}">
                <a16:creationId xmlns:a16="http://schemas.microsoft.com/office/drawing/2014/main" id="{AD85A048-614E-8148-A965-3078C6E75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6054" y="3852242"/>
            <a:ext cx="1027169" cy="1228575"/>
          </a:xfrm>
          <a:prstGeom prst="rect">
            <a:avLst/>
          </a:prstGeom>
        </p:spPr>
      </p:pic>
      <p:pic>
        <p:nvPicPr>
          <p:cNvPr id="12" name="図 12">
            <a:extLst>
              <a:ext uri="{FF2B5EF4-FFF2-40B4-BE49-F238E27FC236}">
                <a16:creationId xmlns:a16="http://schemas.microsoft.com/office/drawing/2014/main" id="{BEE20EB9-3A09-0543-89DF-0FEA729E2C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1556" y="4008385"/>
            <a:ext cx="1066800" cy="1066800"/>
          </a:xfrm>
          <a:prstGeom prst="rect">
            <a:avLst/>
          </a:prstGeom>
        </p:spPr>
      </p:pic>
      <p:sp>
        <p:nvSpPr>
          <p:cNvPr id="13" name="テキスト ボックス 12">
            <a:extLst>
              <a:ext uri="{FF2B5EF4-FFF2-40B4-BE49-F238E27FC236}">
                <a16:creationId xmlns:a16="http://schemas.microsoft.com/office/drawing/2014/main" id="{F9A649D8-D57D-C14D-A49F-0AE2DDDF4985}"/>
              </a:ext>
            </a:extLst>
          </p:cNvPr>
          <p:cNvSpPr txBox="1"/>
          <p:nvPr/>
        </p:nvSpPr>
        <p:spPr>
          <a:xfrm>
            <a:off x="194963" y="2158531"/>
            <a:ext cx="1027169" cy="738663"/>
          </a:xfrm>
          <a:prstGeom prst="rect">
            <a:avLst/>
          </a:prstGeom>
          <a:noFill/>
          <a:ln>
            <a:solidFill>
              <a:schemeClr val="accent6">
                <a:lumMod val="50000"/>
              </a:schemeClr>
            </a:solidFill>
          </a:ln>
        </p:spPr>
        <p:txBody>
          <a:bodyPr wrap="square" rtlCol="0">
            <a:spAutoFit/>
          </a:bodyPr>
          <a:lstStyle/>
          <a:p>
            <a:pPr algn="r"/>
            <a:r>
              <a:rPr lang="en-US" altLang="ja-JP" sz="2100" b="1">
                <a:solidFill>
                  <a:schemeClr val="accent6"/>
                </a:solidFill>
                <a:latin typeface="Arial" panose="020B0604020202020204" pitchFamily="34" charset="0"/>
                <a:cs typeface="Arial" panose="020B0604020202020204" pitchFamily="34" charset="0"/>
              </a:rPr>
              <a:t>First</a:t>
            </a:r>
          </a:p>
          <a:p>
            <a:pPr algn="r"/>
            <a:r>
              <a:rPr lang="en-US" altLang="ja-JP" sz="2100" b="1">
                <a:solidFill>
                  <a:schemeClr val="accent6"/>
                </a:solidFill>
                <a:latin typeface="Arial" panose="020B0604020202020204" pitchFamily="34" charset="0"/>
                <a:cs typeface="Arial" panose="020B0604020202020204" pitchFamily="34" charset="0"/>
              </a:rPr>
              <a:t>player </a:t>
            </a:r>
            <a:endParaRPr lang="ja-JP" altLang="en-US" sz="2100" b="1">
              <a:solidFill>
                <a:schemeClr val="accent6"/>
              </a:solidFill>
              <a:effectLst/>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AF642FBB-7951-8245-AB5C-AD48FFD68D76}"/>
              </a:ext>
            </a:extLst>
          </p:cNvPr>
          <p:cNvSpPr txBox="1"/>
          <p:nvPr/>
        </p:nvSpPr>
        <p:spPr>
          <a:xfrm>
            <a:off x="3161018" y="2171695"/>
            <a:ext cx="1205286" cy="767375"/>
          </a:xfrm>
          <a:prstGeom prst="rect">
            <a:avLst/>
          </a:prstGeom>
          <a:noFill/>
          <a:ln>
            <a:solidFill>
              <a:schemeClr val="accent1">
                <a:lumMod val="50000"/>
              </a:schemeClr>
            </a:solidFill>
          </a:ln>
        </p:spPr>
        <p:txBody>
          <a:bodyPr wrap="square" rtlCol="0">
            <a:spAutoFit/>
          </a:bodyPr>
          <a:lstStyle/>
          <a:p>
            <a:r>
              <a:rPr lang="en-US" altLang="ja-JP" sz="2100" b="1">
                <a:solidFill>
                  <a:schemeClr val="accent1"/>
                </a:solidFill>
                <a:latin typeface="Arial" panose="020B0604020202020204" pitchFamily="34" charset="0"/>
                <a:cs typeface="Arial" panose="020B0604020202020204" pitchFamily="34" charset="0"/>
              </a:rPr>
              <a:t>Second </a:t>
            </a:r>
          </a:p>
          <a:p>
            <a:r>
              <a:rPr lang="en-US" altLang="ja-JP" sz="2100" b="1">
                <a:solidFill>
                  <a:schemeClr val="accent1"/>
                </a:solidFill>
                <a:latin typeface="Arial" panose="020B0604020202020204" pitchFamily="34" charset="0"/>
                <a:cs typeface="Arial" panose="020B0604020202020204" pitchFamily="34" charset="0"/>
              </a:rPr>
              <a:t>player </a:t>
            </a:r>
            <a:endParaRPr lang="ja-JP" altLang="en-US" sz="2100" b="1">
              <a:solidFill>
                <a:schemeClr val="accent1"/>
              </a:solidFill>
              <a:effectLst/>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6776B7A9-8908-A240-8465-58E3C6BC2043}"/>
              </a:ext>
            </a:extLst>
          </p:cNvPr>
          <p:cNvSpPr txBox="1"/>
          <p:nvPr/>
        </p:nvSpPr>
        <p:spPr>
          <a:xfrm>
            <a:off x="65492" y="4297547"/>
            <a:ext cx="1205286" cy="553998"/>
          </a:xfrm>
          <a:prstGeom prst="rect">
            <a:avLst/>
          </a:prstGeom>
          <a:noFill/>
        </p:spPr>
        <p:txBody>
          <a:bodyPr wrap="square" rtlCol="0">
            <a:spAutoFit/>
          </a:bodyPr>
          <a:lstStyle/>
          <a:p>
            <a:r>
              <a:rPr lang="en-US" altLang="ja-JP" sz="3000" b="1">
                <a:effectLst/>
                <a:latin typeface="Tisa Offc Serif Pro" panose="020F0502020204030204" pitchFamily="34" charset="0"/>
                <a:ea typeface="STXingkai" panose="020B0400000000000000" pitchFamily="34" charset="-122"/>
                <a:cs typeface="KodchiangUPC" panose="020B0604020202020204" pitchFamily="34" charset="0"/>
              </a:rPr>
              <a:t>WI</a:t>
            </a:r>
            <a:r>
              <a:rPr lang="en-US" altLang="ja-JP" sz="3000" b="1">
                <a:latin typeface="Tisa Offc Serif Pro" panose="020F0502020204030204" pitchFamily="34" charset="0"/>
                <a:ea typeface="STXingkai" panose="020B0400000000000000" pitchFamily="34" charset="-122"/>
                <a:cs typeface="KodchiangUPC" panose="020B0604020202020204" pitchFamily="34" charset="0"/>
              </a:rPr>
              <a:t>N</a:t>
            </a:r>
            <a:endParaRPr lang="ja-JP" altLang="en-US" sz="3000" b="1">
              <a:effectLst/>
              <a:latin typeface="Tisa Offc Serif Pro" panose="020F0502020204030204" pitchFamily="34" charset="0"/>
              <a:ea typeface="STXingkai" panose="020B0400000000000000" pitchFamily="34" charset="-122"/>
              <a:cs typeface="KodchiangUPC" panose="020B0604020202020204" pitchFamily="34" charset="0"/>
            </a:endParaRPr>
          </a:p>
        </p:txBody>
      </p:sp>
      <p:sp>
        <p:nvSpPr>
          <p:cNvPr id="22" name="テキスト ボックス 21">
            <a:extLst>
              <a:ext uri="{FF2B5EF4-FFF2-40B4-BE49-F238E27FC236}">
                <a16:creationId xmlns:a16="http://schemas.microsoft.com/office/drawing/2014/main" id="{754CABAE-CD2A-7543-928F-3730FBD5EF8F}"/>
              </a:ext>
            </a:extLst>
          </p:cNvPr>
          <p:cNvSpPr txBox="1"/>
          <p:nvPr/>
        </p:nvSpPr>
        <p:spPr>
          <a:xfrm>
            <a:off x="3220120" y="4218934"/>
            <a:ext cx="1205286" cy="553998"/>
          </a:xfrm>
          <a:prstGeom prst="rect">
            <a:avLst/>
          </a:prstGeom>
          <a:noFill/>
        </p:spPr>
        <p:txBody>
          <a:bodyPr wrap="square" rtlCol="0">
            <a:spAutoFit/>
          </a:bodyPr>
          <a:lstStyle/>
          <a:p>
            <a:r>
              <a:rPr lang="en-US" altLang="ja-JP" sz="3000" b="1">
                <a:latin typeface="Bradley Hand ITC" panose="03070402050302030203" pitchFamily="66" charset="0"/>
                <a:ea typeface="STXingkai" panose="020B0400000000000000" pitchFamily="34" charset="-122"/>
                <a:cs typeface="KodchiangUPC" panose="020B0604020202020204" pitchFamily="34" charset="0"/>
              </a:rPr>
              <a:t>LOSE</a:t>
            </a:r>
            <a:endParaRPr lang="ja-JP" altLang="en-US" sz="3000" b="1">
              <a:effectLst/>
              <a:latin typeface="Bradley Hand ITC" panose="03070402050302030203" pitchFamily="66" charset="0"/>
              <a:ea typeface="STXingkai" panose="020B0400000000000000" pitchFamily="34" charset="-122"/>
              <a:cs typeface="KodchiangUPC" panose="020B0604020202020204" pitchFamily="34" charset="0"/>
            </a:endParaRPr>
          </a:p>
        </p:txBody>
      </p:sp>
      <p:sp>
        <p:nvSpPr>
          <p:cNvPr id="24" name="テキスト ボックス 23">
            <a:extLst>
              <a:ext uri="{FF2B5EF4-FFF2-40B4-BE49-F238E27FC236}">
                <a16:creationId xmlns:a16="http://schemas.microsoft.com/office/drawing/2014/main" id="{560A1EAC-F269-CC4B-8CA2-0F8EFEAED518}"/>
              </a:ext>
            </a:extLst>
          </p:cNvPr>
          <p:cNvSpPr txBox="1"/>
          <p:nvPr/>
        </p:nvSpPr>
        <p:spPr>
          <a:xfrm>
            <a:off x="7763215" y="4243994"/>
            <a:ext cx="1205286" cy="553998"/>
          </a:xfrm>
          <a:prstGeom prst="rect">
            <a:avLst/>
          </a:prstGeom>
          <a:noFill/>
        </p:spPr>
        <p:txBody>
          <a:bodyPr wrap="square" rtlCol="0" anchor="ctr">
            <a:spAutoFit/>
          </a:bodyPr>
          <a:lstStyle/>
          <a:p>
            <a:pPr algn="ctr"/>
            <a:r>
              <a:rPr lang="en-US" altLang="ja-JP" sz="3000" b="1">
                <a:effectLst/>
                <a:latin typeface="Tisa Offc Serif Pro" panose="020F0502020204030204" pitchFamily="34" charset="0"/>
                <a:ea typeface="STXingkai" panose="020B0400000000000000" pitchFamily="34" charset="-122"/>
                <a:cs typeface="KodchiangUPC" panose="020B0604020202020204" pitchFamily="34" charset="0"/>
              </a:rPr>
              <a:t>WI</a:t>
            </a:r>
            <a:r>
              <a:rPr lang="en-US" altLang="ja-JP" sz="3000" b="1">
                <a:latin typeface="Tisa Offc Serif Pro" panose="020F0502020204030204" pitchFamily="34" charset="0"/>
                <a:ea typeface="STXingkai" panose="020B0400000000000000" pitchFamily="34" charset="-122"/>
                <a:cs typeface="KodchiangUPC" panose="020B0604020202020204" pitchFamily="34" charset="0"/>
              </a:rPr>
              <a:t>N</a:t>
            </a:r>
            <a:endParaRPr lang="ja-JP" altLang="en-US" sz="3000" b="1">
              <a:effectLst/>
              <a:latin typeface="Tisa Offc Serif Pro" panose="020F0502020204030204" pitchFamily="34" charset="0"/>
              <a:ea typeface="STXingkai" panose="020B0400000000000000" pitchFamily="34" charset="-122"/>
              <a:cs typeface="KodchiangUPC" panose="020B0604020202020204" pitchFamily="34" charset="0"/>
            </a:endParaRPr>
          </a:p>
        </p:txBody>
      </p:sp>
      <p:sp>
        <p:nvSpPr>
          <p:cNvPr id="26" name="テキスト ボックス 25">
            <a:extLst>
              <a:ext uri="{FF2B5EF4-FFF2-40B4-BE49-F238E27FC236}">
                <a16:creationId xmlns:a16="http://schemas.microsoft.com/office/drawing/2014/main" id="{BDC6484A-5F14-5B47-A46F-296025D01980}"/>
              </a:ext>
            </a:extLst>
          </p:cNvPr>
          <p:cNvSpPr txBox="1"/>
          <p:nvPr/>
        </p:nvSpPr>
        <p:spPr>
          <a:xfrm>
            <a:off x="4609146" y="4218934"/>
            <a:ext cx="1205286" cy="553998"/>
          </a:xfrm>
          <a:prstGeom prst="rect">
            <a:avLst/>
          </a:prstGeom>
          <a:noFill/>
        </p:spPr>
        <p:txBody>
          <a:bodyPr wrap="square" rtlCol="0">
            <a:spAutoFit/>
          </a:bodyPr>
          <a:lstStyle/>
          <a:p>
            <a:r>
              <a:rPr lang="en-US" altLang="ja-JP" sz="3000" b="1">
                <a:latin typeface="Bradley Hand ITC" panose="03070402050302030203" pitchFamily="66" charset="0"/>
                <a:ea typeface="STXingkai" panose="020B0400000000000000" pitchFamily="34" charset="-122"/>
                <a:cs typeface="KodchiangUPC" panose="020B0604020202020204" pitchFamily="34" charset="0"/>
              </a:rPr>
              <a:t>LOSE</a:t>
            </a:r>
            <a:endParaRPr lang="ja-JP" altLang="en-US" sz="3000" b="1">
              <a:effectLst/>
              <a:latin typeface="Bradley Hand ITC" panose="03070402050302030203" pitchFamily="66" charset="0"/>
              <a:ea typeface="STXingkai" panose="020B0400000000000000" pitchFamily="34" charset="-122"/>
              <a:cs typeface="KodchiangUPC" panose="020B0604020202020204" pitchFamily="34" charset="0"/>
            </a:endParaRPr>
          </a:p>
        </p:txBody>
      </p:sp>
      <p:sp>
        <p:nvSpPr>
          <p:cNvPr id="14" name="四角形 13">
            <a:extLst>
              <a:ext uri="{FF2B5EF4-FFF2-40B4-BE49-F238E27FC236}">
                <a16:creationId xmlns:a16="http://schemas.microsoft.com/office/drawing/2014/main" id="{D3E644B2-21C8-E64F-AD96-2A392174E2EC}"/>
              </a:ext>
            </a:extLst>
          </p:cNvPr>
          <p:cNvSpPr/>
          <p:nvPr/>
        </p:nvSpPr>
        <p:spPr>
          <a:xfrm>
            <a:off x="0" y="362546"/>
            <a:ext cx="9144000" cy="811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テキスト ボックス 9">
            <a:extLst>
              <a:ext uri="{FF2B5EF4-FFF2-40B4-BE49-F238E27FC236}">
                <a16:creationId xmlns:a16="http://schemas.microsoft.com/office/drawing/2014/main" id="{5E417B9C-322C-E247-820E-388CE4A0699D}"/>
              </a:ext>
            </a:extLst>
          </p:cNvPr>
          <p:cNvSpPr txBox="1"/>
          <p:nvPr/>
        </p:nvSpPr>
        <p:spPr>
          <a:xfrm>
            <a:off x="2057524" y="5811282"/>
            <a:ext cx="5028952" cy="523220"/>
          </a:xfrm>
          <a:prstGeom prst="rect">
            <a:avLst/>
          </a:prstGeom>
          <a:solidFill>
            <a:schemeClr val="accent5"/>
          </a:solidFill>
          <a:ln>
            <a:solidFill>
              <a:schemeClr val="accent5">
                <a:lumMod val="50000"/>
              </a:schemeClr>
            </a:solidFill>
          </a:ln>
        </p:spPr>
        <p:txBody>
          <a:bodyPr wrap="square" rtlCol="0">
            <a:spAutoFit/>
          </a:bodyPr>
          <a:lstStyle/>
          <a:p>
            <a:pPr algn="ctr"/>
            <a:r>
              <a:rPr lang="ja-JP" altLang="en-US" sz="2800">
                <a:solidFill>
                  <a:schemeClr val="bg1"/>
                </a:solidFill>
                <a:latin typeface="Arial Black" panose="020B0604020202020204" pitchFamily="34" charset="0"/>
                <a:cs typeface="Arial Black" panose="020B0604020202020204" pitchFamily="34" charset="0"/>
              </a:rPr>
              <a:t>→</a:t>
            </a:r>
            <a:r>
              <a:rPr lang="en-US" altLang="ja-JP" sz="2800">
                <a:solidFill>
                  <a:schemeClr val="bg1"/>
                </a:solidFill>
                <a:latin typeface="Arial Black" panose="020B0604020202020204" pitchFamily="34" charset="0"/>
                <a:cs typeface="Arial Black" panose="020B0604020202020204" pitchFamily="34" charset="0"/>
              </a:rPr>
              <a:t>Even non-AI can play it</a:t>
            </a:r>
            <a:endParaRPr lang="ja-JP" altLang="en-US" sz="2800">
              <a:solidFill>
                <a:schemeClr val="bg1"/>
              </a:solidFill>
              <a:latin typeface="Arial Black" panose="020B0604020202020204" pitchFamily="34" charset="0"/>
              <a:cs typeface="Arial Black" panose="020B0604020202020204" pitchFamily="34" charset="0"/>
            </a:endParaRPr>
          </a:p>
        </p:txBody>
      </p:sp>
      <p:sp>
        <p:nvSpPr>
          <p:cNvPr id="16" name="テキスト ボックス 15">
            <a:extLst>
              <a:ext uri="{FF2B5EF4-FFF2-40B4-BE49-F238E27FC236}">
                <a16:creationId xmlns:a16="http://schemas.microsoft.com/office/drawing/2014/main" id="{A2BF6076-0786-804B-957D-2FE574004875}"/>
              </a:ext>
            </a:extLst>
          </p:cNvPr>
          <p:cNvSpPr txBox="1"/>
          <p:nvPr/>
        </p:nvSpPr>
        <p:spPr>
          <a:xfrm>
            <a:off x="1987545" y="6397480"/>
            <a:ext cx="5168910" cy="338554"/>
          </a:xfrm>
          <a:prstGeom prst="rect">
            <a:avLst/>
          </a:prstGeom>
          <a:noFill/>
        </p:spPr>
        <p:txBody>
          <a:bodyPr wrap="square" rtlCol="0">
            <a:spAutoFit/>
          </a:bodyPr>
          <a:lstStyle/>
          <a:p>
            <a:pPr algn="ctr"/>
            <a:r>
              <a:rPr lang="ja-JP" altLang="en-US" sz="1600">
                <a:solidFill>
                  <a:schemeClr val="accent5"/>
                </a:solidFill>
                <a:latin typeface="MS PGothic" panose="020B0600070205080204" pitchFamily="34" charset="-128"/>
                <a:ea typeface="MS PGothic" panose="020B0600070205080204" pitchFamily="34" charset="-128"/>
              </a:rPr>
              <a:t>常に最善手を取ることができるため、非</a:t>
            </a:r>
            <a:r>
              <a:rPr lang="en-US" altLang="ja-JP" sz="1600">
                <a:solidFill>
                  <a:schemeClr val="accent5"/>
                </a:solidFill>
                <a:latin typeface="MS PGothic" panose="020B0600070205080204" pitchFamily="34" charset="-128"/>
                <a:ea typeface="MS PGothic" panose="020B0600070205080204" pitchFamily="34" charset="-128"/>
              </a:rPr>
              <a:t>AI</a:t>
            </a:r>
            <a:r>
              <a:rPr lang="ja-JP" altLang="en-US" sz="1600">
                <a:solidFill>
                  <a:schemeClr val="accent5"/>
                </a:solidFill>
                <a:latin typeface="MS PGothic" panose="020B0600070205080204" pitchFamily="34" charset="-128"/>
                <a:ea typeface="MS PGothic" panose="020B0600070205080204" pitchFamily="34" charset="-128"/>
              </a:rPr>
              <a:t>でもプレイ可能</a:t>
            </a:r>
          </a:p>
        </p:txBody>
      </p:sp>
      <p:sp>
        <p:nvSpPr>
          <p:cNvPr id="21" name="テキスト ボックス 20">
            <a:extLst>
              <a:ext uri="{FF2B5EF4-FFF2-40B4-BE49-F238E27FC236}">
                <a16:creationId xmlns:a16="http://schemas.microsoft.com/office/drawing/2014/main" id="{D6A5B5A6-5A4D-FAB6-5B18-59E37AE0B921}"/>
              </a:ext>
            </a:extLst>
          </p:cNvPr>
          <p:cNvSpPr txBox="1"/>
          <p:nvPr/>
        </p:nvSpPr>
        <p:spPr>
          <a:xfrm>
            <a:off x="190173" y="681115"/>
            <a:ext cx="8417605" cy="492443"/>
          </a:xfrm>
          <a:prstGeom prst="rect">
            <a:avLst/>
          </a:prstGeom>
          <a:noFill/>
        </p:spPr>
        <p:txBody>
          <a:bodyPr wrap="square" rtlCol="0" anchor="b">
            <a:spAutoFit/>
          </a:bodyPr>
          <a:lstStyle/>
          <a:p>
            <a:r>
              <a:rPr lang="ja-JP" altLang="en-US" sz="2600">
                <a:solidFill>
                  <a:schemeClr val="bg1"/>
                </a:solidFill>
                <a:latin typeface="Arial Black" panose="020B0604020202020204" pitchFamily="34" charset="0"/>
                <a:cs typeface="Arial Black" panose="020B0604020202020204" pitchFamily="34" charset="0"/>
              </a:rPr>
              <a:t>○</a:t>
            </a:r>
            <a:r>
              <a:rPr lang="en-US" altLang="ja-JP" sz="2600">
                <a:solidFill>
                  <a:schemeClr val="bg1"/>
                </a:solidFill>
                <a:latin typeface="Arial Black" panose="020B0604020202020204" pitchFamily="34" charset="0"/>
                <a:cs typeface="Arial Black" panose="020B0604020202020204" pitchFamily="34" charset="0"/>
              </a:rPr>
              <a:t>What is Strictly-Ruled Game?</a:t>
            </a:r>
            <a:endParaRPr lang="ja-JP" altLang="en-US" sz="2600">
              <a:solidFill>
                <a:schemeClr val="bg1"/>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25" name="テキスト ボックス 24">
            <a:extLst>
              <a:ext uri="{FF2B5EF4-FFF2-40B4-BE49-F238E27FC236}">
                <a16:creationId xmlns:a16="http://schemas.microsoft.com/office/drawing/2014/main" id="{497F0B4B-5AD8-577A-13BE-88E380AE8C7D}"/>
              </a:ext>
            </a:extLst>
          </p:cNvPr>
          <p:cNvSpPr txBox="1"/>
          <p:nvPr/>
        </p:nvSpPr>
        <p:spPr>
          <a:xfrm>
            <a:off x="2454" y="340191"/>
            <a:ext cx="9143999" cy="615553"/>
          </a:xfrm>
          <a:prstGeom prst="rect">
            <a:avLst/>
          </a:prstGeom>
          <a:noFill/>
        </p:spPr>
        <p:txBody>
          <a:bodyPr wrap="square" rtlCol="0" anchor="b">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000">
                <a:solidFill>
                  <a:schemeClr val="accent5">
                    <a:lumMod val="20000"/>
                    <a:lumOff val="80000"/>
                  </a:schemeClr>
                </a:solidFill>
                <a:latin typeface="Arial Black" panose="020B0604020202020204" pitchFamily="34" charset="0"/>
                <a:cs typeface="Arial Black" panose="020B0604020202020204" pitchFamily="34" charset="0"/>
              </a:rPr>
              <a:t>2. Games AI is good at</a:t>
            </a:r>
          </a:p>
          <a:p>
            <a:pPr algn="r"/>
            <a:r>
              <a:rPr lang="en-US" altLang="ja-JP" sz="1400">
                <a:solidFill>
                  <a:schemeClr val="accent5">
                    <a:lumMod val="20000"/>
                    <a:lumOff val="80000"/>
                  </a:schemeClr>
                </a:solidFill>
                <a:latin typeface="Arial Black" panose="020B0604020202020204" pitchFamily="34" charset="0"/>
                <a:cs typeface="Arial Black" panose="020B0604020202020204" pitchFamily="34" charset="0"/>
              </a:rPr>
              <a:t>– </a:t>
            </a:r>
            <a:r>
              <a:rPr lang="en-US" altLang="ja-JP" sz="1400" b="1">
                <a:solidFill>
                  <a:schemeClr val="accent5">
                    <a:lumMod val="20000"/>
                    <a:lumOff val="80000"/>
                  </a:schemeClr>
                </a:solidFill>
              </a:rPr>
              <a:t>AI</a:t>
            </a:r>
            <a:r>
              <a:rPr lang="ja-JP" altLang="en-US" sz="1400" b="1">
                <a:solidFill>
                  <a:schemeClr val="accent5">
                    <a:lumMod val="20000"/>
                    <a:lumOff val="80000"/>
                  </a:schemeClr>
                </a:solidFill>
              </a:rPr>
              <a:t>が得意なゲーム</a:t>
            </a:r>
            <a:endParaRPr lang="ja-JP" altLang="en-US" sz="1400">
              <a:solidFill>
                <a:schemeClr val="accent5">
                  <a:lumMod val="20000"/>
                  <a:lumOff val="80000"/>
                </a:schemeClr>
              </a:solidFill>
              <a:latin typeface="MS Gothic" panose="020B0609070205080204" pitchFamily="49" charset="-128"/>
              <a:ea typeface="MS Gothic" panose="020B0609070205080204" pitchFamily="49" charset="-128"/>
              <a:cs typeface="Arial Black" panose="020B0604020202020204" pitchFamily="34" charset="0"/>
            </a:endParaRPr>
          </a:p>
        </p:txBody>
      </p:sp>
      <p:sp>
        <p:nvSpPr>
          <p:cNvPr id="28" name="テキスト ボックス 27">
            <a:extLst>
              <a:ext uri="{FF2B5EF4-FFF2-40B4-BE49-F238E27FC236}">
                <a16:creationId xmlns:a16="http://schemas.microsoft.com/office/drawing/2014/main" id="{2DE7C1DE-0660-D6E8-84FE-69BB4DA671A1}"/>
              </a:ext>
            </a:extLst>
          </p:cNvPr>
          <p:cNvSpPr txBox="1"/>
          <p:nvPr/>
        </p:nvSpPr>
        <p:spPr>
          <a:xfrm>
            <a:off x="4718799" y="2162786"/>
            <a:ext cx="1027169" cy="738663"/>
          </a:xfrm>
          <a:prstGeom prst="rect">
            <a:avLst/>
          </a:prstGeom>
          <a:noFill/>
          <a:ln>
            <a:solidFill>
              <a:schemeClr val="accent6">
                <a:lumMod val="50000"/>
              </a:schemeClr>
            </a:solidFill>
          </a:ln>
        </p:spPr>
        <p:txBody>
          <a:bodyPr wrap="square" rtlCol="0">
            <a:spAutoFit/>
          </a:bodyPr>
          <a:lstStyle/>
          <a:p>
            <a:pPr algn="r"/>
            <a:r>
              <a:rPr lang="en-US" altLang="ja-JP" sz="2100" b="1">
                <a:solidFill>
                  <a:schemeClr val="accent6"/>
                </a:solidFill>
                <a:latin typeface="Arial" panose="020B0604020202020204" pitchFamily="34" charset="0"/>
                <a:cs typeface="Arial" panose="020B0604020202020204" pitchFamily="34" charset="0"/>
              </a:rPr>
              <a:t>First</a:t>
            </a:r>
          </a:p>
          <a:p>
            <a:pPr algn="r"/>
            <a:r>
              <a:rPr lang="en-US" altLang="ja-JP" sz="2100" b="1">
                <a:solidFill>
                  <a:schemeClr val="accent6"/>
                </a:solidFill>
                <a:latin typeface="Arial" panose="020B0604020202020204" pitchFamily="34" charset="0"/>
                <a:cs typeface="Arial" panose="020B0604020202020204" pitchFamily="34" charset="0"/>
              </a:rPr>
              <a:t>player </a:t>
            </a:r>
            <a:endParaRPr lang="ja-JP" altLang="en-US" sz="2100" b="1">
              <a:solidFill>
                <a:schemeClr val="accent6"/>
              </a:solidFill>
              <a:effectLst/>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3375F166-FDBE-A744-D069-416400E59993}"/>
              </a:ext>
            </a:extLst>
          </p:cNvPr>
          <p:cNvSpPr txBox="1"/>
          <p:nvPr/>
        </p:nvSpPr>
        <p:spPr>
          <a:xfrm>
            <a:off x="7743751" y="2178646"/>
            <a:ext cx="1205286" cy="767375"/>
          </a:xfrm>
          <a:prstGeom prst="rect">
            <a:avLst/>
          </a:prstGeom>
          <a:noFill/>
          <a:ln>
            <a:solidFill>
              <a:schemeClr val="accent1">
                <a:lumMod val="50000"/>
              </a:schemeClr>
            </a:solidFill>
          </a:ln>
        </p:spPr>
        <p:txBody>
          <a:bodyPr wrap="square" rtlCol="0">
            <a:spAutoFit/>
          </a:bodyPr>
          <a:lstStyle/>
          <a:p>
            <a:r>
              <a:rPr lang="en-US" altLang="ja-JP" sz="2100" b="1">
                <a:solidFill>
                  <a:schemeClr val="accent1"/>
                </a:solidFill>
                <a:latin typeface="Arial" panose="020B0604020202020204" pitchFamily="34" charset="0"/>
                <a:cs typeface="Arial" panose="020B0604020202020204" pitchFamily="34" charset="0"/>
              </a:rPr>
              <a:t>Second </a:t>
            </a:r>
          </a:p>
          <a:p>
            <a:r>
              <a:rPr lang="en-US" altLang="ja-JP" sz="2100" b="1">
                <a:solidFill>
                  <a:schemeClr val="accent1"/>
                </a:solidFill>
                <a:latin typeface="Arial" panose="020B0604020202020204" pitchFamily="34" charset="0"/>
                <a:cs typeface="Arial" panose="020B0604020202020204" pitchFamily="34" charset="0"/>
              </a:rPr>
              <a:t>player </a:t>
            </a:r>
            <a:endParaRPr lang="ja-JP" altLang="en-US" sz="2100" b="1">
              <a:solidFill>
                <a:schemeClr val="accent1"/>
              </a:solidFill>
              <a:effectLst/>
              <a:latin typeface="Arial" panose="020B0604020202020204" pitchFamily="34" charset="0"/>
              <a:cs typeface="Arial" panose="020B0604020202020204" pitchFamily="34" charset="0"/>
            </a:endParaRPr>
          </a:p>
        </p:txBody>
      </p:sp>
      <p:cxnSp>
        <p:nvCxnSpPr>
          <p:cNvPr id="31" name="直線矢印コネクタ 30">
            <a:extLst>
              <a:ext uri="{FF2B5EF4-FFF2-40B4-BE49-F238E27FC236}">
                <a16:creationId xmlns:a16="http://schemas.microsoft.com/office/drawing/2014/main" id="{E4EBE6AE-42BE-4316-126B-3C0D441A7A25}"/>
              </a:ext>
            </a:extLst>
          </p:cNvPr>
          <p:cNvCxnSpPr>
            <a:cxnSpLocks/>
          </p:cNvCxnSpPr>
          <p:nvPr/>
        </p:nvCxnSpPr>
        <p:spPr>
          <a:xfrm>
            <a:off x="4474465" y="1320394"/>
            <a:ext cx="0" cy="3912006"/>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テキスト ボックス 43">
            <a:extLst>
              <a:ext uri="{FF2B5EF4-FFF2-40B4-BE49-F238E27FC236}">
                <a16:creationId xmlns:a16="http://schemas.microsoft.com/office/drawing/2014/main" id="{078EC228-9472-6AAD-4FCF-5554A74F3919}"/>
              </a:ext>
            </a:extLst>
          </p:cNvPr>
          <p:cNvSpPr txBox="1"/>
          <p:nvPr/>
        </p:nvSpPr>
        <p:spPr>
          <a:xfrm>
            <a:off x="88327" y="5285801"/>
            <a:ext cx="8967346" cy="430887"/>
          </a:xfrm>
          <a:prstGeom prst="rect">
            <a:avLst/>
          </a:prstGeom>
          <a:noFill/>
        </p:spPr>
        <p:txBody>
          <a:bodyPr wrap="square" rtlCol="0">
            <a:spAutoFit/>
          </a:bodyPr>
          <a:lstStyle/>
          <a:p>
            <a:pPr algn="ctr"/>
            <a:r>
              <a:rPr lang="en-US" altLang="ja-JP" sz="2200" b="1">
                <a:solidFill>
                  <a:schemeClr val="accent5">
                    <a:lumMod val="50000"/>
                  </a:schemeClr>
                </a:solidFill>
                <a:latin typeface="Arial" panose="020B0604020202020204" pitchFamily="34" charset="0"/>
                <a:cs typeface="Arial" panose="020B0604020202020204" pitchFamily="34" charset="0"/>
              </a:rPr>
              <a:t>Non-AI can </a:t>
            </a:r>
            <a:r>
              <a:rPr lang="en-US" altLang="ja-JP" sz="2200" b="1">
                <a:solidFill>
                  <a:schemeClr val="bg1"/>
                </a:solidFill>
                <a:highlight>
                  <a:srgbClr val="008080"/>
                </a:highlight>
                <a:latin typeface="Arial" panose="020B0604020202020204" pitchFamily="34" charset="0"/>
                <a:cs typeface="Arial" panose="020B0604020202020204" pitchFamily="34" charset="0"/>
              </a:rPr>
              <a:t>memorize all patterns</a:t>
            </a:r>
            <a:r>
              <a:rPr lang="en-US" altLang="ja-JP" sz="2200" b="1">
                <a:solidFill>
                  <a:schemeClr val="accent5">
                    <a:lumMod val="50000"/>
                  </a:schemeClr>
                </a:solidFill>
                <a:latin typeface="Arial" panose="020B0604020202020204" pitchFamily="34" charset="0"/>
                <a:cs typeface="Arial" panose="020B0604020202020204" pitchFamily="34" charset="0"/>
              </a:rPr>
              <a:t> and </a:t>
            </a:r>
            <a:r>
              <a:rPr lang="en-US" altLang="ja-JP" sz="2200" b="1" u="sng">
                <a:solidFill>
                  <a:schemeClr val="bg1"/>
                </a:solidFill>
                <a:highlight>
                  <a:srgbClr val="008080"/>
                </a:highlight>
                <a:latin typeface="Arial" panose="020B0604020202020204" pitchFamily="34" charset="0"/>
                <a:cs typeface="Arial" panose="020B0604020202020204" pitchFamily="34" charset="0"/>
              </a:rPr>
              <a:t>always</a:t>
            </a:r>
            <a:r>
              <a:rPr lang="en-US" altLang="ja-JP" sz="2200" b="1">
                <a:solidFill>
                  <a:schemeClr val="bg1"/>
                </a:solidFill>
                <a:highlight>
                  <a:srgbClr val="008080"/>
                </a:highlight>
                <a:latin typeface="Arial" panose="020B0604020202020204" pitchFamily="34" charset="0"/>
                <a:cs typeface="Arial" panose="020B0604020202020204" pitchFamily="34" charset="0"/>
              </a:rPr>
              <a:t> make the best move</a:t>
            </a:r>
            <a:endParaRPr lang="ja-JP" altLang="en-US" sz="2200" b="1">
              <a:solidFill>
                <a:schemeClr val="bg1"/>
              </a:solidFill>
              <a:highlight>
                <a:srgbClr val="00808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040069"/>
      </p:ext>
    </p:extLst>
  </p:cSld>
  <p:clrMapOvr>
    <a:masterClrMapping/>
  </p:clrMapOvr>
</p:sld>
</file>

<file path=ppt/theme/theme1.xml><?xml version="1.0" encoding="utf-8"?>
<a:theme xmlns:a="http://schemas.openxmlformats.org/drawingml/2006/main" name="フレーム">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aea1df-dbe9-41f4-b4ba-e5941fbe3157" xsi:nil="true"/>
    <lcf76f155ced4ddcb4097134ff3c332f xmlns="4eca9cbc-f5ce-4b9b-b320-7c478c9457b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58B97D0629E204E93D1A4D2C1FC3232" ma:contentTypeVersion="15" ma:contentTypeDescription="新しいドキュメントを作成します。" ma:contentTypeScope="" ma:versionID="820424fc69b7b78eee39472d2b4a963e">
  <xsd:schema xmlns:xsd="http://www.w3.org/2001/XMLSchema" xmlns:xs="http://www.w3.org/2001/XMLSchema" xmlns:p="http://schemas.microsoft.com/office/2006/metadata/properties" xmlns:ns2="4eca9cbc-f5ce-4b9b-b320-7c478c9457b1" xmlns:ns3="ebaea1df-dbe9-41f4-b4ba-e5941fbe3157" targetNamespace="http://schemas.microsoft.com/office/2006/metadata/properties" ma:root="true" ma:fieldsID="2437ec8d2ba3e3a683a3cec6e561ba43" ns2:_="" ns3:_="">
    <xsd:import namespace="4eca9cbc-f5ce-4b9b-b320-7c478c9457b1"/>
    <xsd:import namespace="ebaea1df-dbe9-41f4-b4ba-e5941fbe31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ca9cbc-f5ce-4b9b-b320-7c478c9457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8a78fa4a-40b8-4e29-8771-2350bfedeed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aea1df-dbe9-41f4-b4ba-e5941fbe3157"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4cf9a2ac-87a4-48ab-90d8-b45129364374}" ma:internalName="TaxCatchAll" ma:showField="CatchAllData" ma:web="ebaea1df-dbe9-41f4-b4ba-e5941fbe31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8DB414-129A-4A8D-B86C-7A22DD26F214}">
  <ds:schemaRefs>
    <ds:schemaRef ds:uri="http://schemas.microsoft.com/office/2006/metadata/properties"/>
    <ds:schemaRef ds:uri="http://schemas.microsoft.com/office/infopath/2007/PartnerControls"/>
    <ds:schemaRef ds:uri="ebaea1df-dbe9-41f4-b4ba-e5941fbe3157"/>
    <ds:schemaRef ds:uri="4eca9cbc-f5ce-4b9b-b320-7c478c9457b1"/>
  </ds:schemaRefs>
</ds:datastoreItem>
</file>

<file path=customXml/itemProps2.xml><?xml version="1.0" encoding="utf-8"?>
<ds:datastoreItem xmlns:ds="http://schemas.openxmlformats.org/officeDocument/2006/customXml" ds:itemID="{1D7E084C-493F-4E86-AC93-D640F2344C52}">
  <ds:schemaRefs>
    <ds:schemaRef ds:uri="http://schemas.microsoft.com/sharepoint/v3/contenttype/forms"/>
  </ds:schemaRefs>
</ds:datastoreItem>
</file>

<file path=customXml/itemProps3.xml><?xml version="1.0" encoding="utf-8"?>
<ds:datastoreItem xmlns:ds="http://schemas.openxmlformats.org/officeDocument/2006/customXml" ds:itemID="{6D3EF05E-C7BB-44FE-8514-C5B66C354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ca9cbc-f5ce-4b9b-b320-7c478c9457b1"/>
    <ds:schemaRef ds:uri="ebaea1df-dbe9-41f4-b4ba-e5941fbe31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4371</Words>
  <Application>Microsoft Office PowerPoint</Application>
  <PresentationFormat>画面に合わせる (4:3)</PresentationFormat>
  <Paragraphs>620</Paragraphs>
  <Slides>28</Slides>
  <Notes>28</Notes>
  <HiddenSlides>0</HiddenSlides>
  <MMClips>7</MMClips>
  <ScaleCrop>false</ScaleCrop>
  <HeadingPairs>
    <vt:vector size="6" baseType="variant">
      <vt:variant>
        <vt:lpstr>使用されているフォント</vt:lpstr>
      </vt:variant>
      <vt:variant>
        <vt:i4>23</vt:i4>
      </vt:variant>
      <vt:variant>
        <vt:lpstr>テーマ</vt:lpstr>
      </vt:variant>
      <vt:variant>
        <vt:i4>1</vt:i4>
      </vt:variant>
      <vt:variant>
        <vt:lpstr>スライド タイトル</vt:lpstr>
      </vt:variant>
      <vt:variant>
        <vt:i4>28</vt:i4>
      </vt:variant>
    </vt:vector>
  </HeadingPairs>
  <TitlesOfParts>
    <vt:vector size="52" baseType="lpstr">
      <vt:lpstr>.AppleJapaneseFont</vt:lpstr>
      <vt:lpstr>.Hiragino Kaku Gothic Interface</vt:lpstr>
      <vt:lpstr>.HiraKakuInterface-W3</vt:lpstr>
      <vt:lpstr>.HiraKakuInterface-W6</vt:lpstr>
      <vt:lpstr>.SFUI-Regular</vt:lpstr>
      <vt:lpstr>Arial Nova Cond</vt:lpstr>
      <vt:lpstr>Bradley Hand ITC</vt:lpstr>
      <vt:lpstr>KodchiangUPC</vt:lpstr>
      <vt:lpstr>MS PGothic</vt:lpstr>
      <vt:lpstr>MS PGothic</vt:lpstr>
      <vt:lpstr>MS Gothic</vt:lpstr>
      <vt:lpstr>MS Gothic</vt:lpstr>
      <vt:lpstr>STXingkai</vt:lpstr>
      <vt:lpstr>Tisa Offc Serif Pro</vt:lpstr>
      <vt:lpstr>UICTFontTextStyleBody</vt:lpstr>
      <vt:lpstr>游ゴシック</vt:lpstr>
      <vt:lpstr>Arial</vt:lpstr>
      <vt:lpstr>Arial Black</vt:lpstr>
      <vt:lpstr>Arial Narrow</vt:lpstr>
      <vt:lpstr>Calibri</vt:lpstr>
      <vt:lpstr>Constantia</vt:lpstr>
      <vt:lpstr>Corbel</vt:lpstr>
      <vt:lpstr>Wingdings 2</vt:lpstr>
      <vt:lpstr>フレーム</vt:lpstr>
      <vt:lpstr>Can AI play video games ?   - 強化学習を用いたゲームプレイAIの可能性 -</vt:lpstr>
      <vt:lpstr>Table of Contents   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AI play videogames ?</dc:title>
  <dc:creator>ough2641水上蒼斗</dc:creator>
  <cp:lastModifiedBy>Windows ユーザー</cp:lastModifiedBy>
  <cp:revision>2</cp:revision>
  <dcterms:created xsi:type="dcterms:W3CDTF">2022-09-28T06:32:21Z</dcterms:created>
  <dcterms:modified xsi:type="dcterms:W3CDTF">2023-03-28T22:47:05Z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0x010100D58B97D0629E204E93D1A4D2C1FC3232</vt:lpwstr>
  </property>
</Properties>
</file>