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92" r:id="rId14"/>
    <p:sldId id="270" r:id="rId15"/>
    <p:sldId id="295" r:id="rId16"/>
    <p:sldId id="294" r:id="rId17"/>
    <p:sldId id="272" r:id="rId18"/>
    <p:sldId id="273" r:id="rId19"/>
    <p:sldId id="274" r:id="rId20"/>
    <p:sldId id="275" r:id="rId21"/>
    <p:sldId id="276" r:id="rId22"/>
    <p:sldId id="277" r:id="rId23"/>
    <p:sldId id="278" r:id="rId24"/>
    <p:sldId id="279" r:id="rId25"/>
    <p:sldId id="280" r:id="rId26"/>
    <p:sldId id="281" r:id="rId27"/>
    <p:sldId id="290" r:id="rId28"/>
    <p:sldId id="293" r:id="rId29"/>
    <p:sldId id="291" r:id="rId30"/>
    <p:sldId id="287" r:id="rId31"/>
    <p:sldId id="288" r:id="rId32"/>
    <p:sldId id="28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83" d="100"/>
          <a:sy n="83"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R4&#35506;&#38988;&#30740;&#31350;&#12450;&#12452;&#12460;&#12514;&#36786;&#27861;\&#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R4&#35506;&#38988;&#30740;&#31350;&#12450;&#12452;&#12460;&#12514;&#36786;&#27861;\&#12487;&#12540;&#124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R4&#35506;&#38988;&#30740;&#31350;&#12450;&#12452;&#12460;&#12514;&#36786;&#27861;\&#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R4&#35506;&#38988;&#30740;&#31350;&#12450;&#12452;&#12460;&#12514;&#36786;&#27861;\&#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R4&#35506;&#38988;&#30740;&#31350;&#12450;&#12452;&#12460;&#12514;&#36786;&#27861;\&#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R4&#35506;&#38988;&#30740;&#31350;&#12450;&#12452;&#12460;&#12514;&#36786;&#27861;\&#12487;&#12540;&#1247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R4&#35506;&#38988;&#30740;&#31350;&#12450;&#12452;&#12460;&#12514;&#36786;&#27861;\&#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435288440173327"/>
          <c:y val="0"/>
        </c:manualLayout>
      </c:layout>
      <c:overlay val="0"/>
    </c:title>
    <c:autoTitleDeleted val="0"/>
    <c:plotArea>
      <c:layout>
        <c:manualLayout>
          <c:layoutTarget val="inner"/>
          <c:xMode val="edge"/>
          <c:yMode val="edge"/>
          <c:x val="0.1120159102692294"/>
          <c:y val="0.20466643553015187"/>
          <c:w val="0.72977049391026272"/>
          <c:h val="0.61268431860061545"/>
        </c:manualLayout>
      </c:layout>
      <c:barChart>
        <c:barDir val="col"/>
        <c:grouping val="clustered"/>
        <c:varyColors val="0"/>
        <c:ser>
          <c:idx val="0"/>
          <c:order val="0"/>
          <c:tx>
            <c:strRef>
              <c:f>グラフ!$A$3</c:f>
              <c:strCache>
                <c:ptCount val="1"/>
                <c:pt idx="0">
                  <c:v>かん長</c:v>
                </c:pt>
              </c:strCache>
            </c:strRef>
          </c:tx>
          <c:invertIfNegative val="0"/>
          <c:cat>
            <c:strRef>
              <c:f>グラフ!$B$2:$C$2</c:f>
              <c:strCache>
                <c:ptCount val="2"/>
                <c:pt idx="0">
                  <c:v>試験区</c:v>
                </c:pt>
                <c:pt idx="1">
                  <c:v>慣行区</c:v>
                </c:pt>
              </c:strCache>
            </c:strRef>
          </c:cat>
          <c:val>
            <c:numRef>
              <c:f>グラフ!$B$3:$C$3</c:f>
              <c:numCache>
                <c:formatCode>General</c:formatCode>
                <c:ptCount val="2"/>
                <c:pt idx="0">
                  <c:v>103.4</c:v>
                </c:pt>
                <c:pt idx="1">
                  <c:v>108.5</c:v>
                </c:pt>
              </c:numCache>
            </c:numRef>
          </c:val>
          <c:extLst>
            <c:ext xmlns:c16="http://schemas.microsoft.com/office/drawing/2014/chart" uri="{C3380CC4-5D6E-409C-BE32-E72D297353CC}">
              <c16:uniqueId val="{00000000-8B8D-4504-8CBC-4CD5276C3755}"/>
            </c:ext>
          </c:extLst>
        </c:ser>
        <c:dLbls>
          <c:showLegendKey val="0"/>
          <c:showVal val="0"/>
          <c:showCatName val="0"/>
          <c:showSerName val="0"/>
          <c:showPercent val="0"/>
          <c:showBubbleSize val="0"/>
        </c:dLbls>
        <c:gapWidth val="150"/>
        <c:axId val="77877632"/>
        <c:axId val="77879168"/>
      </c:barChart>
      <c:catAx>
        <c:axId val="77877632"/>
        <c:scaling>
          <c:orientation val="minMax"/>
        </c:scaling>
        <c:delete val="0"/>
        <c:axPos val="b"/>
        <c:numFmt formatCode="General" sourceLinked="0"/>
        <c:majorTickMark val="out"/>
        <c:minorTickMark val="none"/>
        <c:tickLblPos val="nextTo"/>
        <c:crossAx val="77879168"/>
        <c:crosses val="autoZero"/>
        <c:auto val="1"/>
        <c:lblAlgn val="ctr"/>
        <c:lblOffset val="100"/>
        <c:noMultiLvlLbl val="0"/>
      </c:catAx>
      <c:valAx>
        <c:axId val="77879168"/>
        <c:scaling>
          <c:orientation val="minMax"/>
          <c:max val="120"/>
          <c:min val="0"/>
        </c:scaling>
        <c:delete val="0"/>
        <c:axPos val="l"/>
        <c:majorGridlines/>
        <c:numFmt formatCode="General" sourceLinked="1"/>
        <c:majorTickMark val="out"/>
        <c:minorTickMark val="none"/>
        <c:tickLblPos val="nextTo"/>
        <c:crossAx val="77877632"/>
        <c:crosses val="autoZero"/>
        <c:crossBetween val="between"/>
        <c:majorUnit val="15"/>
      </c:valAx>
    </c:plotArea>
    <c:legend>
      <c:legendPos val="r"/>
      <c:layout>
        <c:manualLayout>
          <c:xMode val="edge"/>
          <c:yMode val="edge"/>
          <c:x val="0.82879506443728501"/>
          <c:y val="0.41889359036735391"/>
          <c:w val="0.17120493556271538"/>
          <c:h val="0.127570825463837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085869996609988"/>
          <c:y val="0"/>
        </c:manualLayout>
      </c:layout>
      <c:overlay val="0"/>
    </c:title>
    <c:autoTitleDeleted val="0"/>
    <c:plotArea>
      <c:layout>
        <c:manualLayout>
          <c:layoutTarget val="inner"/>
          <c:xMode val="edge"/>
          <c:yMode val="edge"/>
          <c:x val="0.10003937805412468"/>
          <c:y val="0.18618404539413319"/>
          <c:w val="0.72937328948347591"/>
          <c:h val="0.62911271175630668"/>
        </c:manualLayout>
      </c:layout>
      <c:barChart>
        <c:barDir val="col"/>
        <c:grouping val="clustered"/>
        <c:varyColors val="0"/>
        <c:ser>
          <c:idx val="0"/>
          <c:order val="0"/>
          <c:tx>
            <c:strRef>
              <c:f>グラフ!$A$15</c:f>
              <c:strCache>
                <c:ptCount val="1"/>
                <c:pt idx="0">
                  <c:v>穂数</c:v>
                </c:pt>
              </c:strCache>
            </c:strRef>
          </c:tx>
          <c:invertIfNegative val="0"/>
          <c:cat>
            <c:strRef>
              <c:f>グラフ!$B$14:$C$14</c:f>
              <c:strCache>
                <c:ptCount val="2"/>
                <c:pt idx="0">
                  <c:v>試験区</c:v>
                </c:pt>
                <c:pt idx="1">
                  <c:v>慣行区</c:v>
                </c:pt>
              </c:strCache>
            </c:strRef>
          </c:cat>
          <c:val>
            <c:numRef>
              <c:f>グラフ!$B$15:$C$15</c:f>
              <c:numCache>
                <c:formatCode>General</c:formatCode>
                <c:ptCount val="2"/>
                <c:pt idx="0">
                  <c:v>464</c:v>
                </c:pt>
                <c:pt idx="1">
                  <c:v>523.6</c:v>
                </c:pt>
              </c:numCache>
            </c:numRef>
          </c:val>
          <c:extLst>
            <c:ext xmlns:c16="http://schemas.microsoft.com/office/drawing/2014/chart" uri="{C3380CC4-5D6E-409C-BE32-E72D297353CC}">
              <c16:uniqueId val="{00000000-8DDA-4155-88A7-C1FFC6A938FC}"/>
            </c:ext>
          </c:extLst>
        </c:ser>
        <c:dLbls>
          <c:showLegendKey val="0"/>
          <c:showVal val="0"/>
          <c:showCatName val="0"/>
          <c:showSerName val="0"/>
          <c:showPercent val="0"/>
          <c:showBubbleSize val="0"/>
        </c:dLbls>
        <c:gapWidth val="150"/>
        <c:axId val="77919744"/>
        <c:axId val="77921280"/>
      </c:barChart>
      <c:catAx>
        <c:axId val="77919744"/>
        <c:scaling>
          <c:orientation val="minMax"/>
        </c:scaling>
        <c:delete val="0"/>
        <c:axPos val="b"/>
        <c:numFmt formatCode="General" sourceLinked="0"/>
        <c:majorTickMark val="out"/>
        <c:minorTickMark val="none"/>
        <c:tickLblPos val="nextTo"/>
        <c:crossAx val="77921280"/>
        <c:crosses val="autoZero"/>
        <c:auto val="1"/>
        <c:lblAlgn val="ctr"/>
        <c:lblOffset val="100"/>
        <c:noMultiLvlLbl val="0"/>
      </c:catAx>
      <c:valAx>
        <c:axId val="77921280"/>
        <c:scaling>
          <c:orientation val="minMax"/>
          <c:max val="600"/>
          <c:min val="0"/>
        </c:scaling>
        <c:delete val="0"/>
        <c:axPos val="l"/>
        <c:majorGridlines/>
        <c:numFmt formatCode="General" sourceLinked="1"/>
        <c:majorTickMark val="out"/>
        <c:minorTickMark val="none"/>
        <c:tickLblPos val="nextTo"/>
        <c:crossAx val="77919744"/>
        <c:crosses val="autoZero"/>
        <c:crossBetween val="between"/>
      </c:valAx>
    </c:plotArea>
    <c:legend>
      <c:legendPos val="r"/>
      <c:layout>
        <c:manualLayout>
          <c:xMode val="edge"/>
          <c:yMode val="edge"/>
          <c:x val="0.83925718106876768"/>
          <c:y val="0.44877781069593081"/>
          <c:w val="0.12136476480656179"/>
          <c:h val="0.11812113468873829"/>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411259372740266E-2"/>
          <c:y val="0.26456926241911816"/>
          <c:w val="0.67696474270890006"/>
          <c:h val="0.5330571507380405"/>
        </c:manualLayout>
      </c:layout>
      <c:barChart>
        <c:barDir val="col"/>
        <c:grouping val="clustered"/>
        <c:varyColors val="0"/>
        <c:ser>
          <c:idx val="0"/>
          <c:order val="0"/>
          <c:tx>
            <c:strRef>
              <c:f>グラフ!$A$12</c:f>
              <c:strCache>
                <c:ptCount val="1"/>
                <c:pt idx="0">
                  <c:v>穂長</c:v>
                </c:pt>
              </c:strCache>
            </c:strRef>
          </c:tx>
          <c:invertIfNegative val="0"/>
          <c:cat>
            <c:strRef>
              <c:f>グラフ!$B$11:$C$11</c:f>
              <c:strCache>
                <c:ptCount val="2"/>
                <c:pt idx="0">
                  <c:v>試験区</c:v>
                </c:pt>
                <c:pt idx="1">
                  <c:v>慣行区</c:v>
                </c:pt>
              </c:strCache>
            </c:strRef>
          </c:cat>
          <c:val>
            <c:numRef>
              <c:f>グラフ!$B$12:$C$12</c:f>
              <c:numCache>
                <c:formatCode>General</c:formatCode>
                <c:ptCount val="2"/>
                <c:pt idx="0">
                  <c:v>27.8</c:v>
                </c:pt>
                <c:pt idx="1">
                  <c:v>26.7</c:v>
                </c:pt>
              </c:numCache>
            </c:numRef>
          </c:val>
          <c:extLst>
            <c:ext xmlns:c16="http://schemas.microsoft.com/office/drawing/2014/chart" uri="{C3380CC4-5D6E-409C-BE32-E72D297353CC}">
              <c16:uniqueId val="{00000000-10B8-4206-B120-72F29ECE8A01}"/>
            </c:ext>
          </c:extLst>
        </c:ser>
        <c:dLbls>
          <c:showLegendKey val="0"/>
          <c:showVal val="0"/>
          <c:showCatName val="0"/>
          <c:showSerName val="0"/>
          <c:showPercent val="0"/>
          <c:showBubbleSize val="0"/>
        </c:dLbls>
        <c:gapWidth val="150"/>
        <c:axId val="79104640"/>
        <c:axId val="79110528"/>
      </c:barChart>
      <c:catAx>
        <c:axId val="79104640"/>
        <c:scaling>
          <c:orientation val="minMax"/>
        </c:scaling>
        <c:delete val="0"/>
        <c:axPos val="b"/>
        <c:numFmt formatCode="General" sourceLinked="0"/>
        <c:majorTickMark val="out"/>
        <c:minorTickMark val="none"/>
        <c:tickLblPos val="nextTo"/>
        <c:crossAx val="79110528"/>
        <c:crosses val="autoZero"/>
        <c:auto val="1"/>
        <c:lblAlgn val="ctr"/>
        <c:lblOffset val="100"/>
        <c:noMultiLvlLbl val="0"/>
      </c:catAx>
      <c:valAx>
        <c:axId val="79110528"/>
        <c:scaling>
          <c:orientation val="minMax"/>
          <c:min val="0"/>
        </c:scaling>
        <c:delete val="0"/>
        <c:axPos val="l"/>
        <c:majorGridlines/>
        <c:numFmt formatCode="General" sourceLinked="1"/>
        <c:majorTickMark val="out"/>
        <c:minorTickMark val="none"/>
        <c:tickLblPos val="nextTo"/>
        <c:crossAx val="79104640"/>
        <c:crosses val="autoZero"/>
        <c:crossBetween val="between"/>
        <c:majorUnit val="5"/>
      </c:valAx>
    </c:plotArea>
    <c:legend>
      <c:legendPos val="r"/>
      <c:layout>
        <c:manualLayout>
          <c:xMode val="edge"/>
          <c:yMode val="edge"/>
          <c:x val="0.78187878114552922"/>
          <c:y val="0.44960745102396021"/>
          <c:w val="0.11443733347366861"/>
          <c:h val="0.1099748495377908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グラフ!$A$18</c:f>
              <c:strCache>
                <c:ptCount val="1"/>
                <c:pt idx="0">
                  <c:v>総玄米重</c:v>
                </c:pt>
              </c:strCache>
            </c:strRef>
          </c:tx>
          <c:invertIfNegative val="0"/>
          <c:cat>
            <c:strRef>
              <c:f>グラフ!$B$17:$C$17</c:f>
              <c:strCache>
                <c:ptCount val="2"/>
                <c:pt idx="0">
                  <c:v>試験区</c:v>
                </c:pt>
                <c:pt idx="1">
                  <c:v>慣行区</c:v>
                </c:pt>
              </c:strCache>
            </c:strRef>
          </c:cat>
          <c:val>
            <c:numRef>
              <c:f>グラフ!$B$18:$C$18</c:f>
              <c:numCache>
                <c:formatCode>General</c:formatCode>
                <c:ptCount val="2"/>
                <c:pt idx="0">
                  <c:v>337</c:v>
                </c:pt>
                <c:pt idx="1">
                  <c:v>399</c:v>
                </c:pt>
              </c:numCache>
            </c:numRef>
          </c:val>
          <c:extLst>
            <c:ext xmlns:c16="http://schemas.microsoft.com/office/drawing/2014/chart" uri="{C3380CC4-5D6E-409C-BE32-E72D297353CC}">
              <c16:uniqueId val="{00000000-D84F-427A-85AC-10154EED5967}"/>
            </c:ext>
          </c:extLst>
        </c:ser>
        <c:dLbls>
          <c:showLegendKey val="0"/>
          <c:showVal val="0"/>
          <c:showCatName val="0"/>
          <c:showSerName val="0"/>
          <c:showPercent val="0"/>
          <c:showBubbleSize val="0"/>
        </c:dLbls>
        <c:gapWidth val="150"/>
        <c:axId val="79122816"/>
        <c:axId val="79124352"/>
      </c:barChart>
      <c:catAx>
        <c:axId val="79122816"/>
        <c:scaling>
          <c:orientation val="minMax"/>
        </c:scaling>
        <c:delete val="0"/>
        <c:axPos val="b"/>
        <c:numFmt formatCode="General" sourceLinked="0"/>
        <c:majorTickMark val="out"/>
        <c:minorTickMark val="none"/>
        <c:tickLblPos val="nextTo"/>
        <c:crossAx val="79124352"/>
        <c:crosses val="autoZero"/>
        <c:auto val="1"/>
        <c:lblAlgn val="ctr"/>
        <c:lblOffset val="100"/>
        <c:noMultiLvlLbl val="0"/>
      </c:catAx>
      <c:valAx>
        <c:axId val="79124352"/>
        <c:scaling>
          <c:orientation val="minMax"/>
          <c:max val="500"/>
          <c:min val="0"/>
        </c:scaling>
        <c:delete val="0"/>
        <c:axPos val="l"/>
        <c:majorGridlines/>
        <c:numFmt formatCode="General" sourceLinked="1"/>
        <c:majorTickMark val="out"/>
        <c:minorTickMark val="none"/>
        <c:tickLblPos val="nextTo"/>
        <c:crossAx val="79122816"/>
        <c:crosses val="autoZero"/>
        <c:crossBetween val="between"/>
        <c:majorUnit val="100"/>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グラフ!$A$21</c:f>
              <c:strCache>
                <c:ptCount val="1"/>
                <c:pt idx="0">
                  <c:v>総くず米重</c:v>
                </c:pt>
              </c:strCache>
            </c:strRef>
          </c:tx>
          <c:invertIfNegative val="0"/>
          <c:cat>
            <c:strRef>
              <c:f>グラフ!$B$20:$C$20</c:f>
              <c:strCache>
                <c:ptCount val="2"/>
                <c:pt idx="0">
                  <c:v>試験区</c:v>
                </c:pt>
                <c:pt idx="1">
                  <c:v>慣行区</c:v>
                </c:pt>
              </c:strCache>
            </c:strRef>
          </c:cat>
          <c:val>
            <c:numRef>
              <c:f>グラフ!$B$21:$C$21</c:f>
              <c:numCache>
                <c:formatCode>General</c:formatCode>
                <c:ptCount val="2"/>
                <c:pt idx="0">
                  <c:v>47</c:v>
                </c:pt>
                <c:pt idx="1">
                  <c:v>58</c:v>
                </c:pt>
              </c:numCache>
            </c:numRef>
          </c:val>
          <c:extLst>
            <c:ext xmlns:c16="http://schemas.microsoft.com/office/drawing/2014/chart" uri="{C3380CC4-5D6E-409C-BE32-E72D297353CC}">
              <c16:uniqueId val="{00000000-6CCE-4ABF-B399-C97701629F2E}"/>
            </c:ext>
          </c:extLst>
        </c:ser>
        <c:dLbls>
          <c:showLegendKey val="0"/>
          <c:showVal val="0"/>
          <c:showCatName val="0"/>
          <c:showSerName val="0"/>
          <c:showPercent val="0"/>
          <c:showBubbleSize val="0"/>
        </c:dLbls>
        <c:gapWidth val="150"/>
        <c:axId val="79152640"/>
        <c:axId val="79154176"/>
      </c:barChart>
      <c:catAx>
        <c:axId val="79152640"/>
        <c:scaling>
          <c:orientation val="minMax"/>
        </c:scaling>
        <c:delete val="0"/>
        <c:axPos val="b"/>
        <c:numFmt formatCode="General" sourceLinked="0"/>
        <c:majorTickMark val="out"/>
        <c:minorTickMark val="none"/>
        <c:tickLblPos val="nextTo"/>
        <c:crossAx val="79154176"/>
        <c:crosses val="autoZero"/>
        <c:auto val="1"/>
        <c:lblAlgn val="ctr"/>
        <c:lblOffset val="100"/>
        <c:noMultiLvlLbl val="0"/>
      </c:catAx>
      <c:valAx>
        <c:axId val="79154176"/>
        <c:scaling>
          <c:orientation val="minMax"/>
        </c:scaling>
        <c:delete val="0"/>
        <c:axPos val="l"/>
        <c:majorGridlines/>
        <c:numFmt formatCode="General" sourceLinked="1"/>
        <c:majorTickMark val="out"/>
        <c:minorTickMark val="none"/>
        <c:tickLblPos val="nextTo"/>
        <c:crossAx val="7915264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グラフ!$A$24</c:f>
              <c:strCache>
                <c:ptCount val="1"/>
                <c:pt idx="0">
                  <c:v>千粒重</c:v>
                </c:pt>
              </c:strCache>
            </c:strRef>
          </c:tx>
          <c:invertIfNegative val="0"/>
          <c:cat>
            <c:strRef>
              <c:f>グラフ!$B$23:$C$23</c:f>
              <c:strCache>
                <c:ptCount val="2"/>
                <c:pt idx="0">
                  <c:v>試験区</c:v>
                </c:pt>
                <c:pt idx="1">
                  <c:v>慣行区</c:v>
                </c:pt>
              </c:strCache>
            </c:strRef>
          </c:cat>
          <c:val>
            <c:numRef>
              <c:f>グラフ!$B$24:$C$24</c:f>
              <c:numCache>
                <c:formatCode>General</c:formatCode>
                <c:ptCount val="2"/>
                <c:pt idx="0">
                  <c:v>26.8</c:v>
                </c:pt>
                <c:pt idx="1">
                  <c:v>26.6</c:v>
                </c:pt>
              </c:numCache>
            </c:numRef>
          </c:val>
          <c:extLst>
            <c:ext xmlns:c16="http://schemas.microsoft.com/office/drawing/2014/chart" uri="{C3380CC4-5D6E-409C-BE32-E72D297353CC}">
              <c16:uniqueId val="{00000000-B594-445C-9861-4D5CAEDC018B}"/>
            </c:ext>
          </c:extLst>
        </c:ser>
        <c:dLbls>
          <c:showLegendKey val="0"/>
          <c:showVal val="0"/>
          <c:showCatName val="0"/>
          <c:showSerName val="0"/>
          <c:showPercent val="0"/>
          <c:showBubbleSize val="0"/>
        </c:dLbls>
        <c:gapWidth val="150"/>
        <c:axId val="79772288"/>
        <c:axId val="79778176"/>
      </c:barChart>
      <c:catAx>
        <c:axId val="79772288"/>
        <c:scaling>
          <c:orientation val="minMax"/>
        </c:scaling>
        <c:delete val="0"/>
        <c:axPos val="b"/>
        <c:numFmt formatCode="General" sourceLinked="0"/>
        <c:majorTickMark val="out"/>
        <c:minorTickMark val="none"/>
        <c:tickLblPos val="nextTo"/>
        <c:crossAx val="79778176"/>
        <c:crosses val="autoZero"/>
        <c:auto val="1"/>
        <c:lblAlgn val="ctr"/>
        <c:lblOffset val="100"/>
        <c:noMultiLvlLbl val="0"/>
      </c:catAx>
      <c:valAx>
        <c:axId val="79778176"/>
        <c:scaling>
          <c:orientation val="minMax"/>
          <c:max val="30"/>
          <c:min val="0"/>
        </c:scaling>
        <c:delete val="0"/>
        <c:axPos val="l"/>
        <c:majorGridlines/>
        <c:numFmt formatCode="General" sourceLinked="1"/>
        <c:majorTickMark val="out"/>
        <c:minorTickMark val="none"/>
        <c:tickLblPos val="nextTo"/>
        <c:crossAx val="79772288"/>
        <c:crosses val="autoZero"/>
        <c:crossBetween val="between"/>
        <c:majorUnit val="10"/>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39479440069992E-2"/>
          <c:y val="2.2735934871761003E-2"/>
          <c:w val="0.81097866238942373"/>
          <c:h val="0.87547291040602859"/>
        </c:manualLayout>
      </c:layout>
      <c:lineChart>
        <c:grouping val="standard"/>
        <c:varyColors val="0"/>
        <c:ser>
          <c:idx val="0"/>
          <c:order val="0"/>
          <c:tx>
            <c:strRef>
              <c:f>アイガモ数推移グラフ!$B$3</c:f>
              <c:strCache>
                <c:ptCount val="1"/>
                <c:pt idx="0">
                  <c:v>令和3年度</c:v>
                </c:pt>
              </c:strCache>
            </c:strRef>
          </c:tx>
          <c:cat>
            <c:strRef>
              <c:f>アイガモ数推移グラフ!$C$2:$J$2</c:f>
              <c:strCache>
                <c:ptCount val="8"/>
                <c:pt idx="0">
                  <c:v>購入時</c:v>
                </c:pt>
                <c:pt idx="1">
                  <c:v>水田投入時</c:v>
                </c:pt>
                <c:pt idx="2">
                  <c:v>投入1週後</c:v>
                </c:pt>
                <c:pt idx="3">
                  <c:v>投入2週後</c:v>
                </c:pt>
                <c:pt idx="4">
                  <c:v>投入3週後</c:v>
                </c:pt>
                <c:pt idx="5">
                  <c:v>投入4週後</c:v>
                </c:pt>
                <c:pt idx="6">
                  <c:v>投入5週後</c:v>
                </c:pt>
                <c:pt idx="7">
                  <c:v>回収時</c:v>
                </c:pt>
              </c:strCache>
            </c:strRef>
          </c:cat>
          <c:val>
            <c:numRef>
              <c:f>アイガモ数推移グラフ!$C$3:$J$3</c:f>
              <c:numCache>
                <c:formatCode>General</c:formatCode>
                <c:ptCount val="8"/>
                <c:pt idx="0">
                  <c:v>52</c:v>
                </c:pt>
                <c:pt idx="1">
                  <c:v>36</c:v>
                </c:pt>
                <c:pt idx="2">
                  <c:v>32</c:v>
                </c:pt>
                <c:pt idx="3">
                  <c:v>26</c:v>
                </c:pt>
                <c:pt idx="4">
                  <c:v>21</c:v>
                </c:pt>
                <c:pt idx="5">
                  <c:v>21</c:v>
                </c:pt>
                <c:pt idx="6">
                  <c:v>19</c:v>
                </c:pt>
                <c:pt idx="7">
                  <c:v>16</c:v>
                </c:pt>
              </c:numCache>
            </c:numRef>
          </c:val>
          <c:smooth val="0"/>
          <c:extLst>
            <c:ext xmlns:c16="http://schemas.microsoft.com/office/drawing/2014/chart" uri="{C3380CC4-5D6E-409C-BE32-E72D297353CC}">
              <c16:uniqueId val="{00000000-E933-4E89-BBFB-2C36D09D4A00}"/>
            </c:ext>
          </c:extLst>
        </c:ser>
        <c:ser>
          <c:idx val="1"/>
          <c:order val="1"/>
          <c:tx>
            <c:strRef>
              <c:f>アイガモ数推移グラフ!$B$4</c:f>
              <c:strCache>
                <c:ptCount val="1"/>
                <c:pt idx="0">
                  <c:v>令和4年度</c:v>
                </c:pt>
              </c:strCache>
            </c:strRef>
          </c:tx>
          <c:cat>
            <c:strRef>
              <c:f>アイガモ数推移グラフ!$C$2:$J$2</c:f>
              <c:strCache>
                <c:ptCount val="8"/>
                <c:pt idx="0">
                  <c:v>購入時</c:v>
                </c:pt>
                <c:pt idx="1">
                  <c:v>水田投入時</c:v>
                </c:pt>
                <c:pt idx="2">
                  <c:v>投入1週後</c:v>
                </c:pt>
                <c:pt idx="3">
                  <c:v>投入2週後</c:v>
                </c:pt>
                <c:pt idx="4">
                  <c:v>投入3週後</c:v>
                </c:pt>
                <c:pt idx="5">
                  <c:v>投入4週後</c:v>
                </c:pt>
                <c:pt idx="6">
                  <c:v>投入5週後</c:v>
                </c:pt>
                <c:pt idx="7">
                  <c:v>回収時</c:v>
                </c:pt>
              </c:strCache>
            </c:strRef>
          </c:cat>
          <c:val>
            <c:numRef>
              <c:f>アイガモ数推移グラフ!$C$4:$J$4</c:f>
              <c:numCache>
                <c:formatCode>General</c:formatCode>
                <c:ptCount val="8"/>
                <c:pt idx="0">
                  <c:v>52</c:v>
                </c:pt>
                <c:pt idx="1">
                  <c:v>50</c:v>
                </c:pt>
                <c:pt idx="2">
                  <c:v>49</c:v>
                </c:pt>
                <c:pt idx="3">
                  <c:v>48</c:v>
                </c:pt>
                <c:pt idx="4">
                  <c:v>46</c:v>
                </c:pt>
                <c:pt idx="5">
                  <c:v>46</c:v>
                </c:pt>
                <c:pt idx="6">
                  <c:v>46</c:v>
                </c:pt>
                <c:pt idx="7">
                  <c:v>45</c:v>
                </c:pt>
              </c:numCache>
            </c:numRef>
          </c:val>
          <c:smooth val="0"/>
          <c:extLst>
            <c:ext xmlns:c16="http://schemas.microsoft.com/office/drawing/2014/chart" uri="{C3380CC4-5D6E-409C-BE32-E72D297353CC}">
              <c16:uniqueId val="{00000001-E933-4E89-BBFB-2C36D09D4A00}"/>
            </c:ext>
          </c:extLst>
        </c:ser>
        <c:dLbls>
          <c:showLegendKey val="0"/>
          <c:showVal val="0"/>
          <c:showCatName val="0"/>
          <c:showSerName val="0"/>
          <c:showPercent val="0"/>
          <c:showBubbleSize val="0"/>
        </c:dLbls>
        <c:marker val="1"/>
        <c:smooth val="0"/>
        <c:axId val="79803520"/>
        <c:axId val="79805056"/>
      </c:lineChart>
      <c:catAx>
        <c:axId val="79803520"/>
        <c:scaling>
          <c:orientation val="minMax"/>
        </c:scaling>
        <c:delete val="0"/>
        <c:axPos val="b"/>
        <c:numFmt formatCode="General" sourceLinked="0"/>
        <c:majorTickMark val="out"/>
        <c:minorTickMark val="none"/>
        <c:tickLblPos val="nextTo"/>
        <c:crossAx val="79805056"/>
        <c:crosses val="autoZero"/>
        <c:auto val="1"/>
        <c:lblAlgn val="ctr"/>
        <c:lblOffset val="100"/>
        <c:noMultiLvlLbl val="0"/>
      </c:catAx>
      <c:valAx>
        <c:axId val="79805056"/>
        <c:scaling>
          <c:orientation val="minMax"/>
        </c:scaling>
        <c:delete val="0"/>
        <c:axPos val="l"/>
        <c:majorGridlines/>
        <c:numFmt formatCode="General" sourceLinked="1"/>
        <c:majorTickMark val="out"/>
        <c:minorTickMark val="none"/>
        <c:tickLblPos val="nextTo"/>
        <c:crossAx val="79803520"/>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3C53E-B6C6-4FDF-B5E0-DB1D2EA14D46}" type="datetimeFigureOut">
              <a:rPr kumimoji="1" lang="ja-JP" altLang="en-US" smtClean="0"/>
              <a:pPr/>
              <a:t>2023/2/13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3107A-06ED-4636-903E-2B01A89A419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0825CD-1D03-4CFB-84EA-677AA9A9F582}" type="datetimeFigureOut">
              <a:rPr kumimoji="1" lang="ja-JP" altLang="en-US" smtClean="0"/>
              <a:pPr/>
              <a:t>2023/2/13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37B699D-6E3F-48D9-B02C-73F6A85F5E6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825CD-1D03-4CFB-84EA-677AA9A9F582}" type="datetimeFigureOut">
              <a:rPr kumimoji="1" lang="ja-JP" altLang="en-US" smtClean="0"/>
              <a:pPr/>
              <a:t>2023/2/13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B699D-6E3F-48D9-B02C-73F6A85F5E6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492896"/>
            <a:ext cx="7416824" cy="1368152"/>
          </a:xfrm>
        </p:spPr>
        <p:txBody>
          <a:bodyPr>
            <a:normAutofit/>
          </a:bodyPr>
          <a:lstStyle/>
          <a:p>
            <a:r>
              <a:rPr lang="ja-JP" altLang="en-US" i="1" u="sng" dirty="0" smtClean="0">
                <a:latin typeface="HGP創英角ﾎﾟｯﾌﾟ体" pitchFamily="50" charset="-128"/>
                <a:ea typeface="HGP創英角ﾎﾟｯﾌﾟ体" pitchFamily="50" charset="-128"/>
              </a:rPr>
              <a:t>アイガモ農法についての研究</a:t>
            </a:r>
            <a:endParaRPr kumimoji="1" lang="ja-JP" altLang="en-US" i="1" u="sng" dirty="0">
              <a:latin typeface="HGP創英角ﾎﾟｯﾌﾟ体" pitchFamily="50" charset="-128"/>
              <a:ea typeface="HGP創英角ﾎﾟｯﾌﾟ体" pitchFamily="50" charset="-128"/>
            </a:endParaRPr>
          </a:p>
        </p:txBody>
      </p:sp>
      <p:sp>
        <p:nvSpPr>
          <p:cNvPr id="3" name="サブタイトル 2"/>
          <p:cNvSpPr>
            <a:spLocks noGrp="1"/>
          </p:cNvSpPr>
          <p:nvPr>
            <p:ph type="subTitle" idx="1"/>
          </p:nvPr>
        </p:nvSpPr>
        <p:spPr>
          <a:xfrm>
            <a:off x="1475656" y="4581128"/>
            <a:ext cx="6480720" cy="432048"/>
          </a:xfrm>
        </p:spPr>
        <p:txBody>
          <a:bodyPr>
            <a:noAutofit/>
          </a:bodyPr>
          <a:lstStyle/>
          <a:p>
            <a:r>
              <a:rPr kumimoji="1" lang="ja-JP" altLang="en-US" sz="2400" dirty="0" smtClean="0">
                <a:solidFill>
                  <a:schemeClr val="tx1">
                    <a:lumMod val="75000"/>
                    <a:lumOff val="25000"/>
                  </a:schemeClr>
                </a:solidFill>
                <a:latin typeface="HGP創英角ﾎﾟｯﾌﾟ体" pitchFamily="50" charset="-128"/>
                <a:ea typeface="HGP創英角ﾎﾟｯﾌﾟ体" pitchFamily="50" charset="-128"/>
              </a:rPr>
              <a:t>～課題解決と</a:t>
            </a:r>
            <a:r>
              <a:rPr kumimoji="1" lang="ja-JP" altLang="en-US" sz="2400" b="1" dirty="0" smtClean="0">
                <a:solidFill>
                  <a:schemeClr val="tx1">
                    <a:lumMod val="75000"/>
                    <a:lumOff val="25000"/>
                  </a:schemeClr>
                </a:solidFill>
                <a:latin typeface="HGP創英角ﾎﾟｯﾌﾟ体" pitchFamily="50" charset="-128"/>
                <a:ea typeface="HGP創英角ﾎﾟｯﾌﾟ体" pitchFamily="50" charset="-128"/>
              </a:rPr>
              <a:t>収量</a:t>
            </a:r>
            <a:r>
              <a:rPr kumimoji="1" lang="ja-JP" altLang="en-US" sz="2400" dirty="0" smtClean="0">
                <a:solidFill>
                  <a:schemeClr val="tx1">
                    <a:lumMod val="75000"/>
                    <a:lumOff val="25000"/>
                  </a:schemeClr>
                </a:solidFill>
                <a:latin typeface="HGP創英角ﾎﾟｯﾌﾟ体" pitchFamily="50" charset="-128"/>
                <a:ea typeface="HGP創英角ﾎﾟｯﾌﾟ体" pitchFamily="50" charset="-128"/>
              </a:rPr>
              <a:t>・品質の向上を目指して～</a:t>
            </a:r>
            <a:endParaRPr kumimoji="1" lang="ja-JP" altLang="en-US" sz="2400" dirty="0">
              <a:solidFill>
                <a:schemeClr val="tx1">
                  <a:lumMod val="75000"/>
                  <a:lumOff val="25000"/>
                </a:schemeClr>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84784"/>
            <a:ext cx="8229600" cy="1143000"/>
          </a:xfrm>
        </p:spPr>
        <p:txBody>
          <a:bodyPr/>
          <a:lstStyle/>
          <a:p>
            <a:r>
              <a:rPr kumimoji="1" lang="ja-JP" altLang="en-US" dirty="0" smtClean="0">
                <a:latin typeface="HGP創英角ﾎﾟｯﾌﾟ体" pitchFamily="50" charset="-128"/>
                <a:ea typeface="HGP創英角ﾎﾟｯﾌﾟ体" pitchFamily="50" charset="-128"/>
              </a:rPr>
              <a:t>１．</a:t>
            </a:r>
            <a:r>
              <a:rPr lang="ja-JP" altLang="en-US" dirty="0" smtClean="0">
                <a:latin typeface="HGP創英角ﾎﾟｯﾌﾟ体" pitchFamily="50" charset="-128"/>
                <a:ea typeface="HGP創英角ﾎﾟｯﾌﾟ体" pitchFamily="50" charset="-128"/>
              </a:rPr>
              <a:t>研究場所</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899592" y="3140968"/>
            <a:ext cx="7416824" cy="676672"/>
          </a:xfrm>
        </p:spPr>
        <p:txBody>
          <a:bodyPr>
            <a:normAutofit fontScale="92500"/>
          </a:bodyPr>
          <a:lstStyle/>
          <a:p>
            <a:pPr>
              <a:buNone/>
            </a:pPr>
            <a:r>
              <a:rPr lang="ja-JP" altLang="en-US" dirty="0" smtClean="0"/>
              <a:t>１号水田（慣行栽培）　２号水田（試験栽培）</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00808"/>
            <a:ext cx="8229600" cy="1143000"/>
          </a:xfrm>
        </p:spPr>
        <p:txBody>
          <a:bodyPr/>
          <a:lstStyle/>
          <a:p>
            <a:r>
              <a:rPr kumimoji="1" lang="ja-JP" altLang="en-US" dirty="0" smtClean="0">
                <a:latin typeface="HGP創英角ﾎﾟｯﾌﾟ体" pitchFamily="50" charset="-128"/>
                <a:ea typeface="HGP創英角ﾎﾟｯﾌﾟ体" pitchFamily="50" charset="-128"/>
              </a:rPr>
              <a:t>２．使用品種</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3419872" y="3212976"/>
            <a:ext cx="2664296" cy="532656"/>
          </a:xfrm>
        </p:spPr>
        <p:txBody>
          <a:bodyPr>
            <a:noAutofit/>
          </a:bodyPr>
          <a:lstStyle/>
          <a:p>
            <a:pPr>
              <a:buNone/>
            </a:pPr>
            <a:r>
              <a:rPr kumimoji="1" lang="ja-JP" altLang="en-US" sz="4400" dirty="0" smtClean="0"/>
              <a:t>ヒノヒカリ</a:t>
            </a:r>
            <a:endParaRPr kumimoji="1" lang="ja-JP" alt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itchFamily="50" charset="-128"/>
                <a:ea typeface="HGP創英角ﾎﾟｯﾌﾟ体" pitchFamily="50" charset="-128"/>
              </a:rPr>
              <a:t>３．</a:t>
            </a:r>
            <a:r>
              <a:rPr lang="ja-JP" altLang="en-US" dirty="0" smtClean="0">
                <a:latin typeface="HGP創英角ﾎﾟｯﾌﾟ体" pitchFamily="50" charset="-128"/>
                <a:ea typeface="HGP創英角ﾎﾟｯﾌﾟ体" pitchFamily="50" charset="-128"/>
              </a:rPr>
              <a:t>調査内容</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467544" y="1844824"/>
            <a:ext cx="8229600" cy="4525963"/>
          </a:xfrm>
        </p:spPr>
        <p:txBody>
          <a:bodyPr/>
          <a:lstStyle/>
          <a:p>
            <a:r>
              <a:rPr lang="ja-JP" altLang="en-US" dirty="0" smtClean="0"/>
              <a:t>生育調査（稈長、穂長、穂数）</a:t>
            </a:r>
            <a:endParaRPr lang="en-US" altLang="ja-JP" dirty="0" smtClean="0"/>
          </a:p>
          <a:p>
            <a:endParaRPr lang="ja-JP" altLang="en-US" dirty="0" smtClean="0"/>
          </a:p>
          <a:p>
            <a:r>
              <a:rPr lang="ja-JP" altLang="en-US" dirty="0" smtClean="0"/>
              <a:t>　収量調査（総玄米重、総くず米重、千粒重）</a:t>
            </a:r>
            <a:endParaRPr lang="en-US" altLang="ja-JP" dirty="0" smtClean="0"/>
          </a:p>
          <a:p>
            <a:endParaRPr lang="ja-JP" altLang="en-US" dirty="0" smtClean="0"/>
          </a:p>
          <a:p>
            <a:r>
              <a:rPr lang="ja-JP" altLang="en-US" dirty="0" smtClean="0"/>
              <a:t>　アイガモの数調査</a:t>
            </a:r>
            <a:endParaRPr lang="en-US" altLang="ja-JP" dirty="0" smtClean="0"/>
          </a:p>
          <a:p>
            <a:endParaRPr lang="ja-JP" altLang="en-US" dirty="0" smtClean="0"/>
          </a:p>
          <a:p>
            <a:r>
              <a:rPr lang="ja-JP" altLang="en-US" dirty="0" smtClean="0"/>
              <a:t>　米コンクールに出品</a:t>
            </a:r>
            <a:endParaRPr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lang="ja-JP" altLang="en-US" dirty="0" smtClean="0"/>
          </a:p>
        </p:txBody>
      </p:sp>
      <p:pic>
        <p:nvPicPr>
          <p:cNvPr id="3074" name="Picture 2" descr="G:\DCIM\121___01\IMG_1072.JPG"/>
          <p:cNvPicPr>
            <a:picLocks noChangeAspect="1" noChangeArrowheads="1"/>
          </p:cNvPicPr>
          <p:nvPr/>
        </p:nvPicPr>
        <p:blipFill>
          <a:blip r:embed="rId2" cstate="print"/>
          <a:srcRect/>
          <a:stretch>
            <a:fillRect/>
          </a:stretch>
        </p:blipFill>
        <p:spPr bwMode="auto">
          <a:xfrm>
            <a:off x="1187624" y="116632"/>
            <a:ext cx="6768752" cy="63367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p:spPr>
        <p:txBody>
          <a:bodyPr>
            <a:normAutofit/>
          </a:bodyPr>
          <a:lstStyle/>
          <a:p>
            <a:r>
              <a:rPr lang="ja-JP" altLang="en-US" sz="5400" dirty="0" smtClean="0">
                <a:latin typeface="HGP創英角ﾎﾟｯﾌﾟ体" pitchFamily="50" charset="-128"/>
                <a:ea typeface="HGP創英角ﾎﾟｯﾌﾟ体" pitchFamily="50" charset="-128"/>
              </a:rPr>
              <a:t>年間計画</a:t>
            </a:r>
            <a:endParaRPr kumimoji="1" lang="ja-JP" altLang="en-US" sz="54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年間計画</a:t>
            </a:r>
            <a:endParaRPr kumimoji="1" lang="ja-JP" altLang="en-US" dirty="0"/>
          </a:p>
        </p:txBody>
      </p:sp>
      <p:graphicFrame>
        <p:nvGraphicFramePr>
          <p:cNvPr id="3" name="表 2"/>
          <p:cNvGraphicFramePr>
            <a:graphicFrameLocks noGrp="1"/>
          </p:cNvGraphicFramePr>
          <p:nvPr/>
        </p:nvGraphicFramePr>
        <p:xfrm>
          <a:off x="395536" y="1484783"/>
          <a:ext cx="7992888" cy="4752528"/>
        </p:xfrm>
        <a:graphic>
          <a:graphicData uri="http://schemas.openxmlformats.org/drawingml/2006/table">
            <a:tbl>
              <a:tblPr/>
              <a:tblGrid>
                <a:gridCol w="1299337">
                  <a:extLst>
                    <a:ext uri="{9D8B030D-6E8A-4147-A177-3AD203B41FA5}">
                      <a16:colId xmlns:a16="http://schemas.microsoft.com/office/drawing/2014/main" val="20000"/>
                    </a:ext>
                  </a:extLst>
                </a:gridCol>
                <a:gridCol w="6693551">
                  <a:extLst>
                    <a:ext uri="{9D8B030D-6E8A-4147-A177-3AD203B41FA5}">
                      <a16:colId xmlns:a16="http://schemas.microsoft.com/office/drawing/2014/main" val="20001"/>
                    </a:ext>
                  </a:extLst>
                </a:gridCol>
              </a:tblGrid>
              <a:tr h="432048">
                <a:tc>
                  <a:txBody>
                    <a:bodyPr/>
                    <a:lstStyle/>
                    <a:p>
                      <a:pPr algn="just">
                        <a:spcAft>
                          <a:spcPts val="0"/>
                        </a:spcAft>
                      </a:pPr>
                      <a:endParaRPr lang="en-US" sz="1800" kern="100" dirty="0">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実施計画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2048">
                <a:tc>
                  <a:txBody>
                    <a:bodyPr/>
                    <a:lstStyle/>
                    <a:p>
                      <a:pPr algn="just">
                        <a:spcAft>
                          <a:spcPts val="0"/>
                        </a:spcAft>
                      </a:pPr>
                      <a:r>
                        <a:rPr lang="ja-JP" sz="1800" kern="100" dirty="0">
                          <a:latin typeface="+mj-ea"/>
                          <a:ea typeface="+mj-ea"/>
                          <a:cs typeface="Times New Roman"/>
                        </a:rPr>
                        <a:t>４月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a:latin typeface="+mj-ea"/>
                          <a:ea typeface="+mj-ea"/>
                          <a:cs typeface="Times New Roman"/>
                        </a:rPr>
                        <a:t>レンゲすきこみ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2048">
                <a:tc>
                  <a:txBody>
                    <a:bodyPr/>
                    <a:lstStyle/>
                    <a:p>
                      <a:pPr algn="just">
                        <a:spcAft>
                          <a:spcPts val="0"/>
                        </a:spcAft>
                      </a:pPr>
                      <a:r>
                        <a:rPr lang="ja-JP" sz="1800" kern="100" dirty="0">
                          <a:latin typeface="+mj-ea"/>
                          <a:ea typeface="+mj-ea"/>
                          <a:cs typeface="Times New Roman"/>
                        </a:rPr>
                        <a:t>５月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種子消毒、播種、育苗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2048">
                <a:tc>
                  <a:txBody>
                    <a:bodyPr/>
                    <a:lstStyle/>
                    <a:p>
                      <a:pPr algn="just">
                        <a:spcAft>
                          <a:spcPts val="0"/>
                        </a:spcAft>
                      </a:pPr>
                      <a:r>
                        <a:rPr lang="ja-JP" sz="1800" kern="100" dirty="0">
                          <a:latin typeface="+mj-ea"/>
                          <a:ea typeface="+mj-ea"/>
                          <a:cs typeface="Times New Roman"/>
                        </a:rPr>
                        <a:t>６月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a:latin typeface="+mj-ea"/>
                          <a:ea typeface="+mj-ea"/>
                          <a:cs typeface="Times New Roman"/>
                        </a:rPr>
                        <a:t>育苗、取水、代かき、田植え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a:txBody>
                    <a:bodyPr/>
                    <a:lstStyle/>
                    <a:p>
                      <a:pPr algn="just">
                        <a:spcAft>
                          <a:spcPts val="0"/>
                        </a:spcAft>
                      </a:pPr>
                      <a:r>
                        <a:rPr lang="ja-JP" sz="1800" kern="100" dirty="0">
                          <a:latin typeface="+mj-ea"/>
                          <a:ea typeface="+mj-ea"/>
                          <a:cs typeface="Times New Roman"/>
                        </a:rPr>
                        <a:t>７月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アイガモ投入、鳥獣対策、個体数調査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just">
                        <a:spcAft>
                          <a:spcPts val="0"/>
                        </a:spcAft>
                      </a:pPr>
                      <a:r>
                        <a:rPr lang="ja-JP" sz="1800" kern="100" dirty="0">
                          <a:latin typeface="+mj-ea"/>
                          <a:ea typeface="+mj-ea"/>
                          <a:cs typeface="Times New Roman"/>
                        </a:rPr>
                        <a:t>８月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除草、水管理、個体数調査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48">
                <a:tc>
                  <a:txBody>
                    <a:bodyPr/>
                    <a:lstStyle/>
                    <a:p>
                      <a:pPr algn="just">
                        <a:spcAft>
                          <a:spcPts val="0"/>
                        </a:spcAft>
                      </a:pPr>
                      <a:r>
                        <a:rPr lang="ja-JP" sz="1800" kern="100">
                          <a:latin typeface="+mj-ea"/>
                          <a:ea typeface="+mj-ea"/>
                          <a:cs typeface="Times New Roman"/>
                        </a:rPr>
                        <a:t>９月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防除、水管理、アイガモ回収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048">
                <a:tc>
                  <a:txBody>
                    <a:bodyPr/>
                    <a:lstStyle/>
                    <a:p>
                      <a:pPr algn="just">
                        <a:spcAft>
                          <a:spcPts val="0"/>
                        </a:spcAft>
                      </a:pPr>
                      <a:r>
                        <a:rPr lang="ja-JP" sz="1800" kern="100">
                          <a:latin typeface="+mj-ea"/>
                          <a:ea typeface="+mj-ea"/>
                          <a:cs typeface="Times New Roman"/>
                        </a:rPr>
                        <a:t>１０月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収穫、乾燥、もみすり、収量生育調査、米コンテスト出品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2048">
                <a:tc>
                  <a:txBody>
                    <a:bodyPr/>
                    <a:lstStyle/>
                    <a:p>
                      <a:pPr algn="just">
                        <a:spcAft>
                          <a:spcPts val="0"/>
                        </a:spcAft>
                      </a:pPr>
                      <a:r>
                        <a:rPr lang="ja-JP" sz="1800" kern="100">
                          <a:latin typeface="+mj-ea"/>
                          <a:ea typeface="+mj-ea"/>
                          <a:cs typeface="Times New Roman"/>
                        </a:rPr>
                        <a:t>１１月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ふるさと納税返礼品発送、レンゲ播種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2048">
                <a:tc>
                  <a:txBody>
                    <a:bodyPr/>
                    <a:lstStyle/>
                    <a:p>
                      <a:pPr algn="just">
                        <a:spcAft>
                          <a:spcPts val="0"/>
                        </a:spcAft>
                      </a:pPr>
                      <a:r>
                        <a:rPr lang="ja-JP" sz="1800" kern="100">
                          <a:latin typeface="+mj-ea"/>
                          <a:ea typeface="+mj-ea"/>
                          <a:cs typeface="Times New Roman"/>
                        </a:rPr>
                        <a:t>１２月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出荷、課題研究まとめ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32048">
                <a:tc>
                  <a:txBody>
                    <a:bodyPr/>
                    <a:lstStyle/>
                    <a:p>
                      <a:pPr algn="just">
                        <a:spcAft>
                          <a:spcPts val="0"/>
                        </a:spcAft>
                      </a:pPr>
                      <a:r>
                        <a:rPr lang="ja-JP" sz="1800" kern="100">
                          <a:latin typeface="+mj-ea"/>
                          <a:ea typeface="+mj-ea"/>
                          <a:cs typeface="Times New Roman"/>
                        </a:rPr>
                        <a:t>１月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latin typeface="+mj-ea"/>
                          <a:ea typeface="+mj-ea"/>
                          <a:cs typeface="Times New Roman"/>
                        </a:rPr>
                        <a:t>課題研究まとめ、発表、卒論まとめ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08920"/>
            <a:ext cx="8229600" cy="1800200"/>
          </a:xfrm>
        </p:spPr>
        <p:txBody>
          <a:bodyPr>
            <a:normAutofit/>
          </a:bodyPr>
          <a:lstStyle/>
          <a:p>
            <a:r>
              <a:rPr kumimoji="1" lang="ja-JP" altLang="en-US" sz="6000" dirty="0" smtClean="0">
                <a:latin typeface="HGP創英角ﾎﾟｯﾌﾟ体" pitchFamily="50" charset="-128"/>
                <a:ea typeface="HGP創英角ﾎﾟｯﾌﾟ体" pitchFamily="50" charset="-128"/>
              </a:rPr>
              <a:t>実施内容</a:t>
            </a:r>
            <a:endParaRPr kumimoji="1" lang="ja-JP" altLang="en-US" sz="6000" dirty="0">
              <a:latin typeface="HGP創英角ﾎﾟｯﾌﾟ体" pitchFamily="50" charset="-128"/>
              <a:ea typeface="HGP創英角ﾎﾟｯﾌﾟ体"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kumimoji="1" lang="ja-JP" altLang="en-US" dirty="0" smtClean="0"/>
              <a:t>月　レンゲすき込み</a:t>
            </a:r>
            <a:endParaRPr kumimoji="1" lang="ja-JP" altLang="en-US" dirty="0"/>
          </a:p>
        </p:txBody>
      </p:sp>
      <p:pic>
        <p:nvPicPr>
          <p:cNvPr id="1026" name="Picture 2" descr="D:\課題研究　作物　米　宮代\写真\水稲\IMG_0231.JPG"/>
          <p:cNvPicPr>
            <a:picLocks noGrp="1" noChangeAspect="1" noChangeArrowheads="1"/>
          </p:cNvPicPr>
          <p:nvPr>
            <p:ph idx="1"/>
          </p:nvPr>
        </p:nvPicPr>
        <p:blipFill>
          <a:blip r:embed="rId2" cstate="print"/>
          <a:srcRect/>
          <a:stretch>
            <a:fillRect/>
          </a:stretch>
        </p:blipFill>
        <p:spPr bwMode="auto">
          <a:xfrm>
            <a:off x="611560" y="1556792"/>
            <a:ext cx="7776864"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a:t>
            </a:r>
            <a:r>
              <a:rPr kumimoji="1" lang="ja-JP" altLang="en-US" dirty="0" smtClean="0"/>
              <a:t>月　</a:t>
            </a:r>
            <a:r>
              <a:rPr lang="ja-JP" altLang="en-US" dirty="0" smtClean="0"/>
              <a:t>種子消毒　播種　育苗</a:t>
            </a:r>
            <a:endParaRPr kumimoji="1" lang="ja-JP" altLang="en-US" dirty="0"/>
          </a:p>
        </p:txBody>
      </p:sp>
      <p:pic>
        <p:nvPicPr>
          <p:cNvPr id="2051" name="Picture 3" descr="C:\Users\pc36\Desktop\課題研究　作物　米　宮代\写真\水稲\IMG_0367.JPG"/>
          <p:cNvPicPr>
            <a:picLocks noGrp="1" noChangeAspect="1" noChangeArrowheads="1"/>
          </p:cNvPicPr>
          <p:nvPr>
            <p:ph idx="1"/>
          </p:nvPr>
        </p:nvPicPr>
        <p:blipFill>
          <a:blip r:embed="rId2" cstate="print"/>
          <a:srcRect/>
          <a:stretch>
            <a:fillRect/>
          </a:stretch>
        </p:blipFill>
        <p:spPr bwMode="auto">
          <a:xfrm>
            <a:off x="827585" y="1600200"/>
            <a:ext cx="7488832"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6</a:t>
            </a:r>
            <a:r>
              <a:rPr kumimoji="1" lang="ja-JP" altLang="en-US" dirty="0" smtClean="0"/>
              <a:t>月　</a:t>
            </a:r>
            <a:r>
              <a:rPr lang="ja-JP" altLang="en-US" dirty="0" smtClean="0"/>
              <a:t>育苗　取水　代掻き　田植え</a:t>
            </a:r>
            <a:endParaRPr kumimoji="1" lang="ja-JP" altLang="en-US" dirty="0"/>
          </a:p>
        </p:txBody>
      </p:sp>
      <p:pic>
        <p:nvPicPr>
          <p:cNvPr id="3074" name="Picture 2" descr="C:\Users\pc36\Desktop\課題研究　作物　米　宮代\写真\水稲\IMG_0638.JPG"/>
          <p:cNvPicPr>
            <a:picLocks noGrp="1" noChangeAspect="1" noChangeArrowheads="1"/>
          </p:cNvPicPr>
          <p:nvPr>
            <p:ph idx="1"/>
          </p:nvPr>
        </p:nvPicPr>
        <p:blipFill>
          <a:blip r:embed="rId2" cstate="print"/>
          <a:srcRect/>
          <a:stretch>
            <a:fillRect/>
          </a:stretch>
        </p:blipFill>
        <p:spPr bwMode="auto">
          <a:xfrm>
            <a:off x="755576" y="1556792"/>
            <a:ext cx="7560840"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64704"/>
            <a:ext cx="8229600" cy="1143000"/>
          </a:xfrm>
        </p:spPr>
        <p:txBody>
          <a:bodyPr/>
          <a:lstStyle/>
          <a:p>
            <a:r>
              <a:rPr lang="ja-JP" altLang="en-US" dirty="0" smtClean="0">
                <a:latin typeface="HGP創英角ﾎﾟｯﾌﾟ体" pitchFamily="50" charset="-128"/>
                <a:ea typeface="HGP創英角ﾎﾟｯﾌﾟ体" pitchFamily="50" charset="-128"/>
              </a:rPr>
              <a:t>テーマ</a:t>
            </a:r>
            <a:r>
              <a:rPr kumimoji="1" lang="ja-JP" altLang="en-US" dirty="0" smtClean="0">
                <a:latin typeface="HGP創英角ﾎﾟｯﾌﾟ体" pitchFamily="50" charset="-128"/>
                <a:ea typeface="HGP創英角ﾎﾟｯﾌﾟ体" pitchFamily="50" charset="-128"/>
              </a:rPr>
              <a:t>設定の理由</a:t>
            </a:r>
            <a:endParaRPr kumimoji="1" lang="ja-JP" altLang="en-US" dirty="0">
              <a:latin typeface="HGP創英角ﾎﾟｯﾌﾟ体" pitchFamily="50" charset="-128"/>
              <a:ea typeface="HGP創英角ﾎﾟｯﾌﾟ体" pitchFamily="50" charset="-128"/>
            </a:endParaRPr>
          </a:p>
        </p:txBody>
      </p:sp>
      <p:sp>
        <p:nvSpPr>
          <p:cNvPr id="4" name="コンテンツ プレースホルダ 3"/>
          <p:cNvSpPr>
            <a:spLocks noGrp="1"/>
          </p:cNvSpPr>
          <p:nvPr>
            <p:ph idx="1"/>
          </p:nvPr>
        </p:nvSpPr>
        <p:spPr>
          <a:xfrm>
            <a:off x="395536" y="2348880"/>
            <a:ext cx="8229600" cy="3744416"/>
          </a:xfrm>
        </p:spPr>
        <p:txBody>
          <a:bodyPr>
            <a:noAutofit/>
          </a:bodyPr>
          <a:lstStyle/>
          <a:p>
            <a:pPr>
              <a:lnSpc>
                <a:spcPct val="200000"/>
              </a:lnSpc>
              <a:buNone/>
            </a:pPr>
            <a:r>
              <a:rPr lang="ja-JP" altLang="en-US" sz="2000" dirty="0" smtClean="0"/>
              <a:t>　</a:t>
            </a:r>
            <a:r>
              <a:rPr lang="ja-JP" altLang="en-US" sz="2800" dirty="0" smtClean="0"/>
              <a:t>　学校では、２０年以上アイガモ農法に取り組んでいるが、まだ様々な課題があることを知った。そこで課題解決に向け、さらに収量、品質の向上を目指すため、このテーマを設定した。</a:t>
            </a:r>
            <a:endParaRPr lang="en-US" altLang="ja-JP"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7</a:t>
            </a:r>
            <a:r>
              <a:rPr lang="ja-JP" altLang="en-US" dirty="0" smtClean="0"/>
              <a:t>月　アイガモ投入　鳥獣対策</a:t>
            </a:r>
            <a:endParaRPr kumimoji="1" lang="ja-JP" altLang="en-US" dirty="0"/>
          </a:p>
        </p:txBody>
      </p:sp>
      <p:pic>
        <p:nvPicPr>
          <p:cNvPr id="4098" name="Picture 2" descr="C:\Users\pc36\Desktop\課題研究　作物　米　宮代\写真\IMG_0651.JPG"/>
          <p:cNvPicPr>
            <a:picLocks noGrp="1" noChangeAspect="1" noChangeArrowheads="1"/>
          </p:cNvPicPr>
          <p:nvPr>
            <p:ph idx="1"/>
          </p:nvPr>
        </p:nvPicPr>
        <p:blipFill>
          <a:blip r:embed="rId2" cstate="print"/>
          <a:srcRect/>
          <a:stretch>
            <a:fillRect/>
          </a:stretch>
        </p:blipFill>
        <p:spPr bwMode="auto">
          <a:xfrm>
            <a:off x="1115616" y="1628800"/>
            <a:ext cx="6840760" cy="45259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smtClean="0"/>
              <a:t>８．９月　除草・防除　水管理　個体数調査</a:t>
            </a:r>
            <a:endParaRPr kumimoji="1" lang="ja-JP" altLang="en-US" sz="3600" dirty="0"/>
          </a:p>
        </p:txBody>
      </p:sp>
      <p:pic>
        <p:nvPicPr>
          <p:cNvPr id="1026" name="Picture 2" descr="E:\課題研究　作物　米　宮代\写真\IMG_0649.JPG"/>
          <p:cNvPicPr>
            <a:picLocks noGrp="1" noChangeAspect="1" noChangeArrowheads="1"/>
          </p:cNvPicPr>
          <p:nvPr>
            <p:ph idx="1"/>
          </p:nvPr>
        </p:nvPicPr>
        <p:blipFill>
          <a:blip r:embed="rId2" cstate="print"/>
          <a:srcRect/>
          <a:stretch>
            <a:fillRect/>
          </a:stretch>
        </p:blipFill>
        <p:spPr bwMode="auto">
          <a:xfrm>
            <a:off x="1259632" y="1196752"/>
            <a:ext cx="6545701" cy="487640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１０月　収穫　乾燥　選別</a:t>
            </a:r>
            <a:endParaRPr kumimoji="1" lang="ja-JP" altLang="en-US" dirty="0"/>
          </a:p>
        </p:txBody>
      </p:sp>
      <p:pic>
        <p:nvPicPr>
          <p:cNvPr id="6149" name="Picture 5" descr="C:\Users\pc36\Desktop\課題研究　作物　米　宮代\写真\IMG_0903.JPG"/>
          <p:cNvPicPr>
            <a:picLocks noGrp="1" noChangeAspect="1" noChangeArrowheads="1"/>
          </p:cNvPicPr>
          <p:nvPr>
            <p:ph idx="1"/>
          </p:nvPr>
        </p:nvPicPr>
        <p:blipFill>
          <a:blip r:embed="rId2" cstate="print"/>
          <a:srcRect/>
          <a:stretch>
            <a:fillRect/>
          </a:stretch>
        </p:blipFill>
        <p:spPr bwMode="auto">
          <a:xfrm>
            <a:off x="2874764" y="1366904"/>
            <a:ext cx="3569444" cy="475925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11</a:t>
            </a:r>
            <a:r>
              <a:rPr kumimoji="1" lang="ja-JP" altLang="en-US" sz="3200" dirty="0" smtClean="0"/>
              <a:t>月　</a:t>
            </a:r>
            <a:r>
              <a:rPr lang="ja-JP" altLang="en-US" sz="3200" dirty="0" smtClean="0"/>
              <a:t>ふるさと納税返礼品発送　レンゲ播種</a:t>
            </a:r>
            <a:endParaRPr kumimoji="1" lang="ja-JP" altLang="en-US" sz="3200" dirty="0"/>
          </a:p>
        </p:txBody>
      </p:sp>
      <p:pic>
        <p:nvPicPr>
          <p:cNvPr id="7171" name="Picture 3" descr="C:\Users\pc36\Desktop\課題研究　作物　米　宮代\写真\IMG_0921.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924944"/>
            <a:ext cx="8229600" cy="1143000"/>
          </a:xfrm>
        </p:spPr>
        <p:txBody>
          <a:bodyPr>
            <a:normAutofit/>
          </a:bodyPr>
          <a:lstStyle/>
          <a:p>
            <a:r>
              <a:rPr kumimoji="1" lang="en-US" altLang="ja-JP" dirty="0" smtClean="0"/>
              <a:t>12</a:t>
            </a:r>
            <a:r>
              <a:rPr kumimoji="1" lang="ja-JP" altLang="en-US" dirty="0" smtClean="0"/>
              <a:t>月　</a:t>
            </a:r>
            <a:r>
              <a:rPr lang="ja-JP" altLang="en-US" dirty="0" smtClean="0"/>
              <a:t>課題研究まとめ　出荷</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852936"/>
            <a:ext cx="8229600" cy="1143000"/>
          </a:xfrm>
        </p:spPr>
        <p:txBody>
          <a:bodyPr/>
          <a:lstStyle/>
          <a:p>
            <a:r>
              <a:rPr kumimoji="1" lang="ja-JP" altLang="en-US" dirty="0" smtClean="0">
                <a:latin typeface="HGP創英角ﾎﾟｯﾌﾟ体" pitchFamily="50" charset="-128"/>
                <a:ea typeface="HGP創英角ﾎﾟｯﾌﾟ体" pitchFamily="50" charset="-128"/>
              </a:rPr>
              <a:t>調査結果</a:t>
            </a:r>
            <a:endParaRPr kumimoji="1" lang="ja-JP" altLang="en-US"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64705"/>
            <a:ext cx="7630616" cy="1296143"/>
          </a:xfrm>
        </p:spPr>
        <p:txBody>
          <a:bodyPr/>
          <a:lstStyle/>
          <a:p>
            <a:r>
              <a:rPr kumimoji="1" lang="ja-JP" altLang="en-US" dirty="0" smtClean="0">
                <a:latin typeface="HGP創英角ﾎﾟｯﾌﾟ体" pitchFamily="50" charset="-128"/>
                <a:ea typeface="HGP創英角ﾎﾟｯﾌﾟ体" pitchFamily="50" charset="-128"/>
              </a:rPr>
              <a:t>生育調査</a:t>
            </a:r>
            <a:endParaRPr kumimoji="1" lang="ja-JP" altLang="en-US" dirty="0">
              <a:latin typeface="HGP創英角ﾎﾟｯﾌﾟ体" pitchFamily="50" charset="-128"/>
              <a:ea typeface="HGP創英角ﾎﾟｯﾌﾟ体" pitchFamily="50" charset="-128"/>
            </a:endParaRPr>
          </a:p>
        </p:txBody>
      </p:sp>
      <p:sp>
        <p:nvSpPr>
          <p:cNvPr id="3" name="サブタイトル 2"/>
          <p:cNvSpPr>
            <a:spLocks noGrp="1"/>
          </p:cNvSpPr>
          <p:nvPr>
            <p:ph type="subTitle" idx="1"/>
          </p:nvPr>
        </p:nvSpPr>
        <p:spPr>
          <a:xfrm flipH="1" flipV="1">
            <a:off x="9612560" y="5733256"/>
            <a:ext cx="151928" cy="47600"/>
          </a:xfrm>
        </p:spPr>
        <p:txBody>
          <a:bodyPr>
            <a:normAutofit fontScale="25000" lnSpcReduction="20000"/>
          </a:bodyPr>
          <a:lstStyle/>
          <a:p>
            <a:endParaRPr kumimoji="1" lang="ja-JP" altLang="en-US" dirty="0"/>
          </a:p>
        </p:txBody>
      </p:sp>
      <p:graphicFrame>
        <p:nvGraphicFramePr>
          <p:cNvPr id="4" name="グラフ 3"/>
          <p:cNvGraphicFramePr/>
          <p:nvPr/>
        </p:nvGraphicFramePr>
        <p:xfrm>
          <a:off x="683568" y="1772816"/>
          <a:ext cx="3672408"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nvGraphicFramePr>
        <p:xfrm>
          <a:off x="4572000" y="1916832"/>
          <a:ext cx="3870176"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nvGraphicFramePr>
        <p:xfrm>
          <a:off x="683568" y="3933056"/>
          <a:ext cx="3960440" cy="19442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P創英角ﾎﾟｯﾌﾟ体" pitchFamily="50" charset="-128"/>
                <a:ea typeface="HGP創英角ﾎﾟｯﾌﾟ体" pitchFamily="50" charset="-128"/>
              </a:rPr>
              <a:t>収穫</a:t>
            </a:r>
            <a:r>
              <a:rPr kumimoji="1" lang="ja-JP" altLang="en-US" dirty="0" smtClean="0">
                <a:latin typeface="HGP創英角ﾎﾟｯﾌﾟ体" pitchFamily="50" charset="-128"/>
                <a:ea typeface="HGP創英角ﾎﾟｯﾌﾟ体" pitchFamily="50" charset="-128"/>
              </a:rPr>
              <a:t>調査</a:t>
            </a:r>
            <a:endParaRPr kumimoji="1" lang="ja-JP" altLang="en-US" dirty="0">
              <a:latin typeface="HGP創英角ﾎﾟｯﾌﾟ体" pitchFamily="50" charset="-128"/>
              <a:ea typeface="HGP創英角ﾎﾟｯﾌﾟ体" pitchFamily="50" charset="-128"/>
            </a:endParaRPr>
          </a:p>
        </p:txBody>
      </p:sp>
      <p:graphicFrame>
        <p:nvGraphicFramePr>
          <p:cNvPr id="4" name="コンテンツ プレースホルダ 3"/>
          <p:cNvGraphicFramePr>
            <a:graphicFrameLocks noGrp="1"/>
          </p:cNvGraphicFramePr>
          <p:nvPr>
            <p:ph idx="1"/>
          </p:nvPr>
        </p:nvGraphicFramePr>
        <p:xfrm>
          <a:off x="457200" y="1600201"/>
          <a:ext cx="3970784" cy="23328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nvGraphicFramePr>
        <p:xfrm>
          <a:off x="4644008" y="1628800"/>
          <a:ext cx="4014192"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nvGraphicFramePr>
        <p:xfrm>
          <a:off x="539552" y="3861048"/>
          <a:ext cx="3744416" cy="22322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itchFamily="50" charset="-128"/>
                <a:ea typeface="HGP創英角ﾎﾟｯﾌﾟ体" pitchFamily="50" charset="-128"/>
              </a:rPr>
              <a:t>生育・収量</a:t>
            </a:r>
            <a:r>
              <a:rPr lang="ja-JP" altLang="en-US" dirty="0" smtClean="0">
                <a:latin typeface="HGP創英角ﾎﾟｯﾌﾟ体" pitchFamily="50" charset="-128"/>
                <a:ea typeface="HGP創英角ﾎﾟｯﾌﾟ体" pitchFamily="50" charset="-128"/>
              </a:rPr>
              <a:t>調査の結果</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467544" y="1600200"/>
            <a:ext cx="8219256" cy="4997152"/>
          </a:xfrm>
        </p:spPr>
        <p:txBody>
          <a:bodyPr>
            <a:normAutofit fontScale="92500" lnSpcReduction="10000"/>
          </a:bodyPr>
          <a:lstStyle/>
          <a:p>
            <a:r>
              <a:rPr kumimoji="1" lang="ja-JP" altLang="en-US" dirty="0" smtClean="0"/>
              <a:t>生育においては、慣行区の方がよい傾向が見られた。</a:t>
            </a:r>
            <a:endParaRPr kumimoji="1" lang="en-US" altLang="ja-JP" dirty="0" smtClean="0"/>
          </a:p>
          <a:p>
            <a:endParaRPr lang="en-US" altLang="ja-JP" dirty="0" smtClean="0"/>
          </a:p>
          <a:p>
            <a:r>
              <a:rPr kumimoji="1" lang="ja-JP" altLang="en-US" dirty="0" smtClean="0"/>
              <a:t>収量においては、総玄米重で、慣行区の方が多かったものの、総</a:t>
            </a:r>
            <a:r>
              <a:rPr kumimoji="1" lang="ja-JP" altLang="en-US" dirty="0" err="1" smtClean="0"/>
              <a:t>くず</a:t>
            </a:r>
            <a:r>
              <a:rPr kumimoji="1" lang="ja-JP" altLang="en-US" dirty="0" smtClean="0"/>
              <a:t>米重では試験区の方が少なかった。</a:t>
            </a:r>
            <a:endParaRPr kumimoji="1" lang="en-US" altLang="ja-JP" dirty="0" smtClean="0"/>
          </a:p>
          <a:p>
            <a:endParaRPr lang="en-US" altLang="ja-JP" dirty="0" smtClean="0"/>
          </a:p>
          <a:p>
            <a:r>
              <a:rPr kumimoji="1" lang="ja-JP" altLang="en-US" dirty="0" smtClean="0"/>
              <a:t>千粒重では差が見られなかった。</a:t>
            </a:r>
            <a:endParaRPr kumimoji="1" lang="en-US" altLang="ja-JP" dirty="0" smtClean="0"/>
          </a:p>
          <a:p>
            <a:endParaRPr kumimoji="1" lang="en-US" altLang="ja-JP" dirty="0" smtClean="0"/>
          </a:p>
          <a:p>
            <a:r>
              <a:rPr lang="ja-JP" altLang="en-US" dirty="0" smtClean="0"/>
              <a:t>病害虫の発生は両区とも見られなかった。</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itchFamily="50" charset="-128"/>
                <a:ea typeface="HGP創英角ﾎﾟｯﾌﾟ体" pitchFamily="50" charset="-128"/>
              </a:rPr>
              <a:t>アイガモ個体数調査</a:t>
            </a:r>
            <a:endParaRPr kumimoji="1" lang="ja-JP" altLang="en-US" dirty="0">
              <a:latin typeface="HGP創英角ﾎﾟｯﾌﾟ体" pitchFamily="50" charset="-128"/>
              <a:ea typeface="HGP創英角ﾎﾟｯﾌﾟ体" pitchFamily="50" charset="-128"/>
            </a:endParaRPr>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36912"/>
            <a:ext cx="8229600" cy="1143000"/>
          </a:xfrm>
        </p:spPr>
        <p:txBody>
          <a:bodyPr>
            <a:normAutofit/>
          </a:bodyPr>
          <a:lstStyle/>
          <a:p>
            <a:r>
              <a:rPr kumimoji="1" lang="ja-JP" altLang="en-US" sz="4800" dirty="0" smtClean="0">
                <a:latin typeface="HGP創英角ﾎﾟｯﾌﾟ体" pitchFamily="50" charset="-128"/>
                <a:ea typeface="HGP創英角ﾎﾟｯﾌﾟ体" pitchFamily="50" charset="-128"/>
              </a:rPr>
              <a:t>本校でのアイガモ農法の課題</a:t>
            </a:r>
            <a:endParaRPr kumimoji="1" lang="ja-JP" altLang="en-US" sz="48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latin typeface="HGP創英角ﾎﾟｯﾌﾟ体" pitchFamily="50" charset="-128"/>
                <a:ea typeface="HGP創英角ﾎﾟｯﾌﾟ体" pitchFamily="50" charset="-128"/>
              </a:rPr>
              <a:t>アイガモ個体数調査・コンテスト結果</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p:txBody>
          <a:bodyPr/>
          <a:lstStyle/>
          <a:p>
            <a:pPr>
              <a:buNone/>
            </a:pPr>
            <a:endParaRPr lang="en-US" altLang="ja-JP" dirty="0" smtClean="0"/>
          </a:p>
          <a:p>
            <a:endParaRPr lang="en-US" altLang="ja-JP" dirty="0" smtClean="0"/>
          </a:p>
          <a:p>
            <a:r>
              <a:rPr kumimoji="1" lang="ja-JP" altLang="en-US" dirty="0" smtClean="0"/>
              <a:t>回収時のアイガモの個体数は、前年度は１６羽に対し、今年度は４５羽と大きく改善された</a:t>
            </a:r>
            <a:endParaRPr kumimoji="1" lang="en-US" altLang="ja-JP" dirty="0" smtClean="0"/>
          </a:p>
          <a:p>
            <a:endParaRPr lang="en-US" altLang="ja-JP" dirty="0" smtClean="0"/>
          </a:p>
          <a:p>
            <a:r>
              <a:rPr kumimoji="1" lang="ja-JP" altLang="en-US" dirty="0" smtClean="0"/>
              <a:t>あなたが選ぶ日本一おいしいコメコンテストで最高賞である最優秀金賞を獲得した</a:t>
            </a:r>
            <a:endParaRPr kumimoji="1" lang="en-US" altLang="ja-JP" dirty="0" smtClean="0"/>
          </a:p>
          <a:p>
            <a:endParaRPr lang="en-US" altLang="ja-JP" dirty="0" smtClean="0"/>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HGP創英角ﾎﾟｯﾌﾟ体" pitchFamily="50" charset="-128"/>
                <a:ea typeface="HGP創英角ﾎﾟｯﾌﾟ体" pitchFamily="50" charset="-128"/>
              </a:rPr>
              <a:t>まとめ及び考察</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p:txBody>
          <a:bodyPr>
            <a:normAutofit fontScale="92500" lnSpcReduction="20000"/>
          </a:bodyPr>
          <a:lstStyle/>
          <a:p>
            <a:pPr>
              <a:buNone/>
            </a:pPr>
            <a:r>
              <a:rPr kumimoji="1" lang="ja-JP" altLang="en-US" dirty="0" smtClean="0"/>
              <a:t>　・アイガモの飼育課題に関しては、防鳥糸の防張や、フェンスの点検、羽化３週間後のアイガもひなの対策結果で大きく改善できた。</a:t>
            </a:r>
            <a:endParaRPr kumimoji="1" lang="en-US" altLang="ja-JP" dirty="0" smtClean="0"/>
          </a:p>
          <a:p>
            <a:pPr>
              <a:buNone/>
            </a:pPr>
            <a:r>
              <a:rPr lang="ja-JP" altLang="en-US" dirty="0" smtClean="0"/>
              <a:t>　・また回収後のアイガモの処理はやまなみ牧場で飼育されることになった。今後も引き取ってくれることになった。</a:t>
            </a:r>
            <a:endParaRPr lang="en-US" altLang="ja-JP" dirty="0" smtClean="0"/>
          </a:p>
          <a:p>
            <a:pPr>
              <a:buNone/>
            </a:pPr>
            <a:r>
              <a:rPr kumimoji="1" lang="ja-JP" altLang="en-US" dirty="0" smtClean="0"/>
              <a:t>　・収量は肥料代替としてレンゲのすきこみと落ち葉の投入をしたが慣行区に比べ少なかったので養分が不足していたと考える。</a:t>
            </a:r>
            <a:r>
              <a:rPr lang="ja-JP" altLang="en-US" dirty="0" smtClean="0"/>
              <a:t>・品質は食味で審査されるコンテストでよい結果だったので、有機物無農薬栽培は食味が良くなったと考える。</a:t>
            </a:r>
            <a:endParaRPr kumimoji="1" lang="en-US" altLang="ja-JP"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HGP創英角ﾎﾟｯﾌﾟ体" pitchFamily="50" charset="-128"/>
                <a:ea typeface="HGP創英角ﾎﾟｯﾌﾟ体" pitchFamily="50" charset="-128"/>
              </a:rPr>
              <a:t>今後の課題と反省点</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収量増加に向け化学肥料代替の検討</a:t>
            </a:r>
            <a:endParaRPr lang="en-US" altLang="ja-JP" dirty="0" smtClean="0"/>
          </a:p>
          <a:p>
            <a:endParaRPr lang="en-US" altLang="ja-JP" dirty="0" smtClean="0"/>
          </a:p>
          <a:p>
            <a:r>
              <a:rPr kumimoji="1" lang="ja-JP" altLang="en-US" dirty="0" smtClean="0"/>
              <a:t>ふるさと納税返礼品と地域の方からの需要増加による栽培面積の検討</a:t>
            </a:r>
            <a:endParaRPr kumimoji="1" lang="en-US" altLang="ja-JP" dirty="0" smtClean="0"/>
          </a:p>
          <a:p>
            <a:endParaRPr lang="en-US" altLang="ja-JP" dirty="0" smtClean="0"/>
          </a:p>
          <a:p>
            <a:r>
              <a:rPr kumimoji="1" lang="ja-JP" altLang="en-US" dirty="0" smtClean="0"/>
              <a:t>品質向上</a:t>
            </a:r>
            <a:r>
              <a:rPr kumimoji="1" lang="en-US" altLang="ja-JP" dirty="0" smtClean="0"/>
              <a:t>(</a:t>
            </a:r>
            <a:r>
              <a:rPr kumimoji="1" lang="ja-JP" altLang="en-US" dirty="0" smtClean="0"/>
              <a:t>高温対策</a:t>
            </a:r>
            <a:r>
              <a:rPr kumimoji="1" lang="en-US" altLang="ja-JP" dirty="0" smtClean="0"/>
              <a:t>)</a:t>
            </a:r>
            <a:r>
              <a:rPr kumimoji="1" lang="ja-JP" altLang="en-US" dirty="0" smtClean="0"/>
              <a:t>のための品種の検討。</a:t>
            </a:r>
            <a:endParaRPr kumimoji="1" lang="en-US" altLang="ja-JP" dirty="0" smtClean="0"/>
          </a:p>
          <a:p>
            <a:endParaRPr lang="en-US" altLang="ja-JP" dirty="0" smtClean="0"/>
          </a:p>
          <a:p>
            <a:r>
              <a:rPr kumimoji="1" lang="ja-JP" altLang="en-US" dirty="0" smtClean="0"/>
              <a:t>アイガモ農法における水管理</a:t>
            </a:r>
            <a:r>
              <a:rPr kumimoji="1" lang="en-US" altLang="ja-JP" dirty="0" smtClean="0"/>
              <a:t>(</a:t>
            </a:r>
            <a:r>
              <a:rPr lang="ja-JP" altLang="en-US" dirty="0" smtClean="0"/>
              <a:t>入水、間断灌水、中干、落水時期</a:t>
            </a:r>
            <a:r>
              <a:rPr kumimoji="1" lang="en-US" altLang="ja-JP" dirty="0" smtClean="0"/>
              <a:t>)</a:t>
            </a:r>
            <a:r>
              <a:rPr kumimoji="1" lang="ja-JP" altLang="en-US" dirty="0" smtClean="0"/>
              <a:t>の検討</a:t>
            </a:r>
            <a:endParaRPr kumimoji="1"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6624736" cy="1143000"/>
          </a:xfrm>
        </p:spPr>
        <p:txBody>
          <a:bodyPr>
            <a:normAutofit/>
          </a:bodyPr>
          <a:lstStyle/>
          <a:p>
            <a:r>
              <a:rPr kumimoji="1" lang="ja-JP" altLang="en-US" dirty="0" smtClean="0">
                <a:latin typeface="HGP創英角ﾎﾟｯﾌﾟ体" pitchFamily="50" charset="-128"/>
                <a:ea typeface="HGP創英角ﾎﾟｯﾌﾟ体" pitchFamily="50" charset="-128"/>
              </a:rPr>
              <a:t>１．アイガモに対する課題</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611560" y="2636912"/>
            <a:ext cx="8229600" cy="1900808"/>
          </a:xfrm>
        </p:spPr>
        <p:txBody>
          <a:bodyPr>
            <a:noAutofit/>
          </a:bodyPr>
          <a:lstStyle/>
          <a:p>
            <a:r>
              <a:rPr lang="ja-JP" altLang="en-US" sz="2800" dirty="0" smtClean="0"/>
              <a:t> カラスやイタチなどの有害鳥獣被害によるアイガモの減少</a:t>
            </a:r>
            <a:endParaRPr lang="en-US" altLang="ja-JP" sz="2800" dirty="0" smtClean="0"/>
          </a:p>
          <a:p>
            <a:endParaRPr lang="ja-JP" altLang="en-US" sz="2800" dirty="0" smtClean="0"/>
          </a:p>
          <a:p>
            <a:r>
              <a:rPr lang="ja-JP" altLang="en-US" sz="2800" dirty="0" smtClean="0"/>
              <a:t>収穫後のアイガモの回収とその後の処分方法</a:t>
            </a:r>
            <a:endParaRPr lang="en-US" altLang="ja-JP"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a:bodyPr>
          <a:lstStyle/>
          <a:p>
            <a:r>
              <a:rPr kumimoji="1" lang="ja-JP" altLang="en-US" dirty="0" smtClean="0">
                <a:latin typeface="HGP創英角ﾎﾟｯﾌﾟ体" pitchFamily="50" charset="-128"/>
                <a:ea typeface="HGP創英角ﾎﾟｯﾌﾟ体" pitchFamily="50" charset="-128"/>
              </a:rPr>
              <a:t>２．</a:t>
            </a:r>
            <a:r>
              <a:rPr lang="ja-JP" altLang="en-US" dirty="0" smtClean="0">
                <a:latin typeface="HGP創英角ﾎﾟｯﾌﾟ体" pitchFamily="50" charset="-128"/>
                <a:ea typeface="HGP創英角ﾎﾟｯﾌﾟ体" pitchFamily="50" charset="-128"/>
              </a:rPr>
              <a:t>コメの収量、品質に対する課題</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827584" y="2204864"/>
            <a:ext cx="7437512" cy="3168351"/>
          </a:xfrm>
        </p:spPr>
        <p:txBody>
          <a:bodyPr>
            <a:normAutofit/>
          </a:bodyPr>
          <a:lstStyle/>
          <a:p>
            <a:r>
              <a:rPr lang="ja-JP" altLang="en-US" dirty="0" smtClean="0"/>
              <a:t>化学肥料を使用しないため、慣行栽培に比べ収量が少ない。</a:t>
            </a:r>
            <a:endParaRPr lang="en-US" altLang="ja-JP" dirty="0" smtClean="0"/>
          </a:p>
          <a:p>
            <a:pPr>
              <a:buNone/>
            </a:pPr>
            <a:endParaRPr lang="ja-JP" altLang="en-US" dirty="0" smtClean="0"/>
          </a:p>
          <a:p>
            <a:r>
              <a:rPr lang="ja-JP" altLang="en-US" dirty="0" smtClean="0"/>
              <a:t>　 農薬を使用しないため、病気の発生で品質が低下する。</a:t>
            </a:r>
            <a:r>
              <a:rPr lang="en-US" dirty="0" smtClean="0"/>
              <a:t>(</a:t>
            </a:r>
            <a:r>
              <a:rPr lang="ja-JP" altLang="en-US" dirty="0" smtClean="0"/>
              <a:t>くず米の増加</a:t>
            </a:r>
            <a:r>
              <a:rPr lang="en-US" dirty="0" smtClean="0"/>
              <a:t>)</a:t>
            </a:r>
            <a:endParaRPr lang="ja-JP" altLang="en-US" dirty="0" smtClean="0"/>
          </a:p>
          <a:p>
            <a:pPr>
              <a:buNone/>
            </a:pP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80928"/>
            <a:ext cx="8229600" cy="1143000"/>
          </a:xfrm>
        </p:spPr>
        <p:txBody>
          <a:bodyPr>
            <a:normAutofit/>
          </a:bodyPr>
          <a:lstStyle/>
          <a:p>
            <a:r>
              <a:rPr lang="ja-JP" altLang="en-US" sz="4800" dirty="0" smtClean="0">
                <a:latin typeface="HGP創英角ﾎﾟｯﾌﾟ体" pitchFamily="50" charset="-128"/>
                <a:ea typeface="HGP創英角ﾎﾟｯﾌﾟ体" pitchFamily="50" charset="-128"/>
              </a:rPr>
              <a:t>考えられる課題解決方法</a:t>
            </a:r>
            <a:endParaRPr kumimoji="1" lang="ja-JP" altLang="en-US" sz="48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HGP創英角ﾎﾟｯﾌﾟ体" pitchFamily="50" charset="-128"/>
                <a:ea typeface="HGP創英角ﾎﾟｯﾌﾟ体" pitchFamily="50" charset="-128"/>
              </a:rPr>
              <a:t>１．</a:t>
            </a:r>
            <a:r>
              <a:rPr lang="ja-JP" altLang="en-US" sz="4000" dirty="0" smtClean="0">
                <a:latin typeface="HGP創英角ﾎﾟｯﾌﾟ体" pitchFamily="50" charset="-128"/>
                <a:ea typeface="HGP創英角ﾎﾟｯﾌﾟ体" pitchFamily="50" charset="-128"/>
              </a:rPr>
              <a:t>アイガモに対する課題解決方法</a:t>
            </a:r>
            <a:endParaRPr lang="ja-JP" altLang="en-US" sz="40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899592" y="1916832"/>
            <a:ext cx="7488832" cy="3816424"/>
          </a:xfrm>
        </p:spPr>
        <p:txBody>
          <a:bodyPr>
            <a:noAutofit/>
          </a:bodyPr>
          <a:lstStyle/>
          <a:p>
            <a:r>
              <a:rPr lang="ja-JP" altLang="en-US" sz="3600" dirty="0" smtClean="0"/>
              <a:t>カラスに対して防鳥糸を張り、柵の点検を徹底する。</a:t>
            </a:r>
            <a:endParaRPr lang="en-US" altLang="ja-JP" sz="3600" dirty="0" smtClean="0"/>
          </a:p>
          <a:p>
            <a:endParaRPr lang="ja-JP" altLang="en-US" sz="3600" dirty="0" smtClean="0"/>
          </a:p>
          <a:p>
            <a:r>
              <a:rPr lang="ja-JP" altLang="en-US" sz="3600" dirty="0" smtClean="0"/>
              <a:t>　給餌によるアイガモのすり込み。</a:t>
            </a:r>
            <a:endParaRPr lang="en-US" altLang="ja-JP" sz="3600" dirty="0" smtClean="0"/>
          </a:p>
          <a:p>
            <a:endParaRPr lang="ja-JP" altLang="en-US" sz="3600" dirty="0" smtClean="0"/>
          </a:p>
          <a:p>
            <a:r>
              <a:rPr lang="ja-JP" altLang="en-US" sz="3600" dirty="0" smtClean="0"/>
              <a:t>　アイガモの引き取り先の検討。</a:t>
            </a:r>
          </a:p>
          <a:p>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P創英角ﾎﾟｯﾌﾟ体" pitchFamily="50" charset="-128"/>
                <a:ea typeface="HGP創英角ﾎﾟｯﾌﾟ体" pitchFamily="50" charset="-128"/>
              </a:rPr>
              <a:t>２．</a:t>
            </a:r>
            <a:r>
              <a:rPr lang="ja-JP" altLang="en-US" sz="3200" dirty="0" smtClean="0">
                <a:latin typeface="HGP創英角ﾎﾟｯﾌﾟ体" pitchFamily="50" charset="-128"/>
                <a:ea typeface="HGP創英角ﾎﾟｯﾌﾟ体" pitchFamily="50" charset="-128"/>
              </a:rPr>
              <a:t>コメの収量、品質に対する課題解決方法</a:t>
            </a:r>
            <a:endParaRPr kumimoji="1" lang="ja-JP" altLang="en-US" sz="32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971600" y="2204864"/>
            <a:ext cx="7560840" cy="2476872"/>
          </a:xfrm>
        </p:spPr>
        <p:txBody>
          <a:bodyPr>
            <a:normAutofit fontScale="92500" lnSpcReduction="20000"/>
          </a:bodyPr>
          <a:lstStyle/>
          <a:p>
            <a:r>
              <a:rPr lang="ja-JP" altLang="en-US" sz="3600" dirty="0" smtClean="0"/>
              <a:t>レンゲの栽培や、落ち葉等の有機物の投入（化学肥料の代替）</a:t>
            </a:r>
            <a:endParaRPr lang="en-US" altLang="ja-JP" sz="3600" dirty="0" smtClean="0"/>
          </a:p>
          <a:p>
            <a:endParaRPr lang="ja-JP" altLang="en-US" sz="3600" dirty="0" smtClean="0"/>
          </a:p>
          <a:p>
            <a:r>
              <a:rPr lang="ja-JP" altLang="en-US" sz="3600" dirty="0" smtClean="0"/>
              <a:t>　温湯消毒機による種子や、育苗箱の消毒</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852936"/>
            <a:ext cx="8229600" cy="1143000"/>
          </a:xfrm>
        </p:spPr>
        <p:txBody>
          <a:bodyPr>
            <a:normAutofit/>
          </a:bodyPr>
          <a:lstStyle/>
          <a:p>
            <a:r>
              <a:rPr lang="ja-JP" altLang="en-US" sz="5400" dirty="0" smtClean="0">
                <a:latin typeface="HGP創英角ﾎﾟｯﾌﾟ体" pitchFamily="50" charset="-128"/>
                <a:ea typeface="HGP創英角ﾎﾟｯﾌﾟ体" pitchFamily="50" charset="-128"/>
              </a:rPr>
              <a:t>研究方法</a:t>
            </a:r>
            <a:endParaRPr kumimoji="1" lang="ja-JP" altLang="en-US" sz="54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776</Words>
  <Application>Microsoft Office PowerPoint</Application>
  <PresentationFormat>画面に合わせる (4:3)</PresentationFormat>
  <Paragraphs>105</Paragraphs>
  <Slides>32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HGP創英角ﾎﾟｯﾌﾟ体</vt:lpstr>
      <vt:lpstr>ＭＳ Ｐゴシック</vt:lpstr>
      <vt:lpstr>Arial</vt:lpstr>
      <vt:lpstr>Calibri</vt:lpstr>
      <vt:lpstr>Times New Roman</vt:lpstr>
      <vt:lpstr>Office テーマ</vt:lpstr>
      <vt:lpstr>アイガモ農法についての研究</vt:lpstr>
      <vt:lpstr>テーマ設定の理由</vt:lpstr>
      <vt:lpstr>本校でのアイガモ農法の課題</vt:lpstr>
      <vt:lpstr>１．アイガモに対する課題</vt:lpstr>
      <vt:lpstr>２．コメの収量、品質に対する課題</vt:lpstr>
      <vt:lpstr>考えられる課題解決方法</vt:lpstr>
      <vt:lpstr>１．アイガモに対する課題解決方法</vt:lpstr>
      <vt:lpstr>２．コメの収量、品質に対する課題解決方法</vt:lpstr>
      <vt:lpstr>研究方法</vt:lpstr>
      <vt:lpstr>１．研究場所</vt:lpstr>
      <vt:lpstr>２．使用品種</vt:lpstr>
      <vt:lpstr>３．調査内容</vt:lpstr>
      <vt:lpstr>PowerPoint プレゼンテーション</vt:lpstr>
      <vt:lpstr>年間計画</vt:lpstr>
      <vt:lpstr>年間計画</vt:lpstr>
      <vt:lpstr>実施内容</vt:lpstr>
      <vt:lpstr>4月　レンゲすき込み</vt:lpstr>
      <vt:lpstr>5月　種子消毒　播種　育苗</vt:lpstr>
      <vt:lpstr>6月　育苗　取水　代掻き　田植え</vt:lpstr>
      <vt:lpstr>7月　アイガモ投入　鳥獣対策</vt:lpstr>
      <vt:lpstr>８．９月　除草・防除　水管理　個体数調査</vt:lpstr>
      <vt:lpstr>１０月　収穫　乾燥　選別</vt:lpstr>
      <vt:lpstr>11月　ふるさと納税返礼品発送　レンゲ播種</vt:lpstr>
      <vt:lpstr>12月　課題研究まとめ　出荷</vt:lpstr>
      <vt:lpstr>調査結果</vt:lpstr>
      <vt:lpstr>生育調査</vt:lpstr>
      <vt:lpstr>収穫調査</vt:lpstr>
      <vt:lpstr>生育・収量調査の結果</vt:lpstr>
      <vt:lpstr>アイガモ個体数調査</vt:lpstr>
      <vt:lpstr>アイガモ個体数調査・コンテスト結果</vt:lpstr>
      <vt:lpstr>まとめ及び考察</vt:lpstr>
      <vt:lpstr>今後の課題と反省点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pc36</dc:creator>
  <cp:lastModifiedBy>Windows ユーザー</cp:lastModifiedBy>
  <cp:revision>56</cp:revision>
  <dcterms:created xsi:type="dcterms:W3CDTF">2022-12-06T01:34:43Z</dcterms:created>
  <dcterms:modified xsi:type="dcterms:W3CDTF">2023-02-12T23:51:38Z</dcterms:modified>
</cp:coreProperties>
</file>