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58" r:id="rId6"/>
    <p:sldId id="259" r:id="rId7"/>
    <p:sldId id="261" r:id="rId8"/>
    <p:sldId id="262" r:id="rId9"/>
    <p:sldId id="264" r:id="rId10"/>
    <p:sldId id="265" r:id="rId11"/>
    <p:sldId id="266" r:id="rId12"/>
    <p:sldId id="267"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C9B7FE-4C51-2848-93C4-93C44F0F37B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F386D70-4641-F243-82D4-5198AC9B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4FC3FCF-6A81-564E-9E26-24B064804751}"/>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B25D35B2-DF28-5B4F-A2B5-416E08DB12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E210A9-AD9C-9E4D-8650-69602F3AF9D8}"/>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413060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3F3C7-A4CD-0B44-A62B-B6677AC072F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8B8C8F-CCCB-FA41-91A2-DDC1F0CBF93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96210F-7BE6-B748-A3ED-29FAA752F38D}"/>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B3EF90EF-6703-D143-A1D3-598323131A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2781C2-492E-584F-880B-A62A67078EB8}"/>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57879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8807207-2663-1048-97DF-0C6B4998C42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D31FB27-491E-8140-9AF8-D211CEF42DD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7015F5-5DA9-BC43-91D5-EE3C349A5C82}"/>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5EF17FCB-BBFD-B443-8BEF-256323620D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474846-8D7C-474F-91BC-5465208F6083}"/>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307278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DF9D6-83F8-864D-98DB-C8A812936AC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066CB4-94F7-DB4F-BBD9-8262E36D737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0E889F-B8B3-C540-9BE6-83671EE6081D}"/>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0E2F79D6-B637-7840-9364-86462CAD41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3D8A23-DC87-E14F-A0D6-8023716C85A3}"/>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408540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01021-A5A0-8042-9909-1306544462C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385543-A53A-354D-9494-B3188E655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792C903-5814-D74C-B3DD-41AB753ACBF6}"/>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663C543C-F9AE-2145-A1EE-C931AD8446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255B0E-1EBD-454C-8C20-C09845C8B739}"/>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23867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D8FF8-CC89-F940-AAD0-1645009C8BB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DF1A4A-0179-8247-9BFD-B8E31E1D48E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C8FEC2F-7D37-034E-8BD0-06E56612173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90A6271-72E3-0B46-9AC0-C3141EBBD683}"/>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6" name="フッター プレースホルダー 5">
            <a:extLst>
              <a:ext uri="{FF2B5EF4-FFF2-40B4-BE49-F238E27FC236}">
                <a16:creationId xmlns:a16="http://schemas.microsoft.com/office/drawing/2014/main" id="{E63FA1F8-5216-944F-98C9-744A3C1C5F7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C15F33-E765-634B-BFB1-BC581EDF03A6}"/>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334081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8DD20F-9DF3-804F-B11A-9CFA44C372D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3E1EB4-AB68-CE4D-850A-CEA2992E2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A51AFED-C89B-B848-84E8-44E4B908484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698AADC-94E9-6846-BADB-9C29820015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9950894-C719-5840-8BFC-552840CFFFC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DA2A0BE-E6B0-BD49-9F12-C10CED206F60}"/>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8" name="フッター プレースホルダー 7">
            <a:extLst>
              <a:ext uri="{FF2B5EF4-FFF2-40B4-BE49-F238E27FC236}">
                <a16:creationId xmlns:a16="http://schemas.microsoft.com/office/drawing/2014/main" id="{793CE5B7-C3DA-2242-9EF2-BA0E186E6C5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E5D23D2-6439-5149-8102-95D04E1E3869}"/>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72034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61EE3-C7B8-F64D-82F8-7DEC670946F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5550020-7B03-AB47-825D-3C13B5A243E1}"/>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4" name="フッター プレースホルダー 3">
            <a:extLst>
              <a:ext uri="{FF2B5EF4-FFF2-40B4-BE49-F238E27FC236}">
                <a16:creationId xmlns:a16="http://schemas.microsoft.com/office/drawing/2014/main" id="{30176EBA-C12A-8A4E-A243-354BAE1274B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E62E5C1-6CDC-CD4E-B1C6-408F7E4BD24A}"/>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187403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4AE346-CF8E-D24A-84C1-7CC0C068A148}"/>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3" name="フッター プレースホルダー 2">
            <a:extLst>
              <a:ext uri="{FF2B5EF4-FFF2-40B4-BE49-F238E27FC236}">
                <a16:creationId xmlns:a16="http://schemas.microsoft.com/office/drawing/2014/main" id="{01BCB88A-718E-9149-B4FF-D308960D434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A52E8FA-3B43-124B-9335-FB15E0828A58}"/>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9384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0120DE-BCBA-E748-970F-7F212A48AFC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471F8E-15E0-7345-AB6E-89122EFF0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588B627-B58B-4E44-8675-7B02F5F96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CDBEC3-C11B-C14B-A930-B66D2B69225B}"/>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6" name="フッター プレースホルダー 5">
            <a:extLst>
              <a:ext uri="{FF2B5EF4-FFF2-40B4-BE49-F238E27FC236}">
                <a16:creationId xmlns:a16="http://schemas.microsoft.com/office/drawing/2014/main" id="{8F4DE874-06E4-9740-A6C0-B6B0A3220C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8DC1A22-957C-2B40-8465-4348136D453F}"/>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58232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56313-FA01-3E40-B9E9-C77A2E9550E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6ADC7F-47D6-9147-8F0A-5A8A32FC2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1A6E597-8DB4-134A-85C4-A5F477CE6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3E9ECDC-5E92-874D-ABF6-91E463FE1BD4}"/>
              </a:ext>
            </a:extLst>
          </p:cNvPr>
          <p:cNvSpPr>
            <a:spLocks noGrp="1"/>
          </p:cNvSpPr>
          <p:nvPr>
            <p:ph type="dt" sz="half" idx="10"/>
          </p:nvPr>
        </p:nvSpPr>
        <p:spPr/>
        <p:txBody>
          <a:bodyPr/>
          <a:lstStyle/>
          <a:p>
            <a:fld id="{95F00882-2AD6-2B41-BD92-818E0FA3FCEC}" type="datetimeFigureOut">
              <a:rPr kumimoji="1" lang="en-US" altLang="ja-JP" smtClean="0"/>
              <a:t>3/21/2024</a:t>
            </a:fld>
            <a:endParaRPr kumimoji="1" lang="ja-JP" altLang="en-US"/>
          </a:p>
        </p:txBody>
      </p:sp>
      <p:sp>
        <p:nvSpPr>
          <p:cNvPr id="6" name="フッター プレースホルダー 5">
            <a:extLst>
              <a:ext uri="{FF2B5EF4-FFF2-40B4-BE49-F238E27FC236}">
                <a16:creationId xmlns:a16="http://schemas.microsoft.com/office/drawing/2014/main" id="{07159D5E-1C67-FE4C-A35A-C7BC265D87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5D0B84-F4E2-254F-8E75-AF402E530A0C}"/>
              </a:ext>
            </a:extLst>
          </p:cNvPr>
          <p:cNvSpPr>
            <a:spLocks noGrp="1"/>
          </p:cNvSpPr>
          <p:nvPr>
            <p:ph type="sldNum" sz="quarter" idx="12"/>
          </p:nvPr>
        </p:nvSpPr>
        <p:spPr/>
        <p:txBody>
          <a:body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344159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EA0271-72E1-1B48-BE78-DE490EEA2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0C614E-9E68-2543-A2A9-C7174350D8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B63BF0-7F27-C741-B941-8DF7B9B1B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00882-2AD6-2B41-BD92-818E0FA3FCEC}"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6BC489C1-C9FF-AA41-8B9D-71D991E22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5C276AD-8695-674A-B5E0-758E5E1C6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15046-3E61-604C-B273-DE2B4B740C6C}" type="slidenum">
              <a:rPr kumimoji="1" lang="en-US" altLang="ja-JP" smtClean="0"/>
              <a:t>‹#›</a:t>
            </a:fld>
            <a:endParaRPr kumimoji="1" lang="ja-JP" altLang="en-US"/>
          </a:p>
        </p:txBody>
      </p:sp>
    </p:spTree>
    <p:extLst>
      <p:ext uri="{BB962C8B-B14F-4D97-AF65-F5344CB8AC3E}">
        <p14:creationId xmlns:p14="http://schemas.microsoft.com/office/powerpoint/2010/main" val="232438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2804D-08FF-804C-A3A3-A8E8DF54F449}"/>
              </a:ext>
            </a:extLst>
          </p:cNvPr>
          <p:cNvSpPr>
            <a:spLocks noGrp="1"/>
          </p:cNvSpPr>
          <p:nvPr>
            <p:ph type="ctrTitle"/>
          </p:nvPr>
        </p:nvSpPr>
        <p:spPr>
          <a:xfrm>
            <a:off x="395111" y="2124251"/>
            <a:ext cx="6350000" cy="2387600"/>
          </a:xfrm>
        </p:spPr>
        <p:txBody>
          <a:bodyPr>
            <a:normAutofit fontScale="90000"/>
          </a:bodyPr>
          <a:lstStyle/>
          <a:p>
            <a:r>
              <a:rPr kumimoji="1" lang="ja-JP" alt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保育士疑似体験をして気づいた日本の保育の現状</a:t>
            </a:r>
          </a:p>
        </p:txBody>
      </p:sp>
      <p:pic>
        <p:nvPicPr>
          <p:cNvPr id="6" name="図 6">
            <a:extLst>
              <a:ext uri="{FF2B5EF4-FFF2-40B4-BE49-F238E27FC236}">
                <a16:creationId xmlns:a16="http://schemas.microsoft.com/office/drawing/2014/main" id="{2A75D873-F973-E146-AC75-2D6D9F6D3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109" y="0"/>
            <a:ext cx="5094111" cy="6792148"/>
          </a:xfrm>
          <a:prstGeom prst="rect">
            <a:avLst/>
          </a:prstGeom>
        </p:spPr>
      </p:pic>
      <p:sp>
        <p:nvSpPr>
          <p:cNvPr id="3" name="正方形/長方形 2"/>
          <p:cNvSpPr/>
          <p:nvPr/>
        </p:nvSpPr>
        <p:spPr>
          <a:xfrm>
            <a:off x="6872110" y="195943"/>
            <a:ext cx="1618748" cy="246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254342" y="2503715"/>
            <a:ext cx="1471749" cy="2133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063699" y="4885508"/>
            <a:ext cx="1427159" cy="1906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56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AC478-DCBB-8D4D-8458-1B988C9D6EE5}"/>
              </a:ext>
            </a:extLst>
          </p:cNvPr>
          <p:cNvSpPr>
            <a:spLocks noGrp="1"/>
          </p:cNvSpPr>
          <p:nvPr>
            <p:ph type="title"/>
          </p:nvPr>
        </p:nvSpPr>
        <p:spPr>
          <a:xfrm>
            <a:off x="838198" y="619125"/>
            <a:ext cx="10761133" cy="1325563"/>
          </a:xfrm>
        </p:spPr>
        <p:txBody>
          <a:bodyPr/>
          <a:lstStyle/>
          <a:p>
            <a:r>
              <a:rPr lang="ja-JP" altLang="en-U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大学での目標</a:t>
            </a:r>
            <a:endParaRPr kumimoji="1" lang="ja-JP" altLang="en-U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コンテンツ プレースホルダー 2">
            <a:extLst>
              <a:ext uri="{FF2B5EF4-FFF2-40B4-BE49-F238E27FC236}">
                <a16:creationId xmlns:a16="http://schemas.microsoft.com/office/drawing/2014/main" id="{AE616BBB-99E5-E64E-86BB-D605774FBE7A}"/>
              </a:ext>
            </a:extLst>
          </p:cNvPr>
          <p:cNvSpPr>
            <a:spLocks noGrp="1"/>
          </p:cNvSpPr>
          <p:nvPr>
            <p:ph idx="1"/>
          </p:nvPr>
        </p:nvSpPr>
        <p:spPr>
          <a:xfrm>
            <a:off x="690031" y="1944688"/>
            <a:ext cx="11057468" cy="2246312"/>
          </a:xfrm>
        </p:spPr>
        <p:txBody>
          <a:bodyPr>
            <a:normAutofit/>
          </a:bodyPr>
          <a:lstStyle/>
          <a:p>
            <a:pPr>
              <a:buFont typeface="Wingdings" pitchFamily="2" charset="2"/>
              <a:buChar char="l"/>
            </a:pPr>
            <a:r>
              <a:rPr lang="ja-JP" altLang="en-US" sz="3600" b="1" dirty="0"/>
              <a:t>保育に関わる勉強はもちろんのこと、保健児童ソーシャルワーカーについてや、手話なども自主的に学び、あらゆる子どもたちと保護者の力になれるよう沢山のことを身につけたい</a:t>
            </a:r>
          </a:p>
        </p:txBody>
      </p:sp>
      <p:sp>
        <p:nvSpPr>
          <p:cNvPr id="5" name="コンテンツ プレースホルダー 2">
            <a:extLst>
              <a:ext uri="{FF2B5EF4-FFF2-40B4-BE49-F238E27FC236}">
                <a16:creationId xmlns:a16="http://schemas.microsoft.com/office/drawing/2014/main" id="{5838614C-9802-CC4A-B791-E6E464BD7D8F}"/>
              </a:ext>
            </a:extLst>
          </p:cNvPr>
          <p:cNvSpPr>
            <a:spLocks noGrp="1"/>
          </p:cNvSpPr>
          <p:nvPr>
            <p:ph idx="1"/>
          </p:nvPr>
        </p:nvSpPr>
        <p:spPr>
          <a:xfrm>
            <a:off x="2362200" y="5763949"/>
            <a:ext cx="7467599" cy="728926"/>
          </a:xfrm>
        </p:spPr>
        <p:txBody>
          <a:bodyPr>
            <a:normAutofit/>
          </a:bodyPr>
          <a:lstStyle/>
          <a:p>
            <a:pPr marL="0" indent="0">
              <a:buNone/>
            </a:pPr>
            <a:r>
              <a:rPr lang="ja-JP" altLang="en-US" sz="3600" b="1" dirty="0"/>
              <a:t>ご清聴ありがとうございました！</a:t>
            </a:r>
          </a:p>
        </p:txBody>
      </p:sp>
    </p:spTree>
    <p:extLst>
      <p:ext uri="{BB962C8B-B14F-4D97-AF65-F5344CB8AC3E}">
        <p14:creationId xmlns:p14="http://schemas.microsoft.com/office/powerpoint/2010/main" val="78105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AC478-DCBB-8D4D-8458-1B988C9D6EE5}"/>
              </a:ext>
            </a:extLst>
          </p:cNvPr>
          <p:cNvSpPr>
            <a:spLocks noGrp="1"/>
          </p:cNvSpPr>
          <p:nvPr>
            <p:ph type="title"/>
          </p:nvPr>
        </p:nvSpPr>
        <p:spPr/>
        <p:txBody>
          <a:bodyPr/>
          <a:lstStyle/>
          <a:p>
            <a:r>
              <a:rPr lang="ja-JP" altLang="en-U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保育士疑似体験をしました！</a:t>
            </a:r>
            <a:endParaRPr kumimoji="1" lang="ja-JP" altLang="en-U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コンテンツ プレースホルダー 2">
            <a:extLst>
              <a:ext uri="{FF2B5EF4-FFF2-40B4-BE49-F238E27FC236}">
                <a16:creationId xmlns:a16="http://schemas.microsoft.com/office/drawing/2014/main" id="{AE616BBB-99E5-E64E-86BB-D605774FBE7A}"/>
              </a:ext>
            </a:extLst>
          </p:cNvPr>
          <p:cNvSpPr>
            <a:spLocks noGrp="1"/>
          </p:cNvSpPr>
          <p:nvPr>
            <p:ph idx="1"/>
          </p:nvPr>
        </p:nvSpPr>
        <p:spPr/>
        <p:txBody>
          <a:bodyPr>
            <a:normAutofit lnSpcReduction="10000"/>
          </a:bodyPr>
          <a:lstStyle/>
          <a:p>
            <a:pPr>
              <a:buFont typeface="Wingdings" pitchFamily="2" charset="2"/>
              <a:buChar char="l"/>
            </a:pPr>
            <a:r>
              <a:rPr kumimoji="1" lang="ja-JP" altLang="en-US" sz="3600" b="1" dirty="0"/>
              <a:t>従兄弟の家で</a:t>
            </a:r>
            <a:r>
              <a:rPr kumimoji="1" lang="en-US" altLang="ja-JP" sz="3600" b="1" dirty="0"/>
              <a:t>3</a:t>
            </a:r>
            <a:r>
              <a:rPr kumimoji="1" lang="ja-JP" altLang="en-US" sz="3600" b="1" dirty="0"/>
              <a:t>人の従兄弟</a:t>
            </a:r>
            <a:r>
              <a:rPr kumimoji="1" lang="en-US" altLang="ja-JP" sz="3600" b="1" dirty="0"/>
              <a:t>(</a:t>
            </a:r>
            <a:r>
              <a:rPr kumimoji="1" lang="ja-JP" altLang="en-US" sz="3600" b="1" dirty="0"/>
              <a:t>４歳・２歳・</a:t>
            </a:r>
            <a:r>
              <a:rPr kumimoji="1" lang="en-US" altLang="ja-JP" sz="3600" b="1" dirty="0"/>
              <a:t>6</a:t>
            </a:r>
            <a:r>
              <a:rPr kumimoji="1" lang="ja-JP" altLang="en-US" sz="3600" b="1" dirty="0"/>
              <a:t>か月</a:t>
            </a:r>
            <a:r>
              <a:rPr kumimoji="1" lang="en-US" altLang="ja-JP" sz="3600" b="1" dirty="0"/>
              <a:t>)</a:t>
            </a:r>
            <a:r>
              <a:rPr lang="ja-JP" altLang="en-US" sz="3600" b="1" dirty="0"/>
              <a:t>を午前</a:t>
            </a:r>
            <a:r>
              <a:rPr lang="en-US" altLang="ja-JP" sz="3600" b="1" dirty="0"/>
              <a:t>9</a:t>
            </a:r>
            <a:r>
              <a:rPr lang="ja-JP" altLang="en-US" sz="3600" b="1" dirty="0"/>
              <a:t>時</a:t>
            </a:r>
            <a:r>
              <a:rPr lang="en-US" altLang="ja-JP" sz="3600" b="1" dirty="0"/>
              <a:t>〜</a:t>
            </a:r>
            <a:r>
              <a:rPr lang="ja-JP" altLang="en-US" sz="3600" b="1" dirty="0"/>
              <a:t>午後</a:t>
            </a:r>
            <a:r>
              <a:rPr lang="en-US" altLang="ja-JP" sz="3600" b="1" dirty="0"/>
              <a:t>4</a:t>
            </a:r>
            <a:r>
              <a:rPr lang="ja-JP" altLang="en-US" sz="3600" b="1" dirty="0"/>
              <a:t>時まで</a:t>
            </a:r>
            <a:r>
              <a:rPr kumimoji="1" lang="ja-JP" altLang="en-US" sz="3600" b="1" dirty="0"/>
              <a:t>保育</a:t>
            </a:r>
          </a:p>
          <a:p>
            <a:pPr>
              <a:buFont typeface="Wingdings" pitchFamily="2" charset="2"/>
              <a:buChar char="l"/>
            </a:pPr>
            <a:endParaRPr lang="ja-JP" altLang="en-US" sz="3600" b="1" dirty="0"/>
          </a:p>
          <a:p>
            <a:pPr>
              <a:buFont typeface="Wingdings" pitchFamily="2" charset="2"/>
              <a:buChar char="l"/>
            </a:pPr>
            <a:r>
              <a:rPr lang="ja-JP" altLang="en-US" sz="3600" b="1" dirty="0"/>
              <a:t>今までの自由研究で調べた子供の発達の違いや子供のために配慮されたものを見つける</a:t>
            </a:r>
          </a:p>
          <a:p>
            <a:pPr>
              <a:buFont typeface="Wingdings" pitchFamily="2" charset="2"/>
              <a:buChar char="l"/>
            </a:pPr>
            <a:endParaRPr kumimoji="1" lang="ja-JP" altLang="en-US" sz="3600" b="1" dirty="0"/>
          </a:p>
          <a:p>
            <a:pPr>
              <a:buFont typeface="Wingdings" pitchFamily="2" charset="2"/>
              <a:buChar char="l"/>
            </a:pPr>
            <a:r>
              <a:rPr lang="ja-JP" altLang="en-US" sz="3600" b="1" dirty="0"/>
              <a:t>保育士による悲惨な事件が起きてしまう理由と解決策を見つけるため</a:t>
            </a:r>
            <a:endParaRPr kumimoji="1" lang="ja-JP" altLang="en-US" sz="3600" b="1" dirty="0"/>
          </a:p>
        </p:txBody>
      </p:sp>
    </p:spTree>
    <p:extLst>
      <p:ext uri="{BB962C8B-B14F-4D97-AF65-F5344CB8AC3E}">
        <p14:creationId xmlns:p14="http://schemas.microsoft.com/office/powerpoint/2010/main" val="53340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19CA302-40B9-5942-A0BB-FCC9B1F9918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kumimoji="1" lang="en-US" altLang="ja-JP" sz="3600" b="1" kern="1200">
                <a:ln w="0"/>
                <a:solidFill>
                  <a:schemeClr val="bg1"/>
                </a:solidFill>
                <a:effectLst>
                  <a:outerShdw blurRad="38100" dist="25400" dir="5400000" algn="ctr" rotWithShape="0">
                    <a:srgbClr val="6E747A">
                      <a:alpha val="43000"/>
                    </a:srgbClr>
                  </a:outerShdw>
                </a:effectLst>
                <a:latin typeface="+mj-lt"/>
                <a:ea typeface="+mj-ea"/>
                <a:cs typeface="+mj-cs"/>
              </a:rPr>
              <a:t>9</a:t>
            </a:r>
            <a:r>
              <a:rPr kumimoji="1" lang="ja-JP" altLang="en-US" sz="3600" b="1" kern="1200">
                <a:ln w="0"/>
                <a:solidFill>
                  <a:schemeClr val="bg1"/>
                </a:solidFill>
                <a:effectLst>
                  <a:outerShdw blurRad="38100" dist="25400" dir="5400000" algn="ctr" rotWithShape="0">
                    <a:srgbClr val="6E747A">
                      <a:alpha val="43000"/>
                    </a:srgbClr>
                  </a:outerShdw>
                </a:effectLst>
                <a:latin typeface="+mj-lt"/>
                <a:ea typeface="+mj-ea"/>
                <a:cs typeface="+mj-cs"/>
              </a:rPr>
              <a:t>時</a:t>
            </a:r>
            <a:r>
              <a:rPr kumimoji="1" lang="en-US" altLang="ja-JP" sz="3600" b="1" kern="1200">
                <a:ln w="0"/>
                <a:solidFill>
                  <a:schemeClr val="bg1"/>
                </a:solidFill>
                <a:effectLst>
                  <a:outerShdw blurRad="38100" dist="25400" dir="5400000" algn="ctr" rotWithShape="0">
                    <a:srgbClr val="6E747A">
                      <a:alpha val="43000"/>
                    </a:srgbClr>
                  </a:outerShdw>
                </a:effectLst>
                <a:latin typeface="+mj-lt"/>
                <a:ea typeface="+mj-ea"/>
                <a:cs typeface="+mj-cs"/>
              </a:rPr>
              <a:t>〜10</a:t>
            </a:r>
            <a:r>
              <a:rPr kumimoji="1" lang="ja-JP" altLang="en-US" sz="3600" b="1" kern="1200">
                <a:ln w="0"/>
                <a:solidFill>
                  <a:schemeClr val="bg1"/>
                </a:solidFill>
                <a:effectLst>
                  <a:outerShdw blurRad="38100" dist="25400" dir="5400000" algn="ctr" rotWithShape="0">
                    <a:srgbClr val="6E747A">
                      <a:alpha val="43000"/>
                    </a:srgbClr>
                  </a:outerShdw>
                </a:effectLst>
                <a:latin typeface="+mj-lt"/>
                <a:ea typeface="+mj-ea"/>
                <a:cs typeface="+mj-cs"/>
              </a:rPr>
              <a:t>時　外遊び</a:t>
            </a:r>
          </a:p>
        </p:txBody>
      </p:sp>
      <p:pic>
        <p:nvPicPr>
          <p:cNvPr id="4" name="図 4">
            <a:extLst>
              <a:ext uri="{FF2B5EF4-FFF2-40B4-BE49-F238E27FC236}">
                <a16:creationId xmlns:a16="http://schemas.microsoft.com/office/drawing/2014/main" id="{41C535AF-F0E2-9845-98D4-EC09112504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6526" y="437444"/>
            <a:ext cx="7975474" cy="5983111"/>
          </a:xfrm>
          <a:prstGeom prst="rect">
            <a:avLst/>
          </a:prstGeom>
        </p:spPr>
      </p:pic>
      <p:sp>
        <p:nvSpPr>
          <p:cNvPr id="5" name="正方形/長方形 4"/>
          <p:cNvSpPr/>
          <p:nvPr/>
        </p:nvSpPr>
        <p:spPr>
          <a:xfrm>
            <a:off x="4364042" y="437444"/>
            <a:ext cx="1461993" cy="2697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157394" y="391669"/>
            <a:ext cx="1998619" cy="1732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714938" y="391669"/>
            <a:ext cx="3106947" cy="4122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826035" y="2194559"/>
            <a:ext cx="1618748" cy="246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7735" y="3951674"/>
            <a:ext cx="5796608" cy="246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51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9A9549-DA28-B44C-838A-7F2B0DB84CE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kumimoji="1" lang="en-US" altLang="ja-JP" sz="3600" b="1" kern="1200">
                <a:solidFill>
                  <a:srgbClr val="FFFFFF"/>
                </a:solidFill>
                <a:latin typeface="+mj-lt"/>
                <a:ea typeface="+mj-ea"/>
                <a:cs typeface="+mj-cs"/>
              </a:rPr>
              <a:t>11</a:t>
            </a:r>
            <a:r>
              <a:rPr kumimoji="1" lang="ja-JP" altLang="en-US" sz="3600" b="1" kern="1200">
                <a:solidFill>
                  <a:srgbClr val="FFFFFF"/>
                </a:solidFill>
                <a:latin typeface="+mj-lt"/>
                <a:ea typeface="+mj-ea"/>
                <a:cs typeface="+mj-cs"/>
              </a:rPr>
              <a:t>時</a:t>
            </a:r>
            <a:r>
              <a:rPr kumimoji="1" lang="en-US" altLang="ja-JP" sz="3600" b="1" kern="1200">
                <a:solidFill>
                  <a:srgbClr val="FFFFFF"/>
                </a:solidFill>
                <a:latin typeface="+mj-lt"/>
                <a:ea typeface="+mj-ea"/>
                <a:cs typeface="+mj-cs"/>
              </a:rPr>
              <a:t>〜12</a:t>
            </a:r>
            <a:r>
              <a:rPr kumimoji="1" lang="ja-JP" altLang="en-US" sz="3600" b="1" kern="1200">
                <a:solidFill>
                  <a:srgbClr val="FFFFFF"/>
                </a:solidFill>
                <a:latin typeface="+mj-lt"/>
                <a:ea typeface="+mj-ea"/>
                <a:cs typeface="+mj-cs"/>
              </a:rPr>
              <a:t>時　お昼ご飯</a:t>
            </a:r>
          </a:p>
        </p:txBody>
      </p:sp>
      <p:pic>
        <p:nvPicPr>
          <p:cNvPr id="4" name="図 4">
            <a:extLst>
              <a:ext uri="{FF2B5EF4-FFF2-40B4-BE49-F238E27FC236}">
                <a16:creationId xmlns:a16="http://schemas.microsoft.com/office/drawing/2014/main" id="{A3A6E608-4F44-2747-AD35-80C93AD81B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7804" y="522112"/>
            <a:ext cx="7266109" cy="6067778"/>
          </a:xfrm>
          <a:prstGeom prst="rect">
            <a:avLst/>
          </a:prstGeom>
        </p:spPr>
      </p:pic>
      <p:sp>
        <p:nvSpPr>
          <p:cNvPr id="5" name="正方形/長方形 4"/>
          <p:cNvSpPr/>
          <p:nvPr/>
        </p:nvSpPr>
        <p:spPr>
          <a:xfrm>
            <a:off x="5017183" y="1789611"/>
            <a:ext cx="4388073" cy="225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007196" y="2053480"/>
            <a:ext cx="1618748" cy="4282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349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9A9549-DA28-B44C-838A-7F2B0DB84CE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kumimoji="1" lang="en-US" altLang="ja-JP" sz="3600" b="1" kern="1200" dirty="0">
                <a:solidFill>
                  <a:srgbClr val="FFFFFF"/>
                </a:solidFill>
                <a:latin typeface="+mj-lt"/>
                <a:ea typeface="+mj-ea"/>
                <a:cs typeface="+mj-cs"/>
              </a:rPr>
              <a:t>13</a:t>
            </a:r>
            <a:r>
              <a:rPr kumimoji="1" lang="ja-JP" altLang="en-US" sz="3600" b="1" kern="1200" dirty="0">
                <a:solidFill>
                  <a:srgbClr val="FFFFFF"/>
                </a:solidFill>
                <a:latin typeface="+mj-lt"/>
                <a:ea typeface="+mj-ea"/>
                <a:cs typeface="+mj-cs"/>
              </a:rPr>
              <a:t>時</a:t>
            </a:r>
            <a:r>
              <a:rPr kumimoji="1" lang="en-US" altLang="ja-JP" sz="3600" b="1" kern="1200" dirty="0">
                <a:solidFill>
                  <a:srgbClr val="FFFFFF"/>
                </a:solidFill>
                <a:latin typeface="+mj-lt"/>
                <a:ea typeface="+mj-ea"/>
                <a:cs typeface="+mj-cs"/>
              </a:rPr>
              <a:t>〜14</a:t>
            </a:r>
            <a:r>
              <a:rPr kumimoji="1" lang="ja-JP" altLang="en-US" sz="3600" b="1" kern="1200" dirty="0">
                <a:solidFill>
                  <a:srgbClr val="FFFFFF"/>
                </a:solidFill>
                <a:latin typeface="+mj-lt"/>
                <a:ea typeface="+mj-ea"/>
                <a:cs typeface="+mj-cs"/>
              </a:rPr>
              <a:t>時</a:t>
            </a:r>
            <a:br>
              <a:rPr kumimoji="1" lang="ja-JP" altLang="en-US" sz="3600" b="1" kern="1200" dirty="0">
                <a:solidFill>
                  <a:srgbClr val="FFFFFF"/>
                </a:solidFill>
                <a:latin typeface="+mj-lt"/>
                <a:ea typeface="+mj-ea"/>
                <a:cs typeface="+mj-cs"/>
              </a:rPr>
            </a:br>
            <a:r>
              <a:rPr kumimoji="1" lang="ja-JP" altLang="en-US" sz="3600" b="1" kern="1200" dirty="0">
                <a:solidFill>
                  <a:srgbClr val="FFFFFF"/>
                </a:solidFill>
                <a:latin typeface="+mj-lt"/>
                <a:ea typeface="+mj-ea"/>
                <a:cs typeface="+mj-cs"/>
              </a:rPr>
              <a:t>着替え</a:t>
            </a:r>
            <a:br>
              <a:rPr kumimoji="1" lang="ja-JP" altLang="en-US" sz="3600" b="1" kern="1200" dirty="0">
                <a:solidFill>
                  <a:srgbClr val="FFFFFF"/>
                </a:solidFill>
                <a:latin typeface="+mj-lt"/>
                <a:ea typeface="+mj-ea"/>
                <a:cs typeface="+mj-cs"/>
              </a:rPr>
            </a:br>
            <a:r>
              <a:rPr kumimoji="1" lang="ja-JP" altLang="en-US" sz="3600" b="1" kern="1200" dirty="0">
                <a:solidFill>
                  <a:srgbClr val="FFFFFF"/>
                </a:solidFill>
                <a:latin typeface="+mj-lt"/>
                <a:ea typeface="+mj-ea"/>
                <a:cs typeface="+mj-cs"/>
              </a:rPr>
              <a:t>お昼寝</a:t>
            </a:r>
          </a:p>
        </p:txBody>
      </p:sp>
      <p:pic>
        <p:nvPicPr>
          <p:cNvPr id="11" name="図 11">
            <a:extLst>
              <a:ext uri="{FF2B5EF4-FFF2-40B4-BE49-F238E27FC236}">
                <a16:creationId xmlns:a16="http://schemas.microsoft.com/office/drawing/2014/main" id="{9DA5F291-83DC-6D47-BBEC-6AB73669BB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3861" y="512095"/>
            <a:ext cx="3750028" cy="2123848"/>
          </a:xfrm>
        </p:spPr>
      </p:pic>
      <p:pic>
        <p:nvPicPr>
          <p:cNvPr id="12" name="図 12">
            <a:extLst>
              <a:ext uri="{FF2B5EF4-FFF2-40B4-BE49-F238E27FC236}">
                <a16:creationId xmlns:a16="http://schemas.microsoft.com/office/drawing/2014/main" id="{7F988074-3B2B-6F46-A33E-6AC3D3E7E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447" y="302814"/>
            <a:ext cx="3499105" cy="2542410"/>
          </a:xfrm>
          <a:prstGeom prst="rect">
            <a:avLst/>
          </a:prstGeom>
        </p:spPr>
      </p:pic>
      <p:pic>
        <p:nvPicPr>
          <p:cNvPr id="14" name="図 14">
            <a:extLst>
              <a:ext uri="{FF2B5EF4-FFF2-40B4-BE49-F238E27FC236}">
                <a16:creationId xmlns:a16="http://schemas.microsoft.com/office/drawing/2014/main" id="{184F24D3-40BD-6349-B68D-EAB76CEA3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084" y="2845224"/>
            <a:ext cx="6635496" cy="3814833"/>
          </a:xfrm>
          <a:prstGeom prst="rect">
            <a:avLst/>
          </a:prstGeom>
        </p:spPr>
      </p:pic>
      <p:sp>
        <p:nvSpPr>
          <p:cNvPr id="7" name="正方形/長方形 6"/>
          <p:cNvSpPr/>
          <p:nvPr/>
        </p:nvSpPr>
        <p:spPr>
          <a:xfrm>
            <a:off x="4346446" y="167063"/>
            <a:ext cx="1186167" cy="246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451669" y="167063"/>
            <a:ext cx="1071154" cy="246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60876" y="4514522"/>
            <a:ext cx="6242998" cy="1742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706675" y="3050485"/>
            <a:ext cx="3142314" cy="840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263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9A9549-DA28-B44C-838A-7F2B0DB84CE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altLang="ja-JP" sz="3600" b="1" dirty="0">
                <a:solidFill>
                  <a:srgbClr val="FFFFFF"/>
                </a:solidFill>
              </a:rPr>
              <a:t>15</a:t>
            </a:r>
            <a:r>
              <a:rPr lang="ja-JP" altLang="en-US" sz="3600" b="1" dirty="0">
                <a:solidFill>
                  <a:srgbClr val="FFFFFF"/>
                </a:solidFill>
              </a:rPr>
              <a:t>時</a:t>
            </a:r>
            <a:r>
              <a:rPr lang="en-US" altLang="ja-JP" sz="3600" b="1" dirty="0">
                <a:solidFill>
                  <a:srgbClr val="FFFFFF"/>
                </a:solidFill>
              </a:rPr>
              <a:t>〜16</a:t>
            </a:r>
            <a:r>
              <a:rPr lang="ja-JP" altLang="en-US" sz="3600" b="1" dirty="0">
                <a:solidFill>
                  <a:srgbClr val="FFFFFF"/>
                </a:solidFill>
              </a:rPr>
              <a:t>時</a:t>
            </a:r>
            <a:br>
              <a:rPr lang="ja-JP" altLang="en-US" sz="3600" b="1" dirty="0">
                <a:solidFill>
                  <a:srgbClr val="FFFFFF"/>
                </a:solidFill>
              </a:rPr>
            </a:br>
            <a:r>
              <a:rPr lang="ja-JP" altLang="en-US" sz="3600" b="1" dirty="0">
                <a:solidFill>
                  <a:srgbClr val="FFFFFF"/>
                </a:solidFill>
              </a:rPr>
              <a:t>室内遊び</a:t>
            </a:r>
            <a:endParaRPr kumimoji="1" lang="ja-JP" altLang="en-US" sz="3600" b="1" kern="1200" dirty="0">
              <a:solidFill>
                <a:srgbClr val="FFFFFF"/>
              </a:solidFill>
              <a:latin typeface="+mj-lt"/>
              <a:ea typeface="+mj-ea"/>
              <a:cs typeface="+mj-cs"/>
            </a:endParaRPr>
          </a:p>
        </p:txBody>
      </p:sp>
      <p:pic>
        <p:nvPicPr>
          <p:cNvPr id="5" name="図 5">
            <a:extLst>
              <a:ext uri="{FF2B5EF4-FFF2-40B4-BE49-F238E27FC236}">
                <a16:creationId xmlns:a16="http://schemas.microsoft.com/office/drawing/2014/main" id="{3620531E-FD7E-084C-86CE-ADA3CED5E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476" y="570313"/>
            <a:ext cx="3834545" cy="5441020"/>
          </a:xfrm>
          <a:prstGeom prst="rect">
            <a:avLst/>
          </a:prstGeom>
        </p:spPr>
      </p:pic>
      <p:pic>
        <p:nvPicPr>
          <p:cNvPr id="6" name="図 6">
            <a:extLst>
              <a:ext uri="{FF2B5EF4-FFF2-40B4-BE49-F238E27FC236}">
                <a16:creationId xmlns:a16="http://schemas.microsoft.com/office/drawing/2014/main" id="{AD438443-1A1C-6446-9AC8-5A49EE52D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549" y="4079182"/>
            <a:ext cx="2909586" cy="2778818"/>
          </a:xfrm>
          <a:prstGeom prst="rect">
            <a:avLst/>
          </a:prstGeom>
        </p:spPr>
      </p:pic>
      <p:pic>
        <p:nvPicPr>
          <p:cNvPr id="8" name="図 9">
            <a:extLst>
              <a:ext uri="{FF2B5EF4-FFF2-40B4-BE49-F238E27FC236}">
                <a16:creationId xmlns:a16="http://schemas.microsoft.com/office/drawing/2014/main" id="{2AB94A82-1546-2045-8C99-2A3772A87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263" y="222155"/>
            <a:ext cx="3134530" cy="3634872"/>
          </a:xfrm>
          <a:prstGeom prst="rect">
            <a:avLst/>
          </a:prstGeom>
        </p:spPr>
      </p:pic>
      <p:sp>
        <p:nvSpPr>
          <p:cNvPr id="7" name="正方形/長方形 6"/>
          <p:cNvSpPr/>
          <p:nvPr/>
        </p:nvSpPr>
        <p:spPr>
          <a:xfrm>
            <a:off x="4428866" y="875210"/>
            <a:ext cx="3334267" cy="1711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853549" y="4234151"/>
            <a:ext cx="3121927" cy="246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975474" y="875209"/>
            <a:ext cx="981725" cy="4741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960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AC478-DCBB-8D4D-8458-1B988C9D6EE5}"/>
              </a:ext>
            </a:extLst>
          </p:cNvPr>
          <p:cNvSpPr>
            <a:spLocks noGrp="1"/>
          </p:cNvSpPr>
          <p:nvPr>
            <p:ph type="title"/>
          </p:nvPr>
        </p:nvSpPr>
        <p:spPr/>
        <p:txBody>
          <a:bodyPr/>
          <a:lstStyle/>
          <a:p>
            <a:r>
              <a:rPr kumimoji="1" lang="ja-JP" altLang="en-U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保育疑似体験を通して感じたこと</a:t>
            </a:r>
          </a:p>
        </p:txBody>
      </p:sp>
      <p:sp>
        <p:nvSpPr>
          <p:cNvPr id="3" name="コンテンツ プレースホルダー 2">
            <a:extLst>
              <a:ext uri="{FF2B5EF4-FFF2-40B4-BE49-F238E27FC236}">
                <a16:creationId xmlns:a16="http://schemas.microsoft.com/office/drawing/2014/main" id="{AE616BBB-99E5-E64E-86BB-D605774FBE7A}"/>
              </a:ext>
            </a:extLst>
          </p:cNvPr>
          <p:cNvSpPr>
            <a:spLocks noGrp="1"/>
          </p:cNvSpPr>
          <p:nvPr>
            <p:ph idx="1"/>
          </p:nvPr>
        </p:nvSpPr>
        <p:spPr/>
        <p:txBody>
          <a:bodyPr>
            <a:normAutofit lnSpcReduction="10000"/>
          </a:bodyPr>
          <a:lstStyle/>
          <a:p>
            <a:pPr>
              <a:buFont typeface="Wingdings" pitchFamily="2" charset="2"/>
              <a:buChar char="l"/>
            </a:pPr>
            <a:r>
              <a:rPr kumimoji="1" lang="ja-JP" altLang="en-US" sz="3600" b="1" dirty="0"/>
              <a:t>年齢が異なる</a:t>
            </a:r>
            <a:r>
              <a:rPr kumimoji="1" lang="en-US" altLang="ja-JP" sz="3600" b="1" dirty="0"/>
              <a:t>3</a:t>
            </a:r>
            <a:r>
              <a:rPr kumimoji="1" lang="ja-JP" altLang="en-US" sz="3600" b="1" dirty="0"/>
              <a:t>人だったけど</a:t>
            </a:r>
            <a:r>
              <a:rPr kumimoji="1" lang="en-US" altLang="ja-JP" sz="3600" b="1" dirty="0"/>
              <a:t>1</a:t>
            </a:r>
            <a:r>
              <a:rPr kumimoji="1" lang="ja-JP" altLang="en-US" sz="3600" b="1" dirty="0"/>
              <a:t>人で保育するのは思っていた以上に大変</a:t>
            </a:r>
          </a:p>
          <a:p>
            <a:pPr>
              <a:buFont typeface="Wingdings" pitchFamily="2" charset="2"/>
              <a:buChar char="l"/>
            </a:pPr>
            <a:endParaRPr lang="ja-JP" altLang="en-US" sz="3600" b="1" dirty="0"/>
          </a:p>
          <a:p>
            <a:pPr>
              <a:buFont typeface="Wingdings" pitchFamily="2" charset="2"/>
              <a:buChar char="l"/>
            </a:pPr>
            <a:r>
              <a:rPr lang="ja-JP" altLang="en-US" sz="3600" b="1" dirty="0"/>
              <a:t>同時多発的に様々なことが起こるため心に余裕がなくなる</a:t>
            </a:r>
          </a:p>
          <a:p>
            <a:pPr>
              <a:buFont typeface="Wingdings" pitchFamily="2" charset="2"/>
              <a:buChar char="l"/>
            </a:pPr>
            <a:endParaRPr lang="ja-JP" altLang="en-US" sz="3600" b="1" dirty="0"/>
          </a:p>
          <a:p>
            <a:pPr>
              <a:buFont typeface="Wingdings" pitchFamily="2" charset="2"/>
              <a:buChar char="l"/>
            </a:pPr>
            <a:r>
              <a:rPr lang="ja-JP" altLang="en-US" sz="3600" b="1" dirty="0"/>
              <a:t>朝出来なかったことが夕方できるようになるなど子どもの成長を沢山体験できる</a:t>
            </a:r>
          </a:p>
        </p:txBody>
      </p:sp>
    </p:spTree>
    <p:extLst>
      <p:ext uri="{BB962C8B-B14F-4D97-AF65-F5344CB8AC3E}">
        <p14:creationId xmlns:p14="http://schemas.microsoft.com/office/powerpoint/2010/main" val="245368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AC478-DCBB-8D4D-8458-1B988C9D6EE5}"/>
              </a:ext>
            </a:extLst>
          </p:cNvPr>
          <p:cNvSpPr>
            <a:spLocks noGrp="1"/>
          </p:cNvSpPr>
          <p:nvPr>
            <p:ph type="title"/>
          </p:nvPr>
        </p:nvSpPr>
        <p:spPr/>
        <p:txBody>
          <a:bodyPr/>
          <a:lstStyle/>
          <a:p>
            <a:r>
              <a:rPr lang="ja-JP" altLang="en-U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日本の保育の現状は圧倒的人手不足！</a:t>
            </a:r>
            <a:endParaRPr kumimoji="1" lang="ja-JP" altLang="en-U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コンテンツ プレースホルダー 2">
            <a:extLst>
              <a:ext uri="{FF2B5EF4-FFF2-40B4-BE49-F238E27FC236}">
                <a16:creationId xmlns:a16="http://schemas.microsoft.com/office/drawing/2014/main" id="{AE616BBB-99E5-E64E-86BB-D605774FBE7A}"/>
              </a:ext>
            </a:extLst>
          </p:cNvPr>
          <p:cNvSpPr>
            <a:spLocks noGrp="1"/>
          </p:cNvSpPr>
          <p:nvPr>
            <p:ph idx="1"/>
          </p:nvPr>
        </p:nvSpPr>
        <p:spPr>
          <a:xfrm>
            <a:off x="838200" y="1690688"/>
            <a:ext cx="10515600" cy="4351338"/>
          </a:xfrm>
        </p:spPr>
        <p:txBody>
          <a:bodyPr>
            <a:normAutofit/>
          </a:bodyPr>
          <a:lstStyle/>
          <a:p>
            <a:pPr>
              <a:buFont typeface="Wingdings" pitchFamily="2" charset="2"/>
              <a:buChar char="l"/>
            </a:pPr>
            <a:r>
              <a:rPr lang="ja-JP" altLang="en-US" sz="3600" b="1" dirty="0"/>
              <a:t>年齢ごとに必要な保育士の数が変わり、</a:t>
            </a:r>
          </a:p>
          <a:p>
            <a:pPr marL="0" indent="0">
              <a:buNone/>
            </a:pPr>
            <a:r>
              <a:rPr lang="ja-JP" altLang="en-US" sz="3600" b="1" dirty="0"/>
              <a:t>　０歳は</a:t>
            </a:r>
            <a:r>
              <a:rPr lang="en-US" altLang="ja-JP" sz="3600" b="1" dirty="0"/>
              <a:t>3</a:t>
            </a:r>
            <a:r>
              <a:rPr lang="ja-JP" altLang="en-US" sz="3600" b="1" dirty="0"/>
              <a:t>人に</a:t>
            </a:r>
            <a:r>
              <a:rPr lang="en-US" altLang="ja-JP" sz="3600" b="1" dirty="0"/>
              <a:t>1</a:t>
            </a:r>
            <a:r>
              <a:rPr lang="ja-JP" altLang="en-US" sz="3600" b="1" dirty="0"/>
              <a:t>人以上、２歳は</a:t>
            </a:r>
            <a:r>
              <a:rPr lang="en-US" altLang="ja-JP" sz="3600" b="1" dirty="0"/>
              <a:t>6</a:t>
            </a:r>
            <a:r>
              <a:rPr lang="ja-JP" altLang="en-US" sz="3600" b="1" dirty="0"/>
              <a:t>人に</a:t>
            </a:r>
            <a:r>
              <a:rPr lang="en-US" altLang="ja-JP" sz="3600" b="1" dirty="0"/>
              <a:t>1</a:t>
            </a:r>
            <a:r>
              <a:rPr lang="ja-JP" altLang="en-US" sz="3600" b="1" dirty="0"/>
              <a:t>人以上、</a:t>
            </a:r>
          </a:p>
          <a:p>
            <a:pPr marL="0" indent="0">
              <a:buNone/>
            </a:pPr>
            <a:r>
              <a:rPr lang="ja-JP" altLang="en-US" sz="3600" b="1" dirty="0"/>
              <a:t>　４歳は</a:t>
            </a:r>
            <a:r>
              <a:rPr lang="en-US" altLang="ja-JP" sz="3600" b="1" dirty="0"/>
              <a:t>30</a:t>
            </a:r>
            <a:r>
              <a:rPr lang="ja-JP" altLang="en-US" sz="3600" b="1" dirty="0"/>
              <a:t>人に</a:t>
            </a:r>
            <a:r>
              <a:rPr lang="en-US" altLang="ja-JP" sz="3600" b="1" dirty="0"/>
              <a:t>1</a:t>
            </a:r>
            <a:r>
              <a:rPr lang="ja-JP" altLang="en-US" sz="3600" b="1" dirty="0"/>
              <a:t>人以上</a:t>
            </a:r>
          </a:p>
          <a:p>
            <a:pPr marL="0" indent="0">
              <a:buNone/>
            </a:pPr>
            <a:r>
              <a:rPr lang="ja-JP" altLang="en-US" sz="3600" b="1" dirty="0"/>
              <a:t>➡︎この基準を達成できていない園もある</a:t>
            </a:r>
          </a:p>
          <a:p>
            <a:pPr>
              <a:buFont typeface="Wingdings" pitchFamily="2" charset="2"/>
              <a:buChar char="l"/>
            </a:pPr>
            <a:endParaRPr lang="ja-JP" altLang="en-US" sz="3600" b="1" dirty="0"/>
          </a:p>
          <a:p>
            <a:pPr>
              <a:buFont typeface="Wingdings" pitchFamily="2" charset="2"/>
              <a:buChar char="l"/>
            </a:pPr>
            <a:r>
              <a:rPr lang="ja-JP" altLang="en-US" sz="3600" b="1" dirty="0"/>
              <a:t>心身共に余裕が持てず子どもに酷いことをする保育士が残念ながらいる</a:t>
            </a:r>
          </a:p>
          <a:p>
            <a:pPr>
              <a:buFont typeface="Wingdings" pitchFamily="2" charset="2"/>
              <a:buChar char="l"/>
            </a:pPr>
            <a:endParaRPr lang="ja-JP" altLang="en-US" sz="3600" b="1" dirty="0"/>
          </a:p>
        </p:txBody>
      </p:sp>
    </p:spTree>
    <p:extLst>
      <p:ext uri="{BB962C8B-B14F-4D97-AF65-F5344CB8AC3E}">
        <p14:creationId xmlns:p14="http://schemas.microsoft.com/office/powerpoint/2010/main" val="247126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AC478-DCBB-8D4D-8458-1B988C9D6EE5}"/>
              </a:ext>
            </a:extLst>
          </p:cNvPr>
          <p:cNvSpPr>
            <a:spLocks noGrp="1"/>
          </p:cNvSpPr>
          <p:nvPr>
            <p:ph type="title"/>
          </p:nvPr>
        </p:nvSpPr>
        <p:spPr>
          <a:xfrm>
            <a:off x="838199" y="365125"/>
            <a:ext cx="10761133" cy="1325563"/>
          </a:xfrm>
        </p:spPr>
        <p:txBody>
          <a:bodyPr/>
          <a:lstStyle/>
          <a:p>
            <a:r>
              <a:rPr kumimoji="1" lang="ja-JP" altLang="en-U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保育教諭として様々な人の力になりたい！</a:t>
            </a:r>
          </a:p>
        </p:txBody>
      </p:sp>
      <p:sp>
        <p:nvSpPr>
          <p:cNvPr id="3" name="コンテンツ プレースホルダー 2">
            <a:extLst>
              <a:ext uri="{FF2B5EF4-FFF2-40B4-BE49-F238E27FC236}">
                <a16:creationId xmlns:a16="http://schemas.microsoft.com/office/drawing/2014/main" id="{AE616BBB-99E5-E64E-86BB-D605774FBE7A}"/>
              </a:ext>
            </a:extLst>
          </p:cNvPr>
          <p:cNvSpPr>
            <a:spLocks noGrp="1"/>
          </p:cNvSpPr>
          <p:nvPr>
            <p:ph idx="1"/>
          </p:nvPr>
        </p:nvSpPr>
        <p:spPr>
          <a:xfrm>
            <a:off x="592668" y="1690688"/>
            <a:ext cx="11057468" cy="4351338"/>
          </a:xfrm>
        </p:spPr>
        <p:txBody>
          <a:bodyPr>
            <a:normAutofit/>
          </a:bodyPr>
          <a:lstStyle/>
          <a:p>
            <a:pPr>
              <a:buFont typeface="Wingdings" pitchFamily="2" charset="2"/>
              <a:buChar char="l"/>
            </a:pPr>
            <a:r>
              <a:rPr lang="ja-JP" altLang="en-US" sz="3600" b="1" dirty="0"/>
              <a:t>保育教諭として認定子ども園で働くだけでなく養護施設や乳児院でも働きたい</a:t>
            </a:r>
          </a:p>
          <a:p>
            <a:pPr marL="0" indent="0">
              <a:buNone/>
            </a:pPr>
            <a:r>
              <a:rPr lang="ja-JP" altLang="en-US" sz="3600" b="1" dirty="0"/>
              <a:t>➡︎現在日本には虐待などの理由で親と一緒に暮らすことができない子どもが約</a:t>
            </a:r>
            <a:r>
              <a:rPr lang="en-US" altLang="ja-JP" sz="3600" b="1" dirty="0"/>
              <a:t>46000</a:t>
            </a:r>
            <a:r>
              <a:rPr lang="ja-JP" altLang="en-US" sz="3600" b="1" dirty="0"/>
              <a:t>人います</a:t>
            </a:r>
          </a:p>
          <a:p>
            <a:pPr marL="0" indent="0">
              <a:buNone/>
            </a:pPr>
            <a:r>
              <a:rPr lang="ja-JP" altLang="en-US" sz="3600" b="1" dirty="0"/>
              <a:t>ここ大分県でも約</a:t>
            </a:r>
            <a:r>
              <a:rPr lang="en-US" altLang="ja-JP" sz="3600" b="1" dirty="0"/>
              <a:t>500</a:t>
            </a:r>
            <a:r>
              <a:rPr lang="ja-JP" altLang="en-US" sz="3600" b="1" dirty="0"/>
              <a:t>人の子どもが保護されています</a:t>
            </a:r>
          </a:p>
          <a:p>
            <a:r>
              <a:rPr lang="ja-JP" altLang="en-US" sz="3600" b="1" dirty="0"/>
              <a:t>全国の年間虐待件数は</a:t>
            </a:r>
            <a:r>
              <a:rPr lang="en-US" altLang="ja-JP" sz="3600" b="1" dirty="0"/>
              <a:t>12</a:t>
            </a:r>
            <a:r>
              <a:rPr lang="ja-JP" altLang="en-US" sz="3600" b="1" dirty="0"/>
              <a:t>万件を超えています</a:t>
            </a:r>
          </a:p>
          <a:p>
            <a:pPr marL="0" indent="0">
              <a:buNone/>
            </a:pPr>
            <a:r>
              <a:rPr lang="ja-JP" altLang="en-US" sz="3600" b="1" dirty="0"/>
              <a:t>➡︎その内</a:t>
            </a:r>
            <a:r>
              <a:rPr lang="en-US" altLang="ja-JP" sz="3600" b="1" dirty="0"/>
              <a:t>40%</a:t>
            </a:r>
            <a:r>
              <a:rPr lang="ja-JP" altLang="en-US" sz="3600" b="1" dirty="0"/>
              <a:t>が乳幼児です</a:t>
            </a:r>
          </a:p>
        </p:txBody>
      </p:sp>
    </p:spTree>
    <p:extLst>
      <p:ext uri="{BB962C8B-B14F-4D97-AF65-F5344CB8AC3E}">
        <p14:creationId xmlns:p14="http://schemas.microsoft.com/office/powerpoint/2010/main" val="31448301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EBDB03F2893B943B07B506693CCC9B8" ma:contentTypeVersion="11" ma:contentTypeDescription="新しいドキュメントを作成します。" ma:contentTypeScope="" ma:versionID="d90b2e94da5b97c2474e76a3b7c215da">
  <xsd:schema xmlns:xsd="http://www.w3.org/2001/XMLSchema" xmlns:xs="http://www.w3.org/2001/XMLSchema" xmlns:p="http://schemas.microsoft.com/office/2006/metadata/properties" xmlns:ns2="6d23611e-d96e-4d0e-a323-07d38548b2cb" xmlns:ns3="60693756-beac-4721-8e25-66f9c9395c00" targetNamespace="http://schemas.microsoft.com/office/2006/metadata/properties" ma:root="true" ma:fieldsID="ed0b0d0f4e4654197cc965945c165746" ns2:_="" ns3:_="">
    <xsd:import namespace="6d23611e-d96e-4d0e-a323-07d38548b2cb"/>
    <xsd:import namespace="60693756-beac-4721-8e25-66f9c9395c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3611e-d96e-4d0e-a323-07d38548b2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8a78fa4a-40b8-4e29-8771-2350bfedee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693756-beac-4721-8e25-66f9c9395c0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ce1f35-bfa5-48eb-b9a0-856f5081909a}" ma:internalName="TaxCatchAll" ma:showField="CatchAllData" ma:web="60693756-beac-4721-8e25-66f9c9395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5EC0D-E6BE-46BC-B343-9D4FB283C844}">
  <ds:schemaRefs>
    <ds:schemaRef ds:uri="http://schemas.microsoft.com/sharepoint/v3/contenttype/forms"/>
  </ds:schemaRefs>
</ds:datastoreItem>
</file>

<file path=customXml/itemProps2.xml><?xml version="1.0" encoding="utf-8"?>
<ds:datastoreItem xmlns:ds="http://schemas.openxmlformats.org/officeDocument/2006/customXml" ds:itemID="{87A9B7D9-1D93-4BE0-A14A-CEE020358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3611e-d96e-4d0e-a323-07d38548b2cb"/>
    <ds:schemaRef ds:uri="60693756-beac-4721-8e25-66f9c9395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ワイド画面</PresentationFormat>
  <Paragraphs>33</Paragraphs>
  <Slides>10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游ゴシック</vt:lpstr>
      <vt:lpstr>游ゴシック Light</vt:lpstr>
      <vt:lpstr>Arial</vt:lpstr>
      <vt:lpstr>Wingdings</vt:lpstr>
      <vt:lpstr>Office テーマ</vt:lpstr>
      <vt:lpstr>保育士疑似体験をして気づいた日本の保育の現状</vt:lpstr>
      <vt:lpstr>保育士疑似体験をしました！</vt:lpstr>
      <vt:lpstr>9時〜10時　外遊び</vt:lpstr>
      <vt:lpstr>11時〜12時　お昼ご飯</vt:lpstr>
      <vt:lpstr>13時〜14時 着替え お昼寝</vt:lpstr>
      <vt:lpstr>15時〜16時 室内遊び</vt:lpstr>
      <vt:lpstr>保育疑似体験を通して感じたこと</vt:lpstr>
      <vt:lpstr>日本の保育の現状は圧倒的人手不足！</vt:lpstr>
      <vt:lpstr>保育教諭として様々な人の力になりたい！</vt:lpstr>
      <vt:lpstr>大学での目標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保育士疑似体験をして気づいた日本の保育の現状</dc:title>
  <dc:creator>R2 3124 増山　莉緒</dc:creator>
  <cp:lastModifiedBy>oitapref</cp:lastModifiedBy>
  <cp:revision>2</cp:revision>
  <dcterms:created xsi:type="dcterms:W3CDTF">2022-08-10T11:35:15Z</dcterms:created>
  <dcterms:modified xsi:type="dcterms:W3CDTF">2024-03-21T09:55:54Z</dcterms:modified>
</cp:coreProperties>
</file>