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8" r:id="rId3"/>
    <p:sldId id="259" r:id="rId4"/>
    <p:sldId id="277" r:id="rId5"/>
    <p:sldId id="269" r:id="rId6"/>
    <p:sldId id="270" r:id="rId7"/>
    <p:sldId id="260" r:id="rId8"/>
    <p:sldId id="279" r:id="rId9"/>
    <p:sldId id="271" r:id="rId10"/>
    <p:sldId id="261" r:id="rId11"/>
    <p:sldId id="262" r:id="rId12"/>
    <p:sldId id="273" r:id="rId13"/>
    <p:sldId id="274" r:id="rId14"/>
    <p:sldId id="275" r:id="rId15"/>
    <p:sldId id="276" r:id="rId16"/>
    <p:sldId id="278" r:id="rId17"/>
    <p:sldId id="263" r:id="rId18"/>
    <p:sldId id="281" r:id="rId19"/>
    <p:sldId id="264" r:id="rId20"/>
    <p:sldId id="280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8FD1D-1396-48A1-9BD1-C18179DBCEA4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A65BC-DB79-42DA-81E5-34074274A4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60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2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5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72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91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47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62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26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82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7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28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31FD17-946F-48DD-AD86-1835C42DFA73}" type="datetimeFigureOut">
              <a:rPr kumimoji="1" lang="ja-JP" altLang="en-US" smtClean="0"/>
              <a:t>2022/5/7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EF5FB1-CAB8-4D54-AF46-0D67C7B1B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4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0051" y="949569"/>
            <a:ext cx="10058400" cy="3050227"/>
          </a:xfrm>
        </p:spPr>
        <p:txBody>
          <a:bodyPr>
            <a:normAutofit/>
          </a:bodyPr>
          <a:lstStyle/>
          <a:p>
            <a:pPr algn="ctr"/>
            <a:r>
              <a:rPr lang="ja-JP" altLang="en-US" sz="7300" dirty="0" smtClean="0"/>
              <a:t>日田林工高校機械科</a:t>
            </a:r>
            <a:r>
              <a:rPr lang="en-US" altLang="ja-JP" sz="7300" dirty="0" smtClean="0"/>
              <a:t/>
            </a:r>
            <a:br>
              <a:rPr lang="en-US" altLang="ja-JP" sz="7300" dirty="0" smtClean="0"/>
            </a:br>
            <a:r>
              <a:rPr lang="ja-JP" altLang="en-US" sz="4000" dirty="0" smtClean="0"/>
              <a:t>　</a:t>
            </a:r>
            <a:r>
              <a:rPr lang="en-US" altLang="ja-JP" sz="7300" dirty="0" smtClean="0"/>
              <a:t/>
            </a:r>
            <a:br>
              <a:rPr lang="en-US" altLang="ja-JP" sz="7300" dirty="0" smtClean="0"/>
            </a:br>
            <a:r>
              <a:rPr lang="ja-JP" altLang="en-US" sz="6000" dirty="0" smtClean="0">
                <a:latin typeface="ＤＨＰ行書体" panose="03000500000000000000" pitchFamily="66" charset="-128"/>
                <a:ea typeface="ＤＨＰ行書体" panose="03000500000000000000" pitchFamily="66" charset="-128"/>
              </a:rPr>
              <a:t>機械</a:t>
            </a:r>
            <a:r>
              <a:rPr lang="ja-JP" altLang="en-US" sz="6000" dirty="0">
                <a:latin typeface="ＤＨＰ行書体" panose="03000500000000000000" pitchFamily="66" charset="-128"/>
                <a:ea typeface="ＤＨＰ行書体" panose="03000500000000000000" pitchFamily="66" charset="-128"/>
              </a:rPr>
              <a:t>研究</a:t>
            </a:r>
            <a:r>
              <a:rPr lang="ja-JP" altLang="en-US" sz="6000" dirty="0" smtClean="0">
                <a:latin typeface="ＤＨＰ行書体" panose="03000500000000000000" pitchFamily="66" charset="-128"/>
                <a:ea typeface="ＤＨＰ行書体" panose="03000500000000000000" pitchFamily="66" charset="-128"/>
              </a:rPr>
              <a:t>班</a:t>
            </a:r>
            <a:r>
              <a:rPr lang="ja-JP" altLang="en-US" sz="6600" dirty="0">
                <a:latin typeface="ＤＨＰ行書体" panose="03000500000000000000" pitchFamily="66" charset="-128"/>
                <a:ea typeface="ＤＨＰ行書体" panose="03000500000000000000" pitchFamily="66" charset="-128"/>
              </a:rPr>
              <a:t>８</a:t>
            </a:r>
            <a:r>
              <a:rPr lang="ja-JP" altLang="en-US" sz="6600" dirty="0" smtClean="0">
                <a:latin typeface="ＤＨＰ行書体" panose="03000500000000000000" pitchFamily="66" charset="-128"/>
                <a:ea typeface="ＤＨＰ行書体" panose="03000500000000000000" pitchFamily="66" charset="-128"/>
              </a:rPr>
              <a:t>年間</a:t>
            </a:r>
            <a:r>
              <a:rPr lang="ja-JP" altLang="en-US" sz="6600" dirty="0">
                <a:latin typeface="ＤＨＰ行書体" panose="03000500000000000000" pitchFamily="66" charset="-128"/>
                <a:ea typeface="ＤＨＰ行書体" panose="03000500000000000000" pitchFamily="66" charset="-128"/>
              </a:rPr>
              <a:t>の</a:t>
            </a:r>
            <a:r>
              <a:rPr lang="ja-JP" altLang="en-US" sz="6600" dirty="0" smtClean="0">
                <a:latin typeface="ＤＨＰ行書体" panose="03000500000000000000" pitchFamily="66" charset="-128"/>
                <a:ea typeface="ＤＨＰ行書体" panose="03000500000000000000" pitchFamily="66" charset="-128"/>
              </a:rPr>
              <a:t>軌跡</a:t>
            </a:r>
            <a:endParaRPr kumimoji="1" lang="ja-JP" altLang="en-US" dirty="0">
              <a:latin typeface="ＤＨＰ行書体" panose="03000500000000000000" pitchFamily="66" charset="-128"/>
              <a:ea typeface="ＤＨＰ行書体" panose="03000500000000000000" pitchFamily="66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ja-JP" altLang="en-US" sz="4800" dirty="0" smtClean="0"/>
              <a:t>～技術を伝えること～</a:t>
            </a:r>
            <a:endParaRPr lang="ja-JP" altLang="en-US" sz="4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92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機械研究班の</a:t>
            </a:r>
            <a:r>
              <a:rPr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9145" y="2242037"/>
            <a:ext cx="10058400" cy="3697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　１、</a:t>
            </a:r>
            <a:r>
              <a:rPr lang="ja-JP" altLang="en-US" sz="4000" dirty="0"/>
              <a:t>３</a:t>
            </a:r>
            <a:r>
              <a:rPr lang="ja-JP" altLang="en-US" sz="4000" dirty="0" smtClean="0"/>
              <a:t>年間機械科で学んだ技術を活かす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　　２、動くモノを製作する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 smtClean="0"/>
              <a:t>　　　３、先輩たちの作品を超える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 smtClean="0"/>
              <a:t>　　　４、機械科の</a:t>
            </a:r>
            <a:r>
              <a:rPr lang="en-US" altLang="ja-JP" sz="4000" dirty="0" smtClean="0"/>
              <a:t>PR</a:t>
            </a:r>
            <a:r>
              <a:rPr lang="ja-JP" altLang="en-US" sz="4000" dirty="0" smtClean="0"/>
              <a:t>になる作品にする</a:t>
            </a:r>
            <a:br>
              <a:rPr lang="ja-JP" altLang="en-US" sz="4000" dirty="0" smtClean="0"/>
            </a:br>
            <a:endParaRPr lang="ja-JP" altLang="en-US" sz="40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6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b="1" dirty="0"/>
              <a:t>製作について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　　　</a:t>
            </a:r>
            <a:r>
              <a:rPr lang="ja-JP" altLang="ja-JP" sz="4400" dirty="0" smtClean="0"/>
              <a:t>①</a:t>
            </a:r>
            <a:r>
              <a:rPr lang="ja-JP" altLang="en-US" sz="4400" dirty="0" smtClean="0"/>
              <a:t>１</a:t>
            </a:r>
            <a:r>
              <a:rPr lang="ja-JP" altLang="ja-JP" sz="4400" dirty="0" smtClean="0"/>
              <a:t>年間</a:t>
            </a:r>
            <a:r>
              <a:rPr lang="ja-JP" altLang="ja-JP" sz="4400" dirty="0"/>
              <a:t>の</a:t>
            </a:r>
            <a:r>
              <a:rPr lang="ja-JP" altLang="ja-JP" sz="4400" dirty="0" smtClean="0"/>
              <a:t>計画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</a:t>
            </a:r>
            <a:r>
              <a:rPr lang="ja-JP" altLang="ja-JP" sz="4400" dirty="0" smtClean="0"/>
              <a:t>②設計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</a:t>
            </a:r>
            <a:r>
              <a:rPr lang="ja-JP" altLang="ja-JP" sz="4400" dirty="0" smtClean="0"/>
              <a:t>③製作</a:t>
            </a:r>
            <a:endParaRPr lang="en-US" altLang="ja-JP" sz="4400" dirty="0" smtClean="0"/>
          </a:p>
          <a:p>
            <a:r>
              <a:rPr lang="ja-JP" altLang="en-US" sz="4400" dirty="0" smtClean="0"/>
              <a:t>　　　</a:t>
            </a:r>
            <a:r>
              <a:rPr lang="ja-JP" altLang="ja-JP" sz="4400" dirty="0" smtClean="0"/>
              <a:t>④</a:t>
            </a:r>
            <a:r>
              <a:rPr lang="ja-JP" altLang="ja-JP" sz="4400" dirty="0"/>
              <a:t>工夫した</a:t>
            </a:r>
            <a:r>
              <a:rPr lang="ja-JP" altLang="ja-JP" sz="4400" dirty="0" smtClean="0"/>
              <a:t>点</a:t>
            </a:r>
            <a:endParaRPr lang="en-US" altLang="ja-JP" sz="4400" dirty="0" smtClean="0"/>
          </a:p>
          <a:p>
            <a:r>
              <a:rPr kumimoji="1" lang="ja-JP" altLang="en-US" sz="4400" dirty="0"/>
              <a:t>　</a:t>
            </a:r>
            <a:r>
              <a:rPr kumimoji="1" lang="ja-JP" altLang="en-US" sz="4400" dirty="0" smtClean="0"/>
              <a:t>　　⑤治具について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649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①</a:t>
            </a:r>
            <a:r>
              <a:rPr lang="ja-JP" altLang="en-US" dirty="0"/>
              <a:t>１</a:t>
            </a:r>
            <a:r>
              <a:rPr lang="ja-JP" altLang="ja-JP" dirty="0" smtClean="0"/>
              <a:t>年間の計画</a:t>
            </a:r>
            <a:endParaRPr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11863" y="1960035"/>
            <a:ext cx="4938712" cy="3704034"/>
          </a:xfrm>
        </p:spPr>
      </p:pic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>
          <a:xfrm>
            <a:off x="1188720" y="1960035"/>
            <a:ext cx="4937760" cy="402336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・学校にある工作機械で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製作できる</a:t>
            </a:r>
            <a:endParaRPr kumimoji="1" lang="en-US" altLang="ja-JP" sz="3200" dirty="0" smtClean="0"/>
          </a:p>
          <a:p>
            <a:r>
              <a:rPr lang="ja-JP" altLang="en-US" sz="1100" dirty="0"/>
              <a:t>　</a:t>
            </a:r>
            <a:endParaRPr kumimoji="1" lang="en-US" altLang="ja-JP" sz="1050" dirty="0" smtClean="0"/>
          </a:p>
          <a:p>
            <a:r>
              <a:rPr lang="ja-JP" altLang="en-US" sz="3200" dirty="0" smtClean="0"/>
              <a:t>・エンジンの構造を理解</a:t>
            </a:r>
            <a:endParaRPr lang="en-US" altLang="ja-JP" sz="3200" dirty="0" smtClean="0"/>
          </a:p>
          <a:p>
            <a:r>
              <a:rPr lang="ja-JP" altLang="en-US" sz="3200" dirty="0" smtClean="0"/>
              <a:t>できる</a:t>
            </a:r>
            <a:endParaRPr lang="en-US" altLang="ja-JP" sz="3200" dirty="0" smtClean="0"/>
          </a:p>
          <a:p>
            <a:r>
              <a:rPr lang="ja-JP" altLang="en-US" sz="1050" dirty="0"/>
              <a:t>　</a:t>
            </a:r>
            <a:endParaRPr lang="en-US" altLang="ja-JP" sz="1050" dirty="0" smtClean="0"/>
          </a:p>
          <a:p>
            <a:r>
              <a:rPr lang="ja-JP" altLang="en-US" sz="3200" dirty="0" smtClean="0"/>
              <a:t>・計画的に製作すること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510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②設計</a:t>
            </a:r>
            <a:r>
              <a:rPr lang="ja-JP" altLang="en-US" dirty="0" smtClean="0"/>
              <a:t>（２ＤＣＡＤを使用）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72" y="2008403"/>
            <a:ext cx="4591343" cy="3847274"/>
          </a:xfrm>
          <a:prstGeom prst="rect">
            <a:avLst/>
          </a:prstGeom>
        </p:spPr>
      </p:pic>
      <p:pic>
        <p:nvPicPr>
          <p:cNvPr id="7" name="コンテンツ プレースホルダー 6" descr="C:\Users\086177\Desktop\IMG-040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64" y="2008403"/>
            <a:ext cx="4851916" cy="3847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9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③製作</a:t>
            </a:r>
            <a:r>
              <a:rPr lang="ja-JP" altLang="en-US" dirty="0" smtClean="0"/>
              <a:t>（旋盤からＭＣまで）</a:t>
            </a:r>
            <a:endParaRPr kumimoji="1" lang="ja-JP" altLang="en-US" dirty="0"/>
          </a:p>
        </p:txBody>
      </p:sp>
      <p:pic>
        <p:nvPicPr>
          <p:cNvPr id="6" name="コンテンツ プレースホルダー 5" descr="C:\Users\086177\Desktop\IMG-0399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5"/>
          <a:stretch/>
        </p:blipFill>
        <p:spPr bwMode="auto">
          <a:xfrm>
            <a:off x="1378473" y="1914666"/>
            <a:ext cx="4433242" cy="386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コンテンツ プレースホルダー 6" descr="C:\Users\086177\Desktop\IMG-0410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/>
          <a:stretch/>
        </p:blipFill>
        <p:spPr bwMode="auto">
          <a:xfrm>
            <a:off x="6311119" y="1914666"/>
            <a:ext cx="4767189" cy="386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57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④工夫した点</a:t>
            </a:r>
            <a:r>
              <a:rPr lang="ja-JP" altLang="en-US" dirty="0" smtClean="0"/>
              <a:t>（先輩からのノウハウ）</a:t>
            </a:r>
            <a:endParaRPr kumimoji="1" lang="ja-JP" altLang="en-US" dirty="0"/>
          </a:p>
        </p:txBody>
      </p:sp>
      <p:pic>
        <p:nvPicPr>
          <p:cNvPr id="6" name="コンテンツ プレースホルダー 5" descr="C:\Users\086177\Desktop\IMG-0411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4" b="19779"/>
          <a:stretch/>
        </p:blipFill>
        <p:spPr bwMode="auto">
          <a:xfrm>
            <a:off x="1235718" y="2028057"/>
            <a:ext cx="4452905" cy="3713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コンテンツ プレースホルダー 6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 b="13692"/>
          <a:stretch/>
        </p:blipFill>
        <p:spPr bwMode="auto">
          <a:xfrm>
            <a:off x="6331899" y="2028057"/>
            <a:ext cx="4755200" cy="3713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爆発 1 7"/>
          <p:cNvSpPr/>
          <p:nvPr/>
        </p:nvSpPr>
        <p:spPr>
          <a:xfrm>
            <a:off x="1030299" y="1169378"/>
            <a:ext cx="5096181" cy="50292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企業秘密！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194099" y="1930790"/>
            <a:ext cx="5030800" cy="3810586"/>
            <a:chOff x="6194098" y="1979423"/>
            <a:chExt cx="5030800" cy="3810586"/>
          </a:xfrm>
        </p:grpSpPr>
        <p:sp>
          <p:nvSpPr>
            <p:cNvPr id="10" name="楕円 9"/>
            <p:cNvSpPr/>
            <p:nvPr/>
          </p:nvSpPr>
          <p:spPr>
            <a:xfrm>
              <a:off x="6660891" y="1979423"/>
              <a:ext cx="4097215" cy="381058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194098" y="2741729"/>
              <a:ext cx="5030800" cy="228597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0" dirty="0">
                  <a:solidFill>
                    <a:srgbClr val="FF0000"/>
                  </a:solidFill>
                  <a:latin typeface="Algerian" panose="04020705040A02060702" pitchFamily="82" charset="0"/>
                </a:rPr>
                <a:t>TOP</a:t>
              </a:r>
            </a:p>
            <a:p>
              <a:pPr algn="ctr"/>
              <a:r>
                <a:rPr kumimoji="1" lang="en-US" altLang="ja-JP" sz="8000" dirty="0">
                  <a:solidFill>
                    <a:srgbClr val="FF0000"/>
                  </a:solidFill>
                  <a:latin typeface="Algerian" panose="04020705040A02060702" pitchFamily="82" charset="0"/>
                </a:rPr>
                <a:t>SECRET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4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④これまで製作した治具たち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16968" y="1977619"/>
            <a:ext cx="5365866" cy="4023360"/>
          </a:xfrm>
        </p:spPr>
      </p:pic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1188720" y="1977619"/>
            <a:ext cx="4937760" cy="4023360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　治</a:t>
            </a:r>
            <a:r>
              <a:rPr lang="ja-JP" altLang="en-US" sz="2800" dirty="0"/>
              <a:t>具とは加工をする際に、加工されるもの（ワーク）を固定し、加工の案内をしてくれる、補助的な役割を</a:t>
            </a:r>
            <a:r>
              <a:rPr lang="ja-JP" altLang="en-US" sz="2800" dirty="0" smtClean="0"/>
              <a:t>もつモノです</a:t>
            </a:r>
            <a:r>
              <a:rPr lang="ja-JP" altLang="en-US" sz="2800" dirty="0"/>
              <a:t>。補助工具ともいわれます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r>
              <a:rPr lang="ja-JP" altLang="en-US" sz="1100" dirty="0" smtClean="0"/>
              <a:t>　</a:t>
            </a:r>
            <a:endParaRPr lang="en-US" altLang="ja-JP" sz="1100" dirty="0" smtClean="0"/>
          </a:p>
          <a:p>
            <a:r>
              <a:rPr lang="en-US" altLang="ja-JP" sz="2800" dirty="0" smtClean="0"/>
              <a:t>※</a:t>
            </a:r>
            <a:r>
              <a:rPr lang="ja-JP" altLang="en-US" sz="2800" dirty="0" smtClean="0"/>
              <a:t>治</a:t>
            </a:r>
            <a:r>
              <a:rPr lang="ja-JP" altLang="en-US" sz="2800" dirty="0"/>
              <a:t>具</a:t>
            </a:r>
            <a:r>
              <a:rPr lang="ja-JP" altLang="en-US" sz="2800" dirty="0" smtClean="0"/>
              <a:t>を使用するメリット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①品質</a:t>
            </a:r>
            <a:r>
              <a:rPr lang="ja-JP" altLang="en-US" sz="2800" dirty="0"/>
              <a:t>を安定</a:t>
            </a:r>
            <a:r>
              <a:rPr lang="ja-JP" altLang="en-US" sz="2800" dirty="0" smtClean="0"/>
              <a:t>させる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②作業</a:t>
            </a:r>
            <a:r>
              <a:rPr lang="ja-JP" altLang="en-US" sz="2800" dirty="0"/>
              <a:t>が早く</a:t>
            </a:r>
            <a:r>
              <a:rPr lang="ja-JP" altLang="en-US" sz="2800" dirty="0" smtClean="0"/>
              <a:t>できる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44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機械科</a:t>
            </a:r>
            <a:r>
              <a:rPr lang="ja-JP" altLang="en-US" dirty="0"/>
              <a:t>ＰＲ</a:t>
            </a:r>
            <a:r>
              <a:rPr lang="ja-JP" altLang="en-US" dirty="0" smtClean="0"/>
              <a:t>活動（出前授業など）</a:t>
            </a:r>
            <a:endParaRPr kumimoji="1" lang="ja-JP" altLang="en-US" dirty="0"/>
          </a:p>
        </p:txBody>
      </p:sp>
      <p:pic>
        <p:nvPicPr>
          <p:cNvPr id="6" name="コンテンツ プレースホルダー 5" descr="C:\Users\086177\Desktop\IMG-009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95" y="2060158"/>
            <a:ext cx="4169312" cy="376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コンテンツ プレースホルダー 6" descr="C:\Users\086177\Desktop\IMG-010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17" y="2060158"/>
            <a:ext cx="4500222" cy="383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2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機械科</a:t>
            </a:r>
            <a:r>
              <a:rPr lang="ja-JP" altLang="en-US" dirty="0"/>
              <a:t>ＰＲ</a:t>
            </a:r>
            <a:r>
              <a:rPr lang="ja-JP" altLang="en-US" dirty="0" smtClean="0"/>
              <a:t>活動から感じたこと・・・</a:t>
            </a:r>
            <a:endParaRPr kumimoji="1" lang="ja-JP" altLang="en-US" dirty="0"/>
          </a:p>
        </p:txBody>
      </p:sp>
      <p:sp>
        <p:nvSpPr>
          <p:cNvPr id="10" name="横巻き 9"/>
          <p:cNvSpPr/>
          <p:nvPr/>
        </p:nvSpPr>
        <p:spPr>
          <a:xfrm>
            <a:off x="1167618" y="2230596"/>
            <a:ext cx="9917723" cy="3490546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技術を伝えるって難しい・・・</a:t>
            </a:r>
            <a:endParaRPr kumimoji="1" lang="ja-JP" altLang="en-US" sz="4400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60" y="2691087"/>
            <a:ext cx="4850324" cy="2716181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98" y="2488865"/>
            <a:ext cx="5932732" cy="3114684"/>
          </a:xfrm>
        </p:spPr>
      </p:pic>
    </p:spTree>
    <p:extLst>
      <p:ext uri="{BB962C8B-B14F-4D97-AF65-F5344CB8AC3E}">
        <p14:creationId xmlns:p14="http://schemas.microsoft.com/office/powerpoint/2010/main" val="19671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b="1" dirty="0"/>
              <a:t>成果と</a:t>
            </a:r>
            <a:r>
              <a:rPr lang="ja-JP" altLang="ja-JP" b="1" dirty="0" smtClean="0"/>
              <a:t>課題</a:t>
            </a:r>
            <a:r>
              <a:rPr lang="ja-JP" altLang="en-US" b="1" dirty="0" smtClean="0"/>
              <a:t>（成果）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2294792"/>
            <a:ext cx="10058400" cy="3574302"/>
          </a:xfrm>
        </p:spPr>
        <p:txBody>
          <a:bodyPr/>
          <a:lstStyle/>
          <a:p>
            <a:r>
              <a:rPr kumimoji="1" lang="ja-JP" altLang="en-US" sz="3600" dirty="0" smtClean="0"/>
              <a:t>・</a:t>
            </a:r>
            <a:r>
              <a:rPr kumimoji="1" lang="en-US" altLang="ja-JP" sz="3600" dirty="0" smtClean="0"/>
              <a:t>8</a:t>
            </a:r>
            <a:r>
              <a:rPr kumimoji="1" lang="ja-JP" altLang="en-US" sz="3600" dirty="0" smtClean="0"/>
              <a:t>年間継続して研究したこと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・製作に必要なモノが</a:t>
            </a:r>
            <a:r>
              <a:rPr lang="ja-JP" altLang="en-US" sz="3600" dirty="0"/>
              <a:t>揃って</a:t>
            </a:r>
            <a:r>
              <a:rPr lang="ja-JP" altLang="en-US" sz="3600" dirty="0" smtClean="0"/>
              <a:t>いる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・「先輩を超える</a:t>
            </a:r>
            <a:r>
              <a:rPr lang="ja-JP" altLang="en-US" sz="3600" dirty="0" smtClean="0"/>
              <a:t>」ことで技術を高めることができた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・出前授業などの機械科のＰＲに活用できた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・研究発表を経験することで将来に役立つ</a:t>
            </a:r>
            <a:endParaRPr kumimoji="1" lang="en-US" altLang="ja-JP" sz="36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03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+mn-ea"/>
              </a:rPr>
              <a:t>　</a:t>
            </a: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3600" b="1" u="sng" dirty="0" smtClean="0">
                <a:latin typeface="+mn-ea"/>
              </a:rPr>
              <a:t>機械</a:t>
            </a:r>
            <a:r>
              <a:rPr lang="ja-JP" altLang="en-US" sz="3600" b="1" u="sng" dirty="0">
                <a:latin typeface="+mn-ea"/>
              </a:rPr>
              <a:t>研究</a:t>
            </a:r>
            <a:r>
              <a:rPr lang="ja-JP" altLang="en-US" sz="3600" b="1" u="sng" dirty="0" smtClean="0">
                <a:latin typeface="+mn-ea"/>
              </a:rPr>
              <a:t>班とは</a:t>
            </a:r>
            <a:endParaRPr lang="en-US" altLang="ja-JP" sz="3600" b="1" u="sng" dirty="0" smtClean="0">
              <a:latin typeface="+mn-ea"/>
            </a:endParaRPr>
          </a:p>
          <a:p>
            <a:r>
              <a:rPr kumimoji="1" lang="ja-JP" altLang="en-US" sz="3600" dirty="0">
                <a:latin typeface="+mn-ea"/>
              </a:rPr>
              <a:t>　</a:t>
            </a:r>
            <a:r>
              <a:rPr kumimoji="1" lang="ja-JP" altLang="en-US" sz="3600" dirty="0" smtClean="0">
                <a:latin typeface="+mn-ea"/>
              </a:rPr>
              <a:t>　　</a:t>
            </a:r>
            <a:r>
              <a:rPr lang="ja-JP" altLang="en-US" sz="3600" dirty="0">
                <a:latin typeface="+mn-ea"/>
              </a:rPr>
              <a:t>・</a:t>
            </a:r>
            <a:r>
              <a:rPr kumimoji="1" lang="ja-JP" altLang="en-US" sz="3600" dirty="0" smtClean="0">
                <a:latin typeface="+mn-ea"/>
              </a:rPr>
              <a:t>課題研究の班名</a:t>
            </a:r>
            <a:endParaRPr lang="en-US" altLang="ja-JP" sz="3600" dirty="0">
              <a:latin typeface="+mn-ea"/>
            </a:endParaRPr>
          </a:p>
          <a:p>
            <a:r>
              <a:rPr lang="ja-JP" altLang="en-US" sz="3600" dirty="0" smtClean="0">
                <a:latin typeface="+mn-ea"/>
              </a:rPr>
              <a:t>　　　・平成</a:t>
            </a:r>
            <a:r>
              <a:rPr lang="ja-JP" altLang="en-US" sz="3600" dirty="0">
                <a:latin typeface="+mn-ea"/>
              </a:rPr>
              <a:t>２６</a:t>
            </a:r>
            <a:r>
              <a:rPr lang="ja-JP" altLang="en-US" sz="3600" dirty="0" smtClean="0">
                <a:latin typeface="+mn-ea"/>
              </a:rPr>
              <a:t>年度よりミニチュアエンジンの</a:t>
            </a:r>
            <a:endParaRPr lang="en-US" altLang="ja-JP" sz="3600" dirty="0" smtClean="0">
              <a:latin typeface="+mn-ea"/>
            </a:endParaRPr>
          </a:p>
          <a:p>
            <a:r>
              <a:rPr lang="ja-JP" altLang="en-US" sz="3600" dirty="0">
                <a:latin typeface="+mn-ea"/>
              </a:rPr>
              <a:t>　</a:t>
            </a:r>
            <a:r>
              <a:rPr lang="ja-JP" altLang="en-US" sz="3600" dirty="0" smtClean="0">
                <a:latin typeface="+mn-ea"/>
              </a:rPr>
              <a:t>　　　製作を開始</a:t>
            </a:r>
            <a:endParaRPr lang="en-US" altLang="ja-JP" sz="3600" dirty="0" smtClean="0">
              <a:latin typeface="+mn-ea"/>
            </a:endParaRPr>
          </a:p>
          <a:p>
            <a:r>
              <a:rPr lang="ja-JP" altLang="en-US" sz="3600" dirty="0" smtClean="0">
                <a:latin typeface="+mn-ea"/>
              </a:rPr>
              <a:t>　　　・</a:t>
            </a:r>
            <a:r>
              <a:rPr kumimoji="1" lang="ja-JP" altLang="en-US" sz="3600" dirty="0" smtClean="0">
                <a:latin typeface="+mn-ea"/>
              </a:rPr>
              <a:t>令和</a:t>
            </a:r>
            <a:r>
              <a:rPr lang="ja-JP" altLang="en-US" sz="3600" dirty="0">
                <a:latin typeface="+mn-ea"/>
              </a:rPr>
              <a:t>３</a:t>
            </a:r>
            <a:r>
              <a:rPr kumimoji="1" lang="ja-JP" altLang="en-US" sz="3600" dirty="0" smtClean="0">
                <a:latin typeface="+mn-ea"/>
              </a:rPr>
              <a:t>年度まで継続</a:t>
            </a:r>
            <a:endParaRPr kumimoji="1" lang="ja-JP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47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b="1" dirty="0"/>
              <a:t>成果と</a:t>
            </a:r>
            <a:r>
              <a:rPr lang="ja-JP" altLang="ja-JP" b="1" dirty="0" smtClean="0"/>
              <a:t>課題</a:t>
            </a:r>
            <a:r>
              <a:rPr lang="ja-JP" altLang="en-US" b="1" dirty="0" smtClean="0"/>
              <a:t>（課題）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8973" y="2268415"/>
            <a:ext cx="10058400" cy="3574302"/>
          </a:xfrm>
        </p:spPr>
        <p:txBody>
          <a:bodyPr/>
          <a:lstStyle/>
          <a:p>
            <a:r>
              <a:rPr kumimoji="1" lang="ja-JP" altLang="en-US" sz="3600" dirty="0" smtClean="0"/>
              <a:t>・最先端技術とのバランス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・技術の引き継ぎ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・モノを作る面白さと高い技術力のアピール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1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おわりに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16988" y="2701225"/>
            <a:ext cx="5609492" cy="231237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ln>
                  <a:solidFill>
                    <a:srgbClr val="7030A0"/>
                  </a:solidFill>
                </a:ln>
              </a:rPr>
              <a:t>～技術を伝えること～</a:t>
            </a:r>
            <a:endParaRPr kumimoji="1" lang="ja-JP" altLang="en-US" sz="44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298787" y="4044462"/>
            <a:ext cx="3856893" cy="147118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n>
                  <a:solidFill>
                    <a:srgbClr val="7030A0"/>
                  </a:solidFill>
                </a:ln>
              </a:rPr>
              <a:t>技術力の</a:t>
            </a:r>
            <a:r>
              <a:rPr kumimoji="1" lang="en-US" altLang="ja-JP" sz="4800" dirty="0" smtClean="0">
                <a:ln>
                  <a:solidFill>
                    <a:srgbClr val="7030A0"/>
                  </a:solidFill>
                </a:ln>
              </a:rPr>
              <a:t>PR</a:t>
            </a:r>
            <a:endParaRPr kumimoji="1" lang="ja-JP" altLang="en-US" sz="4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298787" y="2136532"/>
            <a:ext cx="3856893" cy="146831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n>
                  <a:solidFill>
                    <a:srgbClr val="7030A0"/>
                  </a:solidFill>
                </a:ln>
              </a:rPr>
              <a:t>技術</a:t>
            </a:r>
            <a:r>
              <a:rPr kumimoji="1" lang="ja-JP" altLang="en-US" sz="4800" dirty="0" smtClean="0">
                <a:ln>
                  <a:solidFill>
                    <a:srgbClr val="7030A0"/>
                  </a:solidFill>
                </a:ln>
              </a:rPr>
              <a:t>の伝承</a:t>
            </a:r>
            <a:endParaRPr kumimoji="1" lang="ja-JP" altLang="en-US" sz="4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9" name="右矢印 8"/>
          <p:cNvSpPr/>
          <p:nvPr/>
        </p:nvSpPr>
        <p:spPr>
          <a:xfrm rot="20334129">
            <a:off x="6126480" y="2681003"/>
            <a:ext cx="1241474" cy="8425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479979">
            <a:off x="6117342" y="4154067"/>
            <a:ext cx="1241474" cy="8425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ご清聴ありがとうございました。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76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機械研究班で製作</a:t>
            </a:r>
            <a:r>
              <a:rPr lang="ja-JP" altLang="en-US" dirty="0" smtClean="0"/>
              <a:t>したエンジンたち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24" y="1819887"/>
            <a:ext cx="5363633" cy="402272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" r="36865" b="3618"/>
          <a:stretch/>
        </p:blipFill>
        <p:spPr>
          <a:xfrm rot="5400000">
            <a:off x="7069458" y="1543977"/>
            <a:ext cx="4022726" cy="4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製作したスターリングエンジン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 smtClean="0"/>
              <a:t>スターリングエンジン（</a:t>
            </a:r>
            <a:r>
              <a:rPr lang="ja-JP" altLang="en-US" sz="2400" b="1" dirty="0"/>
              <a:t>Ｈ</a:t>
            </a:r>
            <a:r>
              <a:rPr kumimoji="1" lang="ja-JP" altLang="en-US" sz="2400" b="1" dirty="0" smtClean="0"/>
              <a:t>２６）　　　　　　スターリングエンジンカー（</a:t>
            </a:r>
            <a:r>
              <a:rPr lang="ja-JP" altLang="en-US" sz="2400" b="1" dirty="0"/>
              <a:t>Ｈ</a:t>
            </a:r>
            <a:r>
              <a:rPr kumimoji="1" lang="ja-JP" altLang="en-US" sz="2400" b="1" dirty="0" smtClean="0"/>
              <a:t>２８）</a:t>
            </a:r>
            <a:endParaRPr kumimoji="1" lang="ja-JP" altLang="en-US" sz="24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5949" r="26145"/>
          <a:stretch/>
        </p:blipFill>
        <p:spPr>
          <a:xfrm>
            <a:off x="1456774" y="2280261"/>
            <a:ext cx="3094893" cy="36430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53" y="2253168"/>
            <a:ext cx="6035227" cy="36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製作したバキュームエンジン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98" y="1932310"/>
            <a:ext cx="6324502" cy="428385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　　　　　</a:t>
            </a:r>
            <a:r>
              <a:rPr kumimoji="1" lang="en-US" altLang="ja-JP" sz="4000" b="1" dirty="0" smtClean="0">
                <a:latin typeface="+mn-ea"/>
              </a:rPr>
              <a:t>H30</a:t>
            </a:r>
            <a:endParaRPr kumimoji="1" lang="ja-JP" altLang="en-US" sz="4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52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製作したスチームエンジン（蒸気機関）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4" t="13772" r="22166" b="11855"/>
          <a:stretch/>
        </p:blipFill>
        <p:spPr>
          <a:xfrm>
            <a:off x="1204545" y="2357994"/>
            <a:ext cx="4317023" cy="368487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1453" y="1845734"/>
            <a:ext cx="10058400" cy="402336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オシレーチングエンジン（Ｒ</a:t>
            </a:r>
            <a:r>
              <a:rPr lang="ja-JP" altLang="en-US" sz="2800" dirty="0"/>
              <a:t>２</a:t>
            </a:r>
            <a:r>
              <a:rPr lang="ja-JP" altLang="en-US" sz="2800" dirty="0" smtClean="0"/>
              <a:t>）　　　　ワルシャート式エンジン（</a:t>
            </a:r>
            <a:r>
              <a:rPr lang="ja-JP" altLang="en-US" sz="2800" dirty="0"/>
              <a:t>Ｒ</a:t>
            </a:r>
            <a:r>
              <a:rPr lang="ja-JP" altLang="en-US" sz="2800" dirty="0" smtClean="0"/>
              <a:t>３）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12908" t="5715" r="7752" b="8878"/>
          <a:stretch/>
        </p:blipFill>
        <p:spPr>
          <a:xfrm>
            <a:off x="6305774" y="2340702"/>
            <a:ext cx="4559449" cy="36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研究</a:t>
            </a:r>
            <a:r>
              <a:rPr lang="ja-JP" altLang="en-US" dirty="0" smtClean="0"/>
              <a:t>発表①（生徒</a:t>
            </a:r>
            <a:r>
              <a:rPr lang="ja-JP" altLang="en-US" dirty="0"/>
              <a:t>研究成果発表</a:t>
            </a:r>
            <a:r>
              <a:rPr lang="ja-JP" altLang="en-US" dirty="0" smtClean="0"/>
              <a:t>大会）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H27 </a:t>
            </a:r>
            <a:r>
              <a:rPr lang="ja-JP" altLang="en-US" sz="2800" dirty="0"/>
              <a:t>第</a:t>
            </a:r>
            <a:r>
              <a:rPr lang="en-US" altLang="ja-JP" sz="2800" dirty="0"/>
              <a:t>22</a:t>
            </a:r>
            <a:r>
              <a:rPr lang="ja-JP" altLang="en-US" sz="2800" dirty="0"/>
              <a:t>回生徒研究成果発表大会</a:t>
            </a:r>
          </a:p>
          <a:p>
            <a:r>
              <a:rPr lang="ja-JP" altLang="en-US" sz="2800" dirty="0"/>
              <a:t>「スターリングエンジンカーの製作</a:t>
            </a:r>
            <a:r>
              <a:rPr lang="ja-JP" altLang="en-US" sz="2800" dirty="0" smtClean="0"/>
              <a:t>」</a:t>
            </a:r>
            <a:endParaRPr lang="en-US" altLang="ja-JP" sz="2800" dirty="0" smtClean="0"/>
          </a:p>
          <a:p>
            <a:endParaRPr lang="ja-JP" altLang="en-US" sz="2800" dirty="0"/>
          </a:p>
          <a:p>
            <a:r>
              <a:rPr lang="en-US" altLang="ja-JP" sz="2800" dirty="0"/>
              <a:t>H30</a:t>
            </a:r>
            <a:r>
              <a:rPr lang="ja-JP" altLang="en-US" sz="2800" dirty="0"/>
              <a:t>　第</a:t>
            </a:r>
            <a:r>
              <a:rPr lang="en-US" altLang="ja-JP" sz="2800" dirty="0"/>
              <a:t>25</a:t>
            </a:r>
            <a:r>
              <a:rPr lang="ja-JP" altLang="en-US" sz="2800" dirty="0"/>
              <a:t>回生徒研究成果発表大会</a:t>
            </a:r>
          </a:p>
          <a:p>
            <a:r>
              <a:rPr lang="ja-JP" altLang="en-US" sz="2800" dirty="0"/>
              <a:t>「バキュームエンジンの製作」</a:t>
            </a:r>
          </a:p>
          <a:p>
            <a:r>
              <a:rPr lang="ja-JP" altLang="en-US" sz="2800" dirty="0" smtClean="0"/>
              <a:t>　　～</a:t>
            </a:r>
            <a:r>
              <a:rPr lang="en-US" altLang="ja-JP" sz="2800" dirty="0"/>
              <a:t>AI</a:t>
            </a:r>
            <a:r>
              <a:rPr lang="ja-JP" altLang="en-US" sz="2800" dirty="0"/>
              <a:t>なんかに負けないぞ～</a:t>
            </a:r>
          </a:p>
          <a:p>
            <a:endParaRPr lang="ja-JP" altLang="en-US" sz="2800" dirty="0"/>
          </a:p>
          <a:p>
            <a:endParaRPr kumimoji="1" lang="ja-JP" altLang="en-US" dirty="0"/>
          </a:p>
        </p:txBody>
      </p:sp>
      <p:sp>
        <p:nvSpPr>
          <p:cNvPr id="8" name="上リボン 7"/>
          <p:cNvSpPr/>
          <p:nvPr/>
        </p:nvSpPr>
        <p:spPr>
          <a:xfrm>
            <a:off x="2373924" y="2549771"/>
            <a:ext cx="9299331" cy="3238328"/>
          </a:xfrm>
          <a:prstGeom prst="ribbon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２大会とも優良賞</a:t>
            </a:r>
            <a:r>
              <a:rPr kumimoji="1" lang="en-US" altLang="ja-JP" sz="4400" dirty="0" smtClean="0"/>
              <a:t>‼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266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研究</a:t>
            </a:r>
            <a:r>
              <a:rPr lang="ja-JP" altLang="en-US" dirty="0" smtClean="0"/>
              <a:t>発表①（生徒</a:t>
            </a:r>
            <a:r>
              <a:rPr lang="ja-JP" altLang="en-US" dirty="0"/>
              <a:t>研究成果発表</a:t>
            </a:r>
            <a:r>
              <a:rPr lang="ja-JP" altLang="en-US" dirty="0" smtClean="0"/>
              <a:t>大会）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9" y="2225733"/>
            <a:ext cx="4677580" cy="34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研究</a:t>
            </a:r>
            <a:r>
              <a:rPr lang="ja-JP" altLang="en-US" dirty="0" smtClean="0"/>
              <a:t>発表②（その他の発表）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　第４１回大分県</a:t>
            </a:r>
            <a:r>
              <a:rPr lang="ja-JP" altLang="en-US" dirty="0"/>
              <a:t>総合文化</a:t>
            </a:r>
            <a:r>
              <a:rPr lang="ja-JP" altLang="en-US" dirty="0" smtClean="0"/>
              <a:t>祭（Ｒ１）　　　　　　　　　全国</a:t>
            </a:r>
            <a:r>
              <a:rPr lang="ja-JP" altLang="en-US" dirty="0"/>
              <a:t>さんフェア大分大会プレ</a:t>
            </a:r>
            <a:r>
              <a:rPr lang="ja-JP" altLang="en-US" dirty="0" smtClean="0"/>
              <a:t>大会（Ｒ２）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16307"/>
          <a:stretch/>
        </p:blipFill>
        <p:spPr>
          <a:xfrm>
            <a:off x="5491185" y="2170399"/>
            <a:ext cx="5664495" cy="38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317</TotalTime>
  <Words>558</Words>
  <Application>Microsoft Office PowerPoint</Application>
  <PresentationFormat>ワイド画面</PresentationFormat>
  <Paragraphs>75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ＤＦ特太ゴシック体</vt:lpstr>
      <vt:lpstr>ＤＨＰ行書体</vt:lpstr>
      <vt:lpstr>ＭＳ Ｐゴシック</vt:lpstr>
      <vt:lpstr>游ゴシック</vt:lpstr>
      <vt:lpstr>Algerian</vt:lpstr>
      <vt:lpstr>Calibri</vt:lpstr>
      <vt:lpstr>Calibri Light</vt:lpstr>
      <vt:lpstr>レトロスペクト</vt:lpstr>
      <vt:lpstr>日田林工高校機械科 　 機械研究班８年間の軌跡</vt:lpstr>
      <vt:lpstr>はじめに</vt:lpstr>
      <vt:lpstr>機械研究班で製作したエンジンたち</vt:lpstr>
      <vt:lpstr>製作したスターリングエンジン</vt:lpstr>
      <vt:lpstr>製作したバキュームエンジン</vt:lpstr>
      <vt:lpstr>製作したスチームエンジン（蒸気機関）</vt:lpstr>
      <vt:lpstr>研究発表①（生徒研究成果発表大会）</vt:lpstr>
      <vt:lpstr>研究発表①（生徒研究成果発表大会）</vt:lpstr>
      <vt:lpstr>研究発表②（その他の発表）</vt:lpstr>
      <vt:lpstr>機械研究班の目的</vt:lpstr>
      <vt:lpstr>製作について</vt:lpstr>
      <vt:lpstr>①１年間の計画</vt:lpstr>
      <vt:lpstr>②設計（２ＤＣＡＤを使用）</vt:lpstr>
      <vt:lpstr>③製作（旋盤からＭＣまで）</vt:lpstr>
      <vt:lpstr>④工夫した点（先輩からのノウハウ）</vt:lpstr>
      <vt:lpstr>④これまで製作した治具たち</vt:lpstr>
      <vt:lpstr>機械科ＰＲ活動（出前授業など）</vt:lpstr>
      <vt:lpstr>機械科ＰＲ活動から感じたこと・・・</vt:lpstr>
      <vt:lpstr>成果と課題（成果）</vt:lpstr>
      <vt:lpstr>成果と課題（課題）</vt:lpstr>
      <vt:lpstr>おわりに</vt:lpstr>
      <vt:lpstr>ご清聴ありがとうございました。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日田林工高校機械研究班 8年間の軌跡</dc:title>
  <dc:creator>Windows ユーザー</dc:creator>
  <cp:lastModifiedBy>Windows ユーザー</cp:lastModifiedBy>
  <cp:revision>22</cp:revision>
  <cp:lastPrinted>2022-01-04T05:59:00Z</cp:lastPrinted>
  <dcterms:created xsi:type="dcterms:W3CDTF">2022-01-04T05:48:16Z</dcterms:created>
  <dcterms:modified xsi:type="dcterms:W3CDTF">2022-05-07T06:05:18Z</dcterms:modified>
</cp:coreProperties>
</file>