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2"/>
  </p:notesMasterIdLst>
  <p:handoutMasterIdLst>
    <p:handoutMasterId r:id="rId13"/>
  </p:handoutMasterIdLst>
  <p:sldIdLst>
    <p:sldId id="256" r:id="rId2"/>
    <p:sldId id="257" r:id="rId3"/>
    <p:sldId id="258" r:id="rId4"/>
    <p:sldId id="259" r:id="rId5"/>
    <p:sldId id="260" r:id="rId6"/>
    <p:sldId id="261" r:id="rId7"/>
    <p:sldId id="262" r:id="rId8"/>
    <p:sldId id="263" r:id="rId9"/>
    <p:sldId id="265" r:id="rId10"/>
    <p:sldId id="267" r:id="rId11"/>
  </p:sldIdLst>
  <p:sldSz cx="12192000" cy="6858000"/>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370" autoAdjust="0"/>
  </p:normalViewPr>
  <p:slideViewPr>
    <p:cSldViewPr snapToGrid="0">
      <p:cViewPr varScale="1">
        <p:scale>
          <a:sx n="79" d="100"/>
          <a:sy n="79" d="100"/>
        </p:scale>
        <p:origin x="110" y="115"/>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61" d="100"/>
          <a:sy n="61" d="100"/>
        </p:scale>
        <p:origin x="2484" y="-2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435884" cy="356278"/>
          </a:xfrm>
          <a:prstGeom prst="rect">
            <a:avLst/>
          </a:prstGeom>
        </p:spPr>
        <p:txBody>
          <a:bodyPr vert="horz" lIns="95445" tIns="47723" rIns="95445" bIns="47723"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5796318" y="0"/>
            <a:ext cx="4435882" cy="356278"/>
          </a:xfrm>
          <a:prstGeom prst="rect">
            <a:avLst/>
          </a:prstGeom>
        </p:spPr>
        <p:txBody>
          <a:bodyPr vert="horz" lIns="95445" tIns="47723" rIns="95445" bIns="47723" rtlCol="0"/>
          <a:lstStyle>
            <a:lvl1pPr algn="r">
              <a:defRPr sz="1300"/>
            </a:lvl1pPr>
          </a:lstStyle>
          <a:p>
            <a:fld id="{05C3DAC1-B515-4299-9486-F91F27336EC4}" type="datetimeFigureOut">
              <a:rPr kumimoji="1" lang="ja-JP" altLang="en-US" smtClean="0"/>
              <a:t>2022/5/7</a:t>
            </a:fld>
            <a:endParaRPr kumimoji="1" lang="ja-JP" altLang="en-US"/>
          </a:p>
        </p:txBody>
      </p:sp>
      <p:sp>
        <p:nvSpPr>
          <p:cNvPr id="4" name="フッター プレースホルダー 3"/>
          <p:cNvSpPr>
            <a:spLocks noGrp="1"/>
          </p:cNvSpPr>
          <p:nvPr>
            <p:ph type="ftr" sz="quarter" idx="2"/>
          </p:nvPr>
        </p:nvSpPr>
        <p:spPr>
          <a:xfrm>
            <a:off x="2" y="6743022"/>
            <a:ext cx="4435884" cy="356278"/>
          </a:xfrm>
          <a:prstGeom prst="rect">
            <a:avLst/>
          </a:prstGeom>
        </p:spPr>
        <p:txBody>
          <a:bodyPr vert="horz" lIns="95445" tIns="47723" rIns="95445" bIns="47723"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5796318" y="6743022"/>
            <a:ext cx="4435882" cy="356278"/>
          </a:xfrm>
          <a:prstGeom prst="rect">
            <a:avLst/>
          </a:prstGeom>
        </p:spPr>
        <p:txBody>
          <a:bodyPr vert="horz" lIns="95445" tIns="47723" rIns="95445" bIns="47723" rtlCol="0" anchor="b"/>
          <a:lstStyle>
            <a:lvl1pPr algn="r">
              <a:defRPr sz="1300"/>
            </a:lvl1pPr>
          </a:lstStyle>
          <a:p>
            <a:fld id="{FC52889C-CA74-465F-92A6-19B522BBAB24}" type="slidenum">
              <a:rPr kumimoji="1" lang="ja-JP" altLang="en-US" smtClean="0"/>
              <a:t>‹#›</a:t>
            </a:fld>
            <a:endParaRPr kumimoji="1" lang="ja-JP" altLang="en-US"/>
          </a:p>
        </p:txBody>
      </p:sp>
    </p:spTree>
    <p:extLst>
      <p:ext uri="{BB962C8B-B14F-4D97-AF65-F5344CB8AC3E}">
        <p14:creationId xmlns:p14="http://schemas.microsoft.com/office/powerpoint/2010/main" val="3840284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435000" cy="356198"/>
          </a:xfrm>
          <a:prstGeom prst="rect">
            <a:avLst/>
          </a:prstGeom>
        </p:spPr>
        <p:txBody>
          <a:bodyPr vert="horz" lIns="95445" tIns="47723" rIns="95445" bIns="47723"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246" y="0"/>
            <a:ext cx="4435000" cy="356198"/>
          </a:xfrm>
          <a:prstGeom prst="rect">
            <a:avLst/>
          </a:prstGeom>
        </p:spPr>
        <p:txBody>
          <a:bodyPr vert="horz" lIns="95445" tIns="47723" rIns="95445" bIns="47723" rtlCol="0"/>
          <a:lstStyle>
            <a:lvl1pPr algn="r">
              <a:defRPr sz="1300"/>
            </a:lvl1pPr>
          </a:lstStyle>
          <a:p>
            <a:fld id="{7050FAE1-967E-47EA-BE38-FE2479033395}" type="datetimeFigureOut">
              <a:rPr kumimoji="1" lang="ja-JP" altLang="en-US" smtClean="0"/>
              <a:t>2022/5/7</a:t>
            </a:fld>
            <a:endParaRPr kumimoji="1" lang="ja-JP" altLang="en-US"/>
          </a:p>
        </p:txBody>
      </p:sp>
      <p:sp>
        <p:nvSpPr>
          <p:cNvPr id="4" name="スライド イメージ プレースホルダー 3"/>
          <p:cNvSpPr>
            <a:spLocks noGrp="1" noRot="1" noChangeAspect="1"/>
          </p:cNvSpPr>
          <p:nvPr>
            <p:ph type="sldImg" idx="2"/>
          </p:nvPr>
        </p:nvSpPr>
        <p:spPr>
          <a:xfrm>
            <a:off x="2987675" y="887413"/>
            <a:ext cx="4259263" cy="2395537"/>
          </a:xfrm>
          <a:prstGeom prst="rect">
            <a:avLst/>
          </a:prstGeom>
          <a:noFill/>
          <a:ln w="12700">
            <a:solidFill>
              <a:prstClr val="black"/>
            </a:solidFill>
          </a:ln>
        </p:spPr>
        <p:txBody>
          <a:bodyPr vert="horz" lIns="95445" tIns="47723" rIns="95445" bIns="47723" rtlCol="0" anchor="ctr"/>
          <a:lstStyle/>
          <a:p>
            <a:endParaRPr lang="ja-JP" altLang="en-US"/>
          </a:p>
        </p:txBody>
      </p:sp>
      <p:sp>
        <p:nvSpPr>
          <p:cNvPr id="5" name="ノート プレースホルダー 4"/>
          <p:cNvSpPr>
            <a:spLocks noGrp="1"/>
          </p:cNvSpPr>
          <p:nvPr>
            <p:ph type="body" sz="quarter" idx="3"/>
          </p:nvPr>
        </p:nvSpPr>
        <p:spPr>
          <a:xfrm>
            <a:off x="1023463" y="3416539"/>
            <a:ext cx="8187690" cy="2795349"/>
          </a:xfrm>
          <a:prstGeom prst="rect">
            <a:avLst/>
          </a:prstGeom>
        </p:spPr>
        <p:txBody>
          <a:bodyPr vert="horz" lIns="95445" tIns="47723" rIns="95445" bIns="477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743104"/>
            <a:ext cx="4435000" cy="356197"/>
          </a:xfrm>
          <a:prstGeom prst="rect">
            <a:avLst/>
          </a:prstGeom>
        </p:spPr>
        <p:txBody>
          <a:bodyPr vert="horz" lIns="95445" tIns="47723" rIns="95445" bIns="4772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246" y="6743104"/>
            <a:ext cx="4435000" cy="356197"/>
          </a:xfrm>
          <a:prstGeom prst="rect">
            <a:avLst/>
          </a:prstGeom>
        </p:spPr>
        <p:txBody>
          <a:bodyPr vert="horz" lIns="95445" tIns="47723" rIns="95445" bIns="47723" rtlCol="0" anchor="b"/>
          <a:lstStyle>
            <a:lvl1pPr algn="r">
              <a:defRPr sz="1300"/>
            </a:lvl1pPr>
          </a:lstStyle>
          <a:p>
            <a:fld id="{BD0B0099-F004-43E5-8577-B73B0C4F5390}" type="slidenum">
              <a:rPr kumimoji="1" lang="ja-JP" altLang="en-US" smtClean="0"/>
              <a:t>‹#›</a:t>
            </a:fld>
            <a:endParaRPr kumimoji="1" lang="ja-JP" altLang="en-US"/>
          </a:p>
        </p:txBody>
      </p:sp>
    </p:spTree>
    <p:extLst>
      <p:ext uri="{BB962C8B-B14F-4D97-AF65-F5344CB8AC3E}">
        <p14:creationId xmlns:p14="http://schemas.microsoft.com/office/powerpoint/2010/main" val="38437650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今から</a:t>
            </a:r>
            <a:r>
              <a:rPr kumimoji="1" lang="en-US" altLang="ja-JP" dirty="0"/>
              <a:t>EV3</a:t>
            </a:r>
            <a:r>
              <a:rPr kumimoji="1" lang="ja-JP" altLang="en-US" dirty="0"/>
              <a:t>の研究発表を行います。</a:t>
            </a:r>
            <a:endParaRPr kumimoji="1" lang="en-US" altLang="ja-JP" dirty="0"/>
          </a:p>
          <a:p>
            <a:r>
              <a:rPr lang="ja-JP" altLang="en-US" dirty="0"/>
              <a:t>気を付け、礼。</a:t>
            </a:r>
            <a:endParaRPr kumimoji="1" lang="ja-JP" altLang="en-US" dirty="0"/>
          </a:p>
        </p:txBody>
      </p:sp>
      <p:sp>
        <p:nvSpPr>
          <p:cNvPr id="4" name="スライド番号プレースホルダー 3"/>
          <p:cNvSpPr>
            <a:spLocks noGrp="1"/>
          </p:cNvSpPr>
          <p:nvPr>
            <p:ph type="sldNum" sz="quarter" idx="5"/>
          </p:nvPr>
        </p:nvSpPr>
        <p:spPr/>
        <p:txBody>
          <a:bodyPr/>
          <a:lstStyle/>
          <a:p>
            <a:fld id="{BD0B0099-F004-43E5-8577-B73B0C4F5390}" type="slidenum">
              <a:rPr kumimoji="1" lang="ja-JP" altLang="en-US" smtClean="0"/>
              <a:t>1</a:t>
            </a:fld>
            <a:endParaRPr kumimoji="1" lang="ja-JP" altLang="en-US"/>
          </a:p>
        </p:txBody>
      </p:sp>
    </p:spTree>
    <p:extLst>
      <p:ext uri="{BB962C8B-B14F-4D97-AF65-F5344CB8AC3E}">
        <p14:creationId xmlns:p14="http://schemas.microsoft.com/office/powerpoint/2010/main" val="475329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まず初めに</a:t>
            </a:r>
            <a:endParaRPr kumimoji="1" lang="en-US" altLang="ja-JP" dirty="0"/>
          </a:p>
          <a:p>
            <a:r>
              <a:rPr kumimoji="1" lang="ja-JP" altLang="en-US" dirty="0"/>
              <a:t>私たちは、日田林工高校電気科で、三年間の実習や三年次での課題研究を通じて多くのことを学びました。</a:t>
            </a:r>
            <a:endParaRPr kumimoji="1" lang="en-US" altLang="ja-JP" dirty="0"/>
          </a:p>
          <a:p>
            <a:r>
              <a:rPr lang="ja-JP" altLang="en-US" dirty="0"/>
              <a:t>そこで、</a:t>
            </a:r>
            <a:r>
              <a:rPr lang="en-US" altLang="ja-JP" dirty="0"/>
              <a:t>EV3LEGO</a:t>
            </a:r>
            <a:r>
              <a:rPr lang="ja-JP" altLang="en-US" dirty="0"/>
              <a:t>を使ったプログラミング学習に目を向け、今回の研究に挑戦しました。</a:t>
            </a:r>
            <a:endParaRPr kumimoji="1" lang="ja-JP" altLang="en-US" dirty="0"/>
          </a:p>
        </p:txBody>
      </p:sp>
      <p:sp>
        <p:nvSpPr>
          <p:cNvPr id="4" name="スライド番号プレースホルダー 3"/>
          <p:cNvSpPr>
            <a:spLocks noGrp="1"/>
          </p:cNvSpPr>
          <p:nvPr>
            <p:ph type="sldNum" sz="quarter" idx="5"/>
          </p:nvPr>
        </p:nvSpPr>
        <p:spPr/>
        <p:txBody>
          <a:bodyPr/>
          <a:lstStyle/>
          <a:p>
            <a:fld id="{BD0B0099-F004-43E5-8577-B73B0C4F5390}" type="slidenum">
              <a:rPr kumimoji="1" lang="ja-JP" altLang="en-US" smtClean="0"/>
              <a:t>2</a:t>
            </a:fld>
            <a:endParaRPr kumimoji="1" lang="ja-JP" altLang="en-US"/>
          </a:p>
        </p:txBody>
      </p:sp>
    </p:spTree>
    <p:extLst>
      <p:ext uri="{BB962C8B-B14F-4D97-AF65-F5344CB8AC3E}">
        <p14:creationId xmlns:p14="http://schemas.microsoft.com/office/powerpoint/2010/main" val="2105062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a:t>
            </a:r>
            <a:r>
              <a:rPr lang="en-US" altLang="ja-JP" dirty="0"/>
              <a:t>EV3</a:t>
            </a:r>
            <a:r>
              <a:rPr lang="ja-JP" altLang="en-US" dirty="0"/>
              <a:t>とは何かについて説明します。</a:t>
            </a:r>
            <a:endParaRPr lang="en-US" altLang="ja-JP" dirty="0"/>
          </a:p>
          <a:p>
            <a:r>
              <a:rPr lang="en-US" altLang="ja-JP" dirty="0"/>
              <a:t>EV3</a:t>
            </a:r>
            <a:r>
              <a:rPr lang="ja-JP" altLang="en-US" dirty="0"/>
              <a:t>とは、</a:t>
            </a:r>
            <a:r>
              <a:rPr lang="en-US" altLang="ja-JP" dirty="0"/>
              <a:t>LEGO</a:t>
            </a:r>
            <a:r>
              <a:rPr lang="ja-JP" altLang="en-US" dirty="0"/>
              <a:t>を組み立ててモーターやセンサを用いて、その</a:t>
            </a:r>
            <a:r>
              <a:rPr lang="en-US" altLang="ja-JP" dirty="0"/>
              <a:t>LEGO</a:t>
            </a:r>
            <a:r>
              <a:rPr lang="ja-JP" altLang="en-US" dirty="0"/>
              <a:t>をプログラミング制御することで、動作を可能にしてます。</a:t>
            </a:r>
            <a:endParaRPr lang="en-US" altLang="ja-JP" dirty="0"/>
          </a:p>
          <a:p>
            <a:r>
              <a:rPr lang="ja-JP" altLang="en-US" dirty="0"/>
              <a:t>また、様々なプログラミング言語に対応しており最近では、</a:t>
            </a:r>
            <a:r>
              <a:rPr lang="en-US" altLang="ja-JP" dirty="0"/>
              <a:t>iPad</a:t>
            </a:r>
            <a:r>
              <a:rPr lang="ja-JP" altLang="en-US" dirty="0"/>
              <a:t>や</a:t>
            </a:r>
            <a:r>
              <a:rPr lang="en-US" altLang="ja-JP" dirty="0"/>
              <a:t>iPhone</a:t>
            </a:r>
            <a:r>
              <a:rPr lang="ja-JP" altLang="en-US" dirty="0"/>
              <a:t>などでも簡単にプログラミングができます。</a:t>
            </a:r>
            <a:endParaRPr lang="en-US" altLang="ja-JP" dirty="0"/>
          </a:p>
          <a:p>
            <a:endParaRPr lang="en-US" altLang="ja-JP" dirty="0"/>
          </a:p>
          <a:p>
            <a:r>
              <a:rPr lang="ja-JP" altLang="en-US" dirty="0"/>
              <a:t>下の図は実際にプログラムした画像です。</a:t>
            </a:r>
            <a:endParaRPr lang="en-US" altLang="ja-JP" dirty="0"/>
          </a:p>
        </p:txBody>
      </p:sp>
      <p:sp>
        <p:nvSpPr>
          <p:cNvPr id="4" name="スライド番号プレースホルダー 3"/>
          <p:cNvSpPr>
            <a:spLocks noGrp="1"/>
          </p:cNvSpPr>
          <p:nvPr>
            <p:ph type="sldNum" sz="quarter" idx="5"/>
          </p:nvPr>
        </p:nvSpPr>
        <p:spPr/>
        <p:txBody>
          <a:bodyPr/>
          <a:lstStyle/>
          <a:p>
            <a:fld id="{BD0B0099-F004-43E5-8577-B73B0C4F5390}" type="slidenum">
              <a:rPr kumimoji="1" lang="ja-JP" altLang="en-US" smtClean="0"/>
              <a:t>3</a:t>
            </a:fld>
            <a:endParaRPr kumimoji="1" lang="ja-JP" altLang="en-US"/>
          </a:p>
        </p:txBody>
      </p:sp>
    </p:spTree>
    <p:extLst>
      <p:ext uri="{BB962C8B-B14F-4D97-AF65-F5344CB8AC3E}">
        <p14:creationId xmlns:p14="http://schemas.microsoft.com/office/powerpoint/2010/main" val="627491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9263" y="889000"/>
            <a:ext cx="4256087" cy="2393950"/>
          </a:xfrm>
        </p:spPr>
      </p:sp>
      <p:sp>
        <p:nvSpPr>
          <p:cNvPr id="3" name="ノート プレースホルダー 2"/>
          <p:cNvSpPr>
            <a:spLocks noGrp="1"/>
          </p:cNvSpPr>
          <p:nvPr>
            <p:ph type="body" idx="1"/>
          </p:nvPr>
        </p:nvSpPr>
        <p:spPr/>
        <p:txBody>
          <a:bodyPr/>
          <a:lstStyle/>
          <a:p>
            <a:r>
              <a:rPr kumimoji="1" lang="ja-JP" altLang="en-US" dirty="0"/>
              <a:t>次に、トマトロボット競技会について説明します。</a:t>
            </a:r>
            <a:endParaRPr kumimoji="1" lang="en-US" altLang="ja-JP" dirty="0"/>
          </a:p>
          <a:p>
            <a:r>
              <a:rPr lang="ja-JP" altLang="en-US" dirty="0"/>
              <a:t>農業の機械化は進み、トラクターや選果機などのロボットといってもよいような機械が登場しています。</a:t>
            </a:r>
          </a:p>
          <a:p>
            <a:r>
              <a:rPr lang="ja-JP" altLang="en-US" dirty="0"/>
              <a:t>農産物の生産に更に深くロボット達が参加できる可能性を求めて、ロボットでトマトを正確に運べるか、また採取の速さを競う競技会です。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BD0B0099-F004-43E5-8577-B73B0C4F5390}" type="slidenum">
              <a:rPr kumimoji="1" lang="ja-JP" altLang="en-US" smtClean="0"/>
              <a:t>4</a:t>
            </a:fld>
            <a:endParaRPr kumimoji="1" lang="ja-JP" altLang="en-US"/>
          </a:p>
        </p:txBody>
      </p:sp>
    </p:spTree>
    <p:extLst>
      <p:ext uri="{BB962C8B-B14F-4D97-AF65-F5344CB8AC3E}">
        <p14:creationId xmlns:p14="http://schemas.microsoft.com/office/powerpoint/2010/main" val="3683301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トマトロボットのルールについて説明します。</a:t>
            </a:r>
            <a:endParaRPr kumimoji="1" lang="en-US" altLang="ja-JP" dirty="0"/>
          </a:p>
          <a:p>
            <a:r>
              <a:rPr lang="ja-JP" altLang="en-US" dirty="0"/>
              <a:t>▶</a:t>
            </a:r>
            <a:r>
              <a:rPr lang="en-US" altLang="ja-JP" dirty="0"/>
              <a:t>Ⅰ.</a:t>
            </a:r>
            <a:r>
              <a:rPr lang="ja-JP" altLang="en-US" dirty="0"/>
              <a:t>スタート地点にロボットを置く。　</a:t>
            </a:r>
          </a:p>
          <a:p>
            <a:r>
              <a:rPr lang="ja-JP" altLang="en-US" dirty="0"/>
              <a:t>▶</a:t>
            </a:r>
            <a:r>
              <a:rPr lang="en-US" altLang="ja-JP" dirty="0"/>
              <a:t>Ⅱ.</a:t>
            </a:r>
            <a:r>
              <a:rPr lang="ja-JP" altLang="en-US" dirty="0"/>
              <a:t>黒線に沿ってロボットを進めていく。</a:t>
            </a:r>
          </a:p>
          <a:p>
            <a:r>
              <a:rPr lang="ja-JP" altLang="en-US" dirty="0"/>
              <a:t>▶</a:t>
            </a:r>
            <a:r>
              <a:rPr lang="en-US" altLang="ja-JP" dirty="0"/>
              <a:t>Ⅲ.</a:t>
            </a:r>
            <a:r>
              <a:rPr lang="ja-JP" altLang="en-US" dirty="0"/>
              <a:t>決められた順番で赤色の場所で採ったら　　　　　　　　　　　　　　　　　　　　　　　　　　　　　　　　　　　</a:t>
            </a:r>
          </a:p>
          <a:p>
            <a:r>
              <a:rPr lang="ja-JP" altLang="en-US" dirty="0"/>
              <a:t>赤色の枠に、黄色の場所で採ったら黄色の枠　　　　　　　　　　　　　　　　　　　　　　　　　　　　　　　　　　　　　　　　　　　　　　　　　　　　　　　　　　　　　　　　　　　　　　　　に、緑色の場所で採ったら緑色の枠に入れる</a:t>
            </a:r>
            <a:endParaRPr lang="en-US" altLang="ja-JP" dirty="0"/>
          </a:p>
          <a:p>
            <a:r>
              <a:rPr lang="ja-JP" altLang="en-US" dirty="0"/>
              <a:t>▶</a:t>
            </a:r>
            <a:r>
              <a:rPr lang="en-US" altLang="ja-JP" dirty="0"/>
              <a:t>Ⅳ.</a:t>
            </a:r>
            <a:r>
              <a:rPr lang="ja-JP" altLang="en-US" dirty="0"/>
              <a:t>充電ステーションで</a:t>
            </a:r>
            <a:r>
              <a:rPr lang="en-US" altLang="ja-JP" dirty="0"/>
              <a:t>3</a:t>
            </a:r>
            <a:r>
              <a:rPr lang="ja-JP" altLang="en-US" dirty="0"/>
              <a:t>秒間停止する。</a:t>
            </a:r>
            <a:endParaRPr lang="en-US" altLang="ja-JP" dirty="0"/>
          </a:p>
          <a:p>
            <a:r>
              <a:rPr lang="ja-JP" altLang="en-US" dirty="0"/>
              <a:t>▶</a:t>
            </a:r>
            <a:r>
              <a:rPr lang="en-US" altLang="ja-JP" dirty="0"/>
              <a:t>Ⅴ.</a:t>
            </a:r>
            <a:r>
              <a:rPr lang="ja-JP" altLang="en-US" dirty="0"/>
              <a:t>枠にすべて入れ終わったら充電ステー　　　　　　　　　　　　　　　　　　　　　　　　　　　　　　　　　　　　　　ションで停止し終了。</a:t>
            </a:r>
          </a:p>
          <a:p>
            <a:endParaRPr kumimoji="1" lang="ja-JP" altLang="en-US" dirty="0"/>
          </a:p>
        </p:txBody>
      </p:sp>
      <p:sp>
        <p:nvSpPr>
          <p:cNvPr id="4" name="スライド番号プレースホルダー 3"/>
          <p:cNvSpPr>
            <a:spLocks noGrp="1"/>
          </p:cNvSpPr>
          <p:nvPr>
            <p:ph type="sldNum" sz="quarter" idx="5"/>
          </p:nvPr>
        </p:nvSpPr>
        <p:spPr/>
        <p:txBody>
          <a:bodyPr/>
          <a:lstStyle/>
          <a:p>
            <a:fld id="{BD0B0099-F004-43E5-8577-B73B0C4F5390}" type="slidenum">
              <a:rPr kumimoji="1" lang="ja-JP" altLang="en-US" smtClean="0"/>
              <a:t>5</a:t>
            </a:fld>
            <a:endParaRPr kumimoji="1" lang="ja-JP" altLang="en-US"/>
          </a:p>
        </p:txBody>
      </p:sp>
    </p:spTree>
    <p:extLst>
      <p:ext uri="{BB962C8B-B14F-4D97-AF65-F5344CB8AC3E}">
        <p14:creationId xmlns:p14="http://schemas.microsoft.com/office/powerpoint/2010/main" val="293479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こちらはトマトロボット競技会に参加した際のロボットの映像です。</a:t>
            </a:r>
            <a:endParaRPr kumimoji="1" lang="en-US" altLang="ja-JP" dirty="0"/>
          </a:p>
          <a:p>
            <a:r>
              <a:rPr lang="ja-JP" altLang="en-US" dirty="0"/>
              <a:t>ご覧ください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BD0B0099-F004-43E5-8577-B73B0C4F5390}" type="slidenum">
              <a:rPr kumimoji="1" lang="ja-JP" altLang="en-US" smtClean="0"/>
              <a:t>6</a:t>
            </a:fld>
            <a:endParaRPr kumimoji="1" lang="ja-JP" altLang="en-US"/>
          </a:p>
        </p:txBody>
      </p:sp>
    </p:spTree>
    <p:extLst>
      <p:ext uri="{BB962C8B-B14F-4D97-AF65-F5344CB8AC3E}">
        <p14:creationId xmlns:p14="http://schemas.microsoft.com/office/powerpoint/2010/main" val="1565084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D0B0099-F004-43E5-8577-B73B0C4F5390}" type="slidenum">
              <a:rPr kumimoji="1" lang="ja-JP" altLang="en-US" smtClean="0"/>
              <a:t>7</a:t>
            </a:fld>
            <a:endParaRPr kumimoji="1" lang="ja-JP" altLang="en-US"/>
          </a:p>
        </p:txBody>
      </p:sp>
    </p:spTree>
    <p:extLst>
      <p:ext uri="{BB962C8B-B14F-4D97-AF65-F5344CB8AC3E}">
        <p14:creationId xmlns:p14="http://schemas.microsoft.com/office/powerpoint/2010/main" val="176032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次に、出前授業で行った内容です。</a:t>
            </a:r>
            <a:endParaRPr kumimoji="1" lang="en-US" altLang="ja-JP" dirty="0"/>
          </a:p>
          <a:p>
            <a:r>
              <a:rPr lang="ja-JP" altLang="en-US" dirty="0"/>
              <a:t>・実演</a:t>
            </a:r>
          </a:p>
          <a:p>
            <a:r>
              <a:rPr lang="ja-JP" altLang="en-US" dirty="0"/>
              <a:t>　実際に大会で使用したコースとチームで作った機体を用いて、大会と同様にトマトの収穫から置く動作までを実演しました。</a:t>
            </a:r>
          </a:p>
          <a:p>
            <a:r>
              <a:rPr lang="ja-JP" altLang="en-US" dirty="0"/>
              <a:t>その他にも、ルービックキューブを自動でそろえるロボットを実際に動かして見てもらったり、</a:t>
            </a:r>
            <a:r>
              <a:rPr lang="en-US" altLang="ja-JP" dirty="0"/>
              <a:t>iPad</a:t>
            </a:r>
            <a:r>
              <a:rPr lang="ja-JP" altLang="en-US" dirty="0"/>
              <a:t>を使用して走行するロボットを中学生に動かしてもらいました。</a:t>
            </a:r>
          </a:p>
          <a:p>
            <a:r>
              <a:rPr lang="ja-JP" altLang="en-US" dirty="0"/>
              <a:t>・体験</a:t>
            </a:r>
          </a:p>
          <a:p>
            <a:r>
              <a:rPr lang="ja-JP" altLang="en-US" dirty="0"/>
              <a:t>　説明したロボットの動作説明をもとに、プログラミングを理解してもらいロボットの制御を学んでもらいます。</a:t>
            </a:r>
          </a:p>
          <a:p>
            <a:r>
              <a:rPr lang="ja-JP" altLang="en-US" dirty="0"/>
              <a:t>プログラムはトマトロボット競技会で使用したものの基本的な所を理解してもらい、実際に</a:t>
            </a:r>
            <a:r>
              <a:rPr lang="en-US" altLang="ja-JP" dirty="0"/>
              <a:t>iPad</a:t>
            </a:r>
            <a:r>
              <a:rPr lang="ja-JP" altLang="en-US" dirty="0"/>
              <a:t>でプログラムを作って動かしてもらいます。</a:t>
            </a:r>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D0B0099-F004-43E5-8577-B73B0C4F5390}" type="slidenum">
              <a:rPr kumimoji="1" lang="ja-JP" altLang="en-US" smtClean="0"/>
              <a:t>8</a:t>
            </a:fld>
            <a:endParaRPr kumimoji="1" lang="ja-JP" altLang="en-US"/>
          </a:p>
        </p:txBody>
      </p:sp>
    </p:spTree>
    <p:extLst>
      <p:ext uri="{BB962C8B-B14F-4D97-AF65-F5344CB8AC3E}">
        <p14:creationId xmlns:p14="http://schemas.microsoft.com/office/powerpoint/2010/main" val="3817242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a:t>えーー</a:t>
            </a:r>
            <a:r>
              <a:rPr kumimoji="1" lang="ja-JP" altLang="en-US" dirty="0"/>
              <a:t>ー</a:t>
            </a:r>
            <a:endParaRPr kumimoji="1" lang="en-US" altLang="ja-JP" dirty="0"/>
          </a:p>
          <a:p>
            <a:r>
              <a:rPr lang="ja-JP" altLang="en-US" dirty="0"/>
              <a:t>▶私たちは一年間の課題研究を通し</a:t>
            </a:r>
            <a:r>
              <a:rPr lang="en-US" altLang="ja-JP" dirty="0"/>
              <a:t>EV3</a:t>
            </a:r>
            <a:r>
              <a:rPr lang="ja-JP" altLang="en-US" dirty="0"/>
              <a:t>というものを基礎から学んできました。何度も失敗を繰り返しながらも最後には完成させトマトロボット競技会に参加しました。</a:t>
            </a:r>
            <a:r>
              <a:rPr lang="en-US" altLang="ja-JP" dirty="0"/>
              <a:t>3</a:t>
            </a:r>
            <a:r>
              <a:rPr lang="ja-JP" altLang="en-US" dirty="0"/>
              <a:t>チーム中</a:t>
            </a:r>
            <a:r>
              <a:rPr lang="en-US" altLang="ja-JP" dirty="0"/>
              <a:t>1</a:t>
            </a:r>
            <a:r>
              <a:rPr lang="ja-JP" altLang="en-US" dirty="0"/>
              <a:t>チームは</a:t>
            </a:r>
            <a:r>
              <a:rPr lang="en-US" altLang="ja-JP" dirty="0"/>
              <a:t>Basic</a:t>
            </a:r>
            <a:r>
              <a:rPr lang="ja-JP" altLang="en-US" dirty="0"/>
              <a:t>ジュニア部門優勝、他の</a:t>
            </a:r>
            <a:r>
              <a:rPr lang="en-US" altLang="ja-JP" dirty="0"/>
              <a:t>2</a:t>
            </a:r>
            <a:r>
              <a:rPr lang="ja-JP" altLang="en-US" dirty="0"/>
              <a:t>チームも上位に入賞することが出来ました。</a:t>
            </a:r>
          </a:p>
          <a:p>
            <a:endParaRPr kumimoji="1" lang="en-US" altLang="ja-JP" dirty="0"/>
          </a:p>
          <a:p>
            <a:r>
              <a:rPr lang="ja-JP" altLang="en-US" dirty="0"/>
              <a:t>次の三年生にはハイスペックのロボットを作って優勝してほしいと思います。</a:t>
            </a:r>
            <a:endParaRPr lang="en-US" altLang="ja-JP" dirty="0"/>
          </a:p>
          <a:p>
            <a:endParaRPr kumimoji="1" lang="en-US" altLang="ja-JP" dirty="0"/>
          </a:p>
          <a:p>
            <a:r>
              <a:rPr lang="ja-JP" altLang="en-US" dirty="0"/>
              <a:t>これで、</a:t>
            </a:r>
            <a:r>
              <a:rPr lang="en-US" altLang="ja-JP" dirty="0"/>
              <a:t>EV3</a:t>
            </a:r>
            <a:r>
              <a:rPr lang="ja-JP" altLang="en-US" dirty="0"/>
              <a:t>の研究発表を終わります。</a:t>
            </a:r>
            <a:endParaRPr lang="en-US" altLang="ja-JP" dirty="0"/>
          </a:p>
          <a:p>
            <a:r>
              <a:rPr lang="ja-JP" altLang="en-US" dirty="0"/>
              <a:t>気お付け、礼。</a:t>
            </a:r>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D0B0099-F004-43E5-8577-B73B0C4F5390}" type="slidenum">
              <a:rPr kumimoji="1" lang="ja-JP" altLang="en-US" smtClean="0"/>
              <a:t>9</a:t>
            </a:fld>
            <a:endParaRPr kumimoji="1" lang="ja-JP" altLang="en-US"/>
          </a:p>
        </p:txBody>
      </p:sp>
    </p:spTree>
    <p:extLst>
      <p:ext uri="{BB962C8B-B14F-4D97-AF65-F5344CB8AC3E}">
        <p14:creationId xmlns:p14="http://schemas.microsoft.com/office/powerpoint/2010/main" val="880187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2333720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409208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52508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2038103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78872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1603338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1596547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288617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1944818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215445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3555128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4960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369025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173016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348220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45CD2F6-4DC2-4A93-B606-4D20C57E22C5}" type="datetimeFigureOut">
              <a:rPr kumimoji="1" lang="ja-JP" altLang="en-US" smtClean="0"/>
              <a:t>2022/5/7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68758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5CD2F6-4DC2-4A93-B606-4D20C57E22C5}" type="datetimeFigureOut">
              <a:rPr kumimoji="1" lang="ja-JP" altLang="en-US" smtClean="0"/>
              <a:t>2022/5/7</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9CF331E-CC4C-4A43-A722-86C7DCCB2D9F}" type="slidenum">
              <a:rPr kumimoji="1" lang="ja-JP" altLang="en-US" smtClean="0"/>
              <a:t>‹#›</a:t>
            </a:fld>
            <a:endParaRPr kumimoji="1" lang="ja-JP" altLang="en-US"/>
          </a:p>
        </p:txBody>
      </p:sp>
    </p:spTree>
    <p:extLst>
      <p:ext uri="{BB962C8B-B14F-4D97-AF65-F5344CB8AC3E}">
        <p14:creationId xmlns:p14="http://schemas.microsoft.com/office/powerpoint/2010/main" val="30691369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135B3C7-A1AC-464D-AD86-A95D32A26469}"/>
              </a:ext>
            </a:extLst>
          </p:cNvPr>
          <p:cNvSpPr txBox="1"/>
          <p:nvPr/>
        </p:nvSpPr>
        <p:spPr>
          <a:xfrm>
            <a:off x="1194111" y="439748"/>
            <a:ext cx="7629440" cy="9305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kumimoji="1" lang="en-US" altLang="ja-JP" sz="5400" b="1" dirty="0">
                <a:solidFill>
                  <a:schemeClr val="accent1"/>
                </a:solidFill>
              </a:rPr>
              <a:t>EV3</a:t>
            </a:r>
            <a:r>
              <a:rPr kumimoji="1" lang="en-US" altLang="ja-JP" sz="5400" b="1" dirty="0">
                <a:solidFill>
                  <a:srgbClr val="0070C0"/>
                </a:solidFill>
              </a:rPr>
              <a:t>L</a:t>
            </a:r>
            <a:r>
              <a:rPr kumimoji="1" lang="en-US" altLang="ja-JP" sz="5400" b="1" dirty="0">
                <a:solidFill>
                  <a:srgbClr val="00B050"/>
                </a:solidFill>
              </a:rPr>
              <a:t>E</a:t>
            </a:r>
            <a:r>
              <a:rPr kumimoji="1" lang="en-US" altLang="ja-JP" sz="5400" b="1" dirty="0">
                <a:solidFill>
                  <a:schemeClr val="accent5"/>
                </a:solidFill>
              </a:rPr>
              <a:t>G</a:t>
            </a:r>
            <a:r>
              <a:rPr kumimoji="1" lang="en-US" altLang="ja-JP" sz="5400" b="1" dirty="0">
                <a:solidFill>
                  <a:srgbClr val="FF0000"/>
                </a:solidFill>
              </a:rPr>
              <a:t>O</a:t>
            </a:r>
            <a:r>
              <a:rPr kumimoji="1" lang="ja-JP" altLang="en-US" sz="5400" b="1" dirty="0">
                <a:solidFill>
                  <a:schemeClr val="accent1">
                    <a:lumMod val="75000"/>
                  </a:schemeClr>
                </a:solidFill>
              </a:rPr>
              <a:t>ブロック研究</a:t>
            </a:r>
          </a:p>
        </p:txBody>
      </p:sp>
      <p:pic>
        <p:nvPicPr>
          <p:cNvPr id="6" name="図 5">
            <a:extLst>
              <a:ext uri="{FF2B5EF4-FFF2-40B4-BE49-F238E27FC236}">
                <a16:creationId xmlns:a16="http://schemas.microsoft.com/office/drawing/2014/main" id="{32090B4F-B856-4C8F-A07C-164F17141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012" y="2383871"/>
            <a:ext cx="3831683" cy="2811216"/>
          </a:xfrm>
          <a:prstGeom prst="rect">
            <a:avLst/>
          </a:prstGeom>
          <a:ln>
            <a:noFill/>
          </a:ln>
          <a:effectLst>
            <a:softEdge rad="112500"/>
          </a:effectLst>
        </p:spPr>
      </p:pic>
    </p:spTree>
    <p:extLst>
      <p:ext uri="{BB962C8B-B14F-4D97-AF65-F5344CB8AC3E}">
        <p14:creationId xmlns:p14="http://schemas.microsoft.com/office/powerpoint/2010/main" val="4038878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4453" y="3196567"/>
            <a:ext cx="10337930" cy="1110688"/>
          </a:xfrm>
        </p:spPr>
        <p:txBody>
          <a:bodyPr/>
          <a:lstStyle/>
          <a:p>
            <a:pPr algn="l"/>
            <a:r>
              <a:rPr kumimoji="1" lang="ja-JP" altLang="en-US" dirty="0" smtClean="0">
                <a:solidFill>
                  <a:schemeClr val="tx1"/>
                </a:solidFill>
              </a:rPr>
              <a:t>ご清聴ありがとうございました</a:t>
            </a:r>
            <a:endParaRPr kumimoji="1" lang="ja-JP" altLang="en-US" dirty="0">
              <a:solidFill>
                <a:schemeClr val="tx1"/>
              </a:solidFill>
            </a:endParaRPr>
          </a:p>
        </p:txBody>
      </p:sp>
    </p:spTree>
    <p:extLst>
      <p:ext uri="{BB962C8B-B14F-4D97-AF65-F5344CB8AC3E}">
        <p14:creationId xmlns:p14="http://schemas.microsoft.com/office/powerpoint/2010/main" val="264970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6AECBB-B10D-4DCF-AF1E-7927EFB44481}"/>
              </a:ext>
            </a:extLst>
          </p:cNvPr>
          <p:cNvSpPr>
            <a:spLocks noGrp="1"/>
          </p:cNvSpPr>
          <p:nvPr>
            <p:ph type="title"/>
          </p:nvPr>
        </p:nvSpPr>
        <p:spPr>
          <a:xfrm>
            <a:off x="790575" y="609752"/>
            <a:ext cx="4019550" cy="860400"/>
          </a:xfrm>
        </p:spPr>
        <p:txBody>
          <a:bodyPr>
            <a:normAutofit fontScale="90000"/>
          </a:bodyPr>
          <a:lstStyle/>
          <a:p>
            <a:r>
              <a:rPr lang="en-US" altLang="ja-JP" sz="7300" b="1" dirty="0"/>
              <a:t>1</a:t>
            </a:r>
            <a:r>
              <a:rPr kumimoji="1" lang="en-US" altLang="ja-JP" b="1" dirty="0"/>
              <a:t>.</a:t>
            </a:r>
            <a:r>
              <a:rPr lang="ja-JP" altLang="en-US" b="1" dirty="0"/>
              <a:t> </a:t>
            </a:r>
            <a:r>
              <a:rPr kumimoji="1" lang="ja-JP" altLang="en-US" sz="5300" dirty="0"/>
              <a:t>はじめに</a:t>
            </a:r>
            <a:endParaRPr kumimoji="1" lang="ja-JP" altLang="en-US" dirty="0"/>
          </a:p>
        </p:txBody>
      </p:sp>
      <p:sp>
        <p:nvSpPr>
          <p:cNvPr id="3" name="テキスト プレースホルダー 2">
            <a:extLst>
              <a:ext uri="{FF2B5EF4-FFF2-40B4-BE49-F238E27FC236}">
                <a16:creationId xmlns:a16="http://schemas.microsoft.com/office/drawing/2014/main" id="{3E0566DC-0424-4A99-B72C-7BAA15CD861F}"/>
              </a:ext>
            </a:extLst>
          </p:cNvPr>
          <p:cNvSpPr>
            <a:spLocks noGrp="1"/>
          </p:cNvSpPr>
          <p:nvPr>
            <p:ph type="body" idx="1"/>
          </p:nvPr>
        </p:nvSpPr>
        <p:spPr>
          <a:xfrm>
            <a:off x="432389" y="1559225"/>
            <a:ext cx="11447991" cy="1960352"/>
          </a:xfrm>
        </p:spPr>
        <p:txBody>
          <a:bodyPr>
            <a:noAutofit/>
          </a:bodyPr>
          <a:lstStyle/>
          <a:p>
            <a:r>
              <a:rPr kumimoji="1" lang="ja-JP" altLang="en-US" sz="4400" dirty="0">
                <a:solidFill>
                  <a:schemeClr val="tx1"/>
                </a:solidFill>
              </a:rPr>
              <a:t>　私たちは日田林工高校電気科で、三年間の実習や三年次での課題研究を通じて多くのことを学びました。</a:t>
            </a:r>
          </a:p>
        </p:txBody>
      </p:sp>
      <p:sp>
        <p:nvSpPr>
          <p:cNvPr id="4" name="テキスト プレースホルダー 2">
            <a:extLst>
              <a:ext uri="{FF2B5EF4-FFF2-40B4-BE49-F238E27FC236}">
                <a16:creationId xmlns:a16="http://schemas.microsoft.com/office/drawing/2014/main" id="{9663500F-F131-4091-A617-538A824CC555}"/>
              </a:ext>
            </a:extLst>
          </p:cNvPr>
          <p:cNvSpPr txBox="1">
            <a:spLocks/>
          </p:cNvSpPr>
          <p:nvPr/>
        </p:nvSpPr>
        <p:spPr>
          <a:xfrm>
            <a:off x="432389" y="3519578"/>
            <a:ext cx="11447991" cy="13716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lumMod val="75000"/>
                </a:schemeClr>
              </a:buClr>
              <a:buSzPct val="80000"/>
              <a:buFont typeface="Wingdings 3" charset="2"/>
              <a:buNone/>
              <a:defRPr kumimoji="1"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9pPr>
          </a:lstStyle>
          <a:p>
            <a:r>
              <a:rPr lang="ja-JP" altLang="en-US" sz="4400" dirty="0" smtClean="0">
                <a:solidFill>
                  <a:schemeClr val="tx1"/>
                </a:solidFill>
              </a:rPr>
              <a:t>そこ</a:t>
            </a:r>
            <a:r>
              <a:rPr lang="ja-JP" altLang="en-US" sz="4400" dirty="0">
                <a:solidFill>
                  <a:schemeClr val="tx1"/>
                </a:solidFill>
              </a:rPr>
              <a:t>で、</a:t>
            </a:r>
            <a:r>
              <a:rPr lang="en-US" altLang="ja-JP" sz="4400" dirty="0">
                <a:solidFill>
                  <a:schemeClr val="tx1"/>
                </a:solidFill>
              </a:rPr>
              <a:t>EV3LEGO</a:t>
            </a:r>
            <a:r>
              <a:rPr lang="ja-JP" altLang="en-US" sz="4400" dirty="0">
                <a:solidFill>
                  <a:schemeClr val="tx1"/>
                </a:solidFill>
              </a:rPr>
              <a:t>を使ったプログラミング学習に目を向け、今回の研究に挑戦しました。</a:t>
            </a:r>
            <a:endParaRPr lang="en-US" altLang="ja-JP" sz="4400" dirty="0">
              <a:solidFill>
                <a:schemeClr val="tx1"/>
              </a:solidFill>
            </a:endParaRPr>
          </a:p>
          <a:p>
            <a:endParaRPr lang="ja-JP" altLang="en-US" sz="4400" dirty="0">
              <a:solidFill>
                <a:schemeClr val="tx1"/>
              </a:solidFill>
            </a:endParaRPr>
          </a:p>
        </p:txBody>
      </p:sp>
    </p:spTree>
    <p:extLst>
      <p:ext uri="{BB962C8B-B14F-4D97-AF65-F5344CB8AC3E}">
        <p14:creationId xmlns:p14="http://schemas.microsoft.com/office/powerpoint/2010/main" val="4040891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E0DA061-4E47-4150-9540-D5233F4CB081}"/>
              </a:ext>
            </a:extLst>
          </p:cNvPr>
          <p:cNvPicPr>
            <a:picLocks noChangeAspect="1"/>
          </p:cNvPicPr>
          <p:nvPr/>
        </p:nvPicPr>
        <p:blipFill rotWithShape="1">
          <a:blip r:embed="rId3">
            <a:extLst>
              <a:ext uri="{28A0092B-C50C-407E-A947-70E740481C1C}">
                <a14:useLocalDpi xmlns:a14="http://schemas.microsoft.com/office/drawing/2010/main" val="0"/>
              </a:ext>
            </a:extLst>
          </a:blip>
          <a:srcRect l="15045" t="7149" r="8351" b="52795"/>
          <a:stretch/>
        </p:blipFill>
        <p:spPr>
          <a:xfrm>
            <a:off x="647700" y="3705631"/>
            <a:ext cx="7875917" cy="2952628"/>
          </a:xfrm>
          <a:prstGeom prst="rect">
            <a:avLst/>
          </a:prstGeom>
        </p:spPr>
      </p:pic>
      <p:sp>
        <p:nvSpPr>
          <p:cNvPr id="2" name="タイトル 1">
            <a:extLst>
              <a:ext uri="{FF2B5EF4-FFF2-40B4-BE49-F238E27FC236}">
                <a16:creationId xmlns:a16="http://schemas.microsoft.com/office/drawing/2014/main" id="{B6D2BC34-B5C1-426B-ADC4-8E8B645E9A78}"/>
              </a:ext>
            </a:extLst>
          </p:cNvPr>
          <p:cNvSpPr>
            <a:spLocks noGrp="1"/>
          </p:cNvSpPr>
          <p:nvPr>
            <p:ph type="title"/>
          </p:nvPr>
        </p:nvSpPr>
        <p:spPr>
          <a:xfrm>
            <a:off x="647700" y="155702"/>
            <a:ext cx="3857625" cy="933450"/>
          </a:xfrm>
        </p:spPr>
        <p:txBody>
          <a:bodyPr>
            <a:normAutofit fontScale="90000"/>
          </a:bodyPr>
          <a:lstStyle/>
          <a:p>
            <a:r>
              <a:rPr lang="en-US" altLang="ja-JP" sz="7300" dirty="0"/>
              <a:t>2</a:t>
            </a:r>
            <a:r>
              <a:rPr kumimoji="1" lang="en-US" altLang="ja-JP" sz="7300" dirty="0"/>
              <a:t>. </a:t>
            </a:r>
            <a:r>
              <a:rPr kumimoji="1" lang="en-US" altLang="ja-JP" sz="5300" dirty="0"/>
              <a:t>EV3</a:t>
            </a:r>
            <a:r>
              <a:rPr kumimoji="1" lang="ja-JP" altLang="en-US" sz="5300" dirty="0"/>
              <a:t>とは</a:t>
            </a:r>
          </a:p>
        </p:txBody>
      </p:sp>
      <p:sp>
        <p:nvSpPr>
          <p:cNvPr id="3" name="テキスト プレースホルダー 2">
            <a:extLst>
              <a:ext uri="{FF2B5EF4-FFF2-40B4-BE49-F238E27FC236}">
                <a16:creationId xmlns:a16="http://schemas.microsoft.com/office/drawing/2014/main" id="{890CB926-FC6F-4B58-9A21-034F1FB46BCE}"/>
              </a:ext>
            </a:extLst>
          </p:cNvPr>
          <p:cNvSpPr>
            <a:spLocks noGrp="1"/>
          </p:cNvSpPr>
          <p:nvPr>
            <p:ph type="body" idx="1"/>
          </p:nvPr>
        </p:nvSpPr>
        <p:spPr>
          <a:xfrm>
            <a:off x="538163" y="946048"/>
            <a:ext cx="11006138" cy="3321151"/>
          </a:xfrm>
        </p:spPr>
        <p:txBody>
          <a:bodyPr>
            <a:noAutofit/>
          </a:bodyPr>
          <a:lstStyle/>
          <a:p>
            <a:pPr algn="just"/>
            <a:r>
              <a:rPr kumimoji="1" lang="ja-JP" altLang="en-US" sz="3200" dirty="0"/>
              <a:t>　</a:t>
            </a:r>
            <a:r>
              <a:rPr lang="en-US" altLang="ja-JP" sz="3600" dirty="0">
                <a:solidFill>
                  <a:schemeClr val="tx1"/>
                </a:solidFill>
              </a:rPr>
              <a:t>LEGO</a:t>
            </a:r>
            <a:r>
              <a:rPr lang="ja-JP" altLang="en-US" sz="3600" dirty="0">
                <a:solidFill>
                  <a:schemeClr val="tx1"/>
                </a:solidFill>
              </a:rPr>
              <a:t>を組み立ててモーターやセンサを用いて</a:t>
            </a:r>
            <a:r>
              <a:rPr lang="ja-JP" altLang="en-US" sz="3600" dirty="0" smtClean="0">
                <a:solidFill>
                  <a:schemeClr val="tx1"/>
                </a:solidFill>
              </a:rPr>
              <a:t>、</a:t>
            </a:r>
            <a:endParaRPr lang="en-US" altLang="ja-JP" sz="3600" dirty="0" smtClean="0">
              <a:solidFill>
                <a:schemeClr val="tx1"/>
              </a:solidFill>
            </a:endParaRPr>
          </a:p>
          <a:p>
            <a:pPr algn="just"/>
            <a:r>
              <a:rPr lang="ja-JP" altLang="en-US" sz="3600" dirty="0" smtClean="0">
                <a:solidFill>
                  <a:schemeClr val="tx1"/>
                </a:solidFill>
              </a:rPr>
              <a:t>その</a:t>
            </a:r>
            <a:r>
              <a:rPr lang="en-US" altLang="ja-JP" sz="3600" dirty="0">
                <a:solidFill>
                  <a:schemeClr val="tx1"/>
                </a:solidFill>
              </a:rPr>
              <a:t>LEGO</a:t>
            </a:r>
            <a:r>
              <a:rPr lang="ja-JP" altLang="en-US" sz="3600" dirty="0">
                <a:solidFill>
                  <a:schemeClr val="tx1"/>
                </a:solidFill>
              </a:rPr>
              <a:t>をプログラミング制御することで、動作を可能にします。また、様々なプログラミング言語に対応しており最近では、</a:t>
            </a:r>
            <a:r>
              <a:rPr lang="en-US" altLang="ja-JP" sz="3600" dirty="0">
                <a:solidFill>
                  <a:schemeClr val="tx1"/>
                </a:solidFill>
              </a:rPr>
              <a:t>iPad</a:t>
            </a:r>
            <a:r>
              <a:rPr lang="ja-JP" altLang="en-US" sz="3600" dirty="0">
                <a:solidFill>
                  <a:schemeClr val="tx1"/>
                </a:solidFill>
              </a:rPr>
              <a:t>や</a:t>
            </a:r>
            <a:r>
              <a:rPr lang="en-US" altLang="ja-JP" sz="3600" dirty="0">
                <a:solidFill>
                  <a:schemeClr val="tx1"/>
                </a:solidFill>
              </a:rPr>
              <a:t>iPhone</a:t>
            </a:r>
            <a:r>
              <a:rPr lang="ja-JP" altLang="en-US" sz="3600" dirty="0">
                <a:solidFill>
                  <a:schemeClr val="tx1"/>
                </a:solidFill>
              </a:rPr>
              <a:t>などでも簡単にプログラミングができます。</a:t>
            </a:r>
            <a:endParaRPr lang="en-US" altLang="ja-JP" sz="3600" dirty="0">
              <a:solidFill>
                <a:schemeClr val="tx1"/>
              </a:solidFill>
            </a:endParaRPr>
          </a:p>
        </p:txBody>
      </p:sp>
    </p:spTree>
    <p:extLst>
      <p:ext uri="{BB962C8B-B14F-4D97-AF65-F5344CB8AC3E}">
        <p14:creationId xmlns:p14="http://schemas.microsoft.com/office/powerpoint/2010/main" val="10299032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AE6CEB5-1928-4C56-8485-78D9B882B1DF}"/>
              </a:ext>
            </a:extLst>
          </p:cNvPr>
          <p:cNvPicPr>
            <a:picLocks noChangeAspect="1"/>
          </p:cNvPicPr>
          <p:nvPr/>
        </p:nvPicPr>
        <p:blipFill>
          <a:blip r:embed="rId3"/>
          <a:stretch>
            <a:fillRect/>
          </a:stretch>
        </p:blipFill>
        <p:spPr>
          <a:xfrm>
            <a:off x="979636" y="1112969"/>
            <a:ext cx="8256976" cy="5258190"/>
          </a:xfrm>
          <a:prstGeom prst="rect">
            <a:avLst/>
          </a:prstGeom>
          <a:effectLst>
            <a:glow>
              <a:schemeClr val="accent1"/>
            </a:glow>
            <a:reflection endPos="0" dist="50800" dir="5400000" sy="-100000" algn="bl" rotWithShape="0"/>
          </a:effectLst>
        </p:spPr>
      </p:pic>
      <p:sp>
        <p:nvSpPr>
          <p:cNvPr id="2" name="タイトル 1">
            <a:extLst>
              <a:ext uri="{FF2B5EF4-FFF2-40B4-BE49-F238E27FC236}">
                <a16:creationId xmlns:a16="http://schemas.microsoft.com/office/drawing/2014/main" id="{76CA77D5-A6F6-4606-B2D1-5CA077D3C7B7}"/>
              </a:ext>
            </a:extLst>
          </p:cNvPr>
          <p:cNvSpPr>
            <a:spLocks noGrp="1"/>
          </p:cNvSpPr>
          <p:nvPr>
            <p:ph type="title"/>
          </p:nvPr>
        </p:nvSpPr>
        <p:spPr>
          <a:xfrm>
            <a:off x="401110" y="238125"/>
            <a:ext cx="8323790" cy="711302"/>
          </a:xfrm>
        </p:spPr>
        <p:txBody>
          <a:bodyPr>
            <a:normAutofit fontScale="90000"/>
          </a:bodyPr>
          <a:lstStyle/>
          <a:p>
            <a:r>
              <a:rPr kumimoji="1" lang="en-US" altLang="ja-JP" sz="6000" dirty="0"/>
              <a:t>3.</a:t>
            </a:r>
            <a:r>
              <a:rPr kumimoji="1" lang="ja-JP" altLang="en-US" sz="4900" dirty="0"/>
              <a:t>トマトロボット競技会とは</a:t>
            </a:r>
          </a:p>
        </p:txBody>
      </p:sp>
      <p:sp>
        <p:nvSpPr>
          <p:cNvPr id="3" name="テキスト プレースホルダー 2">
            <a:extLst>
              <a:ext uri="{FF2B5EF4-FFF2-40B4-BE49-F238E27FC236}">
                <a16:creationId xmlns:a16="http://schemas.microsoft.com/office/drawing/2014/main" id="{8B932634-8D0E-4ABA-B654-90C8DE04C8B8}"/>
              </a:ext>
            </a:extLst>
          </p:cNvPr>
          <p:cNvSpPr>
            <a:spLocks noGrp="1"/>
          </p:cNvSpPr>
          <p:nvPr>
            <p:ph type="body" idx="1"/>
          </p:nvPr>
        </p:nvSpPr>
        <p:spPr>
          <a:xfrm>
            <a:off x="465766" y="1112968"/>
            <a:ext cx="9360814" cy="5094649"/>
          </a:xfrm>
        </p:spPr>
        <p:txBody>
          <a:bodyPr>
            <a:normAutofit/>
          </a:bodyPr>
          <a:lstStyle/>
          <a:p>
            <a:pPr algn="just"/>
            <a:r>
              <a:rPr lang="ja-JP" altLang="en-US" dirty="0"/>
              <a:t>　</a:t>
            </a:r>
            <a:r>
              <a:rPr lang="ja-JP" altLang="en-US" sz="4000" dirty="0">
                <a:solidFill>
                  <a:schemeClr val="tx1"/>
                </a:solidFill>
              </a:rPr>
              <a:t>農業の機械化は進み、トラクター</a:t>
            </a:r>
            <a:r>
              <a:rPr lang="ja-JP" altLang="en-US" sz="4000" dirty="0" smtClean="0">
                <a:solidFill>
                  <a:schemeClr val="tx1"/>
                </a:solidFill>
              </a:rPr>
              <a:t>や</a:t>
            </a:r>
            <a:endParaRPr lang="en-US" altLang="ja-JP" sz="4000" dirty="0" smtClean="0">
              <a:solidFill>
                <a:schemeClr val="tx1"/>
              </a:solidFill>
            </a:endParaRPr>
          </a:p>
          <a:p>
            <a:pPr algn="just"/>
            <a:r>
              <a:rPr lang="ja-JP" altLang="en-US" sz="4000" dirty="0" smtClean="0">
                <a:solidFill>
                  <a:schemeClr val="tx1"/>
                </a:solidFill>
              </a:rPr>
              <a:t>選果機</a:t>
            </a:r>
            <a:r>
              <a:rPr lang="ja-JP" altLang="en-US" sz="4000" dirty="0">
                <a:solidFill>
                  <a:schemeClr val="tx1"/>
                </a:solidFill>
              </a:rPr>
              <a:t>などのロボットといっても</a:t>
            </a:r>
            <a:r>
              <a:rPr lang="ja-JP" altLang="en-US" sz="4000" dirty="0" smtClean="0">
                <a:solidFill>
                  <a:schemeClr val="tx1"/>
                </a:solidFill>
              </a:rPr>
              <a:t>よい</a:t>
            </a:r>
            <a:endParaRPr lang="en-US" altLang="ja-JP" sz="4000" dirty="0" smtClean="0">
              <a:solidFill>
                <a:schemeClr val="tx1"/>
              </a:solidFill>
            </a:endParaRPr>
          </a:p>
          <a:p>
            <a:pPr algn="just"/>
            <a:r>
              <a:rPr lang="ja-JP" altLang="en-US" sz="4000" dirty="0" err="1" smtClean="0">
                <a:solidFill>
                  <a:schemeClr val="tx1"/>
                </a:solidFill>
              </a:rPr>
              <a:t>ような</a:t>
            </a:r>
            <a:r>
              <a:rPr lang="ja-JP" altLang="en-US" sz="4000" dirty="0">
                <a:solidFill>
                  <a:schemeClr val="tx1"/>
                </a:solidFill>
              </a:rPr>
              <a:t>機械が登場しています。</a:t>
            </a:r>
            <a:endParaRPr lang="en-US" altLang="ja-JP" sz="4000" dirty="0">
              <a:solidFill>
                <a:schemeClr val="tx1"/>
              </a:solidFill>
            </a:endParaRPr>
          </a:p>
          <a:p>
            <a:pPr algn="just"/>
            <a:r>
              <a:rPr kumimoji="1" lang="ja-JP" altLang="en-US" sz="4000" dirty="0">
                <a:solidFill>
                  <a:schemeClr val="tx1"/>
                </a:solidFill>
              </a:rPr>
              <a:t>　農産物の生産に更に深くロボット達</a:t>
            </a:r>
            <a:r>
              <a:rPr kumimoji="1" lang="ja-JP" altLang="en-US" sz="4000" dirty="0" smtClean="0">
                <a:solidFill>
                  <a:schemeClr val="tx1"/>
                </a:solidFill>
              </a:rPr>
              <a:t>が貢献できる</a:t>
            </a:r>
            <a:r>
              <a:rPr kumimoji="1" lang="ja-JP" altLang="en-US" sz="4000" dirty="0">
                <a:solidFill>
                  <a:schemeClr val="tx1"/>
                </a:solidFill>
              </a:rPr>
              <a:t>可能性を求めて、ロボットでトマトを正確に運べる</a:t>
            </a:r>
            <a:r>
              <a:rPr lang="ja-JP" altLang="en-US" sz="4000" dirty="0">
                <a:solidFill>
                  <a:schemeClr val="tx1"/>
                </a:solidFill>
              </a:rPr>
              <a:t>か、また採取の速さを競う競技会です。</a:t>
            </a:r>
            <a:endParaRPr kumimoji="1" lang="en-US" altLang="ja-JP" sz="4000" dirty="0">
              <a:solidFill>
                <a:schemeClr val="tx1"/>
              </a:solidFill>
            </a:endParaRPr>
          </a:p>
        </p:txBody>
      </p:sp>
    </p:spTree>
    <p:extLst>
      <p:ext uri="{BB962C8B-B14F-4D97-AF65-F5344CB8AC3E}">
        <p14:creationId xmlns:p14="http://schemas.microsoft.com/office/powerpoint/2010/main" val="38225112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DA9430-A548-46CC-A09B-239493E26A31}"/>
              </a:ext>
            </a:extLst>
          </p:cNvPr>
          <p:cNvSpPr>
            <a:spLocks noGrp="1"/>
          </p:cNvSpPr>
          <p:nvPr>
            <p:ph type="title"/>
          </p:nvPr>
        </p:nvSpPr>
        <p:spPr>
          <a:xfrm>
            <a:off x="0" y="26946"/>
            <a:ext cx="9076266" cy="971550"/>
          </a:xfrm>
        </p:spPr>
        <p:txBody>
          <a:bodyPr>
            <a:normAutofit fontScale="90000"/>
          </a:bodyPr>
          <a:lstStyle/>
          <a:p>
            <a:r>
              <a:rPr kumimoji="1" lang="en-US" altLang="ja-JP" sz="6000" dirty="0"/>
              <a:t> </a:t>
            </a:r>
            <a:r>
              <a:rPr kumimoji="1" lang="ja-JP" altLang="en-US" sz="5300" dirty="0"/>
              <a:t>～トマトロボットのルール～</a:t>
            </a:r>
          </a:p>
        </p:txBody>
      </p:sp>
      <p:sp>
        <p:nvSpPr>
          <p:cNvPr id="3" name="テキスト プレースホルダー 2">
            <a:extLst>
              <a:ext uri="{FF2B5EF4-FFF2-40B4-BE49-F238E27FC236}">
                <a16:creationId xmlns:a16="http://schemas.microsoft.com/office/drawing/2014/main" id="{07C5628D-9F3D-40E6-B839-2D5921AFECE4}"/>
              </a:ext>
            </a:extLst>
          </p:cNvPr>
          <p:cNvSpPr>
            <a:spLocks noGrp="1"/>
          </p:cNvSpPr>
          <p:nvPr>
            <p:ph type="body" idx="1"/>
          </p:nvPr>
        </p:nvSpPr>
        <p:spPr>
          <a:xfrm>
            <a:off x="264323" y="909740"/>
            <a:ext cx="11927677" cy="737125"/>
          </a:xfrm>
        </p:spPr>
        <p:txBody>
          <a:bodyPr>
            <a:normAutofit/>
          </a:bodyPr>
          <a:lstStyle/>
          <a:p>
            <a:pPr algn="just"/>
            <a:r>
              <a:rPr kumimoji="1" lang="ja-JP" altLang="en-US" sz="4000" dirty="0">
                <a:solidFill>
                  <a:schemeClr val="accent1"/>
                </a:solidFill>
              </a:rPr>
              <a:t>▶</a:t>
            </a:r>
            <a:r>
              <a:rPr kumimoji="1" lang="en-US" altLang="ja-JP" sz="4000" dirty="0">
                <a:solidFill>
                  <a:schemeClr val="accent1"/>
                </a:solidFill>
              </a:rPr>
              <a:t>Ⅰ.</a:t>
            </a:r>
            <a:r>
              <a:rPr kumimoji="1" lang="ja-JP" altLang="en-US" sz="4000" dirty="0">
                <a:solidFill>
                  <a:schemeClr val="tx1"/>
                </a:solidFill>
              </a:rPr>
              <a:t>スタート地点にロボットを置く。　</a:t>
            </a:r>
            <a:endParaRPr kumimoji="1" lang="en-US" altLang="ja-JP" sz="4000" dirty="0">
              <a:solidFill>
                <a:schemeClr val="tx1"/>
              </a:solidFill>
            </a:endParaRPr>
          </a:p>
          <a:p>
            <a:endParaRPr kumimoji="1" lang="ja-JP" altLang="en-US" sz="4000" dirty="0"/>
          </a:p>
        </p:txBody>
      </p:sp>
      <p:sp>
        <p:nvSpPr>
          <p:cNvPr id="5" name="テキスト プレースホルダー 2">
            <a:extLst>
              <a:ext uri="{FF2B5EF4-FFF2-40B4-BE49-F238E27FC236}">
                <a16:creationId xmlns:a16="http://schemas.microsoft.com/office/drawing/2014/main" id="{30315C32-3EC4-4516-84CF-E0010CE7DF74}"/>
              </a:ext>
            </a:extLst>
          </p:cNvPr>
          <p:cNvSpPr txBox="1">
            <a:spLocks/>
          </p:cNvSpPr>
          <p:nvPr/>
        </p:nvSpPr>
        <p:spPr>
          <a:xfrm>
            <a:off x="264322" y="1730430"/>
            <a:ext cx="11927678" cy="77536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lumMod val="75000"/>
                </a:schemeClr>
              </a:buClr>
              <a:buSzPct val="80000"/>
              <a:buFont typeface="Wingdings 3" charset="2"/>
              <a:buNone/>
              <a:defRPr kumimoji="1"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9pPr>
          </a:lstStyle>
          <a:p>
            <a:r>
              <a:rPr lang="ja-JP" altLang="en-US" sz="4000" dirty="0">
                <a:solidFill>
                  <a:schemeClr val="accent1"/>
                </a:solidFill>
              </a:rPr>
              <a:t>▶</a:t>
            </a:r>
            <a:r>
              <a:rPr lang="en-US" altLang="ja-JP" sz="4000" dirty="0">
                <a:solidFill>
                  <a:schemeClr val="accent1"/>
                </a:solidFill>
              </a:rPr>
              <a:t>Ⅱ.</a:t>
            </a:r>
            <a:r>
              <a:rPr lang="ja-JP" altLang="en-US" sz="4000" dirty="0">
                <a:solidFill>
                  <a:schemeClr val="tx1"/>
                </a:solidFill>
              </a:rPr>
              <a:t>黒線に沿ってロボットを進めていく。</a:t>
            </a:r>
            <a:endParaRPr lang="en-US" altLang="ja-JP" sz="4000" dirty="0">
              <a:solidFill>
                <a:schemeClr val="tx1"/>
              </a:solidFill>
            </a:endParaRPr>
          </a:p>
          <a:p>
            <a:endParaRPr lang="en-US" altLang="ja-JP" sz="4000" dirty="0">
              <a:solidFill>
                <a:schemeClr val="tx1"/>
              </a:solidFill>
            </a:endParaRPr>
          </a:p>
          <a:p>
            <a:pPr algn="ctr"/>
            <a:endParaRPr lang="ja-JP" altLang="en-US" sz="4000" dirty="0"/>
          </a:p>
        </p:txBody>
      </p:sp>
      <p:sp>
        <p:nvSpPr>
          <p:cNvPr id="15" name="テキスト プレースホルダー 2">
            <a:extLst>
              <a:ext uri="{FF2B5EF4-FFF2-40B4-BE49-F238E27FC236}">
                <a16:creationId xmlns:a16="http://schemas.microsoft.com/office/drawing/2014/main" id="{A34425E1-1CF9-452C-B051-300013F072A8}"/>
              </a:ext>
            </a:extLst>
          </p:cNvPr>
          <p:cNvSpPr txBox="1">
            <a:spLocks/>
          </p:cNvSpPr>
          <p:nvPr/>
        </p:nvSpPr>
        <p:spPr>
          <a:xfrm>
            <a:off x="264322" y="5076021"/>
            <a:ext cx="11927678" cy="144031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lumMod val="75000"/>
                </a:schemeClr>
              </a:buClr>
              <a:buSzPct val="80000"/>
              <a:buFont typeface="Wingdings 3" charset="2"/>
              <a:buNone/>
              <a:defRPr kumimoji="1"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9pPr>
          </a:lstStyle>
          <a:p>
            <a:r>
              <a:rPr lang="ja-JP" altLang="en-US" sz="4000" dirty="0">
                <a:solidFill>
                  <a:schemeClr val="accent1"/>
                </a:solidFill>
              </a:rPr>
              <a:t>▶</a:t>
            </a:r>
            <a:r>
              <a:rPr lang="en-US" altLang="ja-JP" sz="4000" dirty="0">
                <a:solidFill>
                  <a:schemeClr val="accent1"/>
                </a:solidFill>
              </a:rPr>
              <a:t>Ⅴ.</a:t>
            </a:r>
            <a:r>
              <a:rPr lang="ja-JP" altLang="en-US" sz="4000" dirty="0">
                <a:solidFill>
                  <a:schemeClr val="tx1"/>
                </a:solidFill>
              </a:rPr>
              <a:t>枠にすべて入れ終わったら</a:t>
            </a:r>
            <a:r>
              <a:rPr lang="ja-JP" altLang="en-US" sz="4000" dirty="0" smtClean="0">
                <a:solidFill>
                  <a:schemeClr val="tx1"/>
                </a:solidFill>
              </a:rPr>
              <a:t>充電</a:t>
            </a:r>
            <a:endParaRPr lang="en-US" altLang="ja-JP" sz="4000" dirty="0" smtClean="0">
              <a:solidFill>
                <a:schemeClr val="tx1"/>
              </a:solidFill>
            </a:endParaRPr>
          </a:p>
          <a:p>
            <a:r>
              <a:rPr lang="en-US" altLang="ja-JP" sz="4000" dirty="0">
                <a:solidFill>
                  <a:schemeClr val="tx1"/>
                </a:solidFill>
              </a:rPr>
              <a:t> </a:t>
            </a:r>
            <a:r>
              <a:rPr lang="en-US" altLang="ja-JP" sz="4000" dirty="0" smtClean="0">
                <a:solidFill>
                  <a:schemeClr val="tx1"/>
                </a:solidFill>
              </a:rPr>
              <a:t>       </a:t>
            </a:r>
            <a:r>
              <a:rPr lang="ja-JP" altLang="en-US" sz="4000" dirty="0">
                <a:solidFill>
                  <a:schemeClr val="tx1"/>
                </a:solidFill>
              </a:rPr>
              <a:t>ステーションで停止し終了</a:t>
            </a:r>
            <a:r>
              <a:rPr lang="ja-JP" altLang="en-US" sz="4000" dirty="0" smtClean="0">
                <a:solidFill>
                  <a:schemeClr val="tx1"/>
                </a:solidFill>
              </a:rPr>
              <a:t>。</a:t>
            </a:r>
            <a:r>
              <a:rPr lang="ja-JP" altLang="en-US" sz="4000" dirty="0">
                <a:solidFill>
                  <a:schemeClr val="tx1"/>
                </a:solidFill>
              </a:rPr>
              <a:t>　　　　　　　　　　　　　　　　　　　　　　　　　　　　　　　　　　　　　　　　　　　</a:t>
            </a:r>
            <a:endParaRPr lang="ja-JP" altLang="en-US" sz="4000" dirty="0"/>
          </a:p>
        </p:txBody>
      </p:sp>
      <p:sp>
        <p:nvSpPr>
          <p:cNvPr id="16" name="テキスト プレースホルダー 2">
            <a:extLst>
              <a:ext uri="{FF2B5EF4-FFF2-40B4-BE49-F238E27FC236}">
                <a16:creationId xmlns:a16="http://schemas.microsoft.com/office/drawing/2014/main" id="{9A37DD14-AB0D-4A96-87DC-7886BE42A490}"/>
              </a:ext>
            </a:extLst>
          </p:cNvPr>
          <p:cNvSpPr txBox="1">
            <a:spLocks/>
          </p:cNvSpPr>
          <p:nvPr/>
        </p:nvSpPr>
        <p:spPr>
          <a:xfrm>
            <a:off x="264322" y="4049125"/>
            <a:ext cx="11927678" cy="94333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lumMod val="75000"/>
                </a:schemeClr>
              </a:buClr>
              <a:buSzPct val="80000"/>
              <a:buFont typeface="Wingdings 3" charset="2"/>
              <a:buNone/>
              <a:defRPr kumimoji="1"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9pPr>
          </a:lstStyle>
          <a:p>
            <a:r>
              <a:rPr lang="ja-JP" altLang="en-US" sz="4300" dirty="0">
                <a:solidFill>
                  <a:schemeClr val="accent1"/>
                </a:solidFill>
              </a:rPr>
              <a:t>▶</a:t>
            </a:r>
            <a:r>
              <a:rPr lang="en-US" altLang="ja-JP" sz="4300" dirty="0">
                <a:solidFill>
                  <a:schemeClr val="accent1"/>
                </a:solidFill>
              </a:rPr>
              <a:t>Ⅳ.</a:t>
            </a:r>
            <a:r>
              <a:rPr lang="ja-JP" altLang="en-US" sz="4300" dirty="0">
                <a:solidFill>
                  <a:schemeClr val="tx1"/>
                </a:solidFill>
              </a:rPr>
              <a:t>充電ステーションで</a:t>
            </a:r>
            <a:r>
              <a:rPr lang="en-US" altLang="ja-JP" sz="4300" dirty="0">
                <a:solidFill>
                  <a:schemeClr val="tx1"/>
                </a:solidFill>
              </a:rPr>
              <a:t>3</a:t>
            </a:r>
            <a:r>
              <a:rPr lang="ja-JP" altLang="en-US" sz="4300" dirty="0">
                <a:solidFill>
                  <a:schemeClr val="tx1"/>
                </a:solidFill>
              </a:rPr>
              <a:t>秒間停止する。　</a:t>
            </a:r>
            <a:endParaRPr lang="ja-JP" altLang="en-US" dirty="0"/>
          </a:p>
        </p:txBody>
      </p:sp>
      <p:sp>
        <p:nvSpPr>
          <p:cNvPr id="4" name="テキスト プレースホルダー 2">
            <a:extLst>
              <a:ext uri="{FF2B5EF4-FFF2-40B4-BE49-F238E27FC236}">
                <a16:creationId xmlns:a16="http://schemas.microsoft.com/office/drawing/2014/main" id="{B384AAF5-B242-4E2D-B0D7-7F677760F830}"/>
              </a:ext>
            </a:extLst>
          </p:cNvPr>
          <p:cNvSpPr txBox="1">
            <a:spLocks/>
          </p:cNvSpPr>
          <p:nvPr/>
        </p:nvSpPr>
        <p:spPr>
          <a:xfrm>
            <a:off x="264323" y="2589355"/>
            <a:ext cx="11927677" cy="1376205"/>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lumMod val="75000"/>
                </a:schemeClr>
              </a:buClr>
              <a:buSzPct val="80000"/>
              <a:buFont typeface="Wingdings 3" charset="2"/>
              <a:buNone/>
              <a:defRPr kumimoji="1"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lumMod val="75000"/>
                </a:schemeClr>
              </a:buClr>
              <a:buSzPct val="80000"/>
              <a:buFont typeface="Wingdings 3" charset="2"/>
              <a:buNone/>
              <a:defRPr kumimoji="1" sz="1400" kern="1200">
                <a:solidFill>
                  <a:schemeClr val="tx1">
                    <a:tint val="75000"/>
                  </a:schemeClr>
                </a:solidFill>
                <a:latin typeface="+mn-lt"/>
                <a:ea typeface="+mn-ea"/>
                <a:cs typeface="+mn-cs"/>
              </a:defRPr>
            </a:lvl9pPr>
          </a:lstStyle>
          <a:p>
            <a:pPr algn="just"/>
            <a:r>
              <a:rPr lang="ja-JP" altLang="en-US" sz="4000" dirty="0" smtClean="0">
                <a:solidFill>
                  <a:schemeClr val="accent1"/>
                </a:solidFill>
              </a:rPr>
              <a:t>▶</a:t>
            </a:r>
            <a:r>
              <a:rPr lang="en-US" altLang="ja-JP" sz="4000" dirty="0" smtClean="0">
                <a:solidFill>
                  <a:schemeClr val="accent1"/>
                </a:solidFill>
              </a:rPr>
              <a:t>Ⅲ.</a:t>
            </a:r>
            <a:r>
              <a:rPr lang="ja-JP" altLang="en-US" sz="4000" dirty="0" smtClean="0">
                <a:solidFill>
                  <a:schemeClr val="tx1"/>
                </a:solidFill>
              </a:rPr>
              <a:t>各色ごとに対応した枠内にトマトを</a:t>
            </a:r>
            <a:endParaRPr lang="en-US" altLang="ja-JP" sz="4000" dirty="0" smtClean="0">
              <a:solidFill>
                <a:schemeClr val="tx1"/>
              </a:solidFill>
            </a:endParaRPr>
          </a:p>
          <a:p>
            <a:pPr algn="just"/>
            <a:r>
              <a:rPr lang="ja-JP" altLang="en-US" sz="4000" dirty="0">
                <a:solidFill>
                  <a:schemeClr val="tx1"/>
                </a:solidFill>
              </a:rPr>
              <a:t>　</a:t>
            </a:r>
            <a:r>
              <a:rPr lang="ja-JP" altLang="en-US" sz="4000" dirty="0" smtClean="0">
                <a:solidFill>
                  <a:schemeClr val="tx1"/>
                </a:solidFill>
              </a:rPr>
              <a:t>　回収</a:t>
            </a:r>
            <a:r>
              <a:rPr lang="ja-JP" altLang="en-US" sz="4000" dirty="0">
                <a:solidFill>
                  <a:schemeClr val="tx1"/>
                </a:solidFill>
              </a:rPr>
              <a:t>し設置していく。</a:t>
            </a:r>
          </a:p>
          <a:p>
            <a:pPr algn="just"/>
            <a:r>
              <a:rPr lang="ja-JP" altLang="en-US" sz="4000" dirty="0" smtClean="0">
                <a:solidFill>
                  <a:schemeClr val="tx1"/>
                </a:solidFill>
              </a:rPr>
              <a:t>　　　　　　　　</a:t>
            </a:r>
            <a:endParaRPr lang="en-US" altLang="ja-JP" sz="4000" dirty="0" smtClean="0">
              <a:solidFill>
                <a:schemeClr val="tx1"/>
              </a:solidFill>
            </a:endParaRPr>
          </a:p>
          <a:p>
            <a:pPr algn="just"/>
            <a:r>
              <a:rPr lang="ja-JP" altLang="en-US" sz="4000" dirty="0" smtClean="0">
                <a:solidFill>
                  <a:schemeClr val="tx1"/>
                </a:solidFill>
              </a:rPr>
              <a:t>　　　　　　　　　　　　　　　　　　　　</a:t>
            </a:r>
            <a:r>
              <a:rPr lang="ja-JP" altLang="en-US" sz="4000" dirty="0">
                <a:solidFill>
                  <a:schemeClr val="tx1"/>
                </a:solidFill>
              </a:rPr>
              <a:t>　　　　　　　　　　　　　　　　　　　　　　　　　　　　　　　　　</a:t>
            </a:r>
            <a:r>
              <a:rPr lang="ja-JP" altLang="en-US" sz="4000" dirty="0" smtClean="0">
                <a:solidFill>
                  <a:schemeClr val="tx1"/>
                </a:solidFill>
              </a:rPr>
              <a:t>　　　　　　　　　　　　　　　　　　　　　　　　　　　　　　　　</a:t>
            </a:r>
            <a:endParaRPr lang="ja-JP" altLang="en-US" sz="4000" dirty="0"/>
          </a:p>
        </p:txBody>
      </p:sp>
    </p:spTree>
    <p:extLst>
      <p:ext uri="{BB962C8B-B14F-4D97-AF65-F5344CB8AC3E}">
        <p14:creationId xmlns:p14="http://schemas.microsoft.com/office/powerpoint/2010/main" val="19346869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5" grpId="0"/>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81A9D7-449F-4E41-8E5B-7B39D4FE5618}"/>
              </a:ext>
            </a:extLst>
          </p:cNvPr>
          <p:cNvSpPr>
            <a:spLocks noGrp="1"/>
          </p:cNvSpPr>
          <p:nvPr>
            <p:ph type="title"/>
          </p:nvPr>
        </p:nvSpPr>
        <p:spPr>
          <a:xfrm>
            <a:off x="677335" y="2330552"/>
            <a:ext cx="8596668" cy="1826581"/>
          </a:xfrm>
        </p:spPr>
        <p:txBody>
          <a:bodyPr/>
          <a:lstStyle/>
          <a:p>
            <a:endParaRPr kumimoji="1" lang="ja-JP" altLang="en-US"/>
          </a:p>
        </p:txBody>
      </p:sp>
      <p:sp>
        <p:nvSpPr>
          <p:cNvPr id="3" name="テキスト プレースホルダー 2">
            <a:extLst>
              <a:ext uri="{FF2B5EF4-FFF2-40B4-BE49-F238E27FC236}">
                <a16:creationId xmlns:a16="http://schemas.microsoft.com/office/drawing/2014/main" id="{A10C8672-F3CC-49E9-BA6E-EF27F061718F}"/>
              </a:ext>
            </a:extLst>
          </p:cNvPr>
          <p:cNvSpPr>
            <a:spLocks noGrp="1"/>
          </p:cNvSpPr>
          <p:nvPr>
            <p:ph type="body" idx="1"/>
          </p:nvPr>
        </p:nvSpPr>
        <p:spPr/>
        <p:txBody>
          <a:bodyPr/>
          <a:lstStyle/>
          <a:p>
            <a:endParaRPr kumimoji="1" lang="ja-JP" altLang="en-US"/>
          </a:p>
        </p:txBody>
      </p:sp>
      <p:pic>
        <p:nvPicPr>
          <p:cNvPr id="4" name="トマトロボット">
            <a:hlinkClick r:id="" action="ppaction://media"/>
            <a:extLst>
              <a:ext uri="{FF2B5EF4-FFF2-40B4-BE49-F238E27FC236}">
                <a16:creationId xmlns:a16="http://schemas.microsoft.com/office/drawing/2014/main" id="{C887DC16-B82E-4E3F-922D-7BA4B6D060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677"/>
            <a:ext cx="12192000" cy="6852646"/>
          </a:xfrm>
          <a:prstGeom prst="rect">
            <a:avLst/>
          </a:prstGeom>
        </p:spPr>
      </p:pic>
    </p:spTree>
    <p:extLst>
      <p:ext uri="{BB962C8B-B14F-4D97-AF65-F5344CB8AC3E}">
        <p14:creationId xmlns:p14="http://schemas.microsoft.com/office/powerpoint/2010/main" val="42477767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58D1FB-2E43-4C96-9286-99C82D365CBD}"/>
              </a:ext>
            </a:extLst>
          </p:cNvPr>
          <p:cNvSpPr>
            <a:spLocks noGrp="1"/>
          </p:cNvSpPr>
          <p:nvPr>
            <p:ph type="title"/>
          </p:nvPr>
        </p:nvSpPr>
        <p:spPr>
          <a:xfrm>
            <a:off x="151123" y="0"/>
            <a:ext cx="6413579" cy="1025123"/>
          </a:xfrm>
        </p:spPr>
        <p:txBody>
          <a:bodyPr>
            <a:noAutofit/>
          </a:bodyPr>
          <a:lstStyle/>
          <a:p>
            <a:r>
              <a:rPr lang="ja-JP" altLang="en-US" sz="5400" dirty="0"/>
              <a:t>成果</a:t>
            </a:r>
            <a:endParaRPr kumimoji="1" lang="ja-JP" altLang="en-US" sz="5400" dirty="0"/>
          </a:p>
        </p:txBody>
      </p:sp>
      <p:sp>
        <p:nvSpPr>
          <p:cNvPr id="5" name="テキスト プレースホルダー 4">
            <a:extLst>
              <a:ext uri="{FF2B5EF4-FFF2-40B4-BE49-F238E27FC236}">
                <a16:creationId xmlns:a16="http://schemas.microsoft.com/office/drawing/2014/main" id="{62C50D1D-995E-401A-AC89-33747A524CB3}"/>
              </a:ext>
            </a:extLst>
          </p:cNvPr>
          <p:cNvSpPr>
            <a:spLocks noGrp="1"/>
          </p:cNvSpPr>
          <p:nvPr>
            <p:ph type="body" idx="1"/>
          </p:nvPr>
        </p:nvSpPr>
        <p:spPr>
          <a:xfrm>
            <a:off x="276045" y="1086928"/>
            <a:ext cx="11412747" cy="5469147"/>
          </a:xfrm>
        </p:spPr>
        <p:txBody>
          <a:bodyPr>
            <a:normAutofit lnSpcReduction="10000"/>
          </a:bodyPr>
          <a:lstStyle/>
          <a:p>
            <a:r>
              <a:rPr lang="ja-JP" altLang="en-US" sz="4000" dirty="0">
                <a:solidFill>
                  <a:schemeClr val="tx1"/>
                </a:solidFill>
              </a:rPr>
              <a:t>私たちは、トマトロボット競技会と出前授業を目標に取り組んできました。</a:t>
            </a:r>
            <a:endParaRPr lang="en-US" altLang="ja-JP" sz="4000" dirty="0">
              <a:solidFill>
                <a:schemeClr val="tx1"/>
              </a:solidFill>
            </a:endParaRPr>
          </a:p>
          <a:p>
            <a:r>
              <a:rPr lang="ja-JP" altLang="en-US" sz="4000" dirty="0">
                <a:solidFill>
                  <a:schemeClr val="tx1"/>
                </a:solidFill>
              </a:rPr>
              <a:t>最初はロボットの前進さえも苦労するほどでしたが、試して修正を繰り返すうちに自分たちだけの力でロボットの組み立てやプログラミングができるようになりました。</a:t>
            </a:r>
            <a:endParaRPr lang="en-US" altLang="ja-JP" sz="4000" dirty="0">
              <a:solidFill>
                <a:schemeClr val="tx1"/>
              </a:solidFill>
            </a:endParaRPr>
          </a:p>
          <a:p>
            <a:r>
              <a:rPr lang="ja-JP" altLang="en-US" sz="4000" dirty="0">
                <a:solidFill>
                  <a:schemeClr val="tx1"/>
                </a:solidFill>
              </a:rPr>
              <a:t>大会では、本番前に誤作動を起こして、とても慌ててしまいましたが、諦めずに修正を繰り返すことで、優勝という最高の結果をのこせました。</a:t>
            </a:r>
            <a:r>
              <a:rPr lang="ja-JP" altLang="en-US" sz="4000" dirty="0"/>
              <a:t>　</a:t>
            </a:r>
            <a:r>
              <a:rPr lang="ja-JP" altLang="en-US" dirty="0"/>
              <a:t>　　　　　　　　　　　　　　　　　</a:t>
            </a:r>
            <a:endParaRPr lang="en-US" altLang="ja-JP" dirty="0"/>
          </a:p>
        </p:txBody>
      </p:sp>
    </p:spTree>
    <p:extLst>
      <p:ext uri="{BB962C8B-B14F-4D97-AF65-F5344CB8AC3E}">
        <p14:creationId xmlns:p14="http://schemas.microsoft.com/office/powerpoint/2010/main" val="2284768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48C3E0-05D4-45F9-946E-2289948923CF}"/>
              </a:ext>
            </a:extLst>
          </p:cNvPr>
          <p:cNvSpPr>
            <a:spLocks noGrp="1"/>
          </p:cNvSpPr>
          <p:nvPr>
            <p:ph type="title"/>
          </p:nvPr>
        </p:nvSpPr>
        <p:spPr>
          <a:xfrm>
            <a:off x="353652" y="168116"/>
            <a:ext cx="3905756" cy="928354"/>
          </a:xfrm>
        </p:spPr>
        <p:txBody>
          <a:bodyPr>
            <a:normAutofit fontScale="90000"/>
          </a:bodyPr>
          <a:lstStyle/>
          <a:p>
            <a:r>
              <a:rPr kumimoji="1" lang="en-US" altLang="ja-JP" sz="6600" dirty="0"/>
              <a:t>4</a:t>
            </a:r>
            <a:r>
              <a:rPr kumimoji="1" lang="en-US" altLang="ja-JP" dirty="0"/>
              <a:t>.</a:t>
            </a:r>
            <a:r>
              <a:rPr kumimoji="1" lang="ja-JP" altLang="en-US" dirty="0"/>
              <a:t>　</a:t>
            </a:r>
            <a:r>
              <a:rPr kumimoji="1" lang="ja-JP" altLang="en-US" sz="4800" dirty="0"/>
              <a:t>出前授業</a:t>
            </a:r>
            <a:endParaRPr kumimoji="1" lang="ja-JP" altLang="en-US" dirty="0"/>
          </a:p>
        </p:txBody>
      </p:sp>
      <p:sp>
        <p:nvSpPr>
          <p:cNvPr id="3" name="テキスト プレースホルダー 2">
            <a:extLst>
              <a:ext uri="{FF2B5EF4-FFF2-40B4-BE49-F238E27FC236}">
                <a16:creationId xmlns:a16="http://schemas.microsoft.com/office/drawing/2014/main" id="{F315AB06-0F11-4266-A752-64232E846F2B}"/>
              </a:ext>
            </a:extLst>
          </p:cNvPr>
          <p:cNvSpPr>
            <a:spLocks noGrp="1"/>
          </p:cNvSpPr>
          <p:nvPr>
            <p:ph type="body" idx="1"/>
          </p:nvPr>
        </p:nvSpPr>
        <p:spPr>
          <a:xfrm>
            <a:off x="353653" y="1096470"/>
            <a:ext cx="9382776" cy="5174662"/>
          </a:xfrm>
        </p:spPr>
        <p:txBody>
          <a:bodyPr>
            <a:normAutofit fontScale="92500"/>
          </a:bodyPr>
          <a:lstStyle/>
          <a:p>
            <a:pPr algn="just"/>
            <a:r>
              <a:rPr kumimoji="1" lang="ja-JP" altLang="en-US" sz="4600" dirty="0">
                <a:solidFill>
                  <a:srgbClr val="00B050"/>
                </a:solidFill>
              </a:rPr>
              <a:t>・実演</a:t>
            </a:r>
            <a:endParaRPr kumimoji="1" lang="en-US" altLang="ja-JP" sz="4600" dirty="0">
              <a:solidFill>
                <a:srgbClr val="00B050"/>
              </a:solidFill>
            </a:endParaRPr>
          </a:p>
          <a:p>
            <a:pPr algn="just"/>
            <a:r>
              <a:rPr lang="ja-JP" altLang="en-US" sz="2400" dirty="0">
                <a:solidFill>
                  <a:schemeClr val="tx1"/>
                </a:solidFill>
              </a:rPr>
              <a:t>　</a:t>
            </a:r>
            <a:r>
              <a:rPr lang="ja-JP" altLang="en-US" sz="4000" dirty="0">
                <a:solidFill>
                  <a:schemeClr val="tx1"/>
                </a:solidFill>
              </a:rPr>
              <a:t>実際に大会で使用したコースとチームで作った機体を用いて、大会と同様</a:t>
            </a:r>
            <a:r>
              <a:rPr lang="ja-JP" altLang="en-US" sz="4000" dirty="0" smtClean="0">
                <a:solidFill>
                  <a:schemeClr val="tx1"/>
                </a:solidFill>
              </a:rPr>
              <a:t>にトマト</a:t>
            </a:r>
            <a:r>
              <a:rPr lang="ja-JP" altLang="en-US" sz="4000" dirty="0">
                <a:solidFill>
                  <a:schemeClr val="tx1"/>
                </a:solidFill>
              </a:rPr>
              <a:t>の収穫から置く動作までを実演しました。</a:t>
            </a:r>
            <a:endParaRPr lang="en-US" altLang="ja-JP" sz="4000" dirty="0">
              <a:solidFill>
                <a:schemeClr val="tx1"/>
              </a:solidFill>
            </a:endParaRPr>
          </a:p>
          <a:p>
            <a:pPr algn="just"/>
            <a:r>
              <a:rPr lang="ja-JP" altLang="en-US" sz="4000" dirty="0">
                <a:solidFill>
                  <a:schemeClr val="tx1"/>
                </a:solidFill>
              </a:rPr>
              <a:t>その他にも、ルービックキューブを自動でそろえるロボットを実際に</a:t>
            </a:r>
            <a:r>
              <a:rPr lang="ja-JP" altLang="en-US" sz="4000" dirty="0" smtClean="0">
                <a:solidFill>
                  <a:schemeClr val="tx1"/>
                </a:solidFill>
              </a:rPr>
              <a:t>動かして見て</a:t>
            </a:r>
            <a:r>
              <a:rPr lang="ja-JP" altLang="en-US" sz="4000" dirty="0">
                <a:solidFill>
                  <a:schemeClr val="tx1"/>
                </a:solidFill>
              </a:rPr>
              <a:t>もらったり、</a:t>
            </a:r>
            <a:r>
              <a:rPr lang="en-US" altLang="ja-JP" sz="4000" dirty="0">
                <a:solidFill>
                  <a:schemeClr val="tx1"/>
                </a:solidFill>
              </a:rPr>
              <a:t>iPad</a:t>
            </a:r>
            <a:r>
              <a:rPr lang="ja-JP" altLang="en-US" sz="4000" dirty="0">
                <a:solidFill>
                  <a:schemeClr val="tx1"/>
                </a:solidFill>
              </a:rPr>
              <a:t>を使用して走行するロボットを中学生に動かしてもらいました。</a:t>
            </a:r>
            <a:endParaRPr lang="en-US" altLang="ja-JP" sz="4000" dirty="0">
              <a:solidFill>
                <a:schemeClr val="tx1"/>
              </a:solidFill>
            </a:endParaRPr>
          </a:p>
          <a:p>
            <a:pPr algn="just"/>
            <a:endParaRPr lang="en-US" altLang="ja-JP" sz="4500" dirty="0">
              <a:solidFill>
                <a:schemeClr val="tx1"/>
              </a:solidFill>
            </a:endParaRPr>
          </a:p>
          <a:p>
            <a:pPr algn="just"/>
            <a:endParaRPr lang="en-US" altLang="ja-JP" dirty="0">
              <a:solidFill>
                <a:schemeClr val="tx1"/>
              </a:solidFill>
            </a:endParaRPr>
          </a:p>
        </p:txBody>
      </p:sp>
    </p:spTree>
    <p:extLst>
      <p:ext uri="{BB962C8B-B14F-4D97-AF65-F5344CB8AC3E}">
        <p14:creationId xmlns:p14="http://schemas.microsoft.com/office/powerpoint/2010/main" val="1176206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BE6C03-51DF-4042-A132-F7712921ABB4}"/>
              </a:ext>
            </a:extLst>
          </p:cNvPr>
          <p:cNvSpPr>
            <a:spLocks noGrp="1"/>
          </p:cNvSpPr>
          <p:nvPr>
            <p:ph type="title"/>
          </p:nvPr>
        </p:nvSpPr>
        <p:spPr>
          <a:xfrm>
            <a:off x="533016" y="221962"/>
            <a:ext cx="2764365" cy="1022248"/>
          </a:xfrm>
        </p:spPr>
        <p:txBody>
          <a:bodyPr>
            <a:normAutofit fontScale="90000"/>
          </a:bodyPr>
          <a:lstStyle/>
          <a:p>
            <a:r>
              <a:rPr kumimoji="1" lang="ja-JP" altLang="en-US" sz="5400"/>
              <a:t>おわりに</a:t>
            </a:r>
            <a:endParaRPr kumimoji="1" lang="ja-JP" altLang="en-US" sz="5400" dirty="0"/>
          </a:p>
        </p:txBody>
      </p:sp>
      <p:sp>
        <p:nvSpPr>
          <p:cNvPr id="3" name="テキスト プレースホルダー 2">
            <a:extLst>
              <a:ext uri="{FF2B5EF4-FFF2-40B4-BE49-F238E27FC236}">
                <a16:creationId xmlns:a16="http://schemas.microsoft.com/office/drawing/2014/main" id="{66B3F327-B2B2-4C8A-A75C-0C1EFA093A91}"/>
              </a:ext>
            </a:extLst>
          </p:cNvPr>
          <p:cNvSpPr>
            <a:spLocks noGrp="1"/>
          </p:cNvSpPr>
          <p:nvPr>
            <p:ph type="body" idx="1"/>
          </p:nvPr>
        </p:nvSpPr>
        <p:spPr>
          <a:xfrm>
            <a:off x="791635" y="1641373"/>
            <a:ext cx="9728583" cy="4600575"/>
          </a:xfrm>
        </p:spPr>
        <p:txBody>
          <a:bodyPr>
            <a:normAutofit/>
          </a:bodyPr>
          <a:lstStyle/>
          <a:p>
            <a:pPr algn="just"/>
            <a:r>
              <a:rPr kumimoji="1" lang="ja-JP" altLang="en-US" sz="4000" dirty="0">
                <a:solidFill>
                  <a:schemeClr val="accent1"/>
                </a:solidFill>
              </a:rPr>
              <a:t>▶</a:t>
            </a:r>
            <a:r>
              <a:rPr kumimoji="1" lang="ja-JP" altLang="en-US" sz="4000" dirty="0">
                <a:solidFill>
                  <a:schemeClr val="tx1"/>
                </a:solidFill>
              </a:rPr>
              <a:t>私たちは一年間の課題研究を通し</a:t>
            </a:r>
            <a:r>
              <a:rPr kumimoji="1" lang="en-US" altLang="ja-JP" sz="4000" dirty="0">
                <a:solidFill>
                  <a:schemeClr val="tx1"/>
                </a:solidFill>
              </a:rPr>
              <a:t>EV3</a:t>
            </a:r>
            <a:r>
              <a:rPr kumimoji="1" lang="ja-JP" altLang="en-US" sz="4000" dirty="0">
                <a:solidFill>
                  <a:schemeClr val="tx1"/>
                </a:solidFill>
              </a:rPr>
              <a:t>というものを基礎から学んできました。何度も失敗を繰り返しながらも最後に</a:t>
            </a:r>
            <a:r>
              <a:rPr lang="ja-JP" altLang="en-US" sz="4000" dirty="0">
                <a:solidFill>
                  <a:schemeClr val="tx1"/>
                </a:solidFill>
              </a:rPr>
              <a:t>は</a:t>
            </a:r>
            <a:r>
              <a:rPr kumimoji="1" lang="ja-JP" altLang="en-US" sz="4000" dirty="0">
                <a:solidFill>
                  <a:schemeClr val="tx1"/>
                </a:solidFill>
              </a:rPr>
              <a:t>完成させトマトロボット競技会に参加しました。</a:t>
            </a:r>
            <a:r>
              <a:rPr kumimoji="1" lang="en-US" altLang="ja-JP" sz="4000" dirty="0">
                <a:solidFill>
                  <a:schemeClr val="tx1"/>
                </a:solidFill>
              </a:rPr>
              <a:t>3</a:t>
            </a:r>
            <a:r>
              <a:rPr kumimoji="1" lang="ja-JP" altLang="en-US" sz="4000" dirty="0">
                <a:solidFill>
                  <a:schemeClr val="tx1"/>
                </a:solidFill>
              </a:rPr>
              <a:t>チーム中</a:t>
            </a:r>
            <a:r>
              <a:rPr kumimoji="1" lang="en-US" altLang="ja-JP" sz="4000" dirty="0">
                <a:solidFill>
                  <a:schemeClr val="tx1"/>
                </a:solidFill>
              </a:rPr>
              <a:t>1</a:t>
            </a:r>
            <a:r>
              <a:rPr kumimoji="1" lang="ja-JP" altLang="en-US" sz="4000" dirty="0">
                <a:solidFill>
                  <a:schemeClr val="tx1"/>
                </a:solidFill>
              </a:rPr>
              <a:t>チームは</a:t>
            </a:r>
            <a:r>
              <a:rPr kumimoji="1" lang="en-US" altLang="ja-JP" sz="4000" dirty="0">
                <a:solidFill>
                  <a:schemeClr val="tx1"/>
                </a:solidFill>
              </a:rPr>
              <a:t>Basic</a:t>
            </a:r>
            <a:r>
              <a:rPr kumimoji="1" lang="ja-JP" altLang="en-US" sz="4000" dirty="0">
                <a:solidFill>
                  <a:schemeClr val="tx1"/>
                </a:solidFill>
              </a:rPr>
              <a:t>ジュニア部門優勝、他の</a:t>
            </a:r>
            <a:r>
              <a:rPr kumimoji="1" lang="en-US" altLang="ja-JP" sz="4000" dirty="0">
                <a:solidFill>
                  <a:schemeClr val="tx1"/>
                </a:solidFill>
              </a:rPr>
              <a:t>2</a:t>
            </a:r>
            <a:r>
              <a:rPr kumimoji="1" lang="ja-JP" altLang="en-US" sz="4000" dirty="0">
                <a:solidFill>
                  <a:schemeClr val="tx1"/>
                </a:solidFill>
              </a:rPr>
              <a:t>チームも上位に入賞することが出来ました。</a:t>
            </a:r>
            <a:endParaRPr kumimoji="1" lang="ja-JP" altLang="en-US" sz="4000" dirty="0">
              <a:solidFill>
                <a:schemeClr val="accent1"/>
              </a:solidFill>
            </a:endParaRPr>
          </a:p>
        </p:txBody>
      </p:sp>
    </p:spTree>
    <p:extLst>
      <p:ext uri="{BB962C8B-B14F-4D97-AF65-F5344CB8AC3E}">
        <p14:creationId xmlns:p14="http://schemas.microsoft.com/office/powerpoint/2010/main" val="22102418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785</TotalTime>
  <Words>1302</Words>
  <Application>Microsoft Office PowerPoint</Application>
  <PresentationFormat>ワイド画面</PresentationFormat>
  <Paragraphs>78</Paragraphs>
  <Slides>10</Slides>
  <Notes>9</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メイリオ</vt:lpstr>
      <vt:lpstr>游ゴシック</vt:lpstr>
      <vt:lpstr>Arial</vt:lpstr>
      <vt:lpstr>Trebuchet MS</vt:lpstr>
      <vt:lpstr>Wingdings 3</vt:lpstr>
      <vt:lpstr>ファセット</vt:lpstr>
      <vt:lpstr>PowerPoint プレゼンテーション</vt:lpstr>
      <vt:lpstr>1. はじめに</vt:lpstr>
      <vt:lpstr>2. EV3とは</vt:lpstr>
      <vt:lpstr>3.トマトロボット競技会とは</vt:lpstr>
      <vt:lpstr> ～トマトロボットのルール～</vt:lpstr>
      <vt:lpstr>PowerPoint プレゼンテーション</vt:lpstr>
      <vt:lpstr>成果</vt:lpstr>
      <vt:lpstr>4.　出前授業</vt:lpstr>
      <vt:lpstr>おわりに</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student</dc:creator>
  <cp:lastModifiedBy>Windows ユーザー</cp:lastModifiedBy>
  <cp:revision>73</cp:revision>
  <cp:lastPrinted>2021-12-21T02:53:24Z</cp:lastPrinted>
  <dcterms:created xsi:type="dcterms:W3CDTF">2021-12-07T03:35:20Z</dcterms:created>
  <dcterms:modified xsi:type="dcterms:W3CDTF">2022-05-07T07:30:41Z</dcterms:modified>
</cp:coreProperties>
</file>