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4"/>
  </p:sldMasterIdLst>
  <p:notesMasterIdLst>
    <p:notesMasterId r:id="rId7"/>
  </p:notesMasterIdLst>
  <p:sldIdLst>
    <p:sldId id="256" r:id="rId5"/>
    <p:sldId id="258" r:id="rId6"/>
  </p:sldIdLst>
  <p:sldSz cx="30279975" cy="42808525"/>
  <p:notesSz cx="6805613" cy="9939338"/>
  <p:defaultTextStyle>
    <a:defPPr>
      <a:defRPr lang="ja-JP"/>
    </a:defPPr>
    <a:lvl1pPr marL="0" algn="l" defTabSz="4176431" rtl="0" eaLnBrk="1" latinLnBrk="0" hangingPunct="1">
      <a:defRPr kumimoji="1" sz="8200" kern="1200">
        <a:solidFill>
          <a:schemeClr val="tx1"/>
        </a:solidFill>
        <a:latin typeface="+mn-lt"/>
        <a:ea typeface="+mn-ea"/>
        <a:cs typeface="+mn-cs"/>
      </a:defRPr>
    </a:lvl1pPr>
    <a:lvl2pPr marL="2088215" algn="l" defTabSz="4176431" rtl="0" eaLnBrk="1" latinLnBrk="0" hangingPunct="1">
      <a:defRPr kumimoji="1" sz="8200" kern="1200">
        <a:solidFill>
          <a:schemeClr val="tx1"/>
        </a:solidFill>
        <a:latin typeface="+mn-lt"/>
        <a:ea typeface="+mn-ea"/>
        <a:cs typeface="+mn-cs"/>
      </a:defRPr>
    </a:lvl2pPr>
    <a:lvl3pPr marL="4176431" algn="l" defTabSz="4176431" rtl="0" eaLnBrk="1" latinLnBrk="0" hangingPunct="1">
      <a:defRPr kumimoji="1" sz="8200" kern="1200">
        <a:solidFill>
          <a:schemeClr val="tx1"/>
        </a:solidFill>
        <a:latin typeface="+mn-lt"/>
        <a:ea typeface="+mn-ea"/>
        <a:cs typeface="+mn-cs"/>
      </a:defRPr>
    </a:lvl3pPr>
    <a:lvl4pPr marL="6264646" algn="l" defTabSz="4176431" rtl="0" eaLnBrk="1" latinLnBrk="0" hangingPunct="1">
      <a:defRPr kumimoji="1" sz="8200" kern="1200">
        <a:solidFill>
          <a:schemeClr val="tx1"/>
        </a:solidFill>
        <a:latin typeface="+mn-lt"/>
        <a:ea typeface="+mn-ea"/>
        <a:cs typeface="+mn-cs"/>
      </a:defRPr>
    </a:lvl4pPr>
    <a:lvl5pPr marL="8352861" algn="l" defTabSz="4176431" rtl="0" eaLnBrk="1" latinLnBrk="0" hangingPunct="1">
      <a:defRPr kumimoji="1" sz="8200" kern="1200">
        <a:solidFill>
          <a:schemeClr val="tx1"/>
        </a:solidFill>
        <a:latin typeface="+mn-lt"/>
        <a:ea typeface="+mn-ea"/>
        <a:cs typeface="+mn-cs"/>
      </a:defRPr>
    </a:lvl5pPr>
    <a:lvl6pPr marL="10441076" algn="l" defTabSz="4176431" rtl="0" eaLnBrk="1" latinLnBrk="0" hangingPunct="1">
      <a:defRPr kumimoji="1" sz="8200" kern="1200">
        <a:solidFill>
          <a:schemeClr val="tx1"/>
        </a:solidFill>
        <a:latin typeface="+mn-lt"/>
        <a:ea typeface="+mn-ea"/>
        <a:cs typeface="+mn-cs"/>
      </a:defRPr>
    </a:lvl6pPr>
    <a:lvl7pPr marL="12529292" algn="l" defTabSz="4176431" rtl="0" eaLnBrk="1" latinLnBrk="0" hangingPunct="1">
      <a:defRPr kumimoji="1" sz="8200" kern="1200">
        <a:solidFill>
          <a:schemeClr val="tx1"/>
        </a:solidFill>
        <a:latin typeface="+mn-lt"/>
        <a:ea typeface="+mn-ea"/>
        <a:cs typeface="+mn-cs"/>
      </a:defRPr>
    </a:lvl7pPr>
    <a:lvl8pPr marL="14617507" algn="l" defTabSz="4176431" rtl="0" eaLnBrk="1" latinLnBrk="0" hangingPunct="1">
      <a:defRPr kumimoji="1" sz="8200" kern="1200">
        <a:solidFill>
          <a:schemeClr val="tx1"/>
        </a:solidFill>
        <a:latin typeface="+mn-lt"/>
        <a:ea typeface="+mn-ea"/>
        <a:cs typeface="+mn-cs"/>
      </a:defRPr>
    </a:lvl8pPr>
    <a:lvl9pPr marL="16705722" algn="l" defTabSz="4176431" rtl="0" eaLnBrk="1" latinLnBrk="0" hangingPunct="1">
      <a:defRPr kumimoji="1" sz="8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83">
          <p15:clr>
            <a:srgbClr val="A4A3A4"/>
          </p15:clr>
        </p15:guide>
        <p15:guide id="2" pos="953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BA2500"/>
    <a:srgbClr val="FF3300"/>
    <a:srgbClr val="FFFFCC"/>
    <a:srgbClr val="FFCC99"/>
    <a:srgbClr val="FF6600"/>
    <a:srgbClr val="339933"/>
    <a:srgbClr val="000099"/>
    <a:srgbClr val="80008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7" d="100"/>
          <a:sy n="17" d="100"/>
        </p:scale>
        <p:origin x="3126" y="210"/>
      </p:cViewPr>
      <p:guideLst>
        <p:guide orient="horz" pos="13483"/>
        <p:guide pos="95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[Book.xlsx]Sheet1!$A$3</c:f>
              <c:strCache>
                <c:ptCount val="1"/>
                <c:pt idx="0">
                  <c:v>Water content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[Book.xlsx]Sheet1!$B$1:$F$2</c:f>
              <c:multiLvlStrCache>
                <c:ptCount val="5"/>
                <c:lvl>
                  <c:pt idx="0">
                    <c:v> bamboo only</c:v>
                  </c:pt>
                </c:lvl>
                <c:lvl>
                  <c:pt idx="0">
                    <c:v>Withered</c:v>
                  </c:pt>
                  <c:pt idx="1">
                    <c:v>Dry yeast only</c:v>
                  </c:pt>
                  <c:pt idx="2">
                    <c:v>Dry yeast withered bamboo</c:v>
                  </c:pt>
                  <c:pt idx="3">
                    <c:v>off-the-shelf</c:v>
                  </c:pt>
                  <c:pt idx="4">
                    <c:v>None</c:v>
                  </c:pt>
                </c:lvl>
              </c:multiLvlStrCache>
            </c:multiLvlStrRef>
          </c:cat>
          <c:val>
            <c:numRef>
              <c:f>[Book.xlsx]Sheet1!$B$3:$F$3</c:f>
              <c:numCache>
                <c:formatCode>General</c:formatCode>
                <c:ptCount val="5"/>
                <c:pt idx="0">
                  <c:v>6.22</c:v>
                </c:pt>
                <c:pt idx="1">
                  <c:v>37.200000000000003</c:v>
                </c:pt>
                <c:pt idx="2">
                  <c:v>20.27</c:v>
                </c:pt>
                <c:pt idx="3">
                  <c:v>19.5</c:v>
                </c:pt>
                <c:pt idx="4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B2-2540-A1BF-2BC432F4E835}"/>
            </c:ext>
          </c:extLst>
        </c:ser>
        <c:ser>
          <c:idx val="1"/>
          <c:order val="1"/>
          <c:tx>
            <c:strRef>
              <c:f>[Book.xlsx]Sheet1!$A$4</c:f>
              <c:strCache>
                <c:ptCount val="1"/>
                <c:pt idx="0">
                  <c:v>weight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[Book.xlsx]Sheet1!$B$1:$F$2</c:f>
              <c:multiLvlStrCache>
                <c:ptCount val="5"/>
                <c:lvl>
                  <c:pt idx="0">
                    <c:v> bamboo only</c:v>
                  </c:pt>
                </c:lvl>
                <c:lvl>
                  <c:pt idx="0">
                    <c:v>Withered</c:v>
                  </c:pt>
                  <c:pt idx="1">
                    <c:v>Dry yeast only</c:v>
                  </c:pt>
                  <c:pt idx="2">
                    <c:v>Dry yeast withered bamboo</c:v>
                  </c:pt>
                  <c:pt idx="3">
                    <c:v>off-the-shelf</c:v>
                  </c:pt>
                  <c:pt idx="4">
                    <c:v>None</c:v>
                  </c:pt>
                </c:lvl>
              </c:multiLvlStrCache>
            </c:multiLvlStrRef>
          </c:cat>
          <c:val>
            <c:numRef>
              <c:f>[Book.xlsx]Sheet1!$B$4:$F$4</c:f>
              <c:numCache>
                <c:formatCode>General</c:formatCode>
                <c:ptCount val="5"/>
                <c:pt idx="0">
                  <c:v>7</c:v>
                </c:pt>
                <c:pt idx="1">
                  <c:v>40.200000000000003</c:v>
                </c:pt>
                <c:pt idx="2">
                  <c:v>22.1</c:v>
                </c:pt>
                <c:pt idx="3">
                  <c:v>21.5</c:v>
                </c:pt>
                <c:pt idx="4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B2-2540-A1BF-2BC432F4E835}"/>
            </c:ext>
          </c:extLst>
        </c:ser>
        <c:ser>
          <c:idx val="2"/>
          <c:order val="2"/>
          <c:tx>
            <c:strRef>
              <c:f>[Book.xlsx]Sheet1!$A$5</c:f>
              <c:strCache>
                <c:ptCount val="1"/>
                <c:pt idx="0">
                  <c:v>Dry weight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[Book.xlsx]Sheet1!$B$1:$F$2</c:f>
              <c:multiLvlStrCache>
                <c:ptCount val="5"/>
                <c:lvl>
                  <c:pt idx="0">
                    <c:v> bamboo only</c:v>
                  </c:pt>
                </c:lvl>
                <c:lvl>
                  <c:pt idx="0">
                    <c:v>Withered</c:v>
                  </c:pt>
                  <c:pt idx="1">
                    <c:v>Dry yeast only</c:v>
                  </c:pt>
                  <c:pt idx="2">
                    <c:v>Dry yeast withered bamboo</c:v>
                  </c:pt>
                  <c:pt idx="3">
                    <c:v>off-the-shelf</c:v>
                  </c:pt>
                  <c:pt idx="4">
                    <c:v>None</c:v>
                  </c:pt>
                </c:lvl>
              </c:multiLvlStrCache>
            </c:multiLvlStrRef>
          </c:cat>
          <c:val>
            <c:numRef>
              <c:f>[Book.xlsx]Sheet1!$B$5:$F$5</c:f>
              <c:numCache>
                <c:formatCode>General</c:formatCode>
                <c:ptCount val="5"/>
                <c:pt idx="0">
                  <c:v>0.78</c:v>
                </c:pt>
                <c:pt idx="1">
                  <c:v>3</c:v>
                </c:pt>
                <c:pt idx="2">
                  <c:v>1.83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B2-2540-A1BF-2BC432F4E8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9815616"/>
        <c:axId val="249817264"/>
      </c:barChart>
      <c:catAx>
        <c:axId val="249815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9817264"/>
        <c:crosses val="autoZero"/>
        <c:auto val="1"/>
        <c:lblAlgn val="ctr"/>
        <c:lblOffset val="100"/>
        <c:noMultiLvlLbl val="0"/>
      </c:catAx>
      <c:valAx>
        <c:axId val="249817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9815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5653" tIns="47827" rIns="95653" bIns="47827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5653" tIns="47827" rIns="95653" bIns="47827" rtlCol="0"/>
          <a:lstStyle>
            <a:lvl1pPr algn="r">
              <a:defRPr sz="1300"/>
            </a:lvl1pPr>
          </a:lstStyle>
          <a:p>
            <a:fld id="{677650EC-A5CB-4C37-AD1A-F063DD80F97F}" type="datetimeFigureOut">
              <a:rPr kumimoji="1" lang="ja-JP" altLang="en-US" smtClean="0"/>
              <a:pPr/>
              <a:t>2022/12/12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2085975" y="746125"/>
            <a:ext cx="2633663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53" tIns="47827" rIns="95653" bIns="47827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5653" tIns="47827" rIns="95653" bIns="47827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5653" tIns="47827" rIns="95653" bIns="47827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5653" tIns="47827" rIns="95653" bIns="47827" rtlCol="0" anchor="b"/>
          <a:lstStyle>
            <a:lvl1pPr algn="r">
              <a:defRPr sz="1300"/>
            </a:lvl1pPr>
          </a:lstStyle>
          <a:p>
            <a:fld id="{99BD11BC-E2CC-4C15-AC77-3B55F3BB482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6851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176431" rtl="0" eaLnBrk="1" latinLnBrk="0" hangingPunct="1">
      <a:defRPr kumimoji="1" sz="5500" kern="1200">
        <a:solidFill>
          <a:schemeClr val="tx1"/>
        </a:solidFill>
        <a:latin typeface="+mn-lt"/>
        <a:ea typeface="+mn-ea"/>
        <a:cs typeface="+mn-cs"/>
      </a:defRPr>
    </a:lvl1pPr>
    <a:lvl2pPr marL="2088215" algn="l" defTabSz="4176431" rtl="0" eaLnBrk="1" latinLnBrk="0" hangingPunct="1">
      <a:defRPr kumimoji="1" sz="5500" kern="1200">
        <a:solidFill>
          <a:schemeClr val="tx1"/>
        </a:solidFill>
        <a:latin typeface="+mn-lt"/>
        <a:ea typeface="+mn-ea"/>
        <a:cs typeface="+mn-cs"/>
      </a:defRPr>
    </a:lvl2pPr>
    <a:lvl3pPr marL="4176431" algn="l" defTabSz="4176431" rtl="0" eaLnBrk="1" latinLnBrk="0" hangingPunct="1">
      <a:defRPr kumimoji="1" sz="5500" kern="1200">
        <a:solidFill>
          <a:schemeClr val="tx1"/>
        </a:solidFill>
        <a:latin typeface="+mn-lt"/>
        <a:ea typeface="+mn-ea"/>
        <a:cs typeface="+mn-cs"/>
      </a:defRPr>
    </a:lvl3pPr>
    <a:lvl4pPr marL="6264646" algn="l" defTabSz="4176431" rtl="0" eaLnBrk="1" latinLnBrk="0" hangingPunct="1">
      <a:defRPr kumimoji="1" sz="5500" kern="1200">
        <a:solidFill>
          <a:schemeClr val="tx1"/>
        </a:solidFill>
        <a:latin typeface="+mn-lt"/>
        <a:ea typeface="+mn-ea"/>
        <a:cs typeface="+mn-cs"/>
      </a:defRPr>
    </a:lvl4pPr>
    <a:lvl5pPr marL="8352861" algn="l" defTabSz="4176431" rtl="0" eaLnBrk="1" latinLnBrk="0" hangingPunct="1">
      <a:defRPr kumimoji="1" sz="5500" kern="1200">
        <a:solidFill>
          <a:schemeClr val="tx1"/>
        </a:solidFill>
        <a:latin typeface="+mn-lt"/>
        <a:ea typeface="+mn-ea"/>
        <a:cs typeface="+mn-cs"/>
      </a:defRPr>
    </a:lvl5pPr>
    <a:lvl6pPr marL="10441076" algn="l" defTabSz="4176431" rtl="0" eaLnBrk="1" latinLnBrk="0" hangingPunct="1">
      <a:defRPr kumimoji="1" sz="5500" kern="1200">
        <a:solidFill>
          <a:schemeClr val="tx1"/>
        </a:solidFill>
        <a:latin typeface="+mn-lt"/>
        <a:ea typeface="+mn-ea"/>
        <a:cs typeface="+mn-cs"/>
      </a:defRPr>
    </a:lvl6pPr>
    <a:lvl7pPr marL="12529292" algn="l" defTabSz="4176431" rtl="0" eaLnBrk="1" latinLnBrk="0" hangingPunct="1">
      <a:defRPr kumimoji="1" sz="5500" kern="1200">
        <a:solidFill>
          <a:schemeClr val="tx1"/>
        </a:solidFill>
        <a:latin typeface="+mn-lt"/>
        <a:ea typeface="+mn-ea"/>
        <a:cs typeface="+mn-cs"/>
      </a:defRPr>
    </a:lvl7pPr>
    <a:lvl8pPr marL="14617507" algn="l" defTabSz="4176431" rtl="0" eaLnBrk="1" latinLnBrk="0" hangingPunct="1">
      <a:defRPr kumimoji="1" sz="5500" kern="1200">
        <a:solidFill>
          <a:schemeClr val="tx1"/>
        </a:solidFill>
        <a:latin typeface="+mn-lt"/>
        <a:ea typeface="+mn-ea"/>
        <a:cs typeface="+mn-cs"/>
      </a:defRPr>
    </a:lvl8pPr>
    <a:lvl9pPr marL="16705722" algn="l" defTabSz="4176431" rtl="0" eaLnBrk="1" latinLnBrk="0" hangingPunct="1">
      <a:defRPr kumimoji="1" sz="5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D11BC-E2CC-4C15-AC77-3B55F3BB4827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4856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D11BC-E2CC-4C15-AC77-3B55F3BB4827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6254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52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696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65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79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23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96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79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59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94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71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14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13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takenokona.com/products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chart" Target="../charts/chart1.xml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05527" y="172800"/>
            <a:ext cx="29868922" cy="42310338"/>
          </a:xfrm>
          <a:prstGeom prst="rect">
            <a:avLst/>
          </a:prstGeom>
          <a:solidFill>
            <a:schemeClr val="accent6">
              <a:lumMod val="75000"/>
            </a:schemeClr>
          </a:solidFill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665796" y="9046030"/>
            <a:ext cx="28926001" cy="9334866"/>
          </a:xfrm>
          <a:prstGeom prst="rect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solidFill>
                <a:schemeClr val="tx1"/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</p:txBody>
      </p:sp>
      <p:sp>
        <p:nvSpPr>
          <p:cNvPr id="150" name="テキスト ボックス 149"/>
          <p:cNvSpPr txBox="1"/>
          <p:nvPr/>
        </p:nvSpPr>
        <p:spPr>
          <a:xfrm>
            <a:off x="16295193" y="8963220"/>
            <a:ext cx="64800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000" b="1">
                <a:solidFill>
                  <a:schemeClr val="accent6">
                    <a:lumMod val="75000"/>
                  </a:schemeClr>
                </a:solidFill>
                <a:latin typeface="+mn-ea"/>
                <a:cs typeface="Meiryo UI" pitchFamily="50" charset="-128"/>
              </a:rPr>
              <a:t>Previous</a:t>
            </a:r>
            <a:r>
              <a:rPr lang="ja-JP" altLang="en-US" sz="5000" b="1">
                <a:solidFill>
                  <a:schemeClr val="accent6">
                    <a:lumMod val="75000"/>
                  </a:schemeClr>
                </a:solidFill>
                <a:latin typeface="+mn-ea"/>
                <a:cs typeface="Meiryo UI" pitchFamily="50" charset="-128"/>
              </a:rPr>
              <a:t> </a:t>
            </a:r>
            <a:r>
              <a:rPr lang="en-US" altLang="ja-JP" sz="5000" b="1">
                <a:solidFill>
                  <a:schemeClr val="accent6">
                    <a:lumMod val="75000"/>
                  </a:schemeClr>
                </a:solidFill>
                <a:latin typeface="+mn-ea"/>
                <a:cs typeface="Meiryo UI" pitchFamily="50" charset="-128"/>
              </a:rPr>
              <a:t>research</a:t>
            </a:r>
            <a:endParaRPr lang="ja-JP" altLang="en-US" sz="5000" b="1">
              <a:solidFill>
                <a:schemeClr val="accent6">
                  <a:lumMod val="75000"/>
                </a:schemeClr>
              </a:solidFill>
              <a:latin typeface="+mn-ea"/>
              <a:cs typeface="Meiryo UI" pitchFamily="50" charset="-128"/>
            </a:endParaRPr>
          </a:p>
        </p:txBody>
      </p:sp>
      <p:sp>
        <p:nvSpPr>
          <p:cNvPr id="532" name="正方形/長方形 531"/>
          <p:cNvSpPr/>
          <p:nvPr/>
        </p:nvSpPr>
        <p:spPr>
          <a:xfrm>
            <a:off x="628499" y="2792114"/>
            <a:ext cx="28890585" cy="5873052"/>
          </a:xfrm>
          <a:prstGeom prst="rect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33" name="テキスト ボックス 532"/>
          <p:cNvSpPr txBox="1"/>
          <p:nvPr/>
        </p:nvSpPr>
        <p:spPr>
          <a:xfrm>
            <a:off x="688177" y="2757755"/>
            <a:ext cx="55396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000" b="1">
                <a:solidFill>
                  <a:schemeClr val="accent6">
                    <a:lumMod val="75000"/>
                  </a:schemeClr>
                </a:solidFill>
                <a:latin typeface="+mn-ea"/>
                <a:cs typeface="Meiryo UI" pitchFamily="50" charset="-128"/>
              </a:rPr>
              <a:t>Abstract</a:t>
            </a:r>
            <a:endParaRPr kumimoji="1" lang="ja-JP" altLang="en-US" sz="5000" b="1">
              <a:solidFill>
                <a:schemeClr val="accent6">
                  <a:lumMod val="75000"/>
                </a:schemeClr>
              </a:solidFill>
              <a:latin typeface="+mn-ea"/>
              <a:cs typeface="Meiryo UI" pitchFamily="50" charset="-128"/>
            </a:endParaRPr>
          </a:p>
        </p:txBody>
      </p:sp>
      <p:sp>
        <p:nvSpPr>
          <p:cNvPr id="460" name="正方形/長方形 459"/>
          <p:cNvSpPr/>
          <p:nvPr/>
        </p:nvSpPr>
        <p:spPr>
          <a:xfrm>
            <a:off x="688178" y="18765552"/>
            <a:ext cx="14180611" cy="11550715"/>
          </a:xfrm>
          <a:prstGeom prst="rect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kumimoji="1" lang="en-US" altLang="ja-JP" sz="3200">
              <a:solidFill>
                <a:schemeClr val="tx1"/>
              </a:solidFill>
            </a:endParaRPr>
          </a:p>
          <a:p>
            <a:endParaRPr lang="en-US" altLang="ja-JP" sz="3200">
              <a:solidFill>
                <a:schemeClr val="tx1"/>
              </a:solidFill>
            </a:endParaRPr>
          </a:p>
          <a:p>
            <a:endParaRPr kumimoji="1" lang="en-US" altLang="ja-JP" sz="3200">
              <a:solidFill>
                <a:schemeClr val="tx1"/>
              </a:solidFill>
            </a:endParaRPr>
          </a:p>
          <a:p>
            <a:endParaRPr lang="en-US" altLang="ja-JP" sz="3200">
              <a:solidFill>
                <a:schemeClr val="tx1"/>
              </a:solidFill>
            </a:endParaRPr>
          </a:p>
          <a:p>
            <a:endParaRPr kumimoji="1" lang="en-US" altLang="ja-JP" sz="3200">
              <a:solidFill>
                <a:schemeClr val="tx1"/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marL="0" indent="0">
              <a:buNone/>
            </a:pPr>
            <a:endParaRPr kumimoji="1" lang="en-US" altLang="ja-JP" sz="3200">
              <a:solidFill>
                <a:schemeClr val="tx1"/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marL="0" indent="0">
              <a:buNone/>
            </a:pPr>
            <a:endParaRPr kumimoji="1" lang="ja-JP" altLang="en-US" sz="3200">
              <a:solidFill>
                <a:schemeClr val="tx1"/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endParaRPr kumimoji="1" lang="en-US" altLang="ja-JP" sz="3200">
              <a:solidFill>
                <a:schemeClr val="tx1"/>
              </a:solidFill>
            </a:endParaRPr>
          </a:p>
          <a:p>
            <a:endParaRPr kumimoji="1" lang="en-US" altLang="ja-JP" sz="3200">
              <a:solidFill>
                <a:schemeClr val="tx1"/>
              </a:solidFill>
            </a:endParaRPr>
          </a:p>
          <a:p>
            <a:endParaRPr lang="en-US" altLang="ja-JP" sz="3200">
              <a:solidFill>
                <a:schemeClr val="tx1"/>
              </a:solidFill>
            </a:endParaRPr>
          </a:p>
          <a:p>
            <a:r>
              <a:rPr kumimoji="1" lang="ja-JP" altLang="en-US" sz="3200">
                <a:solidFill>
                  <a:schemeClr val="tx1"/>
                </a:solidFill>
              </a:rPr>
              <a:t>　</a:t>
            </a:r>
            <a:endParaRPr kumimoji="1" lang="en-US" altLang="ja-JP" sz="3200">
              <a:solidFill>
                <a:schemeClr val="tx1"/>
              </a:solidFill>
            </a:endParaRPr>
          </a:p>
        </p:txBody>
      </p:sp>
      <p:sp>
        <p:nvSpPr>
          <p:cNvPr id="462" name="テキスト ボックス 461"/>
          <p:cNvSpPr txBox="1"/>
          <p:nvPr/>
        </p:nvSpPr>
        <p:spPr>
          <a:xfrm>
            <a:off x="708276" y="18739088"/>
            <a:ext cx="8434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>
                <a:solidFill>
                  <a:schemeClr val="accent6">
                    <a:lumMod val="75000"/>
                  </a:schemeClr>
                </a:solidFill>
                <a:latin typeface="+mn-ea"/>
                <a:cs typeface="Meiryo UI" pitchFamily="50" charset="-128"/>
              </a:rPr>
              <a:t> Preliminary experiments</a:t>
            </a:r>
            <a:endParaRPr lang="ja-JP" altLang="en-US" sz="4800" b="1">
              <a:solidFill>
                <a:schemeClr val="accent6">
                  <a:lumMod val="75000"/>
                </a:schemeClr>
              </a:solidFill>
              <a:latin typeface="+mn-ea"/>
              <a:cs typeface="Meiryo UI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669153F-4C41-A54F-984A-83A06F71F496}"/>
              </a:ext>
            </a:extLst>
          </p:cNvPr>
          <p:cNvSpPr txBox="1"/>
          <p:nvPr/>
        </p:nvSpPr>
        <p:spPr>
          <a:xfrm>
            <a:off x="380552" y="325387"/>
            <a:ext cx="134276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7500" b="1" dirty="0">
                <a:solidFill>
                  <a:schemeClr val="bg1"/>
                </a:solidFill>
                <a:latin typeface="+mn-ea"/>
              </a:rPr>
              <a:t>How to utilize dead </a:t>
            </a:r>
          </a:p>
          <a:p>
            <a:pPr algn="l"/>
            <a:r>
              <a:rPr lang="en-US" altLang="ja-JP" sz="7500" b="1" dirty="0">
                <a:solidFill>
                  <a:schemeClr val="bg1"/>
                </a:solidFill>
                <a:latin typeface="+mn-ea"/>
              </a:rPr>
              <a:t>bamboo</a:t>
            </a:r>
            <a:endParaRPr lang="ja-JP" altLang="en-US" sz="75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A00B6F3-F131-1D4B-A45E-5B6C0CDD8792}"/>
              </a:ext>
            </a:extLst>
          </p:cNvPr>
          <p:cNvSpPr txBox="1"/>
          <p:nvPr/>
        </p:nvSpPr>
        <p:spPr>
          <a:xfrm>
            <a:off x="633450" y="3687633"/>
            <a:ext cx="3084933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800" b="1" dirty="0">
                <a:latin typeface="+mn-ea"/>
              </a:rPr>
              <a:t>Increase in abandoned bamboo forests</a:t>
            </a:r>
            <a:endParaRPr lang="ja-JP" altLang="en-US" sz="2800" b="1" dirty="0">
              <a:latin typeface="+mn-ea"/>
            </a:endParaRPr>
          </a:p>
          <a:p>
            <a:pPr algn="l"/>
            <a:r>
              <a:rPr lang="en-US" altLang="ja-JP" sz="2800" dirty="0">
                <a:latin typeface="+mn-ea"/>
              </a:rPr>
              <a:t>Cause</a:t>
            </a:r>
            <a:r>
              <a:rPr lang="ja-JP" altLang="en-US" sz="2800" dirty="0">
                <a:latin typeface="+mn-ea"/>
              </a:rPr>
              <a:t>：</a:t>
            </a:r>
            <a:r>
              <a:rPr lang="en-US" altLang="ja-JP" sz="2800" dirty="0">
                <a:solidFill>
                  <a:srgbClr val="BA2500"/>
                </a:solidFill>
                <a:latin typeface="+mn-ea"/>
              </a:rPr>
              <a:t>Demand for domestic bamboo declined</a:t>
            </a:r>
            <a:r>
              <a:rPr lang="en-US" altLang="ja-JP" sz="2800" dirty="0">
                <a:latin typeface="+mn-ea"/>
              </a:rPr>
              <a:t> due to inexpensive imports.</a:t>
            </a:r>
          </a:p>
          <a:p>
            <a:pPr algn="l"/>
            <a:r>
              <a:rPr lang="ja-JP" altLang="en-US" sz="2800" dirty="0">
                <a:latin typeface="+mn-ea"/>
              </a:rPr>
              <a:t>　　　　</a:t>
            </a:r>
            <a:r>
              <a:rPr lang="en-US" altLang="ja-JP" sz="2800" dirty="0">
                <a:latin typeface="+mn-ea"/>
              </a:rPr>
              <a:t>Neglected due to decrease in number of cultivators.</a:t>
            </a:r>
            <a:r>
              <a:rPr lang="ja-JP" altLang="en-US" sz="2800" dirty="0">
                <a:latin typeface="+mn-ea"/>
              </a:rPr>
              <a:t>　</a:t>
            </a:r>
            <a:endParaRPr lang="en-US" altLang="ja-JP" sz="2800" dirty="0">
              <a:latin typeface="+mn-ea"/>
            </a:endParaRPr>
          </a:p>
          <a:p>
            <a:pPr algn="l"/>
            <a:r>
              <a:rPr lang="en-US" altLang="ja-JP" sz="2800" b="1" u="sng" dirty="0">
                <a:latin typeface="+mn-ea"/>
              </a:rPr>
              <a:t>What will happen as a result of the increase in abandoned bamboo forests?</a:t>
            </a:r>
          </a:p>
          <a:p>
            <a:pPr algn="l"/>
            <a:r>
              <a:rPr lang="ja-JP" altLang="en-US" sz="2800" dirty="0">
                <a:latin typeface="+mn-ea"/>
              </a:rPr>
              <a:t>　→</a:t>
            </a:r>
            <a:r>
              <a:rPr lang="en-US" altLang="ja-JP" sz="2800" dirty="0">
                <a:latin typeface="+mn-ea"/>
              </a:rPr>
              <a:t>Bamboo roots encroach into the surrounding area </a:t>
            </a:r>
            <a:endParaRPr lang="ja-JP" altLang="en-US" sz="2800" dirty="0">
              <a:latin typeface="+mn-ea"/>
            </a:endParaRPr>
          </a:p>
          <a:p>
            <a:pPr algn="l"/>
            <a:r>
              <a:rPr lang="ja-JP" altLang="en-US" sz="2800" dirty="0">
                <a:latin typeface="+mn-ea"/>
              </a:rPr>
              <a:t>　　</a:t>
            </a:r>
            <a:r>
              <a:rPr lang="en-US" altLang="ja-JP" sz="2800" dirty="0">
                <a:latin typeface="+mn-ea"/>
              </a:rPr>
              <a:t>and inhibit the growth of trees growing there.</a:t>
            </a:r>
          </a:p>
          <a:p>
            <a:pPr algn="l"/>
            <a:r>
              <a:rPr lang="ja-JP" altLang="en-US" sz="2800" dirty="0">
                <a:latin typeface="+mn-ea"/>
              </a:rPr>
              <a:t>　→</a:t>
            </a:r>
            <a:r>
              <a:rPr lang="en-US" altLang="ja-JP" sz="2800" dirty="0">
                <a:solidFill>
                  <a:srgbClr val="BA2500"/>
                </a:solidFill>
                <a:latin typeface="+mn-ea"/>
              </a:rPr>
              <a:t>Landslide damage will increase.</a:t>
            </a:r>
          </a:p>
          <a:p>
            <a:pPr algn="l"/>
            <a:r>
              <a:rPr lang="ja-JP" altLang="en-US" sz="2800" dirty="0">
                <a:latin typeface="+mn-ea"/>
              </a:rPr>
              <a:t>　→</a:t>
            </a:r>
            <a:r>
              <a:rPr lang="en-US" altLang="ja-JP" sz="2800" dirty="0">
                <a:latin typeface="+mn-ea"/>
              </a:rPr>
              <a:t>The dead bamboo breaks and falls over, </a:t>
            </a:r>
            <a:endParaRPr lang="ja-JP" altLang="en-US" sz="2800" dirty="0">
              <a:latin typeface="+mn-ea"/>
            </a:endParaRPr>
          </a:p>
          <a:p>
            <a:pPr algn="l"/>
            <a:r>
              <a:rPr lang="ja-JP" altLang="en-US" sz="2800" dirty="0">
                <a:latin typeface="+mn-ea"/>
              </a:rPr>
              <a:t>　　</a:t>
            </a:r>
            <a:r>
              <a:rPr lang="en-US" altLang="ja-JP" sz="2800" dirty="0">
                <a:latin typeface="+mn-ea"/>
              </a:rPr>
              <a:t>making it even more difficult to manage.</a:t>
            </a:r>
          </a:p>
          <a:p>
            <a:pPr algn="l"/>
            <a:endParaRPr lang="ja-JP" altLang="en-US" sz="2800" dirty="0">
              <a:latin typeface="+mn-ea"/>
            </a:endParaRPr>
          </a:p>
        </p:txBody>
      </p:sp>
      <p:sp>
        <p:nvSpPr>
          <p:cNvPr id="4" name="矢印: 下 3">
            <a:extLst>
              <a:ext uri="{FF2B5EF4-FFF2-40B4-BE49-F238E27FC236}">
                <a16:creationId xmlns:a16="http://schemas.microsoft.com/office/drawing/2014/main" id="{3014390C-B85E-8D49-AA31-A4BDA7D74380}"/>
              </a:ext>
            </a:extLst>
          </p:cNvPr>
          <p:cNvSpPr/>
          <p:nvPr/>
        </p:nvSpPr>
        <p:spPr>
          <a:xfrm>
            <a:off x="6004664" y="10483539"/>
            <a:ext cx="1722198" cy="621276"/>
          </a:xfrm>
          <a:prstGeom prst="downArrow">
            <a:avLst/>
          </a:prstGeom>
          <a:solidFill>
            <a:srgbClr val="BA2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E9B8F6B-6CE8-A442-90AF-455F117B4D7E}"/>
              </a:ext>
            </a:extLst>
          </p:cNvPr>
          <p:cNvSpPr txBox="1"/>
          <p:nvPr/>
        </p:nvSpPr>
        <p:spPr>
          <a:xfrm>
            <a:off x="665796" y="11185950"/>
            <a:ext cx="15502430" cy="6617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ja-JP" sz="3700" b="1" dirty="0">
                <a:solidFill>
                  <a:schemeClr val="bg1">
                    <a:lumMod val="10000"/>
                  </a:schemeClr>
                </a:solidFill>
                <a:latin typeface="+mn-ea"/>
              </a:rPr>
              <a:t>Isn't it also important to utilize dead bamboo to solve the problem?</a:t>
            </a:r>
            <a:endParaRPr lang="ja-JP" altLang="en-US" sz="3700" b="1" dirty="0">
              <a:solidFill>
                <a:schemeClr val="bg1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E395499-1E4E-E14B-9FD7-6B05F3CEDB31}"/>
              </a:ext>
            </a:extLst>
          </p:cNvPr>
          <p:cNvSpPr txBox="1"/>
          <p:nvPr/>
        </p:nvSpPr>
        <p:spPr>
          <a:xfrm>
            <a:off x="16295193" y="9956647"/>
            <a:ext cx="6480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3600" b="1" u="sng" dirty="0">
                <a:latin typeface="+mn-ea"/>
              </a:rPr>
              <a:t>Most bamboo covers </a:t>
            </a:r>
            <a:r>
              <a:rPr lang="en-US" altLang="ja-JP" sz="3600" b="1" u="sng" dirty="0" err="1">
                <a:latin typeface="+mn-ea"/>
              </a:rPr>
              <a:t>Hita</a:t>
            </a:r>
            <a:r>
              <a:rPr lang="en-US" altLang="ja-JP" sz="3600" b="1" u="sng" dirty="0">
                <a:latin typeface="+mn-ea"/>
              </a:rPr>
              <a:t>.</a:t>
            </a:r>
            <a:endParaRPr lang="ja-JP" altLang="en-US" sz="3600" b="1" u="sng" dirty="0">
              <a:latin typeface="+mn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C129E0B-D7B4-D447-A363-C2B08D79DFDF}"/>
              </a:ext>
            </a:extLst>
          </p:cNvPr>
          <p:cNvSpPr txBox="1"/>
          <p:nvPr/>
        </p:nvSpPr>
        <p:spPr>
          <a:xfrm>
            <a:off x="16358858" y="13754256"/>
            <a:ext cx="12520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3200" b="1" u="sng">
                <a:latin typeface="+mn-ea"/>
              </a:rPr>
              <a:t>Application of Fermented Bamboo Powder in Agriculture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77E6976-98A3-294F-AED7-F65A5056E49D}"/>
              </a:ext>
            </a:extLst>
          </p:cNvPr>
          <p:cNvSpPr txBox="1"/>
          <p:nvPr/>
        </p:nvSpPr>
        <p:spPr>
          <a:xfrm>
            <a:off x="657697" y="9837885"/>
            <a:ext cx="173545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3200" dirty="0">
                <a:latin typeface="+mn-ea"/>
              </a:rPr>
              <a:t>Bamboo powder is currently used as a soil conditioner.</a:t>
            </a:r>
          </a:p>
          <a:p>
            <a:pPr algn="l"/>
            <a:endParaRPr lang="en-US" altLang="ja-JP" sz="3200" dirty="0">
              <a:latin typeface="+mn-ea"/>
            </a:endParaRPr>
          </a:p>
          <a:p>
            <a:pPr algn="l"/>
            <a:endParaRPr lang="en-US" altLang="ja-JP" sz="3200" dirty="0">
              <a:latin typeface="+mn-ea"/>
            </a:endParaRPr>
          </a:p>
          <a:p>
            <a:pPr algn="l"/>
            <a:endParaRPr lang="en-US" altLang="ja-JP" sz="3200" dirty="0">
              <a:latin typeface="+mn-ea"/>
            </a:endParaRPr>
          </a:p>
          <a:p>
            <a:pPr algn="l"/>
            <a:endParaRPr lang="en-US" altLang="ja-JP" sz="3200" dirty="0">
              <a:latin typeface="+mn-ea"/>
            </a:endParaRPr>
          </a:p>
          <a:p>
            <a:pPr algn="l"/>
            <a:r>
              <a:rPr lang="en-US" altLang="ja-JP" sz="3200" dirty="0">
                <a:latin typeface="+mn-ea"/>
              </a:rPr>
              <a:t>Commercial bamboo powder undergoes </a:t>
            </a:r>
            <a:r>
              <a:rPr lang="en-US" altLang="ja-JP" sz="3200" dirty="0">
                <a:solidFill>
                  <a:srgbClr val="BA2500"/>
                </a:solidFill>
                <a:latin typeface="+mn-ea"/>
              </a:rPr>
              <a:t>lactic acid fermentation.</a:t>
            </a:r>
            <a:endParaRPr lang="ja-JP" altLang="en-US" sz="3200" dirty="0">
              <a:solidFill>
                <a:srgbClr val="BA2500"/>
              </a:solidFill>
              <a:latin typeface="+mn-ea"/>
            </a:endParaRPr>
          </a:p>
          <a:p>
            <a:pPr algn="l"/>
            <a:r>
              <a:rPr lang="en-US" altLang="ja-JP" sz="3200" dirty="0">
                <a:latin typeface="+mn-ea"/>
              </a:rPr>
              <a:t>→However, with this method, we cannot be absolutely sure </a:t>
            </a:r>
          </a:p>
          <a:p>
            <a:pPr algn="l"/>
            <a:r>
              <a:rPr lang="ja-JP" altLang="en-US" sz="3200" dirty="0">
                <a:latin typeface="+mn-ea"/>
              </a:rPr>
              <a:t>　</a:t>
            </a:r>
            <a:r>
              <a:rPr lang="en-US" altLang="ja-JP" sz="3200" dirty="0">
                <a:latin typeface="+mn-ea"/>
              </a:rPr>
              <a:t>that fermentation is taking place!</a:t>
            </a:r>
            <a:r>
              <a:rPr lang="ja-JP" altLang="en-US" sz="3200" dirty="0">
                <a:latin typeface="+mn-ea"/>
              </a:rPr>
              <a:t>　</a:t>
            </a:r>
            <a:r>
              <a:rPr lang="en-US" altLang="ja-JP" sz="3200" dirty="0">
                <a:latin typeface="+mn-ea"/>
              </a:rPr>
              <a:t>Therefore, we decided to conduct </a:t>
            </a:r>
          </a:p>
          <a:p>
            <a:pPr algn="l"/>
            <a:r>
              <a:rPr lang="ja-JP" altLang="en-US" sz="3200" dirty="0">
                <a:latin typeface="+mn-ea"/>
              </a:rPr>
              <a:t>　</a:t>
            </a:r>
            <a:r>
              <a:rPr lang="en-US" altLang="ja-JP" sz="3200" dirty="0">
                <a:latin typeface="+mn-ea"/>
              </a:rPr>
              <a:t>our experiment with </a:t>
            </a:r>
            <a:r>
              <a:rPr lang="en-US" altLang="ja-JP" sz="3200" dirty="0" err="1">
                <a:latin typeface="+mn-ea"/>
              </a:rPr>
              <a:t>alcohoic</a:t>
            </a:r>
            <a:r>
              <a:rPr lang="en-US" altLang="ja-JP" sz="3200" dirty="0">
                <a:latin typeface="+mn-ea"/>
              </a:rPr>
              <a:t> fermentation, where we can confirm fermentation.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D2CB70B-A725-C343-BD46-B9B9E2BB7718}"/>
              </a:ext>
            </a:extLst>
          </p:cNvPr>
          <p:cNvSpPr txBox="1"/>
          <p:nvPr/>
        </p:nvSpPr>
        <p:spPr>
          <a:xfrm>
            <a:off x="13789767" y="3827681"/>
            <a:ext cx="145563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3200" b="1" dirty="0">
                <a:latin typeface="+mn-ea"/>
              </a:rPr>
              <a:t>Characteristics of Bamboo</a:t>
            </a:r>
          </a:p>
          <a:p>
            <a:pPr algn="l"/>
            <a:r>
              <a:rPr lang="ja-JP" altLang="en-US" sz="3200" b="1" i="0" u="none" strike="noStrike" dirty="0">
                <a:solidFill>
                  <a:srgbClr val="202124"/>
                </a:solidFill>
                <a:effectLst/>
                <a:latin typeface="+mn-ea"/>
              </a:rPr>
              <a:t>　　</a:t>
            </a:r>
            <a:r>
              <a:rPr lang="en-US" altLang="ja-JP" sz="3200" b="1" i="0" u="none" strike="noStrike" dirty="0">
                <a:solidFill>
                  <a:srgbClr val="202124"/>
                </a:solidFill>
                <a:effectLst/>
                <a:latin typeface="+mn-ea"/>
              </a:rPr>
              <a:t>Because all the tissues are aligned axially parallel to each other,</a:t>
            </a:r>
          </a:p>
          <a:p>
            <a:pPr algn="l"/>
            <a:r>
              <a:rPr lang="en-US" altLang="ja-JP" sz="3200" b="1" dirty="0">
                <a:solidFill>
                  <a:srgbClr val="202124"/>
                </a:solidFill>
                <a:latin typeface="+mn-ea"/>
              </a:rPr>
              <a:t>       </a:t>
            </a:r>
            <a:r>
              <a:rPr lang="en-US" altLang="ja-JP" sz="3200" b="1" i="0" u="none" strike="noStrike" dirty="0">
                <a:solidFill>
                  <a:srgbClr val="202124"/>
                </a:solidFill>
                <a:effectLst/>
                <a:latin typeface="+mn-ea"/>
              </a:rPr>
              <a:t> it it  </a:t>
            </a:r>
            <a:r>
              <a:rPr lang="en-US" altLang="ja-JP" sz="3200" b="1" i="0" u="none" strike="noStrike" dirty="0">
                <a:solidFill>
                  <a:srgbClr val="BA2500"/>
                </a:solidFill>
                <a:effectLst/>
                <a:latin typeface="+mn-ea"/>
              </a:rPr>
              <a:t>very hard to break</a:t>
            </a:r>
            <a:r>
              <a:rPr lang="en-US" altLang="ja-JP" sz="3200" b="1" i="0" u="none" strike="noStrike" dirty="0">
                <a:effectLst/>
                <a:latin typeface="+mn-ea"/>
              </a:rPr>
              <a:t>.</a:t>
            </a:r>
            <a:endParaRPr lang="en-US" altLang="ja-JP" sz="3200" dirty="0">
              <a:latin typeface="+mn-ea"/>
            </a:endParaRPr>
          </a:p>
          <a:p>
            <a:pPr algn="l"/>
            <a:r>
              <a:rPr lang="ja-JP" altLang="en-US" sz="3200" b="1" dirty="0">
                <a:latin typeface="+mn-ea"/>
              </a:rPr>
              <a:t>　→</a:t>
            </a:r>
            <a:r>
              <a:rPr lang="en-US" altLang="ja-JP" sz="3200" b="1" dirty="0">
                <a:latin typeface="+mn-ea"/>
              </a:rPr>
              <a:t>Some of the abandoned bamboo groves have changed color and</a:t>
            </a:r>
          </a:p>
          <a:p>
            <a:pPr algn="l"/>
            <a:r>
              <a:rPr lang="en-US" altLang="ja-JP" sz="3200" b="1" dirty="0">
                <a:latin typeface="+mn-ea"/>
              </a:rPr>
              <a:t>      decayed over time. some of them have changed color and decayed.  </a:t>
            </a:r>
            <a:r>
              <a:rPr lang="ja-JP" altLang="en-US" sz="3200" b="1" dirty="0">
                <a:latin typeface="+mn-ea"/>
              </a:rPr>
              <a:t>　</a:t>
            </a:r>
          </a:p>
          <a:p>
            <a:pPr algn="l"/>
            <a:r>
              <a:rPr lang="en-US" altLang="ja-JP" sz="3200" b="1" dirty="0">
                <a:latin typeface="+mn-ea"/>
              </a:rPr>
              <a:t>    </a:t>
            </a:r>
            <a:r>
              <a:rPr lang="ja-JP" altLang="en-US" sz="3200" b="1" dirty="0">
                <a:latin typeface="+mn-ea"/>
              </a:rPr>
              <a:t>→</a:t>
            </a:r>
            <a:r>
              <a:rPr lang="en-US" altLang="ja-JP" sz="3200" b="1" dirty="0">
                <a:latin typeface="+mn-ea"/>
              </a:rPr>
              <a:t>Another feature is that it </a:t>
            </a:r>
            <a:endParaRPr lang="ja-JP" altLang="en-US" sz="3200" b="1" dirty="0">
              <a:latin typeface="+mn-ea"/>
            </a:endParaRPr>
          </a:p>
          <a:p>
            <a:pPr algn="l"/>
            <a:r>
              <a:rPr lang="en-US" altLang="ja-JP" sz="3200" b="1" dirty="0">
                <a:latin typeface="+mn-ea"/>
              </a:rPr>
              <a:t>        grows quickly.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BB248E3-1904-8E49-BD16-FB0DB678A1CE}"/>
              </a:ext>
            </a:extLst>
          </p:cNvPr>
          <p:cNvSpPr txBox="1"/>
          <p:nvPr/>
        </p:nvSpPr>
        <p:spPr>
          <a:xfrm>
            <a:off x="665796" y="14381580"/>
            <a:ext cx="48267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50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Hypothesis</a:t>
            </a:r>
            <a:endParaRPr lang="ja-JP" altLang="en-US" sz="5000" b="1" dirty="0">
              <a:solidFill>
                <a:schemeClr val="accent6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B3DB009-0D09-FB46-AE65-3097CADFDD1D}"/>
              </a:ext>
            </a:extLst>
          </p:cNvPr>
          <p:cNvSpPr txBox="1"/>
          <p:nvPr/>
        </p:nvSpPr>
        <p:spPr>
          <a:xfrm>
            <a:off x="643503" y="15331706"/>
            <a:ext cx="149885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3200" u="sng">
                <a:latin typeface="+mn-ea"/>
              </a:rPr>
              <a:t>Dead bamboo powder can be used to promote plant growth as well as commercial bamboo powder.</a:t>
            </a:r>
          </a:p>
        </p:txBody>
      </p:sp>
      <p:sp>
        <p:nvSpPr>
          <p:cNvPr id="18" name="四角形 17">
            <a:extLst>
              <a:ext uri="{FF2B5EF4-FFF2-40B4-BE49-F238E27FC236}">
                <a16:creationId xmlns:a16="http://schemas.microsoft.com/office/drawing/2014/main" id="{853FE02F-550C-0D42-A90B-1C0FD93CDF58}"/>
              </a:ext>
            </a:extLst>
          </p:cNvPr>
          <p:cNvSpPr/>
          <p:nvPr/>
        </p:nvSpPr>
        <p:spPr>
          <a:xfrm>
            <a:off x="15216349" y="18723172"/>
            <a:ext cx="14397827" cy="23449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 sz="3400">
              <a:solidFill>
                <a:schemeClr val="tx1"/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</p:txBody>
      </p:sp>
      <p:pic>
        <p:nvPicPr>
          <p:cNvPr id="19" name="図 19">
            <a:extLst>
              <a:ext uri="{FF2B5EF4-FFF2-40B4-BE49-F238E27FC236}">
                <a16:creationId xmlns:a16="http://schemas.microsoft.com/office/drawing/2014/main" id="{929B7077-9629-A643-A347-AB9D2289C7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4" t="-18118" r="100000" b="100000"/>
          <a:stretch/>
        </p:blipFill>
        <p:spPr>
          <a:xfrm flipH="1">
            <a:off x="33399605" y="-4974167"/>
            <a:ext cx="45719" cy="825311"/>
          </a:xfrm>
          <a:prstGeom prst="rect">
            <a:avLst/>
          </a:prstGeom>
        </p:spPr>
      </p:pic>
      <p:pic>
        <p:nvPicPr>
          <p:cNvPr id="20" name="図 20">
            <a:extLst>
              <a:ext uri="{FF2B5EF4-FFF2-40B4-BE49-F238E27FC236}">
                <a16:creationId xmlns:a16="http://schemas.microsoft.com/office/drawing/2014/main" id="{43277CB5-DA98-944B-8E9E-C4E241BEB7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94" t="151996" r="-79232" b="-744901"/>
          <a:stretch/>
        </p:blipFill>
        <p:spPr>
          <a:xfrm rot="18775699" flipV="1">
            <a:off x="34590871" y="-4690913"/>
            <a:ext cx="139015" cy="1971960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0C60BF3-7277-A446-985A-F34C0F683271}"/>
              </a:ext>
            </a:extLst>
          </p:cNvPr>
          <p:cNvSpPr txBox="1"/>
          <p:nvPr/>
        </p:nvSpPr>
        <p:spPr>
          <a:xfrm>
            <a:off x="839904" y="19595992"/>
            <a:ext cx="13792938" cy="10556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3400" dirty="0">
                <a:latin typeface="+mn-ea"/>
              </a:rPr>
              <a:t>【Purpose】</a:t>
            </a:r>
          </a:p>
          <a:p>
            <a:pPr algn="l"/>
            <a:r>
              <a:rPr lang="ja-JP" altLang="en-US" sz="3400" dirty="0">
                <a:latin typeface="+mn-ea"/>
              </a:rPr>
              <a:t>　</a:t>
            </a:r>
            <a:r>
              <a:rPr lang="en-US" altLang="ja-JP" sz="3400" dirty="0">
                <a:latin typeface="+mn-ea"/>
              </a:rPr>
              <a:t>To confirm that the </a:t>
            </a:r>
            <a:r>
              <a:rPr lang="en-US" altLang="ja-JP" sz="3400">
                <a:latin typeface="+mn-ea"/>
              </a:rPr>
              <a:t>withered </a:t>
            </a:r>
            <a:r>
              <a:rPr lang="en-US" altLang="ja-JP" sz="3400" dirty="0">
                <a:latin typeface="+mn-ea"/>
              </a:rPr>
              <a:t>bamboo powder is undergoing </a:t>
            </a:r>
            <a:r>
              <a:rPr lang="ja-JP" altLang="en-US" sz="3400" dirty="0">
                <a:latin typeface="+mn-ea"/>
              </a:rPr>
              <a:t>               </a:t>
            </a:r>
            <a:endParaRPr lang="en-US" altLang="ja-JP" sz="3400" dirty="0">
              <a:latin typeface="+mn-ea"/>
            </a:endParaRPr>
          </a:p>
          <a:p>
            <a:pPr algn="l"/>
            <a:r>
              <a:rPr lang="ja-JP" altLang="en-US" sz="3400" dirty="0">
                <a:latin typeface="+mn-ea"/>
              </a:rPr>
              <a:t>　</a:t>
            </a:r>
            <a:r>
              <a:rPr lang="en-US" altLang="ja-JP" sz="3400" dirty="0">
                <a:solidFill>
                  <a:srgbClr val="BA2500"/>
                </a:solidFill>
                <a:latin typeface="+mn-ea"/>
              </a:rPr>
              <a:t>alcoholic fermentation</a:t>
            </a:r>
            <a:r>
              <a:rPr lang="en-US" altLang="ja-JP" sz="3400" dirty="0">
                <a:latin typeface="+mn-ea"/>
              </a:rPr>
              <a:t> with dry yeast.</a:t>
            </a:r>
            <a:endParaRPr lang="ja-JP" altLang="en-US" sz="3400" dirty="0">
              <a:latin typeface="+mn-ea"/>
            </a:endParaRPr>
          </a:p>
          <a:p>
            <a:pPr algn="l"/>
            <a:r>
              <a:rPr lang="en-US" altLang="ja-JP" sz="3400" dirty="0">
                <a:latin typeface="+mn-ea"/>
              </a:rPr>
              <a:t>→ Since it is possible to confirm that fermentation is taking </a:t>
            </a:r>
            <a:r>
              <a:rPr lang="ja-JP" altLang="en-US" sz="3400" dirty="0">
                <a:latin typeface="+mn-ea"/>
              </a:rPr>
              <a:t>　</a:t>
            </a:r>
            <a:endParaRPr lang="en-US" altLang="ja-JP" sz="3400" dirty="0">
              <a:latin typeface="+mn-ea"/>
            </a:endParaRPr>
          </a:p>
          <a:p>
            <a:pPr algn="l"/>
            <a:r>
              <a:rPr lang="ja-JP" altLang="en-US" sz="3400" dirty="0">
                <a:latin typeface="+mn-ea"/>
              </a:rPr>
              <a:t>　</a:t>
            </a:r>
            <a:r>
              <a:rPr lang="en-US" altLang="ja-JP" sz="3400" dirty="0">
                <a:latin typeface="+mn-ea"/>
              </a:rPr>
              <a:t>place</a:t>
            </a:r>
            <a:r>
              <a:rPr lang="ja-JP" altLang="en-US" sz="3400" dirty="0">
                <a:latin typeface="+mn-ea"/>
              </a:rPr>
              <a:t> </a:t>
            </a:r>
            <a:r>
              <a:rPr lang="en-US" altLang="ja-JP" sz="3400" dirty="0">
                <a:latin typeface="+mn-ea"/>
              </a:rPr>
              <a:t>this method was used.</a:t>
            </a:r>
          </a:p>
          <a:p>
            <a:pPr algn="l"/>
            <a:r>
              <a:rPr lang="en-US" altLang="ja-JP" sz="3400" dirty="0">
                <a:latin typeface="+mn-ea"/>
              </a:rPr>
              <a:t>【Hypothesis】</a:t>
            </a:r>
          </a:p>
          <a:p>
            <a:pPr algn="l"/>
            <a:r>
              <a:rPr lang="ja-JP" altLang="en-US" sz="3400" dirty="0">
                <a:latin typeface="+mn-ea"/>
              </a:rPr>
              <a:t>　</a:t>
            </a:r>
            <a:r>
              <a:rPr lang="en-US" altLang="ja-JP" sz="3400" dirty="0">
                <a:latin typeface="+mn-ea"/>
              </a:rPr>
              <a:t>The Same reaction occurs with the same amount of glucose.</a:t>
            </a:r>
          </a:p>
          <a:p>
            <a:pPr algn="l"/>
            <a:r>
              <a:rPr lang="en-US" altLang="ja-JP" sz="3400" dirty="0">
                <a:latin typeface="+mn-ea"/>
              </a:rPr>
              <a:t>【Methods】Ensure that the </a:t>
            </a:r>
            <a:r>
              <a:rPr lang="en-US" altLang="ja-JP" sz="3400">
                <a:latin typeface="+mn-ea"/>
              </a:rPr>
              <a:t>withered </a:t>
            </a:r>
            <a:r>
              <a:rPr lang="en-US" altLang="ja-JP" sz="3400" dirty="0">
                <a:latin typeface="+mn-ea"/>
              </a:rPr>
              <a:t>bamboo powder has </a:t>
            </a:r>
            <a:r>
              <a:rPr lang="ja-JP" altLang="en-US" sz="3400" dirty="0">
                <a:latin typeface="+mn-ea"/>
              </a:rPr>
              <a:t>　　</a:t>
            </a:r>
            <a:endParaRPr lang="en-US" altLang="ja-JP" sz="3400" dirty="0">
              <a:latin typeface="+mn-ea"/>
            </a:endParaRPr>
          </a:p>
          <a:p>
            <a:pPr algn="l"/>
            <a:r>
              <a:rPr lang="ja-JP" altLang="en-US" sz="3400" dirty="0">
                <a:latin typeface="+mn-ea"/>
              </a:rPr>
              <a:t>　</a:t>
            </a:r>
            <a:r>
              <a:rPr lang="en-US" altLang="ja-JP" sz="3400" dirty="0">
                <a:latin typeface="+mn-ea"/>
              </a:rPr>
              <a:t>undergone alcoholic fermentation with the dry yeast. Put the </a:t>
            </a:r>
          </a:p>
          <a:p>
            <a:pPr algn="l"/>
            <a:r>
              <a:rPr lang="en-US" altLang="ja-JP" sz="3400" dirty="0">
                <a:latin typeface="+mn-ea"/>
              </a:rPr>
              <a:t>   withered bamboo powder or glucose, dry yeast, and water in a </a:t>
            </a:r>
          </a:p>
          <a:p>
            <a:r>
              <a:rPr lang="en-US" altLang="ja-JP" sz="3400" dirty="0">
                <a:latin typeface="+mn-ea"/>
              </a:rPr>
              <a:t>   </a:t>
            </a:r>
            <a:r>
              <a:rPr lang="en-US" altLang="ja-JP" sz="3200" b="0" i="0">
                <a:effectLst/>
                <a:latin typeface=".SFUI-Regular"/>
              </a:rPr>
              <a:t> </a:t>
            </a:r>
            <a:r>
              <a:rPr lang="en-US" altLang="ja-JP" sz="3400" b="0" i="0" err="1">
                <a:effectLst/>
                <a:latin typeface="+mn-ea"/>
              </a:rPr>
              <a:t>Kühne</a:t>
            </a:r>
            <a:r>
              <a:rPr lang="en-US" altLang="ja-JP" sz="3200" b="0" i="0">
                <a:effectLst/>
                <a:latin typeface=".SFUI-Regular"/>
              </a:rPr>
              <a:t> </a:t>
            </a:r>
            <a:r>
              <a:rPr lang="en-US" altLang="ja-JP" sz="3400" dirty="0">
                <a:latin typeface="+mn-ea"/>
              </a:rPr>
              <a:t>fermentation tube, warm it, and add a NaOH solution.  </a:t>
            </a:r>
            <a:endParaRPr lang="en-US" altLang="ja-JP" sz="3400">
              <a:latin typeface="+mn-ea"/>
            </a:endParaRPr>
          </a:p>
          <a:p>
            <a:r>
              <a:rPr lang="en-US" altLang="ja-JP" sz="3400" dirty="0">
                <a:latin typeface="+mn-ea"/>
              </a:rPr>
              <a:t>  </a:t>
            </a:r>
            <a:r>
              <a:rPr lang="en-US" altLang="ja-JP" sz="3400">
                <a:latin typeface="+mn-ea"/>
              </a:rPr>
              <a:t>  Then, check if</a:t>
            </a:r>
            <a:r>
              <a:rPr lang="en-US" altLang="ja-JP" sz="3400" dirty="0">
                <a:latin typeface="+mn-ea"/>
              </a:rPr>
              <a:t> the gas </a:t>
            </a:r>
            <a:r>
              <a:rPr lang="en-US" altLang="ja-JP" sz="3400" dirty="0">
                <a:solidFill>
                  <a:srgbClr val="BA2500"/>
                </a:solidFill>
                <a:latin typeface="+mn-ea"/>
              </a:rPr>
              <a:t>produced is carbon dioxide.</a:t>
            </a:r>
            <a:r>
              <a:rPr kumimoji="1" lang="ja-JP" altLang="en-US" sz="3400" dirty="0">
                <a:solidFill>
                  <a:schemeClr val="tx1"/>
                </a:solidFill>
                <a:latin typeface="+mn-ea"/>
              </a:rPr>
              <a:t>　　　　　　　　</a:t>
            </a:r>
            <a:endParaRPr lang="en-US" altLang="ja-JP" sz="3400">
              <a:solidFill>
                <a:schemeClr val="bg1">
                  <a:lumMod val="10000"/>
                </a:schemeClr>
              </a:solidFill>
              <a:latin typeface="+mn-ea"/>
            </a:endParaRPr>
          </a:p>
          <a:p>
            <a:pPr algn="l"/>
            <a:r>
              <a:rPr lang="en-US" altLang="ja-JP" sz="3400" dirty="0">
                <a:solidFill>
                  <a:schemeClr val="bg1">
                    <a:lumMod val="10000"/>
                  </a:schemeClr>
                </a:solidFill>
                <a:latin typeface="+mn-ea"/>
              </a:rPr>
              <a:t>【Results】</a:t>
            </a:r>
          </a:p>
          <a:p>
            <a:pPr algn="l"/>
            <a:r>
              <a:rPr lang="ja-JP" altLang="en-US" sz="3400" dirty="0">
                <a:solidFill>
                  <a:schemeClr val="bg1">
                    <a:lumMod val="10000"/>
                  </a:schemeClr>
                </a:solidFill>
                <a:latin typeface="+mn-ea"/>
              </a:rPr>
              <a:t>　</a:t>
            </a:r>
            <a:r>
              <a:rPr lang="en-US" altLang="ja-JP" sz="3400" dirty="0">
                <a:solidFill>
                  <a:schemeClr val="bg1">
                    <a:lumMod val="10000"/>
                  </a:schemeClr>
                </a:solidFill>
                <a:latin typeface="+mn-ea"/>
              </a:rPr>
              <a:t>Since both were confirmed to</a:t>
            </a:r>
            <a:endParaRPr lang="ja-JP" altLang="en-US" sz="3400" dirty="0">
              <a:solidFill>
                <a:schemeClr val="bg1">
                  <a:lumMod val="10000"/>
                </a:schemeClr>
              </a:solidFill>
              <a:latin typeface="+mn-ea"/>
            </a:endParaRPr>
          </a:p>
          <a:p>
            <a:pPr algn="l"/>
            <a:r>
              <a:rPr lang="ja-JP" altLang="en-US" sz="3400" dirty="0">
                <a:solidFill>
                  <a:schemeClr val="bg1">
                    <a:lumMod val="10000"/>
                  </a:schemeClr>
                </a:solidFill>
                <a:latin typeface="+mn-ea"/>
              </a:rPr>
              <a:t>　</a:t>
            </a:r>
            <a:r>
              <a:rPr lang="en-US" altLang="ja-JP" sz="3400" dirty="0" err="1">
                <a:solidFill>
                  <a:schemeClr val="bg1">
                    <a:lumMod val="10000"/>
                  </a:schemeClr>
                </a:solidFill>
                <a:latin typeface="+mn-ea"/>
              </a:rPr>
              <a:t>generatie</a:t>
            </a:r>
            <a:r>
              <a:rPr lang="en-US" altLang="ja-JP" sz="3400" dirty="0">
                <a:solidFill>
                  <a:schemeClr val="bg1">
                    <a:lumMod val="10000"/>
                  </a:schemeClr>
                </a:solidFill>
                <a:latin typeface="+mn-ea"/>
              </a:rPr>
              <a:t> of gas, fermentation was</a:t>
            </a:r>
          </a:p>
          <a:p>
            <a:pPr algn="l"/>
            <a:r>
              <a:rPr lang="ja-JP" altLang="en-US" sz="3400" dirty="0">
                <a:solidFill>
                  <a:schemeClr val="bg1">
                    <a:lumMod val="10000"/>
                  </a:schemeClr>
                </a:solidFill>
                <a:latin typeface="+mn-ea"/>
              </a:rPr>
              <a:t>　</a:t>
            </a:r>
            <a:r>
              <a:rPr lang="en-US" altLang="ja-JP" sz="3400" dirty="0">
                <a:solidFill>
                  <a:schemeClr val="bg1">
                    <a:lumMod val="10000"/>
                  </a:schemeClr>
                </a:solidFill>
                <a:latin typeface="+mn-ea"/>
              </a:rPr>
              <a:t>observed</a:t>
            </a:r>
            <a:r>
              <a:rPr lang="ja-JP" altLang="en-US" sz="3400" dirty="0">
                <a:solidFill>
                  <a:schemeClr val="bg1">
                    <a:lumMod val="10000"/>
                  </a:schemeClr>
                </a:solidFill>
                <a:latin typeface="+mn-ea"/>
              </a:rPr>
              <a:t> </a:t>
            </a:r>
            <a:r>
              <a:rPr lang="en-US" altLang="ja-JP" sz="3400" dirty="0">
                <a:solidFill>
                  <a:schemeClr val="bg1">
                    <a:lumMod val="10000"/>
                  </a:schemeClr>
                </a:solidFill>
                <a:latin typeface="+mn-ea"/>
              </a:rPr>
              <a:t>in both cases.</a:t>
            </a:r>
          </a:p>
          <a:p>
            <a:pPr algn="l"/>
            <a:r>
              <a:rPr lang="en-US" altLang="ja-JP" sz="3400" dirty="0">
                <a:solidFill>
                  <a:schemeClr val="bg1">
                    <a:lumMod val="10000"/>
                  </a:schemeClr>
                </a:solidFill>
                <a:latin typeface="+mn-ea"/>
              </a:rPr>
              <a:t>【Discussion】</a:t>
            </a:r>
          </a:p>
          <a:p>
            <a:pPr algn="l"/>
            <a:r>
              <a:rPr lang="ja-JP" altLang="en-US" sz="3400" dirty="0">
                <a:solidFill>
                  <a:schemeClr val="bg1">
                    <a:lumMod val="10000"/>
                  </a:schemeClr>
                </a:solidFill>
                <a:latin typeface="+mn-ea"/>
              </a:rPr>
              <a:t>　○</a:t>
            </a:r>
            <a:r>
              <a:rPr lang="en-US" altLang="ja-JP" sz="3400" dirty="0">
                <a:solidFill>
                  <a:schemeClr val="bg1">
                    <a:lumMod val="10000"/>
                  </a:schemeClr>
                </a:solidFill>
                <a:latin typeface="+mn-ea"/>
              </a:rPr>
              <a:t>Can fermentation methods be confirmed </a:t>
            </a:r>
          </a:p>
          <a:p>
            <a:pPr algn="l"/>
            <a:r>
              <a:rPr lang="ja-JP" altLang="en-US" sz="3400" dirty="0">
                <a:solidFill>
                  <a:schemeClr val="bg1">
                    <a:lumMod val="10000"/>
                  </a:schemeClr>
                </a:solidFill>
                <a:latin typeface="+mn-ea"/>
              </a:rPr>
              <a:t>　　</a:t>
            </a:r>
            <a:r>
              <a:rPr lang="en-US" altLang="ja-JP" sz="3400" dirty="0">
                <a:solidFill>
                  <a:schemeClr val="bg1">
                    <a:lumMod val="10000"/>
                  </a:schemeClr>
                </a:solidFill>
                <a:latin typeface="+mn-ea"/>
              </a:rPr>
              <a:t>by using something other than dry yeast?</a:t>
            </a:r>
            <a:r>
              <a:rPr lang="ja-JP" altLang="en-US" sz="3400" dirty="0">
                <a:solidFill>
                  <a:schemeClr val="bg1">
                    <a:lumMod val="10000"/>
                  </a:schemeClr>
                </a:solidFill>
                <a:latin typeface="+mn-ea"/>
              </a:rPr>
              <a:t>　　　　　　　　　　　　　　　　　　　</a:t>
            </a:r>
            <a:endParaRPr lang="en-US" altLang="ja-JP" sz="3400" dirty="0">
              <a:solidFill>
                <a:schemeClr val="bg1">
                  <a:lumMod val="10000"/>
                </a:schemeClr>
              </a:solidFill>
              <a:latin typeface="+mn-ea"/>
            </a:endParaRPr>
          </a:p>
          <a:p>
            <a:pPr algn="l"/>
            <a:r>
              <a:rPr kumimoji="1" lang="ja-JP" altLang="en-US" sz="3400" dirty="0">
                <a:solidFill>
                  <a:schemeClr val="bg1">
                    <a:lumMod val="10000"/>
                  </a:schemeClr>
                </a:solidFill>
                <a:latin typeface="+mn-ea"/>
              </a:rPr>
              <a:t>　　</a:t>
            </a:r>
            <a:endParaRPr kumimoji="1" lang="en-US" altLang="ja-JP" sz="3400" dirty="0">
              <a:solidFill>
                <a:schemeClr val="bg1">
                  <a:lumMod val="10000"/>
                </a:schemeClr>
              </a:solidFill>
              <a:latin typeface="+mn-ea"/>
            </a:endParaRP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B0499B3F-645E-D44D-9C10-1713EEF4E196}"/>
              </a:ext>
            </a:extLst>
          </p:cNvPr>
          <p:cNvCxnSpPr>
            <a:cxnSpLocks/>
          </p:cNvCxnSpPr>
          <p:nvPr/>
        </p:nvCxnSpPr>
        <p:spPr>
          <a:xfrm flipV="1">
            <a:off x="801193" y="19554339"/>
            <a:ext cx="13755207" cy="1818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8" name="図 28">
            <a:extLst>
              <a:ext uri="{FF2B5EF4-FFF2-40B4-BE49-F238E27FC236}">
                <a16:creationId xmlns:a16="http://schemas.microsoft.com/office/drawing/2014/main" id="{712766F5-6925-0E43-8503-A7CC5E2FED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506" y="21141351"/>
            <a:ext cx="6189532" cy="4642149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DC34D58-A9EF-3648-BEB2-33639D924A4C}"/>
              </a:ext>
            </a:extLst>
          </p:cNvPr>
          <p:cNvSpPr txBox="1"/>
          <p:nvPr/>
        </p:nvSpPr>
        <p:spPr>
          <a:xfrm>
            <a:off x="657697" y="9032163"/>
            <a:ext cx="73293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5000" b="1">
                <a:solidFill>
                  <a:schemeClr val="accent6">
                    <a:lumMod val="75000"/>
                  </a:schemeClr>
                </a:solidFill>
                <a:latin typeface="+mn-ea"/>
              </a:rPr>
              <a:t>Research Objectives</a:t>
            </a:r>
            <a:endParaRPr lang="ja-JP" altLang="en-US" sz="5000" b="1">
              <a:solidFill>
                <a:schemeClr val="accent6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435228D-131F-DD4C-83B3-6AB8B142BC97}"/>
              </a:ext>
            </a:extLst>
          </p:cNvPr>
          <p:cNvSpPr txBox="1"/>
          <p:nvPr/>
        </p:nvSpPr>
        <p:spPr>
          <a:xfrm>
            <a:off x="16092329" y="14608987"/>
            <a:ext cx="133501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3200" dirty="0" err="1">
                <a:latin typeface="+mn-ea"/>
              </a:rPr>
              <a:t>Tamana-no-moto</a:t>
            </a:r>
            <a:r>
              <a:rPr lang="en-US" altLang="ja-JP" sz="3200" dirty="0">
                <a:latin typeface="+mn-ea"/>
              </a:rPr>
              <a:t> was made in September 2008.A fertilizer (soil conditioner) using nothing but bamboo. The honeycomb structure of bamboo and lactobacilli </a:t>
            </a:r>
            <a:r>
              <a:rPr lang="en-US" altLang="ja-JP" sz="3200" dirty="0">
                <a:solidFill>
                  <a:srgbClr val="BA2500"/>
                </a:solidFill>
                <a:latin typeface="+mn-ea"/>
              </a:rPr>
              <a:t>increase</a:t>
            </a:r>
            <a:r>
              <a:rPr lang="en-US" altLang="ja-JP" sz="3200" dirty="0">
                <a:latin typeface="+mn-ea"/>
              </a:rPr>
              <a:t> the number of microorganisms causing the soil to be more compact.Roots grow firmly, the yield increases, and the taste improves due to bamboo-derived amino acids.</a:t>
            </a:r>
            <a:endParaRPr lang="ja-JP" altLang="en-US" sz="3200" dirty="0">
              <a:latin typeface="+mn-ea"/>
            </a:endParaRPr>
          </a:p>
        </p:txBody>
      </p:sp>
      <p:pic>
        <p:nvPicPr>
          <p:cNvPr id="34" name="図 4">
            <a:extLst>
              <a:ext uri="{FF2B5EF4-FFF2-40B4-BE49-F238E27FC236}">
                <a16:creationId xmlns:a16="http://schemas.microsoft.com/office/drawing/2014/main" id="{039481E5-9F2E-4B41-95FA-5CF8E77C77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3" t="24858" r="31163" b="20557"/>
          <a:stretch/>
        </p:blipFill>
        <p:spPr>
          <a:xfrm>
            <a:off x="10546981" y="26152547"/>
            <a:ext cx="3797996" cy="4037203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5B0998E-B407-3441-93EE-6172847D6D76}"/>
              </a:ext>
            </a:extLst>
          </p:cNvPr>
          <p:cNvSpPr txBox="1"/>
          <p:nvPr/>
        </p:nvSpPr>
        <p:spPr>
          <a:xfrm>
            <a:off x="665795" y="16315275"/>
            <a:ext cx="1344770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3300" b="1" dirty="0">
                <a:latin typeface="+mn-ea"/>
              </a:rPr>
              <a:t>Difference between soil conditioner and fertilizer:</a:t>
            </a:r>
          </a:p>
          <a:p>
            <a:pPr algn="l"/>
            <a:r>
              <a:rPr lang="en-US" altLang="ja-JP" sz="3300" b="1" dirty="0">
                <a:latin typeface="+mn-ea"/>
              </a:rPr>
              <a:t>Soil conditioner→applied to change the properties of the soil</a:t>
            </a:r>
          </a:p>
          <a:p>
            <a:pPr algn="l"/>
            <a:r>
              <a:rPr lang="en-US" altLang="ja-JP" sz="3300" b="1" dirty="0">
                <a:latin typeface="+mn-ea"/>
              </a:rPr>
              <a:t>Fertilizers: applied to the soil to nourish crops</a:t>
            </a:r>
            <a:endParaRPr lang="ja-JP" altLang="en-US" sz="3300" dirty="0">
              <a:latin typeface="+mn-ea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FC66C2A-10B6-D843-BCCC-DAEDB4F6ABFD}"/>
              </a:ext>
            </a:extLst>
          </p:cNvPr>
          <p:cNvSpPr txBox="1"/>
          <p:nvPr/>
        </p:nvSpPr>
        <p:spPr>
          <a:xfrm flipH="1">
            <a:off x="34814740" y="-207714626"/>
            <a:ext cx="7034535" cy="125942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【</a:t>
            </a:r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目的</a:t>
            </a:r>
            <a:r>
              <a:rPr lang="en-US" altLang="ja-JP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】</a:t>
            </a:r>
          </a:p>
          <a:p>
            <a:pPr algn="l"/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発酵させた枯れ竹パウダーで土壌改良剤としての効果を調べる。</a:t>
            </a:r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l"/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l"/>
            <a:r>
              <a:rPr lang="en-US" altLang="ja-JP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【</a:t>
            </a:r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仮説</a:t>
            </a:r>
            <a:r>
              <a:rPr lang="en-US" altLang="ja-JP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】</a:t>
            </a:r>
          </a:p>
          <a:p>
            <a:pPr algn="l"/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発酵させた枯れ竹パウダーでも市販のものと同様の効果が見られるのでは</a:t>
            </a:r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l"/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ないか。また、なし（何も入れないもの）よりも成長するのではないか。</a:t>
            </a:r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l"/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l"/>
            <a:r>
              <a:rPr lang="en-US" altLang="ja-JP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【</a:t>
            </a:r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方法</a:t>
            </a:r>
            <a:r>
              <a:rPr lang="en-US" altLang="ja-JP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】</a:t>
            </a:r>
          </a:p>
          <a:p>
            <a:pPr algn="l"/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プランターを用意しそこにハツカダイコン、コマツナを植え</a:t>
            </a:r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l"/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以下のものを入れ成長の違いを調べる。</a:t>
            </a:r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l"/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</a:t>
            </a:r>
            <a:r>
              <a:rPr lang="en-US" altLang="ja-JP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A</a:t>
            </a:r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   なし（何も加えないもの）</a:t>
            </a:r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l"/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</a:t>
            </a:r>
            <a:r>
              <a:rPr lang="en-US" altLang="ja-JP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B</a:t>
            </a:r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   市販</a:t>
            </a:r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l"/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</a:t>
            </a:r>
            <a:r>
              <a:rPr lang="en-US" altLang="ja-JP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C</a:t>
            </a:r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   発酵させた枯れ竹パウダー</a:t>
            </a:r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l"/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</a:t>
            </a:r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l"/>
            <a:r>
              <a:rPr lang="en-US" altLang="ja-JP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【</a:t>
            </a:r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結果</a:t>
            </a:r>
            <a:r>
              <a:rPr lang="en-US" altLang="ja-JP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1】</a:t>
            </a:r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有意差検定　　葉の長さ</a:t>
            </a:r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l"/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</a:t>
            </a:r>
            <a:r>
              <a:rPr lang="ja-JP" altLang="en-US" sz="8800" u="sng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ハツカダイコン</a:t>
            </a:r>
            <a:endParaRPr lang="en-US" altLang="ja-JP" sz="8800" u="sng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l"/>
            <a:endParaRPr lang="en-US" altLang="ja-JP" sz="8800" u="sng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l"/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　　　　　　　　　　　　　なし　　＜　　　市販　　　＜　　発酵させた枯れ竹パウダー　</a:t>
            </a:r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l"/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</a:t>
            </a:r>
            <a:r>
              <a:rPr lang="ja-JP" altLang="en-US" sz="8800" u="sng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コマツナ　</a:t>
            </a:r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</a:t>
            </a:r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l"/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</a:t>
            </a:r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　　　　　　　　　　　　なし　　＜　　　市販　　　＜　　発酵させた枯れ竹パウダー</a:t>
            </a:r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</a:t>
            </a:r>
            <a:r>
              <a:rPr lang="en-US" altLang="ja-JP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【</a:t>
            </a:r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観察</a:t>
            </a:r>
            <a:r>
              <a:rPr lang="en-US" altLang="ja-JP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】</a:t>
            </a:r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</a:t>
            </a:r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○掘り起こした際、枯れ竹パウダーを使用したプランターの中から、</a:t>
            </a:r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　　枯れ竹パウダーの塊が出てきた。</a:t>
            </a:r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○葉が大きいほど根も大きかった。</a:t>
            </a:r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</a:t>
            </a:r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</a:t>
            </a:r>
            <a:r>
              <a:rPr lang="en-US" altLang="ja-JP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【</a:t>
            </a:r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結果</a:t>
            </a:r>
            <a:r>
              <a:rPr lang="en-US" altLang="ja-JP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】</a:t>
            </a:r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　　　　　　　　　　　　　　　　　　　　　　　　　</a:t>
            </a:r>
            <a:r>
              <a:rPr lang="en-US" altLang="ja-JP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【</a:t>
            </a:r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配置</a:t>
            </a:r>
            <a:r>
              <a:rPr lang="en-US" altLang="ja-JP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】</a:t>
            </a:r>
          </a:p>
          <a:p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発酵した枯れ竹パウダーが</a:t>
            </a:r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最も成長したと考えられる。</a:t>
            </a:r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   →しかし、、、</a:t>
            </a:r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　　　　　　　　　　　　　　　　　　　　　　　　　　　　　　</a:t>
            </a:r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　</a:t>
            </a:r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　</a:t>
            </a:r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</a:t>
            </a:r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l"/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</a:t>
            </a:r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l"/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</a:t>
            </a:r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l"/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</a:t>
            </a:r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l"/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</a:t>
            </a:r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l"/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</a:t>
            </a:r>
            <a:endParaRPr lang="en-US" altLang="ja-JP" sz="88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l"/>
            <a:r>
              <a:rPr lang="ja-JP" altLang="en-US" sz="880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</a:t>
            </a:r>
          </a:p>
          <a:p>
            <a:pPr algn="l"/>
            <a:endParaRPr lang="ja-JP" altLang="en-US" sz="8800"/>
          </a:p>
          <a:p>
            <a:pPr algn="l"/>
            <a:endParaRPr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1C5D23F-B615-3549-B185-41FF49EFD42B}"/>
              </a:ext>
            </a:extLst>
          </p:cNvPr>
          <p:cNvSpPr txBox="1"/>
          <p:nvPr/>
        </p:nvSpPr>
        <p:spPr>
          <a:xfrm flipH="1">
            <a:off x="15231376" y="18298679"/>
            <a:ext cx="14499440" cy="1228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altLang="ja-JP" sz="3600" dirty="0">
              <a:latin typeface="+mn-ea"/>
            </a:endParaRPr>
          </a:p>
          <a:p>
            <a:r>
              <a:rPr lang="en-US" altLang="ja-JP" sz="3600" dirty="0">
                <a:solidFill>
                  <a:schemeClr val="tx1"/>
                </a:solidFill>
                <a:latin typeface="+mn-ea"/>
              </a:rPr>
              <a:t>【Result 1】</a:t>
            </a:r>
            <a:endParaRPr lang="ja-JP" altLang="en-US" sz="3600" dirty="0">
              <a:solidFill>
                <a:schemeClr val="tx1"/>
              </a:solidFill>
              <a:latin typeface="+mn-ea"/>
            </a:endParaRPr>
          </a:p>
          <a:p>
            <a:r>
              <a:rPr lang="en-US" altLang="ja-JP" sz="3600" dirty="0">
                <a:solidFill>
                  <a:schemeClr val="tx1"/>
                </a:solidFill>
                <a:latin typeface="+mn-ea"/>
              </a:rPr>
              <a:t>None of the </a:t>
            </a:r>
            <a:r>
              <a:rPr lang="en-US" altLang="ja-JP" sz="3600" dirty="0" err="1">
                <a:solidFill>
                  <a:schemeClr val="tx1"/>
                </a:solidFill>
                <a:latin typeface="+mn-ea"/>
              </a:rPr>
              <a:t>kaiware</a:t>
            </a:r>
            <a:r>
              <a:rPr lang="en-US" altLang="ja-JP" sz="3600" dirty="0">
                <a:solidFill>
                  <a:schemeClr val="tx1"/>
                </a:solidFill>
                <a:latin typeface="+mn-ea"/>
              </a:rPr>
              <a:t> radish grew long and did </a:t>
            </a:r>
            <a:r>
              <a:rPr lang="en-US" altLang="ja-JP" sz="3600" dirty="0">
                <a:solidFill>
                  <a:srgbClr val="BA2500"/>
                </a:solidFill>
                <a:latin typeface="+mn-ea"/>
              </a:rPr>
              <a:t>not germinate</a:t>
            </a:r>
            <a:r>
              <a:rPr lang="en-US" altLang="ja-JP" sz="3600" dirty="0">
                <a:solidFill>
                  <a:schemeClr val="tx1"/>
                </a:solidFill>
                <a:latin typeface="+mn-ea"/>
              </a:rPr>
              <a:t> with dead bamboo powder. Both commercial and “none” died without growing completely.</a:t>
            </a:r>
            <a:endParaRPr lang="ja-JP" altLang="en-US" sz="3600" dirty="0">
              <a:solidFill>
                <a:schemeClr val="tx1"/>
              </a:solidFill>
              <a:latin typeface="+mn-ea"/>
            </a:endParaRPr>
          </a:p>
          <a:p>
            <a:endParaRPr lang="en-US" altLang="ja-JP" sz="3600" dirty="0">
              <a:latin typeface="+mn-ea"/>
            </a:endParaRPr>
          </a:p>
          <a:p>
            <a:pPr algn="ctr"/>
            <a:r>
              <a:rPr lang="ja-JP" altLang="en-US" sz="3600" dirty="0">
                <a:solidFill>
                  <a:schemeClr val="tx1"/>
                </a:solidFill>
                <a:latin typeface="+mn-ea"/>
              </a:rPr>
              <a:t>　　　　　</a:t>
            </a:r>
          </a:p>
          <a:p>
            <a:pPr algn="ctr"/>
            <a:endParaRPr lang="ja-JP" altLang="en-US" sz="3600" dirty="0">
              <a:latin typeface="+mn-ea"/>
            </a:endParaRPr>
          </a:p>
          <a:p>
            <a:pPr algn="ctr"/>
            <a:endParaRPr lang="ja-JP" altLang="en-US" sz="3600" dirty="0">
              <a:solidFill>
                <a:schemeClr val="tx1"/>
              </a:solidFill>
              <a:latin typeface="+mn-ea"/>
            </a:endParaRPr>
          </a:p>
          <a:p>
            <a:pPr algn="ctr"/>
            <a:endParaRPr lang="ja-JP" altLang="en-US" sz="3600" dirty="0">
              <a:latin typeface="+mn-ea"/>
            </a:endParaRPr>
          </a:p>
          <a:p>
            <a:pPr algn="ctr"/>
            <a:endParaRPr lang="ja-JP" altLang="en-US" sz="3600" dirty="0">
              <a:solidFill>
                <a:schemeClr val="tx1"/>
              </a:solidFill>
              <a:latin typeface="+mn-ea"/>
            </a:endParaRPr>
          </a:p>
          <a:p>
            <a:pPr algn="ctr"/>
            <a:endParaRPr lang="ja-JP" altLang="en-US" sz="3600" dirty="0">
              <a:latin typeface="+mn-ea"/>
            </a:endParaRPr>
          </a:p>
          <a:p>
            <a:pPr algn="ctr"/>
            <a:endParaRPr lang="ja-JP" altLang="en-US" sz="3600" dirty="0">
              <a:latin typeface="+mn-ea"/>
            </a:endParaRPr>
          </a:p>
          <a:p>
            <a:pPr algn="ctr"/>
            <a:endParaRPr lang="en-US" altLang="ja-JP" sz="3600" dirty="0">
              <a:solidFill>
                <a:schemeClr val="tx1"/>
              </a:solidFill>
              <a:latin typeface="+mn-ea"/>
            </a:endParaRPr>
          </a:p>
          <a:p>
            <a:r>
              <a:rPr lang="en-US" altLang="ja-JP" sz="3600" dirty="0">
                <a:latin typeface="+mn-ea"/>
              </a:rPr>
              <a:t>【Observation】(radish and </a:t>
            </a:r>
            <a:r>
              <a:rPr lang="en-US" altLang="ja-JP" sz="3600" dirty="0" err="1">
                <a:latin typeface="+mn-ea"/>
              </a:rPr>
              <a:t>komatsuna</a:t>
            </a:r>
            <a:r>
              <a:rPr lang="en-US" altLang="ja-JP" sz="3600" dirty="0">
                <a:latin typeface="+mn-ea"/>
              </a:rPr>
              <a:t>)</a:t>
            </a:r>
            <a:endParaRPr lang="ja-JP" altLang="en-US" sz="3600" dirty="0">
              <a:latin typeface="+mn-ea"/>
            </a:endParaRPr>
          </a:p>
          <a:p>
            <a:r>
              <a:rPr lang="ja-JP" altLang="en-US" sz="3600" dirty="0">
                <a:latin typeface="+mn-ea"/>
              </a:rPr>
              <a:t>　</a:t>
            </a:r>
            <a:r>
              <a:rPr lang="en-US" altLang="ja-JP" sz="3600" dirty="0">
                <a:latin typeface="+mn-ea"/>
              </a:rPr>
              <a:t>When dug up, clumps of the dead bamboo powder were found in </a:t>
            </a:r>
            <a:r>
              <a:rPr lang="ja-JP" altLang="en-US" sz="3600" dirty="0">
                <a:latin typeface="+mn-ea"/>
              </a:rPr>
              <a:t>　　</a:t>
            </a:r>
            <a:endParaRPr lang="en-US" altLang="ja-JP" sz="3600" dirty="0">
              <a:latin typeface="+mn-ea"/>
            </a:endParaRPr>
          </a:p>
          <a:p>
            <a:r>
              <a:rPr lang="ja-JP" altLang="en-US" sz="3600" dirty="0">
                <a:latin typeface="+mn-ea"/>
              </a:rPr>
              <a:t>　</a:t>
            </a:r>
            <a:r>
              <a:rPr lang="en-US" altLang="ja-JP" sz="3600" dirty="0">
                <a:latin typeface="+mn-ea"/>
              </a:rPr>
              <a:t>the planters where it had been used.</a:t>
            </a:r>
            <a:endParaRPr lang="ja-JP" altLang="en-US" sz="3600" dirty="0">
              <a:latin typeface="+mn-ea"/>
            </a:endParaRPr>
          </a:p>
          <a:p>
            <a:r>
              <a:rPr lang="ja-JP" altLang="en-US" sz="3600" dirty="0">
                <a:latin typeface="+mn-ea"/>
              </a:rPr>
              <a:t>○</a:t>
            </a:r>
            <a:r>
              <a:rPr lang="en-US" altLang="ja-JP" sz="3600" dirty="0">
                <a:latin typeface="+mn-ea"/>
              </a:rPr>
              <a:t>The larger the leaves, the larger the roots</a:t>
            </a:r>
          </a:p>
          <a:p>
            <a:r>
              <a:rPr lang="en-US" altLang="ja-JP" sz="3600" dirty="0">
                <a:latin typeface="+mn-ea"/>
              </a:rPr>
              <a:t>    were.</a:t>
            </a:r>
            <a:endParaRPr lang="ja-JP" altLang="en-US" sz="3600" dirty="0">
              <a:latin typeface="+mn-ea"/>
            </a:endParaRPr>
          </a:p>
          <a:p>
            <a:r>
              <a:rPr lang="en-US" altLang="ja-JP" sz="3600" dirty="0">
                <a:latin typeface="+mn-ea"/>
              </a:rPr>
              <a:t>【Result】</a:t>
            </a:r>
            <a:r>
              <a:rPr lang="ja-JP" altLang="en-US" sz="3600" dirty="0">
                <a:latin typeface="+mn-ea"/>
              </a:rPr>
              <a:t>　　　　　　　　　　　　　　　　　　　　　　　　　　　</a:t>
            </a:r>
          </a:p>
          <a:p>
            <a:r>
              <a:rPr lang="ja-JP" altLang="en-US" sz="3600" dirty="0">
                <a:latin typeface="+mn-ea"/>
              </a:rPr>
              <a:t>　</a:t>
            </a:r>
            <a:r>
              <a:rPr lang="en-US" altLang="ja-JP" sz="3600" dirty="0">
                <a:latin typeface="+mn-ea"/>
              </a:rPr>
              <a:t>The one that used fermented withered </a:t>
            </a:r>
          </a:p>
          <a:p>
            <a:r>
              <a:rPr lang="en-US" altLang="ja-JP" sz="3600" dirty="0">
                <a:latin typeface="+mn-ea"/>
              </a:rPr>
              <a:t>    bamboo powder grew the most.</a:t>
            </a:r>
            <a:r>
              <a:rPr lang="ja-JP" altLang="en-US" sz="3600" dirty="0">
                <a:latin typeface="+mn-ea"/>
              </a:rPr>
              <a:t>　</a:t>
            </a:r>
            <a:endParaRPr lang="en-US" altLang="ja-JP" sz="3600" dirty="0">
              <a:latin typeface="+mn-ea"/>
            </a:endParaRPr>
          </a:p>
        </p:txBody>
      </p:sp>
      <p:pic>
        <p:nvPicPr>
          <p:cNvPr id="44" name="図 13">
            <a:extLst>
              <a:ext uri="{FF2B5EF4-FFF2-40B4-BE49-F238E27FC236}">
                <a16:creationId xmlns:a16="http://schemas.microsoft.com/office/drawing/2014/main" id="{6829C2E4-58E0-D940-9BD6-59AE8CCAC8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17" r="36699"/>
          <a:stretch/>
        </p:blipFill>
        <p:spPr>
          <a:xfrm>
            <a:off x="25845784" y="30564310"/>
            <a:ext cx="3366439" cy="4942536"/>
          </a:xfrm>
          <a:prstGeom prst="rect">
            <a:avLst/>
          </a:prstGeom>
        </p:spPr>
      </p:pic>
      <p:pic>
        <p:nvPicPr>
          <p:cNvPr id="45" name="図 45">
            <a:extLst>
              <a:ext uri="{FF2B5EF4-FFF2-40B4-BE49-F238E27FC236}">
                <a16:creationId xmlns:a16="http://schemas.microsoft.com/office/drawing/2014/main" id="{89B0E95C-9129-A244-A38F-27B359A823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5" t="49566" r="17631" b="40330"/>
          <a:stretch/>
        </p:blipFill>
        <p:spPr>
          <a:xfrm>
            <a:off x="24589626" y="27534888"/>
            <a:ext cx="4902665" cy="2756786"/>
          </a:xfrm>
          <a:prstGeom prst="rect">
            <a:avLst/>
          </a:prstGeom>
        </p:spPr>
      </p:pic>
      <p:sp>
        <p:nvSpPr>
          <p:cNvPr id="46" name="四角形 45">
            <a:extLst>
              <a:ext uri="{FF2B5EF4-FFF2-40B4-BE49-F238E27FC236}">
                <a16:creationId xmlns:a16="http://schemas.microsoft.com/office/drawing/2014/main" id="{DC0AD34D-382E-544F-9780-9CDCD6F0CA0B}"/>
              </a:ext>
            </a:extLst>
          </p:cNvPr>
          <p:cNvSpPr/>
          <p:nvPr/>
        </p:nvSpPr>
        <p:spPr>
          <a:xfrm flipV="1">
            <a:off x="628499" y="30564310"/>
            <a:ext cx="14289211" cy="11608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5CF2F98-9306-CA40-B7F4-689EA299F774}"/>
              </a:ext>
            </a:extLst>
          </p:cNvPr>
          <p:cNvSpPr txBox="1"/>
          <p:nvPr/>
        </p:nvSpPr>
        <p:spPr>
          <a:xfrm rot="10800000" flipH="1" flipV="1">
            <a:off x="25276029" y="36419557"/>
            <a:ext cx="47984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3000" u="sng" dirty="0">
                <a:latin typeface="+mn-ea"/>
              </a:rPr>
              <a:t>〈Composition 〉</a:t>
            </a:r>
            <a:r>
              <a:rPr lang="ja-JP" altLang="en-US" sz="3000" u="sng" dirty="0">
                <a:latin typeface="+mn-ea"/>
              </a:rPr>
              <a:t>　　</a:t>
            </a:r>
          </a:p>
          <a:p>
            <a:pPr algn="l"/>
            <a:r>
              <a:rPr lang="ja-JP" altLang="en-US" sz="3000" u="sng" dirty="0">
                <a:latin typeface="+mn-ea"/>
              </a:rPr>
              <a:t>・</a:t>
            </a:r>
            <a:r>
              <a:rPr lang="en-US" altLang="ja-JP" sz="3000" u="sng" dirty="0" err="1">
                <a:latin typeface="+mn-ea"/>
              </a:rPr>
              <a:t>Akadama</a:t>
            </a:r>
            <a:r>
              <a:rPr lang="en-US" altLang="ja-JP" sz="3000" u="sng" dirty="0">
                <a:latin typeface="+mn-ea"/>
              </a:rPr>
              <a:t> soil</a:t>
            </a:r>
            <a:r>
              <a:rPr lang="ja-JP" altLang="en-US" sz="3000" u="sng" dirty="0">
                <a:latin typeface="+mn-ea"/>
              </a:rPr>
              <a:t>　　</a:t>
            </a:r>
          </a:p>
          <a:p>
            <a:pPr algn="l"/>
            <a:r>
              <a:rPr lang="ja-JP" altLang="en-US" sz="3000" u="sng" dirty="0">
                <a:latin typeface="+mn-ea"/>
              </a:rPr>
              <a:t>・</a:t>
            </a:r>
            <a:r>
              <a:rPr lang="en-US" altLang="ja-JP" sz="3000" u="sng" dirty="0" err="1">
                <a:latin typeface="+mn-ea"/>
              </a:rPr>
              <a:t>Kanuma</a:t>
            </a:r>
            <a:r>
              <a:rPr lang="en-US" altLang="ja-JP" sz="3000" u="sng" dirty="0">
                <a:latin typeface="+mn-ea"/>
              </a:rPr>
              <a:t> clay</a:t>
            </a:r>
            <a:r>
              <a:rPr lang="ja-JP" altLang="en-US" sz="3000" u="sng" dirty="0">
                <a:latin typeface="+mn-ea"/>
              </a:rPr>
              <a:t>　　　　　</a:t>
            </a:r>
          </a:p>
          <a:p>
            <a:pPr algn="l"/>
            <a:r>
              <a:rPr lang="ja-JP" altLang="en-US" sz="3000" u="sng" dirty="0">
                <a:latin typeface="+mn-ea"/>
              </a:rPr>
              <a:t>・</a:t>
            </a:r>
            <a:r>
              <a:rPr lang="en-US" altLang="ja-JP" sz="3000" u="sng" dirty="0">
                <a:latin typeface="+mn-ea"/>
              </a:rPr>
              <a:t>Peat moss and bark   </a:t>
            </a:r>
          </a:p>
          <a:p>
            <a:pPr algn="l"/>
            <a:r>
              <a:rPr lang="en-US" altLang="ja-JP" sz="3000" u="sng" dirty="0">
                <a:latin typeface="+mn-ea"/>
              </a:rPr>
              <a:t>    compost</a:t>
            </a:r>
            <a:r>
              <a:rPr lang="ja-JP" altLang="en-US" sz="3000" u="sng" dirty="0">
                <a:latin typeface="+mn-ea"/>
              </a:rPr>
              <a:t>　　</a:t>
            </a:r>
          </a:p>
          <a:p>
            <a:pPr algn="l"/>
            <a:r>
              <a:rPr lang="ja-JP" altLang="en-US" sz="3000" u="sng" dirty="0">
                <a:latin typeface="+mn-ea"/>
              </a:rPr>
              <a:t>・</a:t>
            </a:r>
            <a:r>
              <a:rPr lang="en-US" altLang="ja-JP" sz="3000" u="sng" dirty="0" err="1">
                <a:latin typeface="+mn-ea"/>
              </a:rPr>
              <a:t>Kunzan</a:t>
            </a:r>
            <a:r>
              <a:rPr lang="en-US" altLang="ja-JP" sz="3000" u="sng" dirty="0">
                <a:latin typeface="+mn-ea"/>
              </a:rPr>
              <a:t> charcoal</a:t>
            </a:r>
            <a:endParaRPr lang="en-US" altLang="ja-JP" sz="3000" dirty="0">
              <a:latin typeface="+mn-ea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6AD54C0-B56E-D148-8830-2A0CD0B09A2D}"/>
              </a:ext>
            </a:extLst>
          </p:cNvPr>
          <p:cNvSpPr txBox="1"/>
          <p:nvPr/>
        </p:nvSpPr>
        <p:spPr>
          <a:xfrm>
            <a:off x="16234561" y="10945254"/>
            <a:ext cx="133200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3200" dirty="0">
                <a:latin typeface="+mn-ea"/>
              </a:rPr>
              <a:t>&lt;Prediction of the amount of bamboo growing in </a:t>
            </a:r>
            <a:r>
              <a:rPr lang="en-US" altLang="ja-JP" sz="3200" dirty="0" err="1">
                <a:latin typeface="+mn-ea"/>
              </a:rPr>
              <a:t>Hita</a:t>
            </a:r>
            <a:r>
              <a:rPr lang="en-US" altLang="ja-JP" sz="3200" dirty="0">
                <a:latin typeface="+mn-ea"/>
              </a:rPr>
              <a:t>  in the</a:t>
            </a:r>
            <a:r>
              <a:rPr lang="ja-JP" altLang="en-US" sz="3200" dirty="0">
                <a:latin typeface="+mn-ea"/>
              </a:rPr>
              <a:t> </a:t>
            </a:r>
            <a:r>
              <a:rPr lang="en-US" altLang="ja-JP" sz="3200" dirty="0">
                <a:latin typeface="+mn-ea"/>
              </a:rPr>
              <a:t>future〉</a:t>
            </a:r>
            <a:endParaRPr lang="ja-JP" altLang="en-US" sz="3200" dirty="0">
              <a:latin typeface="+mn-ea"/>
            </a:endParaRPr>
          </a:p>
          <a:p>
            <a:pPr algn="l"/>
            <a:r>
              <a:rPr lang="en-US" altLang="ja-JP" sz="3200" dirty="0">
                <a:latin typeface="+mn-ea"/>
              </a:rPr>
              <a:t>The area of bamboo forests in </a:t>
            </a:r>
            <a:r>
              <a:rPr lang="en-US" altLang="ja-JP" sz="3200" dirty="0" err="1">
                <a:latin typeface="+mn-ea"/>
              </a:rPr>
              <a:t>Hita</a:t>
            </a:r>
            <a:r>
              <a:rPr lang="en-US" altLang="ja-JP" sz="3200" dirty="0">
                <a:latin typeface="+mn-ea"/>
              </a:rPr>
              <a:t> , Oita Prefecture is 7,820,000 square meters.The number of newly grown bamboo plants is estimated to be about 106,000 per year.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F9DD173-EEE3-C74F-A921-1724CE90E8E3}"/>
              </a:ext>
            </a:extLst>
          </p:cNvPr>
          <p:cNvSpPr txBox="1"/>
          <p:nvPr/>
        </p:nvSpPr>
        <p:spPr>
          <a:xfrm>
            <a:off x="1764531" y="33762495"/>
            <a:ext cx="13054234" cy="655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DFFA2AD-5392-8643-AB79-4D04AE35748E}"/>
              </a:ext>
            </a:extLst>
          </p:cNvPr>
          <p:cNvSpPr txBox="1"/>
          <p:nvPr/>
        </p:nvSpPr>
        <p:spPr>
          <a:xfrm flipH="1">
            <a:off x="775599" y="31503604"/>
            <a:ext cx="14142111" cy="1006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3600" dirty="0">
                <a:latin typeface="+mn-ea"/>
              </a:rPr>
              <a:t>【Purpose】</a:t>
            </a:r>
          </a:p>
          <a:p>
            <a:pPr algn="l"/>
            <a:r>
              <a:rPr lang="ja-JP" altLang="en-US" sz="3600" dirty="0">
                <a:latin typeface="+mn-ea"/>
              </a:rPr>
              <a:t>　</a:t>
            </a:r>
            <a:r>
              <a:rPr lang="en-US" altLang="ja-JP" sz="3600" dirty="0">
                <a:latin typeface="+mn-ea"/>
              </a:rPr>
              <a:t>Fermented </a:t>
            </a:r>
            <a:r>
              <a:rPr lang="en-US" altLang="ja-JP" sz="3600">
                <a:latin typeface="+mn-ea"/>
              </a:rPr>
              <a:t>withered </a:t>
            </a:r>
            <a:r>
              <a:rPr lang="en-US" altLang="ja-JP" sz="3600" dirty="0">
                <a:latin typeface="+mn-ea"/>
              </a:rPr>
              <a:t>bamboo powder will be used to study its </a:t>
            </a:r>
          </a:p>
          <a:p>
            <a:pPr algn="l"/>
            <a:r>
              <a:rPr lang="ja-JP" altLang="en-US" sz="3600" dirty="0">
                <a:latin typeface="+mn-ea"/>
              </a:rPr>
              <a:t>　</a:t>
            </a:r>
            <a:r>
              <a:rPr lang="en-US" altLang="ja-JP" sz="3600" dirty="0">
                <a:latin typeface="+mn-ea"/>
              </a:rPr>
              <a:t>effectiveness as a soil conditioner.</a:t>
            </a:r>
            <a:endParaRPr lang="ja-JP" altLang="en-US" sz="3600" dirty="0">
              <a:latin typeface="+mn-ea"/>
            </a:endParaRPr>
          </a:p>
          <a:p>
            <a:pPr algn="l"/>
            <a:r>
              <a:rPr lang="en-US" altLang="ja-JP" sz="3600" dirty="0">
                <a:latin typeface="+mn-ea"/>
              </a:rPr>
              <a:t>【Hypothesis】</a:t>
            </a:r>
          </a:p>
          <a:p>
            <a:pPr algn="l"/>
            <a:r>
              <a:rPr lang="ja-JP" altLang="en-US" sz="3600" dirty="0">
                <a:latin typeface="+mn-ea"/>
              </a:rPr>
              <a:t>　</a:t>
            </a:r>
            <a:r>
              <a:rPr lang="en-US" altLang="ja-JP" sz="3600" dirty="0">
                <a:latin typeface="+mn-ea"/>
              </a:rPr>
              <a:t>Fermented withered bamboo powder would have the same </a:t>
            </a:r>
            <a:r>
              <a:rPr lang="ja-JP" altLang="en-US" sz="3600" dirty="0">
                <a:latin typeface="+mn-ea"/>
              </a:rPr>
              <a:t>     </a:t>
            </a:r>
            <a:endParaRPr lang="en-US" altLang="ja-JP" sz="3600" dirty="0">
              <a:latin typeface="+mn-ea"/>
            </a:endParaRPr>
          </a:p>
          <a:p>
            <a:pPr algn="l"/>
            <a:r>
              <a:rPr lang="ja-JP" altLang="en-US" sz="3600" dirty="0">
                <a:latin typeface="+mn-ea"/>
              </a:rPr>
              <a:t>　</a:t>
            </a:r>
            <a:r>
              <a:rPr lang="en-US" altLang="ja-JP" sz="3600" dirty="0">
                <a:latin typeface="+mn-ea"/>
              </a:rPr>
              <a:t>effect as commercial products. It may be possible to see the </a:t>
            </a:r>
            <a:r>
              <a:rPr lang="ja-JP" altLang="en-US" sz="3600" dirty="0">
                <a:latin typeface="+mn-ea"/>
              </a:rPr>
              <a:t>    </a:t>
            </a:r>
            <a:endParaRPr lang="en-US" altLang="ja-JP" sz="3600" dirty="0">
              <a:latin typeface="+mn-ea"/>
            </a:endParaRPr>
          </a:p>
          <a:p>
            <a:pPr algn="l"/>
            <a:r>
              <a:rPr lang="ja-JP" altLang="en-US" sz="3600" dirty="0">
                <a:latin typeface="+mn-ea"/>
              </a:rPr>
              <a:t>　</a:t>
            </a:r>
            <a:r>
              <a:rPr lang="en-US" altLang="ja-JP" sz="3600" dirty="0">
                <a:solidFill>
                  <a:srgbClr val="BA2500"/>
                </a:solidFill>
                <a:latin typeface="+mn-ea"/>
              </a:rPr>
              <a:t>same effect</a:t>
            </a:r>
            <a:r>
              <a:rPr lang="en-US" altLang="ja-JP" sz="3600" dirty="0">
                <a:latin typeface="+mn-ea"/>
              </a:rPr>
              <a:t> with fermented dead bamboo powder as with </a:t>
            </a:r>
            <a:r>
              <a:rPr lang="ja-JP" altLang="en-US" sz="3600" dirty="0">
                <a:latin typeface="+mn-ea"/>
              </a:rPr>
              <a:t>   </a:t>
            </a:r>
            <a:endParaRPr lang="en-US" altLang="ja-JP" sz="3600" dirty="0">
              <a:latin typeface="+mn-ea"/>
            </a:endParaRPr>
          </a:p>
          <a:p>
            <a:pPr algn="l"/>
            <a:r>
              <a:rPr lang="ja-JP" altLang="en-US" sz="3600" dirty="0">
                <a:latin typeface="+mn-ea"/>
              </a:rPr>
              <a:t>　</a:t>
            </a:r>
            <a:r>
              <a:rPr lang="en-US" altLang="ja-JP" sz="3600" dirty="0">
                <a:latin typeface="+mn-ea"/>
              </a:rPr>
              <a:t>commercial products. Also, </a:t>
            </a:r>
            <a:r>
              <a:rPr lang="en-US" altLang="ja-JP" sz="3600" dirty="0">
                <a:solidFill>
                  <a:srgbClr val="BA2500"/>
                </a:solidFill>
                <a:latin typeface="+mn-ea"/>
              </a:rPr>
              <a:t>it may grow better than using </a:t>
            </a:r>
          </a:p>
          <a:p>
            <a:pPr algn="l"/>
            <a:r>
              <a:rPr lang="en-US" altLang="ja-JP" sz="3600" dirty="0">
                <a:solidFill>
                  <a:srgbClr val="BA2500"/>
                </a:solidFill>
                <a:latin typeface="+mn-ea"/>
              </a:rPr>
              <a:t>    nothing</a:t>
            </a:r>
            <a:r>
              <a:rPr lang="en-US" altLang="ja-JP" sz="3600" dirty="0">
                <a:latin typeface="+mn-ea"/>
              </a:rPr>
              <a:t>.</a:t>
            </a:r>
            <a:endParaRPr lang="en-US" altLang="ja-JP" sz="3600" dirty="0">
              <a:solidFill>
                <a:srgbClr val="BA2500"/>
              </a:solidFill>
              <a:latin typeface="+mn-ea"/>
            </a:endParaRPr>
          </a:p>
          <a:p>
            <a:pPr algn="l"/>
            <a:r>
              <a:rPr lang="ja-JP" altLang="en-US" sz="3600" dirty="0">
                <a:latin typeface="+mn-ea"/>
              </a:rPr>
              <a:t>　</a:t>
            </a:r>
            <a:r>
              <a:rPr lang="en-US" altLang="ja-JP" sz="3600" dirty="0">
                <a:latin typeface="+mn-ea"/>
              </a:rPr>
              <a:t>(without adding anything).</a:t>
            </a:r>
            <a:endParaRPr lang="ja-JP" altLang="en-US" sz="3600" dirty="0">
              <a:latin typeface="+mn-ea"/>
            </a:endParaRPr>
          </a:p>
          <a:p>
            <a:pPr algn="l"/>
            <a:r>
              <a:rPr lang="en-US" altLang="ja-JP" sz="3600" dirty="0">
                <a:latin typeface="+mn-ea"/>
              </a:rPr>
              <a:t>【Methods】</a:t>
            </a:r>
            <a:endParaRPr lang="ja-JP" altLang="en-US" sz="3600" dirty="0">
              <a:solidFill>
                <a:schemeClr val="tx1"/>
              </a:solidFill>
              <a:latin typeface="+mn-ea"/>
            </a:endParaRPr>
          </a:p>
          <a:p>
            <a:r>
              <a:rPr lang="ja-JP" altLang="en-US" sz="3600" dirty="0">
                <a:solidFill>
                  <a:schemeClr val="tx1"/>
                </a:solidFill>
                <a:latin typeface="+mn-ea"/>
              </a:rPr>
              <a:t>　</a:t>
            </a:r>
            <a:r>
              <a:rPr lang="en-US" altLang="ja-JP" sz="3600" dirty="0" err="1">
                <a:solidFill>
                  <a:schemeClr val="tx1"/>
                </a:solidFill>
                <a:latin typeface="+mn-ea"/>
              </a:rPr>
              <a:t>Kaiware</a:t>
            </a:r>
            <a:r>
              <a:rPr lang="en-US" altLang="ja-JP" sz="36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ja-JP" sz="3600">
                <a:latin typeface="+mn-ea"/>
              </a:rPr>
              <a:t>radish</a:t>
            </a:r>
            <a:r>
              <a:rPr lang="en-US" altLang="ja-JP" sz="3600" dirty="0">
                <a:solidFill>
                  <a:schemeClr val="tx1"/>
                </a:solidFill>
                <a:latin typeface="+mn-ea"/>
              </a:rPr>
              <a:t>, </a:t>
            </a:r>
            <a:r>
              <a:rPr lang="en-US" altLang="ja-JP" sz="3600" dirty="0" err="1">
                <a:solidFill>
                  <a:schemeClr val="tx1"/>
                </a:solidFill>
                <a:latin typeface="+mn-ea"/>
              </a:rPr>
              <a:t>komatsuna</a:t>
            </a:r>
            <a:r>
              <a:rPr lang="en-US" altLang="ja-JP" sz="3600" dirty="0">
                <a:solidFill>
                  <a:schemeClr val="tx1"/>
                </a:solidFill>
                <a:latin typeface="+mn-ea"/>
              </a:rPr>
              <a:t>, and </a:t>
            </a:r>
            <a:r>
              <a:rPr lang="en-US" altLang="ja-JP" sz="3600" err="1">
                <a:solidFill>
                  <a:schemeClr val="tx1"/>
                </a:solidFill>
                <a:latin typeface="+mn-ea"/>
              </a:rPr>
              <a:t>hatsuka</a:t>
            </a:r>
            <a:r>
              <a:rPr lang="en-US" altLang="ja-JP" sz="3600">
                <a:solidFill>
                  <a:schemeClr val="tx1"/>
                </a:solidFill>
                <a:latin typeface="+mn-ea"/>
              </a:rPr>
              <a:t> radish</a:t>
            </a:r>
            <a:r>
              <a:rPr lang="en-US" altLang="ja-JP" sz="3600" dirty="0">
                <a:solidFill>
                  <a:schemeClr val="tx1"/>
                </a:solidFill>
                <a:latin typeface="+mn-ea"/>
              </a:rPr>
              <a:t>, </a:t>
            </a:r>
            <a:r>
              <a:rPr lang="en-US" altLang="ja-JP" sz="3600">
                <a:latin typeface="+mn-ea"/>
              </a:rPr>
              <a:t>were</a:t>
            </a:r>
            <a:r>
              <a:rPr lang="en-US" altLang="ja-JP" sz="360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ja-JP" sz="3600" dirty="0">
                <a:solidFill>
                  <a:schemeClr val="tx1"/>
                </a:solidFill>
                <a:latin typeface="+mn-ea"/>
              </a:rPr>
              <a:t>divided </a:t>
            </a:r>
            <a:endParaRPr lang="en-US" altLang="ja-JP" sz="3600">
              <a:solidFill>
                <a:schemeClr val="tx1"/>
              </a:solidFill>
              <a:latin typeface="+mn-ea"/>
            </a:endParaRPr>
          </a:p>
          <a:p>
            <a:r>
              <a:rPr lang="en-US" altLang="ja-JP" sz="3600">
                <a:latin typeface="+mn-ea"/>
              </a:rPr>
              <a:t>   </a:t>
            </a:r>
            <a:r>
              <a:rPr lang="en-US" altLang="ja-JP" sz="3600" dirty="0">
                <a:solidFill>
                  <a:schemeClr val="tx1"/>
                </a:solidFill>
                <a:latin typeface="+mn-ea"/>
              </a:rPr>
              <a:t>and </a:t>
            </a:r>
            <a:r>
              <a:rPr lang="en-US" altLang="ja-JP" sz="3600">
                <a:solidFill>
                  <a:schemeClr val="tx1"/>
                </a:solidFill>
                <a:latin typeface="+mn-ea"/>
              </a:rPr>
              <a:t>each were </a:t>
            </a:r>
            <a:r>
              <a:rPr lang="en-US" altLang="ja-JP" sz="3600" dirty="0">
                <a:solidFill>
                  <a:schemeClr val="tx1"/>
                </a:solidFill>
                <a:latin typeface="+mn-ea"/>
              </a:rPr>
              <a:t>put </a:t>
            </a:r>
            <a:r>
              <a:rPr lang="en-US" altLang="ja-JP" sz="3600">
                <a:solidFill>
                  <a:schemeClr val="tx1"/>
                </a:solidFill>
                <a:latin typeface="+mn-ea"/>
              </a:rPr>
              <a:t>these One of these </a:t>
            </a:r>
            <a:r>
              <a:rPr lang="en-US" altLang="ja-JP" sz="3600" dirty="0">
                <a:solidFill>
                  <a:schemeClr val="tx1"/>
                </a:solidFill>
                <a:latin typeface="+mn-ea"/>
              </a:rPr>
              <a:t>in.</a:t>
            </a:r>
            <a:r>
              <a:rPr lang="en-US" altLang="ja-JP" sz="3600">
                <a:solidFill>
                  <a:schemeClr val="tx1"/>
                </a:solidFill>
                <a:latin typeface="+mn-ea"/>
              </a:rPr>
              <a:t> </a:t>
            </a:r>
            <a:endParaRPr lang="en-US" altLang="ja-JP" sz="3600" dirty="0">
              <a:latin typeface="+mn-ea"/>
            </a:endParaRPr>
          </a:p>
          <a:p>
            <a:r>
              <a:rPr lang="ja-JP" altLang="en-US" sz="3600" dirty="0">
                <a:latin typeface="+mn-ea"/>
              </a:rPr>
              <a:t>　</a:t>
            </a:r>
            <a:r>
              <a:rPr lang="en-US" altLang="ja-JP" sz="3600" dirty="0">
                <a:latin typeface="+mn-ea"/>
              </a:rPr>
              <a:t>A</a:t>
            </a:r>
            <a:r>
              <a:rPr lang="ja-JP" altLang="en-US" sz="3600" dirty="0">
                <a:latin typeface="+mn-ea"/>
              </a:rPr>
              <a:t>  </a:t>
            </a:r>
            <a:r>
              <a:rPr lang="en-US" altLang="ja-JP" sz="3600" dirty="0">
                <a:latin typeface="+mn-ea"/>
              </a:rPr>
              <a:t>None (nothing added).      B</a:t>
            </a:r>
            <a:r>
              <a:rPr lang="ja-JP" altLang="en-US" sz="3600" dirty="0">
                <a:latin typeface="+mn-ea"/>
              </a:rPr>
              <a:t>   </a:t>
            </a:r>
            <a:r>
              <a:rPr lang="en-US" altLang="ja-JP" sz="3600">
                <a:latin typeface="+mn-ea"/>
              </a:rPr>
              <a:t>Commercial product</a:t>
            </a:r>
            <a:endParaRPr lang="en-US" altLang="ja-JP" sz="3600" dirty="0">
              <a:latin typeface="+mn-ea"/>
            </a:endParaRPr>
          </a:p>
          <a:p>
            <a:pPr algn="l"/>
            <a:r>
              <a:rPr lang="ja-JP" altLang="en-US" sz="3600" dirty="0">
                <a:latin typeface="+mn-ea"/>
              </a:rPr>
              <a:t>　</a:t>
            </a:r>
            <a:r>
              <a:rPr lang="en-US" altLang="ja-JP" sz="3600" dirty="0">
                <a:latin typeface="+mn-ea"/>
              </a:rPr>
              <a:t>C</a:t>
            </a:r>
            <a:r>
              <a:rPr lang="ja-JP" altLang="en-US" sz="3600" dirty="0">
                <a:latin typeface="+mn-ea"/>
              </a:rPr>
              <a:t>   </a:t>
            </a:r>
            <a:r>
              <a:rPr lang="en-US" altLang="ja-JP" sz="3600" dirty="0">
                <a:latin typeface="+mn-ea"/>
              </a:rPr>
              <a:t>Fermented </a:t>
            </a:r>
            <a:r>
              <a:rPr lang="en-US" altLang="ja-JP" sz="3600">
                <a:latin typeface="+mn-ea"/>
              </a:rPr>
              <a:t>withered </a:t>
            </a:r>
            <a:r>
              <a:rPr lang="en-US" altLang="ja-JP" sz="3600" dirty="0">
                <a:latin typeface="+mn-ea"/>
              </a:rPr>
              <a:t>bamboo powder</a:t>
            </a:r>
          </a:p>
          <a:p>
            <a:r>
              <a:rPr lang="en-US" altLang="ja-JP" sz="3600" dirty="0">
                <a:solidFill>
                  <a:schemeClr val="tx1"/>
                </a:solidFill>
                <a:latin typeface="+mn-ea"/>
              </a:rPr>
              <a:t>【How to make </a:t>
            </a:r>
            <a:r>
              <a:rPr lang="en-US" altLang="ja-JP" sz="3600">
                <a:latin typeface="+mn-ea"/>
              </a:rPr>
              <a:t>withered</a:t>
            </a:r>
            <a:r>
              <a:rPr lang="en-US" altLang="ja-JP" sz="360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ja-JP" sz="3600" dirty="0">
                <a:solidFill>
                  <a:schemeClr val="tx1"/>
                </a:solidFill>
                <a:latin typeface="+mn-ea"/>
              </a:rPr>
              <a:t>bamboo powder】</a:t>
            </a:r>
            <a:endParaRPr lang="ja-JP" altLang="en-US" sz="3600" dirty="0">
              <a:solidFill>
                <a:schemeClr val="tx1"/>
              </a:solidFill>
              <a:latin typeface="+mn-ea"/>
            </a:endParaRPr>
          </a:p>
          <a:p>
            <a:r>
              <a:rPr lang="en-US" altLang="ja-JP" sz="3600" dirty="0">
                <a:solidFill>
                  <a:schemeClr val="tx1"/>
                </a:solidFill>
                <a:latin typeface="+mn-ea"/>
              </a:rPr>
              <a:t>Mix 125g of dead bamboo powder, 75g of dry yeast and 253g of water. </a:t>
            </a:r>
            <a:r>
              <a:rPr lang="en-US" altLang="ja-JP" sz="3600">
                <a:solidFill>
                  <a:schemeClr val="tx1"/>
                </a:solidFill>
                <a:latin typeface="+mn-ea"/>
              </a:rPr>
              <a:t>Ferment it</a:t>
            </a:r>
            <a:r>
              <a:rPr lang="en-US" altLang="ja-JP" sz="3600" dirty="0">
                <a:solidFill>
                  <a:schemeClr val="tx1"/>
                </a:solidFill>
                <a:latin typeface="+mn-ea"/>
              </a:rPr>
              <a:t> at about 40°C for about 2 to 3 days.</a:t>
            </a:r>
            <a:endParaRPr lang="en-US" altLang="ja-JP" sz="3600" dirty="0">
              <a:latin typeface="+mn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5BA976D-DD5C-F84F-8193-50BF88D41CEC}"/>
              </a:ext>
            </a:extLst>
          </p:cNvPr>
          <p:cNvSpPr txBox="1"/>
          <p:nvPr/>
        </p:nvSpPr>
        <p:spPr>
          <a:xfrm>
            <a:off x="688177" y="30603070"/>
            <a:ext cx="55396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5000" b="1">
                <a:solidFill>
                  <a:schemeClr val="accent6">
                    <a:lumMod val="75000"/>
                  </a:schemeClr>
                </a:solidFill>
                <a:latin typeface="+mn-ea"/>
              </a:rPr>
              <a:t>Experiment I</a:t>
            </a:r>
            <a:endParaRPr lang="ja-JP" altLang="en-US" sz="5000" b="1">
              <a:solidFill>
                <a:schemeClr val="accent6">
                  <a:lumMod val="75000"/>
                </a:schemeClr>
              </a:solidFill>
              <a:latin typeface="+mn-ea"/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BF5ECD61-6C24-AB46-9DEC-E9E7FD587EBC}"/>
              </a:ext>
            </a:extLst>
          </p:cNvPr>
          <p:cNvCxnSpPr>
            <a:cxnSpLocks/>
          </p:cNvCxnSpPr>
          <p:nvPr/>
        </p:nvCxnSpPr>
        <p:spPr>
          <a:xfrm>
            <a:off x="801193" y="31411770"/>
            <a:ext cx="13312312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D2F19BB-AE66-B148-8BE6-2BDA71A3BD1E}"/>
              </a:ext>
            </a:extLst>
          </p:cNvPr>
          <p:cNvSpPr txBox="1"/>
          <p:nvPr/>
        </p:nvSpPr>
        <p:spPr>
          <a:xfrm>
            <a:off x="21770318" y="20918704"/>
            <a:ext cx="7933981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100" dirty="0">
                <a:latin typeface="+mn-ea"/>
              </a:rPr>
              <a:t>【D</a:t>
            </a:r>
            <a:r>
              <a:rPr lang="en-US" altLang="ja-JP" sz="3100" dirty="0">
                <a:solidFill>
                  <a:schemeClr val="tx1"/>
                </a:solidFill>
                <a:latin typeface="+mn-ea"/>
              </a:rPr>
              <a:t>iscussion】</a:t>
            </a:r>
            <a:endParaRPr lang="en-US" altLang="ja-JP" sz="3100" dirty="0">
              <a:latin typeface="+mn-ea"/>
            </a:endParaRPr>
          </a:p>
          <a:p>
            <a:r>
              <a:rPr lang="ja-JP" altLang="en-US" sz="3100" dirty="0">
                <a:latin typeface="+mn-ea"/>
              </a:rPr>
              <a:t>○</a:t>
            </a:r>
            <a:r>
              <a:rPr lang="en-US" altLang="ja-JP" sz="3100" dirty="0" err="1">
                <a:latin typeface="+mn-ea"/>
              </a:rPr>
              <a:t>Kaiware</a:t>
            </a:r>
            <a:r>
              <a:rPr lang="en-US" altLang="ja-JP" sz="3100" dirty="0">
                <a:latin typeface="+mn-ea"/>
              </a:rPr>
              <a:t> radish grows in water.</a:t>
            </a:r>
            <a:r>
              <a:rPr lang="ja-JP" altLang="en-US" sz="3100" dirty="0">
                <a:latin typeface="+mn-ea"/>
              </a:rPr>
              <a:t>　　</a:t>
            </a:r>
            <a:endParaRPr lang="en-US" altLang="ja-JP" sz="3100" dirty="0">
              <a:latin typeface="+mn-ea"/>
            </a:endParaRPr>
          </a:p>
          <a:p>
            <a:r>
              <a:rPr lang="en-US" altLang="ja-JP" sz="3100" dirty="0">
                <a:latin typeface="+mn-ea"/>
              </a:rPr>
              <a:t>   The soil conditioner may not have been       </a:t>
            </a:r>
          </a:p>
          <a:p>
            <a:r>
              <a:rPr lang="en-US" altLang="ja-JP" sz="3100" dirty="0">
                <a:latin typeface="+mn-ea"/>
              </a:rPr>
              <a:t>   effective as a soil conditioner because </a:t>
            </a:r>
          </a:p>
          <a:p>
            <a:r>
              <a:rPr lang="en-US" altLang="ja-JP" sz="3100" dirty="0">
                <a:latin typeface="+mn-ea"/>
              </a:rPr>
              <a:t>   </a:t>
            </a:r>
            <a:r>
              <a:rPr lang="en-US" altLang="ja-JP" sz="3100" dirty="0" err="1">
                <a:latin typeface="+mn-ea"/>
              </a:rPr>
              <a:t>kaiware</a:t>
            </a:r>
            <a:r>
              <a:rPr lang="en-US" altLang="ja-JP" sz="3100" dirty="0">
                <a:latin typeface="+mn-ea"/>
              </a:rPr>
              <a:t> daikon grows in water.</a:t>
            </a:r>
            <a:endParaRPr lang="ja-JP" altLang="en-US" sz="3100" dirty="0">
              <a:latin typeface="+mn-ea"/>
            </a:endParaRPr>
          </a:p>
          <a:p>
            <a:endParaRPr lang="en-US" altLang="ja-JP" sz="3100" dirty="0">
              <a:solidFill>
                <a:schemeClr val="tx1"/>
              </a:solidFill>
              <a:latin typeface="+mn-ea"/>
            </a:endParaRPr>
          </a:p>
          <a:p>
            <a:r>
              <a:rPr lang="en-US" altLang="ja-JP" sz="3100" dirty="0">
                <a:latin typeface="+mn-ea"/>
              </a:rPr>
              <a:t>   The concentration of dead bamboo     </a:t>
            </a:r>
          </a:p>
          <a:p>
            <a:r>
              <a:rPr lang="en-US" altLang="ja-JP" sz="3100" dirty="0">
                <a:latin typeface="+mn-ea"/>
              </a:rPr>
              <a:t>   powder was high, So the concentration  </a:t>
            </a:r>
          </a:p>
          <a:p>
            <a:r>
              <a:rPr lang="en-US" altLang="ja-JP" sz="3100" dirty="0">
                <a:latin typeface="+mn-ea"/>
              </a:rPr>
              <a:t>  of  dead bamboo powder might have   </a:t>
            </a:r>
          </a:p>
          <a:p>
            <a:r>
              <a:rPr lang="en-US" altLang="ja-JP" sz="3100" dirty="0">
                <a:latin typeface="+mn-ea"/>
              </a:rPr>
              <a:t>   been too high.</a:t>
            </a:r>
          </a:p>
          <a:p>
            <a:pPr algn="l"/>
            <a:endParaRPr lang="ja-JP" altLang="en-US" sz="3100" dirty="0">
              <a:latin typeface="+mn-ea"/>
            </a:endParaRPr>
          </a:p>
        </p:txBody>
      </p:sp>
      <p:pic>
        <p:nvPicPr>
          <p:cNvPr id="24" name="図 24">
            <a:extLst>
              <a:ext uri="{FF2B5EF4-FFF2-40B4-BE49-F238E27FC236}">
                <a16:creationId xmlns:a16="http://schemas.microsoft.com/office/drawing/2014/main" id="{FD5F0A2D-6CC3-0048-B27F-2D7F0DAE253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0" t="28228" r="25836" b="10580"/>
          <a:stretch/>
        </p:blipFill>
        <p:spPr>
          <a:xfrm>
            <a:off x="15198605" y="31033957"/>
            <a:ext cx="9733001" cy="10396739"/>
          </a:xfrm>
          <a:prstGeom prst="rect">
            <a:avLst/>
          </a:prstGeom>
        </p:spPr>
      </p:pic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A5215F3B-0CE4-A441-A356-DE8F0AE46119}"/>
              </a:ext>
            </a:extLst>
          </p:cNvPr>
          <p:cNvCxnSpPr>
            <a:cxnSpLocks/>
          </p:cNvCxnSpPr>
          <p:nvPr/>
        </p:nvCxnSpPr>
        <p:spPr>
          <a:xfrm>
            <a:off x="593477" y="3602662"/>
            <a:ext cx="27788577" cy="979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7F9CCE7F-AC88-BF46-8C06-E75601A0EA70}"/>
              </a:ext>
            </a:extLst>
          </p:cNvPr>
          <p:cNvCxnSpPr>
            <a:cxnSpLocks/>
          </p:cNvCxnSpPr>
          <p:nvPr/>
        </p:nvCxnSpPr>
        <p:spPr>
          <a:xfrm flipH="1">
            <a:off x="773342" y="9826659"/>
            <a:ext cx="14728881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EFFA507A-5BE6-D948-A94F-C4812E89D64D}"/>
              </a:ext>
            </a:extLst>
          </p:cNvPr>
          <p:cNvCxnSpPr>
            <a:cxnSpLocks/>
          </p:cNvCxnSpPr>
          <p:nvPr/>
        </p:nvCxnSpPr>
        <p:spPr>
          <a:xfrm>
            <a:off x="16393581" y="9836829"/>
            <a:ext cx="12818642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12BF0075-B1A2-E24D-AEB1-40DEDF5E826F}"/>
              </a:ext>
            </a:extLst>
          </p:cNvPr>
          <p:cNvCxnSpPr>
            <a:cxnSpLocks/>
          </p:cNvCxnSpPr>
          <p:nvPr/>
        </p:nvCxnSpPr>
        <p:spPr>
          <a:xfrm>
            <a:off x="719334" y="15243354"/>
            <a:ext cx="14743194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69A2B998-3AD0-7C47-A3A9-AEF423C8747F}"/>
              </a:ext>
            </a:extLst>
          </p:cNvPr>
          <p:cNvSpPr txBox="1"/>
          <p:nvPr/>
        </p:nvSpPr>
        <p:spPr>
          <a:xfrm>
            <a:off x="24781439" y="40142092"/>
            <a:ext cx="53840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3000">
                <a:latin typeface="+mn-ea"/>
              </a:rPr>
              <a:t>〈Fertilizer blended or not〉</a:t>
            </a:r>
            <a:r>
              <a:rPr lang="ja-JP" altLang="en-US" sz="3000">
                <a:latin typeface="+mn-ea"/>
              </a:rPr>
              <a:t>　</a:t>
            </a:r>
            <a:r>
              <a:rPr lang="en-US" altLang="ja-JP" sz="3000">
                <a:latin typeface="+mn-ea"/>
              </a:rPr>
              <a:t>   </a:t>
            </a:r>
          </a:p>
          <a:p>
            <a:pPr algn="l"/>
            <a:r>
              <a:rPr lang="en-US" altLang="ja-JP" sz="3000">
                <a:latin typeface="+mn-ea"/>
              </a:rPr>
              <a:t>   </a:t>
            </a:r>
            <a:r>
              <a:rPr lang="ja-JP" altLang="en-US" sz="3000">
                <a:latin typeface="+mn-ea"/>
              </a:rPr>
              <a:t>  </a:t>
            </a:r>
            <a:r>
              <a:rPr lang="en-US" altLang="ja-JP" sz="3000">
                <a:latin typeface="+mn-ea"/>
              </a:rPr>
              <a:t>Yes.</a:t>
            </a:r>
            <a:endParaRPr lang="ja-JP" altLang="en-US" sz="3000">
              <a:latin typeface="+mn-ea"/>
            </a:endParaRPr>
          </a:p>
          <a:p>
            <a:pPr algn="l"/>
            <a:r>
              <a:rPr lang="en-US" altLang="ja-JP" sz="3000">
                <a:latin typeface="+mn-ea"/>
              </a:rPr>
              <a:t>〈pH〉</a:t>
            </a:r>
          </a:p>
          <a:p>
            <a:pPr algn="l"/>
            <a:r>
              <a:rPr lang="ja-JP" altLang="en-US" sz="3000">
                <a:latin typeface="+mn-ea"/>
              </a:rPr>
              <a:t>　　</a:t>
            </a:r>
            <a:r>
              <a:rPr lang="en-US" altLang="ja-JP" sz="3000">
                <a:latin typeface="+mn-ea"/>
              </a:rPr>
              <a:t>6.0 to 7.0</a:t>
            </a:r>
            <a:endParaRPr lang="ja-JP" altLang="en-US" sz="3000"/>
          </a:p>
        </p:txBody>
      </p:sp>
      <p:sp>
        <p:nvSpPr>
          <p:cNvPr id="3" name="四角形 2">
            <a:extLst>
              <a:ext uri="{FF2B5EF4-FFF2-40B4-BE49-F238E27FC236}">
                <a16:creationId xmlns:a16="http://schemas.microsoft.com/office/drawing/2014/main" id="{605F581B-AA9D-9540-B003-131E5EFE99D1}"/>
              </a:ext>
            </a:extLst>
          </p:cNvPr>
          <p:cNvSpPr/>
          <p:nvPr/>
        </p:nvSpPr>
        <p:spPr>
          <a:xfrm rot="10800000" flipV="1">
            <a:off x="26536550" y="27588303"/>
            <a:ext cx="885684" cy="885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>
                <a:solidFill>
                  <a:schemeClr val="tx1"/>
                </a:solidFill>
              </a:rPr>
              <a:t>Wall</a:t>
            </a:r>
            <a:endParaRPr lang="ja-JP" altLang="en-US" sz="2800">
              <a:solidFill>
                <a:schemeClr val="tx1"/>
              </a:solidFill>
            </a:endParaRPr>
          </a:p>
        </p:txBody>
      </p:sp>
      <p:sp>
        <p:nvSpPr>
          <p:cNvPr id="30" name="処理 29">
            <a:extLst>
              <a:ext uri="{FF2B5EF4-FFF2-40B4-BE49-F238E27FC236}">
                <a16:creationId xmlns:a16="http://schemas.microsoft.com/office/drawing/2014/main" id="{E1AA4FF0-750F-1C4C-9860-1B51618B3B3F}"/>
              </a:ext>
            </a:extLst>
          </p:cNvPr>
          <p:cNvSpPr/>
          <p:nvPr/>
        </p:nvSpPr>
        <p:spPr>
          <a:xfrm rot="10800000" flipV="1">
            <a:off x="24651905" y="28943429"/>
            <a:ext cx="4902664" cy="746534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>
                <a:solidFill>
                  <a:schemeClr val="tx1"/>
                </a:solidFill>
              </a:rPr>
              <a:t>Planters</a:t>
            </a:r>
            <a:endParaRPr lang="ja-JP" altLang="en-US" sz="3200">
              <a:solidFill>
                <a:schemeClr val="tx1"/>
              </a:solidFill>
            </a:endParaRPr>
          </a:p>
        </p:txBody>
      </p:sp>
      <p:sp>
        <p:nvSpPr>
          <p:cNvPr id="25" name="処理 24">
            <a:extLst>
              <a:ext uri="{FF2B5EF4-FFF2-40B4-BE49-F238E27FC236}">
                <a16:creationId xmlns:a16="http://schemas.microsoft.com/office/drawing/2014/main" id="{E3901524-BB13-744D-886B-DEEEBA3FBE34}"/>
              </a:ext>
            </a:extLst>
          </p:cNvPr>
          <p:cNvSpPr/>
          <p:nvPr/>
        </p:nvSpPr>
        <p:spPr>
          <a:xfrm>
            <a:off x="18219325" y="31886814"/>
            <a:ext cx="4337949" cy="833934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>
                <a:solidFill>
                  <a:schemeClr val="tx1"/>
                </a:solidFill>
              </a:rPr>
              <a:t>Withered bamboo powder</a:t>
            </a:r>
            <a:endParaRPr lang="ja-JP" altLang="en-US" sz="2800">
              <a:solidFill>
                <a:schemeClr val="tx1"/>
              </a:solidFill>
            </a:endParaRPr>
          </a:p>
        </p:txBody>
      </p:sp>
      <p:sp>
        <p:nvSpPr>
          <p:cNvPr id="33" name="処理 32">
            <a:extLst>
              <a:ext uri="{FF2B5EF4-FFF2-40B4-BE49-F238E27FC236}">
                <a16:creationId xmlns:a16="http://schemas.microsoft.com/office/drawing/2014/main" id="{C524DA41-A7F8-ED40-8BD6-07ABD3615208}"/>
              </a:ext>
            </a:extLst>
          </p:cNvPr>
          <p:cNvSpPr/>
          <p:nvPr/>
        </p:nvSpPr>
        <p:spPr>
          <a:xfrm>
            <a:off x="18524280" y="35429932"/>
            <a:ext cx="3728038" cy="756982"/>
          </a:xfrm>
          <a:prstGeom prst="flowChartProcess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>
                <a:solidFill>
                  <a:schemeClr val="tx1"/>
                </a:solidFill>
              </a:rPr>
              <a:t>Commercial product</a:t>
            </a:r>
            <a:endParaRPr lang="ja-JP" altLang="en-US" sz="2800">
              <a:solidFill>
                <a:schemeClr val="tx1"/>
              </a:solidFill>
            </a:endParaRPr>
          </a:p>
        </p:txBody>
      </p:sp>
      <p:sp>
        <p:nvSpPr>
          <p:cNvPr id="37" name="処理 36">
            <a:extLst>
              <a:ext uri="{FF2B5EF4-FFF2-40B4-BE49-F238E27FC236}">
                <a16:creationId xmlns:a16="http://schemas.microsoft.com/office/drawing/2014/main" id="{5253230F-E1B3-704C-8CE0-5D4DA9F84946}"/>
              </a:ext>
            </a:extLst>
          </p:cNvPr>
          <p:cNvSpPr/>
          <p:nvPr/>
        </p:nvSpPr>
        <p:spPr>
          <a:xfrm>
            <a:off x="18870129" y="38706407"/>
            <a:ext cx="2739573" cy="777595"/>
          </a:xfrm>
          <a:prstGeom prst="flowChartProcess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>
                <a:solidFill>
                  <a:schemeClr val="tx1"/>
                </a:solidFill>
              </a:rPr>
              <a:t>None</a:t>
            </a:r>
            <a:endParaRPr lang="ja-JP" altLang="en-US" sz="2800">
              <a:solidFill>
                <a:schemeClr val="tx1"/>
              </a:solidFill>
            </a:endParaRPr>
          </a:p>
        </p:txBody>
      </p:sp>
      <p:sp>
        <p:nvSpPr>
          <p:cNvPr id="42" name="処理 41">
            <a:extLst>
              <a:ext uri="{FF2B5EF4-FFF2-40B4-BE49-F238E27FC236}">
                <a16:creationId xmlns:a16="http://schemas.microsoft.com/office/drawing/2014/main" id="{C3D682E6-8CE8-EA45-8C1A-47051324F93E}"/>
              </a:ext>
            </a:extLst>
          </p:cNvPr>
          <p:cNvSpPr/>
          <p:nvPr/>
        </p:nvSpPr>
        <p:spPr>
          <a:xfrm>
            <a:off x="15831888" y="30768281"/>
            <a:ext cx="3854936" cy="104190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400">
                <a:solidFill>
                  <a:schemeClr val="tx1"/>
                </a:solidFill>
              </a:rPr>
              <a:t>〈radish〉</a:t>
            </a:r>
            <a:endParaRPr lang="ja-JP" altLang="en-US" sz="3400">
              <a:solidFill>
                <a:schemeClr val="tx1"/>
              </a:solidFill>
            </a:endParaRPr>
          </a:p>
        </p:txBody>
      </p:sp>
      <p:sp>
        <p:nvSpPr>
          <p:cNvPr id="41" name="処理 40">
            <a:extLst>
              <a:ext uri="{FF2B5EF4-FFF2-40B4-BE49-F238E27FC236}">
                <a16:creationId xmlns:a16="http://schemas.microsoft.com/office/drawing/2014/main" id="{61740BB5-35BF-544F-8CA1-D73C246ECE90}"/>
              </a:ext>
            </a:extLst>
          </p:cNvPr>
          <p:cNvSpPr/>
          <p:nvPr/>
        </p:nvSpPr>
        <p:spPr>
          <a:xfrm>
            <a:off x="21067929" y="30840034"/>
            <a:ext cx="3229800" cy="967061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400">
                <a:solidFill>
                  <a:schemeClr val="tx1"/>
                </a:solidFill>
              </a:rPr>
              <a:t>〈</a:t>
            </a:r>
            <a:r>
              <a:rPr lang="en-US" altLang="ja-JP" sz="3400" err="1">
                <a:solidFill>
                  <a:schemeClr val="tx1"/>
                </a:solidFill>
              </a:rPr>
              <a:t>komatsuna</a:t>
            </a:r>
            <a:r>
              <a:rPr lang="en-US" altLang="ja-JP" sz="3400">
                <a:solidFill>
                  <a:schemeClr val="tx1"/>
                </a:solidFill>
              </a:rPr>
              <a:t>〉</a:t>
            </a:r>
            <a:endParaRPr lang="ja-JP" altLang="en-US" sz="3400">
              <a:solidFill>
                <a:schemeClr val="tx1"/>
              </a:solidFill>
            </a:endParaRPr>
          </a:p>
        </p:txBody>
      </p:sp>
      <p:pic>
        <p:nvPicPr>
          <p:cNvPr id="48" name="図 48">
            <a:extLst>
              <a:ext uri="{FF2B5EF4-FFF2-40B4-BE49-F238E27FC236}">
                <a16:creationId xmlns:a16="http://schemas.microsoft.com/office/drawing/2014/main" id="{0F452928-9B46-3E4C-A1F3-65C414B222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79959" y="6531691"/>
            <a:ext cx="7431885" cy="21565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図 42">
            <a:extLst>
              <a:ext uri="{FF2B5EF4-FFF2-40B4-BE49-F238E27FC236}">
                <a16:creationId xmlns:a16="http://schemas.microsoft.com/office/drawing/2014/main" id="{0D871FB0-5A7F-D84C-9AF9-BFEFDFBE7E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844" y="622295"/>
            <a:ext cx="1859143" cy="1859143"/>
          </a:xfrm>
          <a:prstGeom prst="rect">
            <a:avLst/>
          </a:prstGeom>
        </p:spPr>
      </p:pic>
      <p:pic>
        <p:nvPicPr>
          <p:cNvPr id="43" name="図 48">
            <a:extLst>
              <a:ext uri="{FF2B5EF4-FFF2-40B4-BE49-F238E27FC236}">
                <a16:creationId xmlns:a16="http://schemas.microsoft.com/office/drawing/2014/main" id="{A2F401FD-9263-564A-A8CA-999A14E080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1016" y="599437"/>
            <a:ext cx="1989207" cy="195549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54428" y="452262"/>
            <a:ext cx="29523280" cy="41904000"/>
          </a:xfrm>
          <a:prstGeom prst="rect">
            <a:avLst/>
          </a:prstGeom>
          <a:solidFill>
            <a:schemeClr val="accent6">
              <a:lumMod val="75000"/>
            </a:schemeClr>
          </a:solidFill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正方形/長方形 108"/>
          <p:cNvSpPr/>
          <p:nvPr/>
        </p:nvSpPr>
        <p:spPr>
          <a:xfrm>
            <a:off x="860928" y="26772286"/>
            <a:ext cx="28613949" cy="2781046"/>
          </a:xfrm>
          <a:prstGeom prst="rect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32" name="正方形/長方形 531"/>
          <p:cNvSpPr/>
          <p:nvPr/>
        </p:nvSpPr>
        <p:spPr>
          <a:xfrm>
            <a:off x="904174" y="954801"/>
            <a:ext cx="28613948" cy="13809624"/>
          </a:xfrm>
          <a:prstGeom prst="rect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altLang="ja-JP" sz="4800" b="1">
              <a:solidFill>
                <a:schemeClr val="accent6">
                  <a:lumMod val="75000"/>
                </a:schemeClr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endParaRPr lang="ja-JP" altLang="en-US" sz="4800">
              <a:solidFill>
                <a:schemeClr val="tx1"/>
              </a:solidFill>
            </a:endParaRPr>
          </a:p>
        </p:txBody>
      </p:sp>
      <p:sp>
        <p:nvSpPr>
          <p:cNvPr id="460" name="正方形/長方形 459"/>
          <p:cNvSpPr/>
          <p:nvPr/>
        </p:nvSpPr>
        <p:spPr>
          <a:xfrm>
            <a:off x="860930" y="15173957"/>
            <a:ext cx="28613948" cy="11241453"/>
          </a:xfrm>
          <a:prstGeom prst="rect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accent6">
                  <a:lumMod val="75000"/>
                </a:schemeClr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</p:txBody>
      </p:sp>
      <p:sp>
        <p:nvSpPr>
          <p:cNvPr id="462" name="テキスト ボックス 461"/>
          <p:cNvSpPr txBox="1"/>
          <p:nvPr/>
        </p:nvSpPr>
        <p:spPr>
          <a:xfrm>
            <a:off x="827498" y="15179618"/>
            <a:ext cx="10981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>
                <a:solidFill>
                  <a:schemeClr val="accent6">
                    <a:lumMod val="75000"/>
                  </a:schemeClr>
                </a:solidFill>
                <a:latin typeface="+mn-ea"/>
                <a:cs typeface="Meiryo UI" pitchFamily="50" charset="-128"/>
              </a:rPr>
              <a:t>Experiment II</a:t>
            </a:r>
            <a:endParaRPr lang="ja-JP" altLang="en-US" sz="4800" b="1">
              <a:solidFill>
                <a:schemeClr val="accent6">
                  <a:lumMod val="75000"/>
                </a:schemeClr>
              </a:solidFill>
              <a:latin typeface="+mn-ea"/>
              <a:cs typeface="Meiryo UI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60930" y="32853534"/>
            <a:ext cx="109814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b="1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５．結論</a:t>
            </a:r>
          </a:p>
          <a:p>
            <a:r>
              <a:rPr lang="ja-JP" altLang="en-US" sz="4800" b="1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782120" y="37202001"/>
            <a:ext cx="28577125" cy="4806866"/>
          </a:xfrm>
          <a:prstGeom prst="rect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 flipV="1">
            <a:off x="4525898" y="59270488"/>
            <a:ext cx="66478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ja-JP" altLang="en-US" sz="4800" b="1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en-US" sz="4800" b="1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3EC2300-1FB7-004B-B445-C100757AD9B6}"/>
              </a:ext>
            </a:extLst>
          </p:cNvPr>
          <p:cNvSpPr txBox="1"/>
          <p:nvPr/>
        </p:nvSpPr>
        <p:spPr>
          <a:xfrm>
            <a:off x="1828227" y="18932251"/>
            <a:ext cx="10655683" cy="4064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ja-JP" altLang="en-US" b="1">
              <a:solidFill>
                <a:schemeClr val="accent6">
                  <a:lumMod val="75000"/>
                </a:schemeClr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C09D318-1DEA-EE42-A345-A9F3ABD1D3ED}"/>
              </a:ext>
            </a:extLst>
          </p:cNvPr>
          <p:cNvSpPr txBox="1"/>
          <p:nvPr/>
        </p:nvSpPr>
        <p:spPr>
          <a:xfrm>
            <a:off x="17916634" y="20500427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53362A3-F6C3-1C4B-84FC-544C9B198D2F}"/>
              </a:ext>
            </a:extLst>
          </p:cNvPr>
          <p:cNvSpPr txBox="1"/>
          <p:nvPr/>
        </p:nvSpPr>
        <p:spPr>
          <a:xfrm flipH="1">
            <a:off x="827497" y="16199235"/>
            <a:ext cx="1506588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3600">
                <a:latin typeface="+mn-ea"/>
              </a:rPr>
              <a:t>【Purpose】</a:t>
            </a:r>
          </a:p>
          <a:p>
            <a:pPr algn="l"/>
            <a:r>
              <a:rPr lang="en-US" altLang="ja-JP" sz="3600">
                <a:latin typeface="+mn-ea"/>
              </a:rPr>
              <a:t>Confirm that the growth in Experiment 1 was not due to dry yeast.</a:t>
            </a:r>
          </a:p>
          <a:p>
            <a:pPr algn="l"/>
            <a:r>
              <a:rPr lang="en-US" altLang="ja-JP" sz="3600">
                <a:latin typeface="+mn-ea"/>
              </a:rPr>
              <a:t>【Hypothesis】</a:t>
            </a:r>
          </a:p>
          <a:p>
            <a:pPr algn="l"/>
            <a:r>
              <a:rPr lang="en-US" altLang="ja-JP" sz="3600">
                <a:latin typeface="+mn-ea"/>
              </a:rPr>
              <a:t>The same effect can be seen with dead bamboo alone as with fermented bamboo.</a:t>
            </a:r>
            <a:endParaRPr lang="ja-JP" altLang="en-US" sz="3600">
              <a:latin typeface="+mn-ea"/>
            </a:endParaRPr>
          </a:p>
          <a:p>
            <a:pPr algn="l"/>
            <a:r>
              <a:rPr lang="en-US" altLang="ja-JP" sz="3600">
                <a:latin typeface="+mn-ea"/>
              </a:rPr>
              <a:t>【Methods】</a:t>
            </a:r>
          </a:p>
          <a:p>
            <a:pPr algn="l"/>
            <a:r>
              <a:rPr lang="ja-JP" altLang="en-US" sz="3600">
                <a:latin typeface="+mn-ea"/>
              </a:rPr>
              <a:t>　　</a:t>
            </a:r>
            <a:r>
              <a:rPr lang="en-US" altLang="ja-JP" sz="3600">
                <a:latin typeface="+mn-ea"/>
              </a:rPr>
              <a:t>Experiment  with </a:t>
            </a:r>
            <a:r>
              <a:rPr lang="en-US" altLang="ja-JP" sz="3600">
                <a:solidFill>
                  <a:srgbClr val="BA2500"/>
                </a:solidFill>
                <a:latin typeface="+mn-ea"/>
              </a:rPr>
              <a:t>C</a:t>
            </a:r>
            <a:r>
              <a:rPr lang="ja-JP" altLang="en-US" sz="3600">
                <a:solidFill>
                  <a:srgbClr val="BA2500"/>
                </a:solidFill>
                <a:latin typeface="+mn-ea"/>
              </a:rPr>
              <a:t>：</a:t>
            </a:r>
            <a:r>
              <a:rPr lang="en-US" altLang="ja-JP" sz="3600">
                <a:solidFill>
                  <a:srgbClr val="BA2500"/>
                </a:solidFill>
                <a:latin typeface="+mn-ea"/>
              </a:rPr>
              <a:t>only dry yeast</a:t>
            </a:r>
            <a:r>
              <a:rPr lang="en-US" altLang="ja-JP" sz="3600">
                <a:solidFill>
                  <a:srgbClr val="FF3300"/>
                </a:solidFill>
                <a:latin typeface="+mn-ea"/>
              </a:rPr>
              <a:t> </a:t>
            </a:r>
            <a:r>
              <a:rPr lang="en-US" altLang="ja-JP" sz="3600">
                <a:latin typeface="+mn-ea"/>
              </a:rPr>
              <a:t>and </a:t>
            </a:r>
            <a:r>
              <a:rPr lang="en-US" altLang="ja-JP" sz="3600">
                <a:solidFill>
                  <a:srgbClr val="BA2500"/>
                </a:solidFill>
                <a:latin typeface="+mn-ea"/>
              </a:rPr>
              <a:t>D</a:t>
            </a:r>
            <a:r>
              <a:rPr lang="ja-JP" altLang="en-US" sz="3600">
                <a:solidFill>
                  <a:srgbClr val="BA2500"/>
                </a:solidFill>
                <a:latin typeface="+mn-ea"/>
              </a:rPr>
              <a:t>：</a:t>
            </a:r>
            <a:r>
              <a:rPr lang="en-US" altLang="ja-JP" sz="3600">
                <a:solidFill>
                  <a:srgbClr val="BA2500"/>
                </a:solidFill>
                <a:latin typeface="+mn-ea"/>
              </a:rPr>
              <a:t>only</a:t>
            </a:r>
            <a:r>
              <a:rPr lang="ja-JP" altLang="en-US" sz="3600">
                <a:solidFill>
                  <a:srgbClr val="BA2500"/>
                </a:solidFill>
                <a:latin typeface="+mn-ea"/>
              </a:rPr>
              <a:t> </a:t>
            </a:r>
            <a:r>
              <a:rPr lang="en-US" altLang="ja-JP" sz="3600">
                <a:solidFill>
                  <a:srgbClr val="BA2500"/>
                </a:solidFill>
                <a:latin typeface="+mn-ea"/>
              </a:rPr>
              <a:t>dead bamboo powder for comparison</a:t>
            </a:r>
            <a:r>
              <a:rPr lang="en-US" altLang="ja-JP" sz="3600">
                <a:solidFill>
                  <a:srgbClr val="FF3300"/>
                </a:solidFill>
                <a:latin typeface="+mn-ea"/>
              </a:rPr>
              <a:t> </a:t>
            </a:r>
            <a:r>
              <a:rPr lang="en-US" altLang="ja-JP" sz="3600">
                <a:latin typeface="+mn-ea"/>
              </a:rPr>
              <a:t>to the comparison subjects in Experiment 1.</a:t>
            </a:r>
          </a:p>
          <a:p>
            <a:pPr algn="l"/>
            <a:r>
              <a:rPr lang="en-US" altLang="ja-JP" sz="3600">
                <a:latin typeface="+mn-ea"/>
              </a:rPr>
              <a:t>【Results】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035415B-E60F-EF4A-9B1A-0A7BA996616D}"/>
              </a:ext>
            </a:extLst>
          </p:cNvPr>
          <p:cNvSpPr txBox="1"/>
          <p:nvPr/>
        </p:nvSpPr>
        <p:spPr>
          <a:xfrm>
            <a:off x="843515" y="26797557"/>
            <a:ext cx="5621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4800" b="1">
                <a:solidFill>
                  <a:schemeClr val="accent6">
                    <a:lumMod val="75000"/>
                  </a:schemeClr>
                </a:solidFill>
                <a:latin typeface="+mn-ea"/>
              </a:rPr>
              <a:t>Conclusion</a:t>
            </a:r>
            <a:endParaRPr lang="ja-JP" altLang="en-US" sz="4800" b="1">
              <a:solidFill>
                <a:schemeClr val="accent6">
                  <a:lumMod val="75000"/>
                </a:schemeClr>
              </a:solidFill>
              <a:latin typeface="+mn-ea"/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60A0F1DA-B9A4-004B-B24E-0469C667DA06}"/>
              </a:ext>
            </a:extLst>
          </p:cNvPr>
          <p:cNvCxnSpPr>
            <a:cxnSpLocks/>
          </p:cNvCxnSpPr>
          <p:nvPr/>
        </p:nvCxnSpPr>
        <p:spPr>
          <a:xfrm flipV="1">
            <a:off x="983433" y="1629258"/>
            <a:ext cx="27938888" cy="1284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B3E495D2-025A-764A-BC5D-7BEC958CEAA6}"/>
              </a:ext>
            </a:extLst>
          </p:cNvPr>
          <p:cNvCxnSpPr>
            <a:cxnSpLocks/>
          </p:cNvCxnSpPr>
          <p:nvPr/>
        </p:nvCxnSpPr>
        <p:spPr>
          <a:xfrm flipV="1">
            <a:off x="860928" y="15892830"/>
            <a:ext cx="27938888" cy="1399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056EE7E4-EEE5-994E-8546-4D1A3D3CAD9F}"/>
              </a:ext>
            </a:extLst>
          </p:cNvPr>
          <p:cNvCxnSpPr>
            <a:cxnSpLocks/>
          </p:cNvCxnSpPr>
          <p:nvPr/>
        </p:nvCxnSpPr>
        <p:spPr>
          <a:xfrm>
            <a:off x="782120" y="27632304"/>
            <a:ext cx="28096504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四角形 54">
            <a:extLst>
              <a:ext uri="{FF2B5EF4-FFF2-40B4-BE49-F238E27FC236}">
                <a16:creationId xmlns:a16="http://schemas.microsoft.com/office/drawing/2014/main" id="{01F34AEF-3A2D-8F4D-A130-A958F775094B}"/>
              </a:ext>
            </a:extLst>
          </p:cNvPr>
          <p:cNvSpPr/>
          <p:nvPr/>
        </p:nvSpPr>
        <p:spPr>
          <a:xfrm flipV="1">
            <a:off x="783025" y="29779823"/>
            <a:ext cx="28713923" cy="48068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F8809503-D27C-1F48-AD0E-B4C51F0B377E}"/>
              </a:ext>
            </a:extLst>
          </p:cNvPr>
          <p:cNvSpPr txBox="1"/>
          <p:nvPr/>
        </p:nvSpPr>
        <p:spPr>
          <a:xfrm>
            <a:off x="905071" y="27744957"/>
            <a:ext cx="2899283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3400">
                <a:latin typeface="+mn-ea"/>
              </a:rPr>
              <a:t>Withered bamboo powder is considered to be capable of alcoholic fermentation.</a:t>
            </a:r>
            <a:endParaRPr lang="ja-JP" altLang="en-US" sz="3400">
              <a:latin typeface="+mn-ea"/>
            </a:endParaRPr>
          </a:p>
          <a:p>
            <a:pPr algn="l"/>
            <a:r>
              <a:rPr lang="en-US" altLang="ja-JP" sz="3400">
                <a:latin typeface="+mn-ea"/>
              </a:rPr>
              <a:t>In addition, at this stage, withered bamboo powder is not considered to be an effective method for use as a soil conditioner.</a:t>
            </a:r>
            <a:endParaRPr lang="ja-JP" altLang="en-US" sz="3400">
              <a:latin typeface="+mn-ea"/>
            </a:endParaRPr>
          </a:p>
          <a:p>
            <a:pPr algn="l"/>
            <a:r>
              <a:rPr lang="en-US" altLang="ja-JP" sz="3400">
                <a:latin typeface="+mn-ea"/>
              </a:rPr>
              <a:t>If unwanted items such as withered bamboo could be utilized as a resource, it would lead to the development of a more sustainable resource.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39F5CB36-835C-2F4A-8D4D-919E9759EC22}"/>
              </a:ext>
            </a:extLst>
          </p:cNvPr>
          <p:cNvSpPr txBox="1"/>
          <p:nvPr/>
        </p:nvSpPr>
        <p:spPr>
          <a:xfrm>
            <a:off x="860928" y="29850129"/>
            <a:ext cx="6298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4800" b="1">
                <a:solidFill>
                  <a:schemeClr val="accent6">
                    <a:lumMod val="75000"/>
                  </a:schemeClr>
                </a:solidFill>
                <a:latin typeface="+mn-ea"/>
              </a:rPr>
              <a:t>Future Plans</a:t>
            </a:r>
            <a:endParaRPr lang="ja-JP" altLang="en-US" sz="4800" b="1">
              <a:solidFill>
                <a:schemeClr val="accent6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ECC40124-55B1-C34E-BB05-AA17C13A8AA1}"/>
              </a:ext>
            </a:extLst>
          </p:cNvPr>
          <p:cNvSpPr txBox="1"/>
          <p:nvPr/>
        </p:nvSpPr>
        <p:spPr>
          <a:xfrm>
            <a:off x="958894" y="37187507"/>
            <a:ext cx="8583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4800" b="1">
                <a:solidFill>
                  <a:schemeClr val="accent6">
                    <a:lumMod val="75000"/>
                  </a:schemeClr>
                </a:solidFill>
                <a:latin typeface="+mn-ea"/>
              </a:rPr>
              <a:t>Acknowledgements</a:t>
            </a:r>
            <a:endParaRPr lang="ja-JP" altLang="en-US" sz="4800" b="1">
              <a:solidFill>
                <a:schemeClr val="accent6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B88580A7-8BE7-A243-8CEF-399A094C976B}"/>
              </a:ext>
            </a:extLst>
          </p:cNvPr>
          <p:cNvSpPr txBox="1"/>
          <p:nvPr/>
        </p:nvSpPr>
        <p:spPr>
          <a:xfrm flipH="1">
            <a:off x="22696678" y="10572249"/>
            <a:ext cx="5935929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3600" u="sng">
                <a:latin typeface="+mn-ea"/>
              </a:rPr>
              <a:t>Ingredients of commercial bamboo powder</a:t>
            </a:r>
          </a:p>
          <a:p>
            <a:r>
              <a:rPr lang="en-US" altLang="ja-JP" sz="3600">
                <a:latin typeface="+mn-ea"/>
              </a:rPr>
              <a:t>Total nitrogen (N): 0.2</a:t>
            </a:r>
            <a:r>
              <a:rPr lang="en-US" altLang="ja-JP" sz="3600" dirty="0">
                <a:latin typeface="+mn-ea"/>
              </a:rPr>
              <a:t>%</a:t>
            </a:r>
            <a:endParaRPr lang="ja-JP" altLang="en-US" sz="3600" dirty="0">
              <a:latin typeface="+mn-ea"/>
            </a:endParaRPr>
          </a:p>
          <a:p>
            <a:r>
              <a:rPr lang="en-US" altLang="ja-JP" sz="3600">
                <a:latin typeface="+mn-ea"/>
              </a:rPr>
              <a:t>Total phosphoric acid (P): 0.08</a:t>
            </a:r>
            <a:r>
              <a:rPr lang="en-US" altLang="ja-JP" sz="3600" dirty="0">
                <a:latin typeface="+mn-ea"/>
              </a:rPr>
              <a:t>%</a:t>
            </a:r>
            <a:endParaRPr lang="ja-JP" altLang="en-US" sz="3600">
              <a:latin typeface="+mn-ea"/>
            </a:endParaRPr>
          </a:p>
          <a:p>
            <a:r>
              <a:rPr lang="en-US" altLang="ja-JP" sz="3600">
                <a:latin typeface="+mn-ea"/>
              </a:rPr>
              <a:t>Total potassium (K): 0.08</a:t>
            </a:r>
            <a:r>
              <a:rPr lang="en-US" altLang="ja-JP" sz="3600" dirty="0">
                <a:latin typeface="+mn-ea"/>
              </a:rPr>
              <a:t>%</a:t>
            </a:r>
            <a:endParaRPr lang="ja-JP" altLang="en-US" sz="3600">
              <a:latin typeface="+mn-ea"/>
            </a:endParaRPr>
          </a:p>
          <a:p>
            <a:r>
              <a:rPr lang="en-US" altLang="ja-JP" sz="3600">
                <a:latin typeface="+mn-ea"/>
              </a:rPr>
              <a:t>pH: 6.2</a:t>
            </a:r>
            <a:endParaRPr lang="ja-JP" altLang="en-US" sz="3600" u="sng">
              <a:latin typeface="+mn-ea"/>
            </a:endParaRPr>
          </a:p>
        </p:txBody>
      </p:sp>
      <p:sp>
        <p:nvSpPr>
          <p:cNvPr id="451" name="四角形 450">
            <a:extLst>
              <a:ext uri="{FF2B5EF4-FFF2-40B4-BE49-F238E27FC236}">
                <a16:creationId xmlns:a16="http://schemas.microsoft.com/office/drawing/2014/main" id="{AE3382AF-1F0C-EC4B-8709-A753AF36F32C}"/>
              </a:ext>
            </a:extLst>
          </p:cNvPr>
          <p:cNvSpPr/>
          <p:nvPr/>
        </p:nvSpPr>
        <p:spPr>
          <a:xfrm flipH="1">
            <a:off x="827497" y="34788088"/>
            <a:ext cx="28647375" cy="1854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50" name="テキスト ボックス 449">
            <a:extLst>
              <a:ext uri="{FF2B5EF4-FFF2-40B4-BE49-F238E27FC236}">
                <a16:creationId xmlns:a16="http://schemas.microsoft.com/office/drawing/2014/main" id="{3829E761-601D-574A-B7A7-50BEDC29B780}"/>
              </a:ext>
            </a:extLst>
          </p:cNvPr>
          <p:cNvSpPr txBox="1"/>
          <p:nvPr/>
        </p:nvSpPr>
        <p:spPr>
          <a:xfrm>
            <a:off x="843515" y="30827161"/>
            <a:ext cx="265728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400">
                <a:latin typeface="+mn-ea"/>
              </a:rPr>
              <a:t>○</a:t>
            </a:r>
            <a:r>
              <a:rPr lang="en-US" altLang="ja-JP" sz="4400">
                <a:latin typeface="+mn-ea"/>
              </a:rPr>
              <a:t>Experiment again, focusing on the ratio of dry yeast to dead bamboo powder.</a:t>
            </a:r>
            <a:endParaRPr lang="ja-JP" altLang="en-US" sz="4400">
              <a:latin typeface="+mn-ea"/>
            </a:endParaRPr>
          </a:p>
          <a:p>
            <a:pPr algn="l"/>
            <a:r>
              <a:rPr lang="ja-JP" altLang="en-US" sz="4400">
                <a:latin typeface="+mn-ea"/>
              </a:rPr>
              <a:t>○</a:t>
            </a:r>
            <a:r>
              <a:rPr lang="en-US" altLang="ja-JP" sz="4400">
                <a:solidFill>
                  <a:srgbClr val="BA2500"/>
                </a:solidFill>
                <a:latin typeface="+mn-ea"/>
              </a:rPr>
              <a:t>Examine the fungi that can ferment dead bamboo.</a:t>
            </a:r>
            <a:endParaRPr lang="en-US" altLang="ja-JP" sz="4400">
              <a:latin typeface="+mn-ea"/>
            </a:endParaRPr>
          </a:p>
          <a:p>
            <a:pPr algn="l"/>
            <a:r>
              <a:rPr lang="en-US" altLang="ja-JP" sz="4400">
                <a:latin typeface="+mn-ea"/>
              </a:rPr>
              <a:t> </a:t>
            </a:r>
            <a:r>
              <a:rPr lang="ja-JP" altLang="en-US" sz="4400">
                <a:latin typeface="+mn-ea"/>
              </a:rPr>
              <a:t>（</a:t>
            </a:r>
            <a:r>
              <a:rPr lang="en-US" altLang="ja-JP" sz="4400">
                <a:latin typeface="+mn-ea"/>
              </a:rPr>
              <a:t>Lactic acid bacteria, yeast bacteria, </a:t>
            </a:r>
            <a:r>
              <a:rPr lang="en-US" altLang="ja-JP" sz="4400" err="1">
                <a:latin typeface="+mn-ea"/>
              </a:rPr>
              <a:t>natto</a:t>
            </a:r>
            <a:r>
              <a:rPr lang="en-US" altLang="ja-JP" sz="4400">
                <a:latin typeface="+mn-ea"/>
              </a:rPr>
              <a:t> bacteria</a:t>
            </a:r>
            <a:r>
              <a:rPr lang="ja-JP" altLang="en-US" sz="4400">
                <a:latin typeface="+mn-ea"/>
              </a:rPr>
              <a:t>）</a:t>
            </a:r>
            <a:endParaRPr lang="en-US" altLang="ja-JP" sz="4400">
              <a:latin typeface="+mn-ea"/>
            </a:endParaRPr>
          </a:p>
          <a:p>
            <a:pPr algn="l"/>
            <a:r>
              <a:rPr lang="en-US" altLang="ja-JP" sz="4400">
                <a:latin typeface="+mn-ea"/>
              </a:rPr>
              <a:t>○ Investigate the definition of fermentation.</a:t>
            </a:r>
            <a:endParaRPr lang="ja-JP" altLang="en-US" sz="4400">
              <a:latin typeface="+mn-ea"/>
            </a:endParaRPr>
          </a:p>
          <a:p>
            <a:pPr algn="l"/>
            <a:r>
              <a:rPr lang="en-US" altLang="ja-JP" sz="4400">
                <a:latin typeface="+mn-ea"/>
              </a:rPr>
              <a:t>○Examine other ways to utilize dead bamboo.</a:t>
            </a:r>
            <a:r>
              <a:rPr lang="ja-JP" altLang="en-US" sz="440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 </a:t>
            </a:r>
            <a:endParaRPr lang="en-US" altLang="ja-JP" sz="4400">
              <a:latin typeface="+mn-ea"/>
            </a:endParaRPr>
          </a:p>
          <a:p>
            <a:pPr algn="l"/>
            <a:endParaRPr lang="ja-JP" altLang="en-US" sz="4400">
              <a:latin typeface="+mn-ea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F35C5DED-875C-414C-9C52-A7EB3EBE4635}"/>
              </a:ext>
            </a:extLst>
          </p:cNvPr>
          <p:cNvSpPr txBox="1"/>
          <p:nvPr/>
        </p:nvSpPr>
        <p:spPr>
          <a:xfrm>
            <a:off x="910124" y="34754123"/>
            <a:ext cx="4513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4800" b="1">
                <a:solidFill>
                  <a:schemeClr val="accent6">
                    <a:lumMod val="75000"/>
                  </a:schemeClr>
                </a:solidFill>
                <a:latin typeface="+mn-ea"/>
              </a:rPr>
              <a:t>References</a:t>
            </a:r>
            <a:endParaRPr lang="ja-JP" altLang="en-US" sz="4800" b="1">
              <a:solidFill>
                <a:schemeClr val="accent6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0133031-E426-2A4D-917B-F443452F01F1}"/>
              </a:ext>
            </a:extLst>
          </p:cNvPr>
          <p:cNvSpPr txBox="1"/>
          <p:nvPr/>
        </p:nvSpPr>
        <p:spPr>
          <a:xfrm flipH="1">
            <a:off x="865838" y="37887008"/>
            <a:ext cx="2854829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3200">
                <a:latin typeface="+mn-ea"/>
              </a:rPr>
              <a:t>Maintenance of abandoned bamboo grove and utilization of bamboo</a:t>
            </a:r>
            <a:r>
              <a:rPr lang="en-US" altLang="ja-JP" sz="3200">
                <a:latin typeface="+mj-ea"/>
                <a:ea typeface="+mj-ea"/>
              </a:rPr>
              <a:t>-</a:t>
            </a:r>
            <a:r>
              <a:rPr lang="en-US" altLang="ja-JP" sz="320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NPO</a:t>
            </a:r>
            <a:r>
              <a:rPr lang="ja-JP" altLang="en-US" sz="320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法人竹取物語</a:t>
            </a:r>
            <a:endParaRPr lang="en-US" altLang="ja-JP" sz="3200">
              <a:solidFill>
                <a:schemeClr val="tx1">
                  <a:lumMod val="90000"/>
                  <a:lumOff val="10000"/>
                </a:schemeClr>
              </a:solidFill>
              <a:latin typeface="+mn-ea"/>
            </a:endParaRPr>
          </a:p>
          <a:p>
            <a:pPr algn="l"/>
            <a:r>
              <a:rPr lang="en-US" altLang="ja-JP" sz="320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Utilization of fermented bamboo </a:t>
            </a:r>
            <a:r>
              <a:rPr lang="en-US" altLang="ja-JP" sz="3200" err="1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poder</a:t>
            </a:r>
            <a:r>
              <a:rPr lang="en-US" altLang="ja-JP" sz="320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 for agriculture-</a:t>
            </a:r>
            <a:r>
              <a:rPr lang="ja-JP" altLang="en-US" sz="320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産業連携ネットワーク交流会　　</a:t>
            </a:r>
            <a:endParaRPr lang="en-US" altLang="ja-JP" sz="3200">
              <a:solidFill>
                <a:schemeClr val="tx1">
                  <a:lumMod val="90000"/>
                  <a:lumOff val="10000"/>
                </a:schemeClr>
              </a:solidFill>
              <a:latin typeface="+mn-ea"/>
            </a:endParaRPr>
          </a:p>
          <a:p>
            <a:pPr algn="l"/>
            <a:r>
              <a:rPr lang="en-US" altLang="ja-JP" sz="320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sixth industrialization of bamboo grove regeneration-</a:t>
            </a:r>
            <a:r>
              <a:rPr lang="ja-JP" altLang="en-US" sz="320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合同会社たまな</a:t>
            </a:r>
            <a:endParaRPr lang="en-US" altLang="ja-JP" sz="3200">
              <a:solidFill>
                <a:schemeClr val="tx1">
                  <a:lumMod val="90000"/>
                  <a:lumOff val="10000"/>
                </a:schemeClr>
              </a:solidFill>
              <a:latin typeface="+mn-ea"/>
            </a:endParaRPr>
          </a:p>
          <a:p>
            <a:pPr algn="l"/>
            <a:r>
              <a:rPr lang="en-US" altLang="ja-JP" sz="320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Estimated amount of ethanol</a:t>
            </a:r>
            <a:r>
              <a:rPr lang="ja-JP" altLang="en-US" sz="320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 </a:t>
            </a:r>
            <a:r>
              <a:rPr lang="en-US" altLang="ja-JP" sz="320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that can be obtained by a single bamboo-</a:t>
            </a:r>
            <a:r>
              <a:rPr lang="ja-JP" altLang="en-US" sz="320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静岡県立科学技術高等学校　　　                                                   </a:t>
            </a:r>
          </a:p>
          <a:p>
            <a:pPr algn="l"/>
            <a:r>
              <a:rPr lang="en-US" altLang="ja-JP" sz="3200" err="1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Mousouchiku</a:t>
            </a:r>
            <a:r>
              <a:rPr lang="en-US" altLang="ja-JP" sz="320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 covers </a:t>
            </a:r>
            <a:r>
              <a:rPr lang="en-US" altLang="ja-JP" sz="3200" err="1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Hita-Oita</a:t>
            </a:r>
            <a:r>
              <a:rPr lang="en-US" altLang="ja-JP" sz="320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 prefectural </a:t>
            </a:r>
            <a:r>
              <a:rPr lang="en-US" altLang="ja-JP" sz="3200" err="1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Hita</a:t>
            </a:r>
            <a:r>
              <a:rPr lang="en-US" altLang="ja-JP" sz="320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 High School </a:t>
            </a:r>
            <a:r>
              <a:rPr lang="ja-JP" altLang="en-US" sz="320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　　</a:t>
            </a:r>
          </a:p>
          <a:p>
            <a:pPr algn="l"/>
            <a:r>
              <a:rPr lang="en-US" altLang="ja-JP" sz="320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Chemistry I – </a:t>
            </a:r>
            <a:r>
              <a:rPr lang="ja-JP" altLang="en-US" sz="320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大阪教育大学</a:t>
            </a:r>
            <a:r>
              <a:rPr lang="en-US" altLang="ja-JP" sz="320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-section number 69</a:t>
            </a:r>
            <a:r>
              <a:rPr lang="ja-JP" altLang="en-US" sz="320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　</a:t>
            </a:r>
            <a:r>
              <a:rPr lang="en-US" altLang="ja-JP" sz="320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experiment I “alcohol”</a:t>
            </a:r>
            <a:endParaRPr lang="en-US" altLang="ja-JP" sz="3200">
              <a:solidFill>
                <a:schemeClr val="accent1"/>
              </a:solidFill>
              <a:effectLst/>
              <a:latin typeface="+mn-ea"/>
            </a:endParaRPr>
          </a:p>
          <a:p>
            <a:r>
              <a:rPr lang="en-US" altLang="ja-JP" sz="320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Matsumoto inc. -</a:t>
            </a:r>
            <a:r>
              <a:rPr lang="en-US" altLang="ja-JP" sz="3200">
                <a:solidFill>
                  <a:schemeClr val="accent1"/>
                </a:solidFill>
                <a:latin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</a:t>
            </a:r>
            <a:r>
              <a:rPr lang="en-US" altLang="ja-JP" sz="3200" err="1">
                <a:solidFill>
                  <a:schemeClr val="accent1"/>
                </a:solidFill>
                <a:latin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takenokona.com</a:t>
            </a:r>
            <a:r>
              <a:rPr lang="en-US" altLang="ja-JP" sz="3200">
                <a:solidFill>
                  <a:schemeClr val="accent1"/>
                </a:solidFill>
                <a:latin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/products</a:t>
            </a:r>
            <a:endParaRPr lang="ja-JP" altLang="en-US" sz="3200">
              <a:solidFill>
                <a:schemeClr val="accent1"/>
              </a:solidFill>
              <a:latin typeface="+mn-ea"/>
            </a:endParaRPr>
          </a:p>
          <a:p>
            <a:r>
              <a:rPr lang="en-US" altLang="ja-JP" sz="320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GARDEN</a:t>
            </a:r>
            <a:r>
              <a:rPr lang="ja-JP" altLang="en-US" sz="320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 </a:t>
            </a:r>
            <a:r>
              <a:rPr lang="en-US" altLang="ja-JP" sz="320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STORY-</a:t>
            </a:r>
            <a:r>
              <a:rPr lang="ja-JP" altLang="en-US" sz="320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rPr>
              <a:t> </a:t>
            </a:r>
            <a:r>
              <a:rPr lang="en-US" altLang="ja-JP" sz="3200">
                <a:solidFill>
                  <a:schemeClr val="accent1"/>
                </a:solidFill>
                <a:latin typeface="+mn-ea"/>
              </a:rPr>
              <a:t>https://</a:t>
            </a:r>
            <a:r>
              <a:rPr lang="en-US" altLang="ja-JP" sz="3200" err="1">
                <a:solidFill>
                  <a:schemeClr val="accent1"/>
                </a:solidFill>
                <a:latin typeface="+mn-ea"/>
              </a:rPr>
              <a:t>gardenstory.jp</a:t>
            </a:r>
            <a:r>
              <a:rPr lang="en-US" altLang="ja-JP" sz="3200">
                <a:solidFill>
                  <a:schemeClr val="accent1"/>
                </a:solidFill>
                <a:latin typeface="+mn-ea"/>
              </a:rPr>
              <a:t>/gardening/46357</a:t>
            </a:r>
            <a:endParaRPr lang="ja-JP" altLang="en-US" sz="3200">
              <a:latin typeface="+mn-ea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EB34197-45C6-5440-81DD-F857B811ED6D}"/>
              </a:ext>
            </a:extLst>
          </p:cNvPr>
          <p:cNvSpPr txBox="1"/>
          <p:nvPr/>
        </p:nvSpPr>
        <p:spPr>
          <a:xfrm>
            <a:off x="1094395" y="35708134"/>
            <a:ext cx="175316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4200"/>
              <a:t>We would like to thank everyone who cooperated in our research.</a:t>
            </a:r>
            <a:endParaRPr lang="ja-JP" altLang="en-US" sz="4200">
              <a:latin typeface="+mn-ea"/>
            </a:endParaRPr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49569E7A-81CE-884E-BC26-85D514B37EFF}"/>
              </a:ext>
            </a:extLst>
          </p:cNvPr>
          <p:cNvCxnSpPr>
            <a:cxnSpLocks/>
          </p:cNvCxnSpPr>
          <p:nvPr/>
        </p:nvCxnSpPr>
        <p:spPr>
          <a:xfrm>
            <a:off x="958894" y="37887008"/>
            <a:ext cx="28783130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EA96AD4D-D34E-5D45-B6FF-43EE47CD661C}"/>
              </a:ext>
            </a:extLst>
          </p:cNvPr>
          <p:cNvCxnSpPr>
            <a:cxnSpLocks/>
          </p:cNvCxnSpPr>
          <p:nvPr/>
        </p:nvCxnSpPr>
        <p:spPr>
          <a:xfrm>
            <a:off x="883000" y="30625763"/>
            <a:ext cx="27894744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図 38">
            <a:extLst>
              <a:ext uri="{FF2B5EF4-FFF2-40B4-BE49-F238E27FC236}">
                <a16:creationId xmlns:a16="http://schemas.microsoft.com/office/drawing/2014/main" id="{43BBAC4F-D59E-FC4E-AE1D-8A2F835132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6" t="26544" r="18122" b="25827"/>
          <a:stretch/>
        </p:blipFill>
        <p:spPr>
          <a:xfrm>
            <a:off x="974727" y="1692581"/>
            <a:ext cx="20949456" cy="12651197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E29A1F6-2AA1-4D4F-BFDA-A0897A8EC2C0}"/>
              </a:ext>
            </a:extLst>
          </p:cNvPr>
          <p:cNvSpPr txBox="1"/>
          <p:nvPr/>
        </p:nvSpPr>
        <p:spPr>
          <a:xfrm>
            <a:off x="21404944" y="1870376"/>
            <a:ext cx="7970857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3400">
                <a:latin typeface="+mn-ea"/>
              </a:rPr>
              <a:t>【Considerations】</a:t>
            </a:r>
            <a:r>
              <a:rPr lang="ja-JP" altLang="en-US" sz="3400">
                <a:latin typeface="+mn-ea"/>
              </a:rPr>
              <a:t>　　　　　　　　　　　　　　　　　　　　　　　　　　　　　　　　　　　　　　　　　　　　　　　　　　　　　　　　　　　　　　　　　　　　　　　　　　</a:t>
            </a:r>
            <a:endParaRPr lang="en-US" altLang="ja-JP" sz="3400">
              <a:latin typeface="+mn-ea"/>
            </a:endParaRPr>
          </a:p>
          <a:p>
            <a:pPr algn="l"/>
            <a:r>
              <a:rPr lang="ja-JP" altLang="en-US" sz="3400">
                <a:latin typeface="+mn-ea"/>
              </a:rPr>
              <a:t>　○</a:t>
            </a:r>
            <a:r>
              <a:rPr lang="en-US" altLang="ja-JP" sz="3400">
                <a:latin typeface="+mn-ea"/>
              </a:rPr>
              <a:t>Fermented dead bamboo powder </a:t>
            </a:r>
          </a:p>
          <a:p>
            <a:pPr algn="l"/>
            <a:r>
              <a:rPr lang="en-US" altLang="ja-JP" sz="3400">
                <a:latin typeface="+mn-ea"/>
              </a:rPr>
              <a:t>       was left as clumps in the soil.</a:t>
            </a:r>
            <a:r>
              <a:rPr lang="ja-JP" altLang="en-US" sz="3400">
                <a:latin typeface="+mn-ea"/>
              </a:rPr>
              <a:t>　　</a:t>
            </a:r>
            <a:endParaRPr lang="en-US" altLang="ja-JP" sz="3400">
              <a:latin typeface="+mn-ea"/>
            </a:endParaRPr>
          </a:p>
          <a:p>
            <a:pPr algn="l"/>
            <a:r>
              <a:rPr lang="ja-JP" altLang="en-US" sz="3400">
                <a:latin typeface="+mn-ea"/>
              </a:rPr>
              <a:t>　→</a:t>
            </a:r>
            <a:r>
              <a:rPr lang="en-US" altLang="ja-JP" sz="3400">
                <a:solidFill>
                  <a:srgbClr val="BA2500"/>
                </a:solidFill>
                <a:latin typeface="+mn-ea"/>
              </a:rPr>
              <a:t>The fermentation of the fermented </a:t>
            </a:r>
          </a:p>
          <a:p>
            <a:pPr algn="l"/>
            <a:r>
              <a:rPr lang="en-US" altLang="ja-JP" sz="3400">
                <a:latin typeface="+mn-ea"/>
              </a:rPr>
              <a:t>        dead bamboo powder may be </a:t>
            </a:r>
          </a:p>
          <a:p>
            <a:pPr algn="l"/>
            <a:r>
              <a:rPr lang="en-US" altLang="ja-JP" sz="3400">
                <a:latin typeface="+mn-ea"/>
              </a:rPr>
              <a:t>        further fermented and have a   </a:t>
            </a:r>
          </a:p>
          <a:p>
            <a:pPr algn="l"/>
            <a:r>
              <a:rPr lang="en-US" altLang="ja-JP" sz="3400">
                <a:latin typeface="+mn-ea"/>
              </a:rPr>
              <a:t>        positive effect on the plants.</a:t>
            </a:r>
          </a:p>
          <a:p>
            <a:pPr algn="l"/>
            <a:r>
              <a:rPr lang="ja-JP" altLang="en-US" sz="3400">
                <a:latin typeface="+mn-ea"/>
              </a:rPr>
              <a:t>　○</a:t>
            </a:r>
            <a:r>
              <a:rPr lang="en-US" altLang="ja-JP" sz="3400">
                <a:latin typeface="+mn-ea"/>
              </a:rPr>
              <a:t>There may have been a </a:t>
            </a:r>
          </a:p>
          <a:p>
            <a:pPr algn="l"/>
            <a:r>
              <a:rPr lang="en-US" altLang="ja-JP" sz="3400">
                <a:latin typeface="+mn-ea"/>
              </a:rPr>
              <a:t>       difference in environmental        </a:t>
            </a:r>
          </a:p>
          <a:p>
            <a:pPr algn="l"/>
            <a:r>
              <a:rPr lang="en-US" altLang="ja-JP" sz="3400">
                <a:latin typeface="+mn-ea"/>
              </a:rPr>
              <a:t>       conditions.</a:t>
            </a:r>
          </a:p>
          <a:p>
            <a:pPr algn="l"/>
            <a:r>
              <a:rPr lang="ja-JP" altLang="en-US" sz="3400">
                <a:latin typeface="+mn-ea"/>
              </a:rPr>
              <a:t>　○</a:t>
            </a:r>
            <a:r>
              <a:rPr lang="en-US" altLang="ja-JP" sz="3400">
                <a:latin typeface="+mn-ea"/>
              </a:rPr>
              <a:t>The </a:t>
            </a:r>
            <a:r>
              <a:rPr lang="en-US" altLang="ja-JP" sz="3400">
                <a:solidFill>
                  <a:srgbClr val="BA2500"/>
                </a:solidFill>
                <a:latin typeface="+mn-ea"/>
              </a:rPr>
              <a:t>dry yeast used may have had </a:t>
            </a:r>
          </a:p>
          <a:p>
            <a:pPr algn="l"/>
            <a:r>
              <a:rPr lang="en-US" altLang="ja-JP" sz="3400">
                <a:solidFill>
                  <a:srgbClr val="BA2500"/>
                </a:solidFill>
                <a:latin typeface="+mn-ea"/>
              </a:rPr>
              <a:t>       an effect.</a:t>
            </a:r>
          </a:p>
          <a:p>
            <a:pPr algn="l"/>
            <a:r>
              <a:rPr lang="ja-JP" altLang="en-US" sz="3400">
                <a:latin typeface="+mn-ea"/>
              </a:rPr>
              <a:t>　○</a:t>
            </a:r>
            <a:r>
              <a:rPr lang="en-US" altLang="ja-JP" sz="3400">
                <a:solidFill>
                  <a:srgbClr val="BA2500"/>
                </a:solidFill>
                <a:latin typeface="+mn-ea"/>
              </a:rPr>
              <a:t>Mass and sugar content</a:t>
            </a:r>
            <a:r>
              <a:rPr lang="ja-JP" altLang="en-US" sz="3400">
                <a:solidFill>
                  <a:srgbClr val="BA2500"/>
                </a:solidFill>
                <a:latin typeface="+mn-ea"/>
              </a:rPr>
              <a:t> </a:t>
            </a:r>
            <a:r>
              <a:rPr lang="en-US" altLang="ja-JP" sz="3400">
                <a:latin typeface="+mn-ea"/>
              </a:rPr>
              <a:t>should</a:t>
            </a:r>
            <a:r>
              <a:rPr lang="ja-JP" altLang="en-US" sz="3400">
                <a:latin typeface="+mn-ea"/>
              </a:rPr>
              <a:t>     </a:t>
            </a:r>
          </a:p>
          <a:p>
            <a:pPr algn="l"/>
            <a:r>
              <a:rPr lang="ja-JP" altLang="en-US" sz="3400">
                <a:latin typeface="+mn-ea"/>
              </a:rPr>
              <a:t>       </a:t>
            </a:r>
            <a:r>
              <a:rPr lang="en-US" altLang="ja-JP" sz="3400">
                <a:latin typeface="+mn-ea"/>
              </a:rPr>
              <a:t>also</a:t>
            </a:r>
            <a:r>
              <a:rPr lang="ja-JP" altLang="en-US" sz="3400">
                <a:latin typeface="+mn-ea"/>
              </a:rPr>
              <a:t> </a:t>
            </a:r>
            <a:r>
              <a:rPr lang="en-US" altLang="ja-JP" sz="3400">
                <a:latin typeface="+mn-ea"/>
              </a:rPr>
              <a:t>be</a:t>
            </a:r>
            <a:r>
              <a:rPr lang="ja-JP" altLang="en-US" sz="3400">
                <a:latin typeface="+mn-ea"/>
              </a:rPr>
              <a:t> </a:t>
            </a:r>
            <a:r>
              <a:rPr lang="en-US" altLang="ja-JP" sz="3400">
                <a:latin typeface="+mn-ea"/>
              </a:rPr>
              <a:t>observed.</a:t>
            </a:r>
          </a:p>
        </p:txBody>
      </p:sp>
      <p:sp>
        <p:nvSpPr>
          <p:cNvPr id="61" name="四角形 60">
            <a:extLst>
              <a:ext uri="{FF2B5EF4-FFF2-40B4-BE49-F238E27FC236}">
                <a16:creationId xmlns:a16="http://schemas.microsoft.com/office/drawing/2014/main" id="{16B9969C-E396-474D-9BA3-ECE7DA07A6E4}"/>
              </a:ext>
            </a:extLst>
          </p:cNvPr>
          <p:cNvSpPr/>
          <p:nvPr/>
        </p:nvSpPr>
        <p:spPr>
          <a:xfrm>
            <a:off x="22358922" y="10640278"/>
            <a:ext cx="6611442" cy="3790662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40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</p:txBody>
      </p:sp>
      <p:pic>
        <p:nvPicPr>
          <p:cNvPr id="41" name="図 41">
            <a:extLst>
              <a:ext uri="{FF2B5EF4-FFF2-40B4-BE49-F238E27FC236}">
                <a16:creationId xmlns:a16="http://schemas.microsoft.com/office/drawing/2014/main" id="{D516120F-4960-0A4E-A433-84E696B467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528" y="18544172"/>
            <a:ext cx="2795964" cy="3727952"/>
          </a:xfrm>
          <a:prstGeom prst="rect">
            <a:avLst/>
          </a:prstGeom>
        </p:spPr>
      </p:pic>
      <p:pic>
        <p:nvPicPr>
          <p:cNvPr id="44" name="図 44">
            <a:extLst>
              <a:ext uri="{FF2B5EF4-FFF2-40B4-BE49-F238E27FC236}">
                <a16:creationId xmlns:a16="http://schemas.microsoft.com/office/drawing/2014/main" id="{08058C5C-B5C6-6547-BFD8-B2B4F33222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3560" y="18554762"/>
            <a:ext cx="2795965" cy="3727953"/>
          </a:xfrm>
          <a:prstGeom prst="rect">
            <a:avLst/>
          </a:prstGeom>
        </p:spPr>
      </p:pic>
      <p:pic>
        <p:nvPicPr>
          <p:cNvPr id="45" name="図 45">
            <a:extLst>
              <a:ext uri="{FF2B5EF4-FFF2-40B4-BE49-F238E27FC236}">
                <a16:creationId xmlns:a16="http://schemas.microsoft.com/office/drawing/2014/main" id="{DAFFF342-09DD-7B43-BCDF-23526E690F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9327" y="22593014"/>
            <a:ext cx="2792869" cy="3723825"/>
          </a:xfrm>
          <a:prstGeom prst="rect">
            <a:avLst/>
          </a:prstGeom>
        </p:spPr>
      </p:pic>
      <p:pic>
        <p:nvPicPr>
          <p:cNvPr id="47" name="図 47">
            <a:extLst>
              <a:ext uri="{FF2B5EF4-FFF2-40B4-BE49-F238E27FC236}">
                <a16:creationId xmlns:a16="http://schemas.microsoft.com/office/drawing/2014/main" id="{FB4DD544-EBEE-C441-A10D-C20664A039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6582" y="18574333"/>
            <a:ext cx="2795965" cy="3727953"/>
          </a:xfrm>
          <a:prstGeom prst="rect">
            <a:avLst/>
          </a:prstGeom>
        </p:spPr>
      </p:pic>
      <p:pic>
        <p:nvPicPr>
          <p:cNvPr id="48" name="図 50">
            <a:extLst>
              <a:ext uri="{FF2B5EF4-FFF2-40B4-BE49-F238E27FC236}">
                <a16:creationId xmlns:a16="http://schemas.microsoft.com/office/drawing/2014/main" id="{4BF9F16F-5577-9842-8EED-32AD9D0038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11" y="18621152"/>
            <a:ext cx="2792869" cy="3723825"/>
          </a:xfrm>
          <a:prstGeom prst="rect">
            <a:avLst/>
          </a:prstGeom>
        </p:spPr>
      </p:pic>
      <p:graphicFrame>
        <p:nvGraphicFramePr>
          <p:cNvPr id="18" name="表 17">
            <a:extLst>
              <a:ext uri="{FF2B5EF4-FFF2-40B4-BE49-F238E27FC236}">
                <a16:creationId xmlns:a16="http://schemas.microsoft.com/office/drawing/2014/main" id="{29B4E439-0005-7A44-B4B4-C67E1B488F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1745747"/>
              </p:ext>
            </p:extLst>
          </p:nvPr>
        </p:nvGraphicFramePr>
        <p:xfrm>
          <a:off x="16065377" y="16024665"/>
          <a:ext cx="12935116" cy="2798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25572">
                  <a:extLst>
                    <a:ext uri="{9D8B030D-6E8A-4147-A177-3AD203B41FA5}">
                      <a16:colId xmlns:a16="http://schemas.microsoft.com/office/drawing/2014/main" val="1223563314"/>
                    </a:ext>
                  </a:extLst>
                </a:gridCol>
                <a:gridCol w="1754965">
                  <a:extLst>
                    <a:ext uri="{9D8B030D-6E8A-4147-A177-3AD203B41FA5}">
                      <a16:colId xmlns:a16="http://schemas.microsoft.com/office/drawing/2014/main" val="1723215790"/>
                    </a:ext>
                  </a:extLst>
                </a:gridCol>
                <a:gridCol w="3072009">
                  <a:extLst>
                    <a:ext uri="{9D8B030D-6E8A-4147-A177-3AD203B41FA5}">
                      <a16:colId xmlns:a16="http://schemas.microsoft.com/office/drawing/2014/main" val="2078107760"/>
                    </a:ext>
                  </a:extLst>
                </a:gridCol>
                <a:gridCol w="3398818">
                  <a:extLst>
                    <a:ext uri="{9D8B030D-6E8A-4147-A177-3AD203B41FA5}">
                      <a16:colId xmlns:a16="http://schemas.microsoft.com/office/drawing/2014/main" val="2097776674"/>
                    </a:ext>
                  </a:extLst>
                </a:gridCol>
                <a:gridCol w="1254948">
                  <a:extLst>
                    <a:ext uri="{9D8B030D-6E8A-4147-A177-3AD203B41FA5}">
                      <a16:colId xmlns:a16="http://schemas.microsoft.com/office/drawing/2014/main" val="299877489"/>
                    </a:ext>
                  </a:extLst>
                </a:gridCol>
                <a:gridCol w="1228804">
                  <a:extLst>
                    <a:ext uri="{9D8B030D-6E8A-4147-A177-3AD203B41FA5}">
                      <a16:colId xmlns:a16="http://schemas.microsoft.com/office/drawing/2014/main" val="3139992004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 fontAlgn="ctr"/>
                      <a:endParaRPr lang="ja-JP" altLang="en-US" sz="2500" b="1" i="0" u="none" strike="noStrike">
                        <a:solidFill>
                          <a:srgbClr val="3F3F3F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500" u="none" strike="noStrike">
                          <a:effectLst/>
                        </a:rPr>
                        <a:t>Withered</a:t>
                      </a:r>
                    </a:p>
                    <a:p>
                      <a:pPr algn="l" fontAlgn="ctr"/>
                      <a:r>
                        <a:rPr lang="en-US" altLang="ja-JP" sz="2500" u="none" strike="noStrike">
                          <a:effectLst/>
                        </a:rPr>
                        <a:t> bamboo only</a:t>
                      </a:r>
                      <a:endParaRPr lang="ja-JP" altLang="en-US" sz="2500" b="1" i="0" u="none" strike="noStrike">
                        <a:solidFill>
                          <a:srgbClr val="3F3F3F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500" u="none" strike="noStrike">
                          <a:effectLst/>
                        </a:rPr>
                        <a:t>Dry yeast only</a:t>
                      </a:r>
                      <a:endParaRPr lang="ja-JP" altLang="en-US" sz="2500" b="1" i="0" u="none" strike="noStrike">
                        <a:solidFill>
                          <a:srgbClr val="3F3F3F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500" u="none" strike="noStrike">
                          <a:effectLst/>
                        </a:rPr>
                        <a:t>Dry yeast withered bamboo</a:t>
                      </a:r>
                      <a:endParaRPr lang="ja-JP" altLang="en-US" sz="2500" b="1" i="0" u="none" strike="noStrike">
                        <a:solidFill>
                          <a:srgbClr val="3F3F3F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500" b="1" i="0" u="none" strike="noStrike">
                          <a:solidFill>
                            <a:srgbClr val="3F3F3F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Comm-ercial</a:t>
                      </a:r>
                      <a:endParaRPr lang="ja-JP" altLang="en-US" sz="2500" b="1" i="0" u="none" strike="noStrike">
                        <a:solidFill>
                          <a:srgbClr val="3F3F3F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500" u="none" strike="noStrike">
                          <a:effectLst/>
                        </a:rPr>
                        <a:t>None</a:t>
                      </a:r>
                      <a:endParaRPr lang="ja-JP" altLang="en-US" sz="2500" b="1" i="0" u="none" strike="noStrike">
                        <a:solidFill>
                          <a:srgbClr val="3F3F3F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793609948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500" u="none" strike="noStrike">
                          <a:effectLst/>
                        </a:rPr>
                        <a:t>Water content</a:t>
                      </a:r>
                      <a:endParaRPr lang="ja-JP" altLang="en-US" sz="2500" b="1" i="0" u="none" strike="noStrike">
                        <a:solidFill>
                          <a:srgbClr val="3F3F3F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500" u="none" strike="noStrike">
                          <a:effectLst/>
                        </a:rPr>
                        <a:t>6.22</a:t>
                      </a:r>
                      <a:endParaRPr lang="en-US" altLang="ja-JP" sz="2500" b="1" i="0" u="none" strike="noStrike">
                        <a:solidFill>
                          <a:srgbClr val="3F3F3F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500" u="none" strike="noStrike">
                          <a:effectLst/>
                        </a:rPr>
                        <a:t>37.20</a:t>
                      </a:r>
                      <a:endParaRPr lang="en-US" altLang="ja-JP" sz="2500" b="1" i="0" u="none" strike="noStrike">
                        <a:solidFill>
                          <a:srgbClr val="3F3F3F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500" u="none" strike="noStrike">
                          <a:effectLst/>
                        </a:rPr>
                        <a:t>20.27</a:t>
                      </a:r>
                      <a:endParaRPr lang="en-US" altLang="ja-JP" sz="2500" b="1" i="0" u="none" strike="noStrike">
                        <a:solidFill>
                          <a:srgbClr val="3F3F3F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500" u="none" strike="noStrike">
                          <a:effectLst/>
                        </a:rPr>
                        <a:t>19.50</a:t>
                      </a:r>
                      <a:endParaRPr lang="en-US" altLang="ja-JP" sz="2500" b="1" i="0" u="none" strike="noStrike">
                        <a:solidFill>
                          <a:srgbClr val="3F3F3F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500" u="none" strike="noStrike">
                          <a:effectLst/>
                        </a:rPr>
                        <a:t>19.00</a:t>
                      </a:r>
                      <a:endParaRPr lang="en-US" altLang="ja-JP" sz="2500" b="1" i="0" u="none" strike="noStrike">
                        <a:solidFill>
                          <a:srgbClr val="3F3F3F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3841705237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500" u="none" strike="noStrike">
                          <a:effectLst/>
                        </a:rPr>
                        <a:t>Weight(g)</a:t>
                      </a:r>
                      <a:endParaRPr lang="ja-JP" altLang="en-US" sz="2500" b="1" i="0" u="none" strike="noStrike">
                        <a:solidFill>
                          <a:srgbClr val="3F3F3F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500" u="none" strike="noStrike">
                          <a:effectLst/>
                        </a:rPr>
                        <a:t>7.00</a:t>
                      </a:r>
                      <a:endParaRPr lang="en-US" altLang="ja-JP" sz="2500" b="1" i="0" u="none" strike="noStrike">
                        <a:solidFill>
                          <a:srgbClr val="3F3F3F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500" u="none" strike="noStrike">
                          <a:effectLst/>
                        </a:rPr>
                        <a:t>40.20</a:t>
                      </a:r>
                      <a:endParaRPr lang="en-US" altLang="ja-JP" sz="2500" b="1" i="0" u="none" strike="noStrike">
                        <a:solidFill>
                          <a:srgbClr val="3F3F3F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500" u="none" strike="noStrike">
                          <a:effectLst/>
                        </a:rPr>
                        <a:t>22.10</a:t>
                      </a:r>
                      <a:endParaRPr lang="en-US" altLang="ja-JP" sz="2500" b="1" i="0" u="none" strike="noStrike">
                        <a:solidFill>
                          <a:srgbClr val="3F3F3F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500" u="none" strike="noStrike">
                          <a:effectLst/>
                        </a:rPr>
                        <a:t>21.50</a:t>
                      </a:r>
                      <a:endParaRPr lang="en-US" altLang="ja-JP" sz="2500" b="1" i="0" u="none" strike="noStrike">
                        <a:solidFill>
                          <a:srgbClr val="3F3F3F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500" u="none" strike="noStrike">
                          <a:effectLst/>
                        </a:rPr>
                        <a:t>21.00</a:t>
                      </a:r>
                      <a:endParaRPr lang="en-US" altLang="ja-JP" sz="2500" b="1" i="0" u="none" strike="noStrike">
                        <a:solidFill>
                          <a:srgbClr val="3F3F3F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4256122793"/>
                  </a:ext>
                </a:extLst>
              </a:tr>
              <a:tr h="5429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500" u="none" strike="noStrike">
                          <a:effectLst/>
                        </a:rPr>
                        <a:t>Dry weight(g)</a:t>
                      </a:r>
                      <a:endParaRPr lang="ja-JP" altLang="en-US" sz="2500" b="1" i="0" u="none" strike="noStrike">
                        <a:solidFill>
                          <a:srgbClr val="3F3F3F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500" u="none" strike="noStrike">
                          <a:effectLst/>
                        </a:rPr>
                        <a:t>0.78</a:t>
                      </a:r>
                      <a:endParaRPr lang="en-US" altLang="ja-JP" sz="2500" b="1" i="0" u="none" strike="noStrike">
                        <a:solidFill>
                          <a:srgbClr val="3F3F3F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500" u="none" strike="noStrike">
                          <a:effectLst/>
                        </a:rPr>
                        <a:t>3.00</a:t>
                      </a:r>
                      <a:endParaRPr lang="en-US" altLang="ja-JP" sz="2500" b="1" i="0" u="none" strike="noStrike">
                        <a:solidFill>
                          <a:srgbClr val="3F3F3F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500" u="none" strike="noStrike">
                          <a:effectLst/>
                        </a:rPr>
                        <a:t>1.83</a:t>
                      </a:r>
                      <a:endParaRPr lang="en-US" altLang="ja-JP" sz="2500" b="1" i="0" u="none" strike="noStrike">
                        <a:solidFill>
                          <a:srgbClr val="3F3F3F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500" u="none" strike="noStrike">
                          <a:effectLst/>
                        </a:rPr>
                        <a:t>2.00</a:t>
                      </a:r>
                      <a:endParaRPr lang="en-US" altLang="ja-JP" sz="2500" b="1" i="0" u="none" strike="noStrike">
                        <a:solidFill>
                          <a:srgbClr val="3F3F3F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500" u="none" strike="noStrike">
                          <a:effectLst/>
                        </a:rPr>
                        <a:t>2.00</a:t>
                      </a:r>
                      <a:endParaRPr lang="en-US" altLang="ja-JP" sz="2500" b="1" i="0" u="none" strike="noStrike">
                        <a:solidFill>
                          <a:srgbClr val="3F3F3F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3581729563"/>
                  </a:ext>
                </a:extLst>
              </a:tr>
            </a:tbl>
          </a:graphicData>
        </a:graphic>
      </p:graphicFrame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02E1F27-2A35-934B-8C95-6F311E175E5B}"/>
              </a:ext>
            </a:extLst>
          </p:cNvPr>
          <p:cNvSpPr txBox="1"/>
          <p:nvPr/>
        </p:nvSpPr>
        <p:spPr>
          <a:xfrm>
            <a:off x="19697652" y="22701805"/>
            <a:ext cx="9777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3600">
                <a:latin typeface="+mn-ea"/>
              </a:rPr>
              <a:t>【Considerations】</a:t>
            </a:r>
            <a:endParaRPr lang="ja-JP" altLang="en-US" sz="3600">
              <a:latin typeface="+mn-ea"/>
            </a:endParaRPr>
          </a:p>
          <a:p>
            <a:pPr algn="l"/>
            <a:r>
              <a:rPr lang="en-US" altLang="ja-JP" sz="3600">
                <a:latin typeface="+mn-ea"/>
              </a:rPr>
              <a:t>The results in Experiment 1 are considered to be largely influenced by dry yeast.</a:t>
            </a:r>
            <a:endParaRPr lang="ja-JP" altLang="en-US" sz="3600">
              <a:latin typeface="+mn-ea"/>
            </a:endParaRPr>
          </a:p>
        </p:txBody>
      </p:sp>
      <p:sp>
        <p:nvSpPr>
          <p:cNvPr id="3" name="処理 2">
            <a:extLst>
              <a:ext uri="{FF2B5EF4-FFF2-40B4-BE49-F238E27FC236}">
                <a16:creationId xmlns:a16="http://schemas.microsoft.com/office/drawing/2014/main" id="{237C6592-B590-9344-9033-68FBE0D0E2E3}"/>
              </a:ext>
            </a:extLst>
          </p:cNvPr>
          <p:cNvSpPr/>
          <p:nvPr/>
        </p:nvSpPr>
        <p:spPr>
          <a:xfrm>
            <a:off x="983433" y="2531006"/>
            <a:ext cx="3854936" cy="130553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400">
                <a:solidFill>
                  <a:schemeClr val="tx1"/>
                </a:solidFill>
              </a:rPr>
              <a:t>〈radish 〉</a:t>
            </a:r>
            <a:endParaRPr lang="ja-JP" altLang="en-US" sz="3400">
              <a:solidFill>
                <a:schemeClr val="tx1"/>
              </a:solidFill>
            </a:endParaRPr>
          </a:p>
        </p:txBody>
      </p:sp>
      <p:sp>
        <p:nvSpPr>
          <p:cNvPr id="6" name="処理 5">
            <a:extLst>
              <a:ext uri="{FF2B5EF4-FFF2-40B4-BE49-F238E27FC236}">
                <a16:creationId xmlns:a16="http://schemas.microsoft.com/office/drawing/2014/main" id="{855F533B-D7A6-F140-8137-B1CB0647B0CD}"/>
              </a:ext>
            </a:extLst>
          </p:cNvPr>
          <p:cNvSpPr/>
          <p:nvPr/>
        </p:nvSpPr>
        <p:spPr>
          <a:xfrm>
            <a:off x="926576" y="8194784"/>
            <a:ext cx="3229800" cy="2186014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400">
                <a:solidFill>
                  <a:schemeClr val="tx1"/>
                </a:solidFill>
              </a:rPr>
              <a:t>〈</a:t>
            </a:r>
            <a:r>
              <a:rPr lang="en-US" altLang="ja-JP" sz="3400" err="1">
                <a:solidFill>
                  <a:schemeClr val="tx1"/>
                </a:solidFill>
              </a:rPr>
              <a:t>komatsuna</a:t>
            </a:r>
            <a:r>
              <a:rPr lang="en-US" altLang="ja-JP" sz="3400">
                <a:solidFill>
                  <a:schemeClr val="tx1"/>
                </a:solidFill>
              </a:rPr>
              <a:t>〉</a:t>
            </a:r>
            <a:endParaRPr lang="ja-JP" altLang="en-US" sz="3400">
              <a:solidFill>
                <a:schemeClr val="tx1"/>
              </a:solidFill>
            </a:endParaRPr>
          </a:p>
        </p:txBody>
      </p:sp>
      <p:sp>
        <p:nvSpPr>
          <p:cNvPr id="7" name="処理 6">
            <a:extLst>
              <a:ext uri="{FF2B5EF4-FFF2-40B4-BE49-F238E27FC236}">
                <a16:creationId xmlns:a16="http://schemas.microsoft.com/office/drawing/2014/main" id="{708216F5-8D3E-B245-A298-B1C85474DF1E}"/>
              </a:ext>
            </a:extLst>
          </p:cNvPr>
          <p:cNvSpPr/>
          <p:nvPr/>
        </p:nvSpPr>
        <p:spPr>
          <a:xfrm>
            <a:off x="5979514" y="6965795"/>
            <a:ext cx="1239440" cy="830425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>
                <a:solidFill>
                  <a:srgbClr val="BA2500"/>
                </a:solidFill>
              </a:rPr>
              <a:t>None</a:t>
            </a:r>
            <a:endParaRPr lang="ja-JP" altLang="en-US" sz="3200">
              <a:solidFill>
                <a:srgbClr val="BA2500"/>
              </a:solidFill>
            </a:endParaRPr>
          </a:p>
        </p:txBody>
      </p:sp>
      <p:sp>
        <p:nvSpPr>
          <p:cNvPr id="8" name="処理 7">
            <a:extLst>
              <a:ext uri="{FF2B5EF4-FFF2-40B4-BE49-F238E27FC236}">
                <a16:creationId xmlns:a16="http://schemas.microsoft.com/office/drawing/2014/main" id="{CA604F2B-F2D6-5E46-BC65-2FC482E0FEBE}"/>
              </a:ext>
            </a:extLst>
          </p:cNvPr>
          <p:cNvSpPr/>
          <p:nvPr/>
        </p:nvSpPr>
        <p:spPr>
          <a:xfrm>
            <a:off x="10830226" y="7019514"/>
            <a:ext cx="2787029" cy="870047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>
                <a:solidFill>
                  <a:srgbClr val="BA2500"/>
                </a:solidFill>
              </a:rPr>
              <a:t>Confirmative</a:t>
            </a:r>
            <a:endParaRPr lang="ja-JP" altLang="en-US" sz="3200">
              <a:solidFill>
                <a:srgbClr val="BA2500"/>
              </a:solidFill>
            </a:endParaRPr>
          </a:p>
        </p:txBody>
      </p:sp>
      <p:sp>
        <p:nvSpPr>
          <p:cNvPr id="10" name="処理 9">
            <a:extLst>
              <a:ext uri="{FF2B5EF4-FFF2-40B4-BE49-F238E27FC236}">
                <a16:creationId xmlns:a16="http://schemas.microsoft.com/office/drawing/2014/main" id="{F13F3E78-0429-5F44-86D8-BE9B5FCB69B3}"/>
              </a:ext>
            </a:extLst>
          </p:cNvPr>
          <p:cNvSpPr/>
          <p:nvPr/>
        </p:nvSpPr>
        <p:spPr>
          <a:xfrm>
            <a:off x="16609327" y="7010016"/>
            <a:ext cx="2787029" cy="870047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>
                <a:solidFill>
                  <a:srgbClr val="BA2500"/>
                </a:solidFill>
              </a:rPr>
              <a:t>Confirmative</a:t>
            </a:r>
            <a:endParaRPr lang="ja-JP" altLang="en-US" sz="3200">
              <a:solidFill>
                <a:srgbClr val="BA2500"/>
              </a:solidFill>
            </a:endParaRPr>
          </a:p>
        </p:txBody>
      </p:sp>
      <p:sp>
        <p:nvSpPr>
          <p:cNvPr id="11" name="処理 10">
            <a:extLst>
              <a:ext uri="{FF2B5EF4-FFF2-40B4-BE49-F238E27FC236}">
                <a16:creationId xmlns:a16="http://schemas.microsoft.com/office/drawing/2014/main" id="{53F4E7F1-39EB-BE4C-B2B4-3E4A84686847}"/>
              </a:ext>
            </a:extLst>
          </p:cNvPr>
          <p:cNvSpPr/>
          <p:nvPr/>
        </p:nvSpPr>
        <p:spPr>
          <a:xfrm>
            <a:off x="16523119" y="13194807"/>
            <a:ext cx="2787029" cy="870047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>
                <a:solidFill>
                  <a:srgbClr val="BA2500"/>
                </a:solidFill>
              </a:rPr>
              <a:t>Confirmative</a:t>
            </a:r>
            <a:endParaRPr lang="ja-JP" altLang="en-US" sz="3200">
              <a:solidFill>
                <a:srgbClr val="BA2500"/>
              </a:solidFill>
            </a:endParaRPr>
          </a:p>
        </p:txBody>
      </p:sp>
      <p:sp>
        <p:nvSpPr>
          <p:cNvPr id="13" name="処理 12">
            <a:extLst>
              <a:ext uri="{FF2B5EF4-FFF2-40B4-BE49-F238E27FC236}">
                <a16:creationId xmlns:a16="http://schemas.microsoft.com/office/drawing/2014/main" id="{2C50E728-3F9E-7949-BCA8-CA83ACAF2AB2}"/>
              </a:ext>
            </a:extLst>
          </p:cNvPr>
          <p:cNvSpPr/>
          <p:nvPr/>
        </p:nvSpPr>
        <p:spPr>
          <a:xfrm>
            <a:off x="10852893" y="13191329"/>
            <a:ext cx="2787029" cy="870047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>
                <a:solidFill>
                  <a:srgbClr val="BA2500"/>
                </a:solidFill>
              </a:rPr>
              <a:t>Confirmative</a:t>
            </a:r>
            <a:endParaRPr lang="ja-JP" altLang="en-US" sz="3200">
              <a:solidFill>
                <a:srgbClr val="BA2500"/>
              </a:solidFill>
            </a:endParaRPr>
          </a:p>
        </p:txBody>
      </p:sp>
      <p:sp>
        <p:nvSpPr>
          <p:cNvPr id="16" name="処理 15">
            <a:extLst>
              <a:ext uri="{FF2B5EF4-FFF2-40B4-BE49-F238E27FC236}">
                <a16:creationId xmlns:a16="http://schemas.microsoft.com/office/drawing/2014/main" id="{F6CF0372-6FB1-124F-9A23-8A321B4CCAA3}"/>
              </a:ext>
            </a:extLst>
          </p:cNvPr>
          <p:cNvSpPr/>
          <p:nvPr/>
        </p:nvSpPr>
        <p:spPr>
          <a:xfrm>
            <a:off x="5230751" y="13192565"/>
            <a:ext cx="2787029" cy="870047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>
                <a:solidFill>
                  <a:srgbClr val="BA2500"/>
                </a:solidFill>
              </a:rPr>
              <a:t>Confirmative</a:t>
            </a:r>
            <a:endParaRPr lang="ja-JP" altLang="en-US" sz="3200">
              <a:solidFill>
                <a:srgbClr val="BA2500"/>
              </a:solidFill>
            </a:endParaRPr>
          </a:p>
        </p:txBody>
      </p:sp>
      <p:sp>
        <p:nvSpPr>
          <p:cNvPr id="17" name="処理 16">
            <a:extLst>
              <a:ext uri="{FF2B5EF4-FFF2-40B4-BE49-F238E27FC236}">
                <a16:creationId xmlns:a16="http://schemas.microsoft.com/office/drawing/2014/main" id="{D91D484F-5579-9542-BA3D-B98E7E96F90E}"/>
              </a:ext>
            </a:extLst>
          </p:cNvPr>
          <p:cNvSpPr/>
          <p:nvPr/>
        </p:nvSpPr>
        <p:spPr>
          <a:xfrm>
            <a:off x="974727" y="13027865"/>
            <a:ext cx="3362968" cy="971505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>
                <a:solidFill>
                  <a:schemeClr val="tx1"/>
                </a:solidFill>
              </a:rPr>
              <a:t>［</a:t>
            </a:r>
            <a:r>
              <a:rPr lang="en-US" altLang="ja-JP" sz="3200">
                <a:solidFill>
                  <a:schemeClr val="tx1"/>
                </a:solidFill>
              </a:rPr>
              <a:t>Significant </a:t>
            </a:r>
          </a:p>
          <a:p>
            <a:pPr algn="ctr"/>
            <a:r>
              <a:rPr lang="ja-JP" altLang="en-US" sz="3200">
                <a:solidFill>
                  <a:schemeClr val="tx1"/>
                </a:solidFill>
              </a:rPr>
              <a:t>　　</a:t>
            </a:r>
            <a:r>
              <a:rPr lang="en-US" altLang="ja-JP" sz="3200">
                <a:solidFill>
                  <a:schemeClr val="tx1"/>
                </a:solidFill>
              </a:rPr>
              <a:t>differences</a:t>
            </a:r>
            <a:r>
              <a:rPr lang="ja-JP" altLang="en-US" sz="3200">
                <a:solidFill>
                  <a:schemeClr val="tx1"/>
                </a:solidFill>
              </a:rPr>
              <a:t>］</a:t>
            </a:r>
          </a:p>
        </p:txBody>
      </p:sp>
      <p:sp>
        <p:nvSpPr>
          <p:cNvPr id="21" name="処理 20">
            <a:extLst>
              <a:ext uri="{FF2B5EF4-FFF2-40B4-BE49-F238E27FC236}">
                <a16:creationId xmlns:a16="http://schemas.microsoft.com/office/drawing/2014/main" id="{FB805B69-59A7-4A44-B6D8-F0BC8CBAE367}"/>
              </a:ext>
            </a:extLst>
          </p:cNvPr>
          <p:cNvSpPr/>
          <p:nvPr/>
        </p:nvSpPr>
        <p:spPr>
          <a:xfrm>
            <a:off x="958894" y="6937793"/>
            <a:ext cx="3362968" cy="971505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>
                <a:solidFill>
                  <a:schemeClr val="tx1"/>
                </a:solidFill>
              </a:rPr>
              <a:t>［</a:t>
            </a:r>
            <a:r>
              <a:rPr lang="en-US" altLang="ja-JP" sz="3200">
                <a:solidFill>
                  <a:schemeClr val="tx1"/>
                </a:solidFill>
              </a:rPr>
              <a:t>Significant </a:t>
            </a:r>
          </a:p>
          <a:p>
            <a:pPr algn="ctr"/>
            <a:r>
              <a:rPr lang="ja-JP" altLang="en-US" sz="3200">
                <a:solidFill>
                  <a:schemeClr val="tx1"/>
                </a:solidFill>
              </a:rPr>
              <a:t>　　</a:t>
            </a:r>
            <a:r>
              <a:rPr lang="en-US" altLang="ja-JP" sz="3200">
                <a:solidFill>
                  <a:schemeClr val="tx1"/>
                </a:solidFill>
              </a:rPr>
              <a:t>differences</a:t>
            </a:r>
            <a:r>
              <a:rPr lang="ja-JP" altLang="en-US" sz="3200">
                <a:solidFill>
                  <a:schemeClr val="tx1"/>
                </a:solidFill>
              </a:rPr>
              <a:t>］</a:t>
            </a:r>
          </a:p>
        </p:txBody>
      </p:sp>
      <p:sp>
        <p:nvSpPr>
          <p:cNvPr id="22" name="処理 21">
            <a:extLst>
              <a:ext uri="{FF2B5EF4-FFF2-40B4-BE49-F238E27FC236}">
                <a16:creationId xmlns:a16="http://schemas.microsoft.com/office/drawing/2014/main" id="{6785130C-F4F1-3447-8433-F96DE471861C}"/>
              </a:ext>
            </a:extLst>
          </p:cNvPr>
          <p:cNvSpPr/>
          <p:nvPr/>
        </p:nvSpPr>
        <p:spPr>
          <a:xfrm>
            <a:off x="3206010" y="1717712"/>
            <a:ext cx="6000755" cy="9717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>
                <a:solidFill>
                  <a:schemeClr val="tx1"/>
                </a:solidFill>
              </a:rPr>
              <a:t>Significance test </a:t>
            </a:r>
            <a:r>
              <a:rPr lang="ja-JP" altLang="en-US" sz="3600">
                <a:solidFill>
                  <a:schemeClr val="tx1"/>
                </a:solidFill>
              </a:rPr>
              <a:t>     </a:t>
            </a:r>
            <a:r>
              <a:rPr lang="en-US" altLang="ja-JP" sz="3600">
                <a:solidFill>
                  <a:schemeClr val="tx1"/>
                </a:solidFill>
              </a:rPr>
              <a:t>Leaf length</a:t>
            </a:r>
            <a:endParaRPr lang="ja-JP" altLang="en-US" sz="3600">
              <a:solidFill>
                <a:schemeClr val="tx1"/>
              </a:solidFill>
            </a:endParaRPr>
          </a:p>
        </p:txBody>
      </p:sp>
      <p:sp>
        <p:nvSpPr>
          <p:cNvPr id="23" name="処理 22">
            <a:extLst>
              <a:ext uri="{FF2B5EF4-FFF2-40B4-BE49-F238E27FC236}">
                <a16:creationId xmlns:a16="http://schemas.microsoft.com/office/drawing/2014/main" id="{D7270E08-EB37-FA47-837F-07B87C5A91F1}"/>
              </a:ext>
            </a:extLst>
          </p:cNvPr>
          <p:cNvSpPr/>
          <p:nvPr/>
        </p:nvSpPr>
        <p:spPr>
          <a:xfrm>
            <a:off x="926576" y="1705870"/>
            <a:ext cx="2424620" cy="1157997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 dirty="0">
                <a:solidFill>
                  <a:schemeClr val="tx1"/>
                </a:solidFill>
              </a:rPr>
              <a:t>【Results】</a:t>
            </a:r>
            <a:endParaRPr lang="ja-JP" altLang="en-US" sz="3600" dirty="0">
              <a:solidFill>
                <a:schemeClr val="tx1"/>
              </a:solidFill>
            </a:endParaRPr>
          </a:p>
        </p:txBody>
      </p:sp>
      <p:sp>
        <p:nvSpPr>
          <p:cNvPr id="28" name="処理 27">
            <a:extLst>
              <a:ext uri="{FF2B5EF4-FFF2-40B4-BE49-F238E27FC236}">
                <a16:creationId xmlns:a16="http://schemas.microsoft.com/office/drawing/2014/main" id="{77018A08-1E26-044F-8331-A1A03029ACDD}"/>
              </a:ext>
            </a:extLst>
          </p:cNvPr>
          <p:cNvSpPr/>
          <p:nvPr/>
        </p:nvSpPr>
        <p:spPr>
          <a:xfrm>
            <a:off x="4381580" y="2536253"/>
            <a:ext cx="4930753" cy="1251177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>
                <a:solidFill>
                  <a:schemeClr val="tx1"/>
                </a:solidFill>
              </a:rPr>
              <a:t>None,   withered bamboo</a:t>
            </a:r>
            <a:endParaRPr lang="ja-JP" altLang="en-US" sz="3200">
              <a:solidFill>
                <a:schemeClr val="tx1"/>
              </a:solidFill>
            </a:endParaRPr>
          </a:p>
        </p:txBody>
      </p:sp>
      <p:sp>
        <p:nvSpPr>
          <p:cNvPr id="30" name="処理 29">
            <a:extLst>
              <a:ext uri="{FF2B5EF4-FFF2-40B4-BE49-F238E27FC236}">
                <a16:creationId xmlns:a16="http://schemas.microsoft.com/office/drawing/2014/main" id="{4524E2C8-8B43-AD49-8640-B538BF4AD3FA}"/>
              </a:ext>
            </a:extLst>
          </p:cNvPr>
          <p:cNvSpPr/>
          <p:nvPr/>
        </p:nvSpPr>
        <p:spPr>
          <a:xfrm>
            <a:off x="4557190" y="8622383"/>
            <a:ext cx="4930753" cy="1251177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>
                <a:solidFill>
                  <a:schemeClr val="tx1"/>
                </a:solidFill>
              </a:rPr>
              <a:t>None,   withered bamboo</a:t>
            </a:r>
            <a:endParaRPr lang="ja-JP" altLang="en-US" sz="3200">
              <a:solidFill>
                <a:schemeClr val="tx1"/>
              </a:solidFill>
            </a:endParaRPr>
          </a:p>
        </p:txBody>
      </p:sp>
      <p:sp>
        <p:nvSpPr>
          <p:cNvPr id="31" name="処理 30">
            <a:extLst>
              <a:ext uri="{FF2B5EF4-FFF2-40B4-BE49-F238E27FC236}">
                <a16:creationId xmlns:a16="http://schemas.microsoft.com/office/drawing/2014/main" id="{B7D18157-56B6-724D-BFB4-0AF9F6D98C11}"/>
              </a:ext>
            </a:extLst>
          </p:cNvPr>
          <p:cNvSpPr/>
          <p:nvPr/>
        </p:nvSpPr>
        <p:spPr>
          <a:xfrm>
            <a:off x="15663773" y="2531006"/>
            <a:ext cx="4930753" cy="1251177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>
                <a:solidFill>
                  <a:schemeClr val="tx1"/>
                </a:solidFill>
              </a:rPr>
              <a:t>None,   commercial product</a:t>
            </a:r>
            <a:endParaRPr lang="ja-JP" altLang="en-US" sz="3200">
              <a:solidFill>
                <a:schemeClr val="tx1"/>
              </a:solidFill>
            </a:endParaRPr>
          </a:p>
        </p:txBody>
      </p:sp>
      <p:sp>
        <p:nvSpPr>
          <p:cNvPr id="32" name="処理 31">
            <a:extLst>
              <a:ext uri="{FF2B5EF4-FFF2-40B4-BE49-F238E27FC236}">
                <a16:creationId xmlns:a16="http://schemas.microsoft.com/office/drawing/2014/main" id="{EEA250D9-4FDE-9445-91C8-B682B506A50D}"/>
              </a:ext>
            </a:extLst>
          </p:cNvPr>
          <p:cNvSpPr/>
          <p:nvPr/>
        </p:nvSpPr>
        <p:spPr>
          <a:xfrm>
            <a:off x="15728037" y="8614626"/>
            <a:ext cx="4930753" cy="1251177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>
                <a:solidFill>
                  <a:schemeClr val="tx1"/>
                </a:solidFill>
              </a:rPr>
              <a:t>None,   commercial product</a:t>
            </a:r>
            <a:endParaRPr lang="ja-JP" altLang="en-US" sz="3200">
              <a:solidFill>
                <a:schemeClr val="tx1"/>
              </a:solidFill>
            </a:endParaRPr>
          </a:p>
        </p:txBody>
      </p:sp>
      <p:sp>
        <p:nvSpPr>
          <p:cNvPr id="34" name="処理 33">
            <a:extLst>
              <a:ext uri="{FF2B5EF4-FFF2-40B4-BE49-F238E27FC236}">
                <a16:creationId xmlns:a16="http://schemas.microsoft.com/office/drawing/2014/main" id="{ED0CA9F9-375F-1D41-86DF-C52DE85CBA90}"/>
              </a:ext>
            </a:extLst>
          </p:cNvPr>
          <p:cNvSpPr/>
          <p:nvPr/>
        </p:nvSpPr>
        <p:spPr>
          <a:xfrm>
            <a:off x="10237149" y="2475221"/>
            <a:ext cx="4930753" cy="1251177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>
                <a:solidFill>
                  <a:schemeClr val="tx1"/>
                </a:solidFill>
              </a:rPr>
              <a:t>Commercial product,</a:t>
            </a:r>
          </a:p>
          <a:p>
            <a:pPr algn="ctr"/>
            <a:r>
              <a:rPr lang="en-US" altLang="ja-JP" sz="3200">
                <a:solidFill>
                  <a:schemeClr val="tx1"/>
                </a:solidFill>
              </a:rPr>
              <a:t>withered bamboo</a:t>
            </a:r>
            <a:endParaRPr lang="ja-JP" altLang="en-US" sz="3200">
              <a:solidFill>
                <a:schemeClr val="tx1"/>
              </a:solidFill>
            </a:endParaRP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0CC985FB-FA14-2C4E-8EE8-E8B281AB3EFC}"/>
              </a:ext>
            </a:extLst>
          </p:cNvPr>
          <p:cNvCxnSpPr>
            <a:cxnSpLocks/>
          </p:cNvCxnSpPr>
          <p:nvPr/>
        </p:nvCxnSpPr>
        <p:spPr>
          <a:xfrm flipV="1">
            <a:off x="786561" y="35518420"/>
            <a:ext cx="27805110" cy="2228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処理 38">
            <a:extLst>
              <a:ext uri="{FF2B5EF4-FFF2-40B4-BE49-F238E27FC236}">
                <a16:creationId xmlns:a16="http://schemas.microsoft.com/office/drawing/2014/main" id="{7E4938E7-408C-2041-8C37-3DF6D513ED4C}"/>
              </a:ext>
            </a:extLst>
          </p:cNvPr>
          <p:cNvSpPr/>
          <p:nvPr/>
        </p:nvSpPr>
        <p:spPr>
          <a:xfrm>
            <a:off x="9758363" y="9035501"/>
            <a:ext cx="4930753" cy="593444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>
                <a:solidFill>
                  <a:schemeClr val="tx1"/>
                </a:solidFill>
              </a:rPr>
              <a:t>Commercial product,</a:t>
            </a:r>
          </a:p>
          <a:p>
            <a:pPr algn="ctr"/>
            <a:r>
              <a:rPr lang="en-US" altLang="ja-JP" sz="3200">
                <a:solidFill>
                  <a:schemeClr val="tx1"/>
                </a:solidFill>
              </a:rPr>
              <a:t>withered bamboo</a:t>
            </a:r>
            <a:endParaRPr lang="ja-JP" altLang="en-US" sz="3200">
              <a:solidFill>
                <a:schemeClr val="tx1"/>
              </a:solidFill>
            </a:endParaRPr>
          </a:p>
        </p:txBody>
      </p:sp>
      <p:graphicFrame>
        <p:nvGraphicFramePr>
          <p:cNvPr id="63" name="グラフ 62">
            <a:extLst>
              <a:ext uri="{FF2B5EF4-FFF2-40B4-BE49-F238E27FC236}">
                <a16:creationId xmlns:a16="http://schemas.microsoft.com/office/drawing/2014/main" id="{52BE2CDE-76CE-B44A-9A47-DFF01B65B9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3212762"/>
              </p:ext>
            </p:extLst>
          </p:nvPr>
        </p:nvGraphicFramePr>
        <p:xfrm>
          <a:off x="1620766" y="21466168"/>
          <a:ext cx="14043007" cy="4734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3528718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54F6B06B98279045B47201619C47AD9A" ma:contentTypeVersion="15" ma:contentTypeDescription="新しいドキュメントを作成します。" ma:contentTypeScope="" ma:versionID="91827641538bcf64860ac4943cf374e6">
  <xsd:schema xmlns:xsd="http://www.w3.org/2001/XMLSchema" xmlns:xs="http://www.w3.org/2001/XMLSchema" xmlns:p="http://schemas.microsoft.com/office/2006/metadata/properties" xmlns:ns2="af6038f2-1f17-40da-a702-2da62146a62a" xmlns:ns3="01fa7f02-2676-44ea-b72e-2e5d9cb888b3" targetNamespace="http://schemas.microsoft.com/office/2006/metadata/properties" ma:root="true" ma:fieldsID="6736bc18dc9b15f478b6ed1904a25665" ns2:_="" ns3:_="">
    <xsd:import namespace="af6038f2-1f17-40da-a702-2da62146a62a"/>
    <xsd:import namespace="01fa7f02-2676-44ea-b72e-2e5d9cb888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6038f2-1f17-40da-a702-2da62146a6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画像タグ" ma:readOnly="false" ma:fieldId="{5cf76f15-5ced-4ddc-b409-7134ff3c332f}" ma:taxonomyMulti="true" ma:sspId="8a78fa4a-40b8-4e29-8771-2350bfedee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fa7f02-2676-44ea-b72e-2e5d9cb888b3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f7525e8-5f21-457f-9d89-a699f79ea696}" ma:internalName="TaxCatchAll" ma:showField="CatchAllData" ma:web="01fa7f02-2676-44ea-b72e-2e5d9cb888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1fa7f02-2676-44ea-b72e-2e5d9cb888b3">
      <UserInfo>
        <DisplayName>R4日田3年3組6番小野 アレクサンダー正介</DisplayName>
        <AccountId>32</AccountId>
        <AccountType/>
      </UserInfo>
      <UserInfo>
        <DisplayName>R4日田3年3組12番黒木 千晴</DisplayName>
        <AccountId>26</AccountId>
        <AccountType/>
      </UserInfo>
    </SharedWithUsers>
    <TaxCatchAll xmlns="01fa7f02-2676-44ea-b72e-2e5d9cb888b3" xsi:nil="true"/>
    <lcf76f155ced4ddcb4097134ff3c332f xmlns="af6038f2-1f17-40da-a702-2da62146a62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C14734-8B19-4000-A483-293CA369D85A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af6038f2-1f17-40da-a702-2da62146a62a"/>
    <ds:schemaRef ds:uri="01fa7f02-2676-44ea-b72e-2e5d9cb888b3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33441A-3A17-4DF5-8FF9-1C4F861057DE}">
  <ds:schemaRefs>
    <ds:schemaRef ds:uri="http://schemas.microsoft.com/office/2006/metadata/properties"/>
    <ds:schemaRef ds:uri="http://www.w3.org/2000/xmlns/"/>
    <ds:schemaRef ds:uri="01fa7f02-2676-44ea-b72e-2e5d9cb888b3"/>
    <ds:schemaRef ds:uri="http://www.w3.org/2001/XMLSchema-instance"/>
    <ds:schemaRef ds:uri="af6038f2-1f17-40da-a702-2da62146a62a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E5D2397-0D89-4C5D-8669-7BC3E3E368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1936</Words>
  <Application>Microsoft Office PowerPoint</Application>
  <PresentationFormat>ユーザー設定</PresentationFormat>
  <Paragraphs>282</Paragraphs>
  <Slides>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2" baseType="lpstr">
      <vt:lpstr>.SFUI-Regular</vt:lpstr>
      <vt:lpstr>Meiryo UI</vt:lpstr>
      <vt:lpstr>ＭＳ Ｐゴシック</vt:lpstr>
      <vt:lpstr>UD Digi Kyokasho NK-R</vt:lpstr>
      <vt:lpstr>游ゴシック</vt:lpstr>
      <vt:lpstr>游ゴシック Light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Company>FJ-WORK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375sun</dc:creator>
  <cp:lastModifiedBy>Windows ユーザー</cp:lastModifiedBy>
  <cp:revision>4</cp:revision>
  <dcterms:created xsi:type="dcterms:W3CDTF">2010-10-04T02:37:52Z</dcterms:created>
  <dcterms:modified xsi:type="dcterms:W3CDTF">2022-12-12T08:47:03Z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0x01010054F6B06B98279045B47201619C47AD9A</vt:lpwstr>
  </property>
  <property fmtid="{D5CDD505-2E9C-101B-9397-08002B2CF9AE}" pid="3" name="MediaServiceImageTags">
    <vt:lpwstr/>
  </property>
</Properties>
</file>