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5" r:id="rId5"/>
    <p:sldId id="259" r:id="rId6"/>
  </p:sldIdLst>
  <p:sldSz cx="30279975" cy="42808525"/>
  <p:notesSz cx="6805613" cy="9939338"/>
  <p:defaultTextStyle>
    <a:defPPr>
      <a:defRPr lang="ja-JP"/>
    </a:defPPr>
    <a:lvl1pPr marL="0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3日田2年3組7番甲斐 潤樹" initials="R潤" lastIdx="6" clrIdx="0"/>
  <p:cmAuthor id="2" name="R3日田2年3組18番髙尾 颯汰" initials="R颯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00"/>
    <a:srgbClr val="FF6600"/>
    <a:srgbClr val="339933"/>
    <a:srgbClr val="000099"/>
    <a:srgbClr val="FFCC99"/>
    <a:srgbClr val="FFFFCC"/>
    <a:srgbClr val="80008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3126" y="12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5653" tIns="47827" rIns="95653" bIns="4782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5653" tIns="47827" rIns="95653" bIns="47827" rtlCol="0"/>
          <a:lstStyle>
            <a:lvl1pPr algn="r">
              <a:defRPr sz="1300"/>
            </a:lvl1pPr>
          </a:lstStyle>
          <a:p>
            <a:fld id="{677650EC-A5CB-4C37-AD1A-F063DD80F97F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336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53" tIns="47827" rIns="95653" bIns="4782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53" tIns="47827" rIns="95653" bIns="4782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5653" tIns="47827" rIns="95653" bIns="4782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5653" tIns="47827" rIns="95653" bIns="47827" rtlCol="0" anchor="b"/>
          <a:lstStyle>
            <a:lvl1pPr algn="r">
              <a:defRPr sz="1300"/>
            </a:lvl1pPr>
          </a:lstStyle>
          <a:p>
            <a:fld id="{99BD11BC-E2CC-4C15-AC77-3B55F3BB482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85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7AFE2-1666-43B1-8152-675312B657A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10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AE97-19CB-4406-9BB1-773B2309F126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31B2-7DC4-4500-B30E-DAD378CFB8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AE97-19CB-4406-9BB1-773B2309F126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31B2-7DC4-4500-B30E-DAD378CFB8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AE97-19CB-4406-9BB1-773B2309F126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31B2-7DC4-4500-B30E-DAD378CFB8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AE97-19CB-4406-9BB1-773B2309F126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31B2-7DC4-4500-B30E-DAD378CFB8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AE97-19CB-4406-9BB1-773B2309F126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31B2-7DC4-4500-B30E-DAD378CFB8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AE97-19CB-4406-9BB1-773B2309F126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31B2-7DC4-4500-B30E-DAD378CFB8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AE97-19CB-4406-9BB1-773B2309F126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31B2-7DC4-4500-B30E-DAD378CFB8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AE97-19CB-4406-9BB1-773B2309F126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31B2-7DC4-4500-B30E-DAD378CFB8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AE97-19CB-4406-9BB1-773B2309F126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31B2-7DC4-4500-B30E-DAD378CFB8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AE97-19CB-4406-9BB1-773B2309F126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31B2-7DC4-4500-B30E-DAD378CFB8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AE97-19CB-4406-9BB1-773B2309F126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31B2-7DC4-4500-B30E-DAD378CFB8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3998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AE97-19CB-4406-9BB1-773B2309F126}" type="datetimeFigureOut">
              <a:rPr kumimoji="1" lang="ja-JP" altLang="en-US" smtClean="0"/>
              <a:pPr/>
              <a:t>2022/12/12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31B2-7DC4-4500-B30E-DAD378CFB8A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kumimoji="1"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98">
            <a:extLst>
              <a:ext uri="{FF2B5EF4-FFF2-40B4-BE49-F238E27FC236}">
                <a16:creationId xmlns:a16="http://schemas.microsoft.com/office/drawing/2014/main" id="{032687B8-D430-A349-B0F0-5BEDCC6E18D9}"/>
              </a:ext>
            </a:extLst>
          </p:cNvPr>
          <p:cNvSpPr/>
          <p:nvPr/>
        </p:nvSpPr>
        <p:spPr>
          <a:xfrm>
            <a:off x="424522" y="3154475"/>
            <a:ext cx="5517559" cy="7392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4" name="角丸四角形 3"/>
          <p:cNvSpPr/>
          <p:nvPr/>
        </p:nvSpPr>
        <p:spPr>
          <a:xfrm>
            <a:off x="217303" y="175464"/>
            <a:ext cx="29665862" cy="2874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8000" b="1" dirty="0"/>
              <a:t>Where is the </a:t>
            </a:r>
            <a:r>
              <a:rPr lang="en-US" altLang="ja-JP" sz="8000" b="1" dirty="0"/>
              <a:t>B</a:t>
            </a:r>
            <a:r>
              <a:rPr kumimoji="1" lang="en-US" altLang="ja-JP" sz="8000" b="1" dirty="0"/>
              <a:t>est </a:t>
            </a:r>
            <a:r>
              <a:rPr lang="en-US" altLang="ja-JP" sz="8000" b="1" dirty="0"/>
              <a:t>E</a:t>
            </a:r>
            <a:r>
              <a:rPr kumimoji="1" lang="en-US" altLang="ja-JP" sz="8000" b="1" dirty="0"/>
              <a:t>nvironment for Freshwater  </a:t>
            </a:r>
            <a:r>
              <a:rPr lang="en-US" altLang="ja-JP" sz="8000" b="1" dirty="0"/>
              <a:t>B</a:t>
            </a:r>
            <a:r>
              <a:rPr kumimoji="1" lang="en-US" altLang="ja-JP" sz="8000" b="1" dirty="0"/>
              <a:t>ivalves</a:t>
            </a:r>
            <a:r>
              <a:rPr kumimoji="1" lang="ja-JP" altLang="en-US" sz="8000" b="1" dirty="0" smtClean="0"/>
              <a:t>？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5086832" y="9837376"/>
            <a:ext cx="9047717" cy="91826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178063" y="9732738"/>
            <a:ext cx="881319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6600">
                <a:solidFill>
                  <a:srgbClr val="202124"/>
                </a:solidFill>
                <a:latin typeface="GoogleSans-Regular"/>
              </a:rPr>
              <a:t>Fieldwork</a:t>
            </a:r>
            <a:r>
              <a:rPr lang="ja-JP" altLang="en-US" sz="6600">
                <a:solidFill>
                  <a:srgbClr val="202124"/>
                </a:solidFill>
                <a:latin typeface="GoogleSans-Regular"/>
              </a:rPr>
              <a:t> </a:t>
            </a:r>
            <a:r>
              <a:rPr lang="en-US" altLang="ja-JP" sz="6600">
                <a:solidFill>
                  <a:srgbClr val="202124"/>
                </a:solidFill>
                <a:latin typeface="GoogleSans-Regular"/>
              </a:rPr>
              <a:t>in </a:t>
            </a:r>
            <a:r>
              <a:rPr lang="en-US" altLang="ja-JP" sz="6600" err="1">
                <a:solidFill>
                  <a:srgbClr val="202124"/>
                </a:solidFill>
                <a:latin typeface="GoogleSans-Regular"/>
              </a:rPr>
              <a:t>Jonai</a:t>
            </a:r>
            <a:r>
              <a:rPr lang="en-US" altLang="ja-JP" sz="6600">
                <a:solidFill>
                  <a:srgbClr val="202124"/>
                </a:solidFill>
                <a:latin typeface="GoogleSans-Regular"/>
              </a:rPr>
              <a:t> River </a:t>
            </a:r>
            <a:endParaRPr lang="ja-JP" altLang="en-US" sz="6600" b="1">
              <a:ea typeface="ＭＳ Ｐゴシック"/>
              <a:cs typeface="Calibri"/>
            </a:endParaRPr>
          </a:p>
        </p:txBody>
      </p:sp>
      <p:sp>
        <p:nvSpPr>
          <p:cNvPr id="69" name="角丸四角形 98"/>
          <p:cNvSpPr/>
          <p:nvPr/>
        </p:nvSpPr>
        <p:spPr>
          <a:xfrm>
            <a:off x="82652" y="9888542"/>
            <a:ext cx="8714782" cy="100789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70" name="テキスト ボックス 63"/>
          <p:cNvSpPr txBox="1"/>
          <p:nvPr/>
        </p:nvSpPr>
        <p:spPr>
          <a:xfrm>
            <a:off x="161464" y="9954100"/>
            <a:ext cx="92224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800" b="1">
                <a:solidFill>
                  <a:srgbClr val="202124"/>
                </a:solidFill>
                <a:latin typeface="ArialMT"/>
              </a:rPr>
              <a:t>Previous research last year</a:t>
            </a:r>
            <a:endParaRPr lang="ja-JP" altLang="en-US" sz="4800" b="1">
              <a:ea typeface="ＭＳ Ｐゴシック"/>
              <a:cs typeface="Calibri"/>
            </a:endParaRPr>
          </a:p>
        </p:txBody>
      </p:sp>
      <p:sp>
        <p:nvSpPr>
          <p:cNvPr id="115" name="角丸四角形 114"/>
          <p:cNvSpPr/>
          <p:nvPr/>
        </p:nvSpPr>
        <p:spPr>
          <a:xfrm>
            <a:off x="14912135" y="9741123"/>
            <a:ext cx="15182561" cy="10109828"/>
          </a:xfrm>
          <a:prstGeom prst="roundRect">
            <a:avLst>
              <a:gd name="adj" fmla="val 319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214" name="角丸四角形 213"/>
          <p:cNvSpPr/>
          <p:nvPr/>
        </p:nvSpPr>
        <p:spPr>
          <a:xfrm>
            <a:off x="728223" y="20249874"/>
            <a:ext cx="9290543" cy="105528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>
              <a:solidFill>
                <a:schemeClr val="tx1"/>
              </a:solidFill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1005055" y="20242116"/>
            <a:ext cx="1004925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50"/>
              <a:t>Experiment 1 </a:t>
            </a:r>
            <a:r>
              <a:rPr lang="ja-JP" altLang="en-US" sz="6050"/>
              <a:t> </a:t>
            </a:r>
            <a:r>
              <a:rPr lang="en-US" altLang="ja-JP" sz="6050"/>
              <a:t>Dive depth</a:t>
            </a:r>
            <a:endParaRPr kumimoji="1" lang="en-US" altLang="ja-JP" sz="6050"/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637209" y="22647042"/>
            <a:ext cx="13926452" cy="75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4322" b="1"/>
              <a:t>Method</a:t>
            </a:r>
            <a:r>
              <a:rPr kumimoji="1" lang="ja-JP" altLang="en-US" sz="4322" b="1"/>
              <a:t>：</a:t>
            </a:r>
            <a:endParaRPr kumimoji="1" lang="ja-JP" altLang="en-US" sz="4322"/>
          </a:p>
        </p:txBody>
      </p:sp>
      <p:pic>
        <p:nvPicPr>
          <p:cNvPr id="224" name="図 96">
            <a:extLst>
              <a:ext uri="{FF2B5EF4-FFF2-40B4-BE49-F238E27FC236}">
                <a16:creationId xmlns:a16="http://schemas.microsoft.com/office/drawing/2014/main" id="{B7F41884-7720-C84A-959C-1A97E9DB66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5891" r="11803" b="18103"/>
          <a:stretch/>
        </p:blipFill>
        <p:spPr>
          <a:xfrm>
            <a:off x="1319586" y="25862843"/>
            <a:ext cx="5305597" cy="3541570"/>
          </a:xfrm>
          <a:prstGeom prst="rect">
            <a:avLst/>
          </a:prstGeom>
        </p:spPr>
      </p:pic>
      <p:pic>
        <p:nvPicPr>
          <p:cNvPr id="225" name="図 98">
            <a:extLst>
              <a:ext uri="{FF2B5EF4-FFF2-40B4-BE49-F238E27FC236}">
                <a16:creationId xmlns:a16="http://schemas.microsoft.com/office/drawing/2014/main" id="{855CF7B8-EC74-1947-AC03-4AD5712C60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84" y="25842524"/>
            <a:ext cx="4941117" cy="3541570"/>
          </a:xfrm>
          <a:prstGeom prst="rect">
            <a:avLst/>
          </a:prstGeom>
        </p:spPr>
      </p:pic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91438F67-B3FD-5946-A812-E6D4CF0B6639}"/>
              </a:ext>
            </a:extLst>
          </p:cNvPr>
          <p:cNvSpPr txBox="1"/>
          <p:nvPr/>
        </p:nvSpPr>
        <p:spPr>
          <a:xfrm>
            <a:off x="-77561" y="29813769"/>
            <a:ext cx="17227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b="1" i="0" u="none" strike="noStrike">
                <a:solidFill>
                  <a:srgbClr val="202124"/>
                </a:solidFill>
                <a:effectLst/>
                <a:latin typeface="Google Sans"/>
              </a:rPr>
              <a:t>　</a:t>
            </a:r>
            <a:r>
              <a:rPr lang="en-US" altLang="ja-JP" sz="4400" b="1" i="0" u="none" strike="noStrike">
                <a:solidFill>
                  <a:srgbClr val="202124"/>
                </a:solidFill>
                <a:effectLst/>
                <a:latin typeface="Google Sans"/>
              </a:rPr>
              <a:t>consideration</a:t>
            </a:r>
            <a:r>
              <a:rPr lang="ja-JP" altLang="en-US" sz="4400" b="0" i="0" u="none" strike="noStrike">
                <a:solidFill>
                  <a:srgbClr val="202124"/>
                </a:solidFill>
                <a:effectLst/>
                <a:latin typeface="Google Sans"/>
              </a:rPr>
              <a:t> ・</a:t>
            </a:r>
            <a:r>
              <a:rPr lang="en-US" altLang="ja-JP" sz="4400" b="0" i="0" u="none" strike="noStrike">
                <a:solidFill>
                  <a:srgbClr val="202124"/>
                </a:solidFill>
                <a:effectLst/>
                <a:latin typeface="Google Sans"/>
              </a:rPr>
              <a:t>There is a difference in the timing of diving of bivalves</a:t>
            </a:r>
            <a:endParaRPr lang="en-US" altLang="ja-JP" sz="4400"/>
          </a:p>
        </p:txBody>
      </p:sp>
      <p:sp>
        <p:nvSpPr>
          <p:cNvPr id="229" name="四角形: 角を丸くする 2">
            <a:extLst>
              <a:ext uri="{FF2B5EF4-FFF2-40B4-BE49-F238E27FC236}">
                <a16:creationId xmlns:a16="http://schemas.microsoft.com/office/drawing/2014/main" id="{069AADCD-A9C6-D74E-82D8-8FE21232B2B8}"/>
              </a:ext>
            </a:extLst>
          </p:cNvPr>
          <p:cNvSpPr/>
          <p:nvPr/>
        </p:nvSpPr>
        <p:spPr>
          <a:xfrm>
            <a:off x="429247" y="31723162"/>
            <a:ext cx="12264208" cy="116027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5400"/>
              <a:t>Experiment 2</a:t>
            </a:r>
            <a:r>
              <a:rPr lang="ja-JP" altLang="en-US" sz="5400"/>
              <a:t> </a:t>
            </a:r>
            <a:r>
              <a:rPr lang="en-US" altLang="ja-JP" sz="5400"/>
              <a:t> Bivalve sand preference</a:t>
            </a:r>
            <a:endParaRPr lang="ja-JP" altLang="en-US" sz="5400"/>
          </a:p>
        </p:txBody>
      </p:sp>
      <p:sp>
        <p:nvSpPr>
          <p:cNvPr id="266" name="角丸四角形 265"/>
          <p:cNvSpPr/>
          <p:nvPr/>
        </p:nvSpPr>
        <p:spPr>
          <a:xfrm>
            <a:off x="222728" y="20105118"/>
            <a:ext cx="15679894" cy="11223985"/>
          </a:xfrm>
          <a:prstGeom prst="roundRect">
            <a:avLst>
              <a:gd name="adj" fmla="val 3924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267" name="角丸四角形 266"/>
          <p:cNvSpPr/>
          <p:nvPr/>
        </p:nvSpPr>
        <p:spPr>
          <a:xfrm>
            <a:off x="395118" y="31459744"/>
            <a:ext cx="15507504" cy="11150074"/>
          </a:xfrm>
          <a:prstGeom prst="roundRect">
            <a:avLst>
              <a:gd name="adj" fmla="val 243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283" name="四角形: 角を丸くする 10">
            <a:extLst>
              <a:ext uri="{FF2B5EF4-FFF2-40B4-BE49-F238E27FC236}">
                <a16:creationId xmlns:a16="http://schemas.microsoft.com/office/drawing/2014/main" id="{CFBC8A2D-2EBA-684B-B1CC-E1E98E3E817D}"/>
              </a:ext>
            </a:extLst>
          </p:cNvPr>
          <p:cNvSpPr/>
          <p:nvPr/>
        </p:nvSpPr>
        <p:spPr>
          <a:xfrm rot="10800000" flipV="1">
            <a:off x="16429860" y="20320318"/>
            <a:ext cx="11914585" cy="1202633"/>
          </a:xfrm>
          <a:prstGeom prst="roundRect">
            <a:avLst>
              <a:gd name="adj" fmla="val 522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5400"/>
              <a:t>Experiment 3 Observation of movement</a:t>
            </a:r>
            <a:endParaRPr lang="ja-JP" altLang="en-US" sz="5400"/>
          </a:p>
        </p:txBody>
      </p:sp>
      <p:sp>
        <p:nvSpPr>
          <p:cNvPr id="287" name="角丸四角形 286"/>
          <p:cNvSpPr/>
          <p:nvPr/>
        </p:nvSpPr>
        <p:spPr>
          <a:xfrm>
            <a:off x="15987764" y="20070686"/>
            <a:ext cx="14054486" cy="17526812"/>
          </a:xfrm>
          <a:prstGeom prst="roundRect">
            <a:avLst>
              <a:gd name="adj" fmla="val 3924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290" name="四角形: 角を丸くする 26">
            <a:extLst>
              <a:ext uri="{FF2B5EF4-FFF2-40B4-BE49-F238E27FC236}">
                <a16:creationId xmlns:a16="http://schemas.microsoft.com/office/drawing/2014/main" id="{A28732A4-C7E0-0741-B75A-AA0E98427A68}"/>
              </a:ext>
            </a:extLst>
          </p:cNvPr>
          <p:cNvSpPr/>
          <p:nvPr/>
        </p:nvSpPr>
        <p:spPr>
          <a:xfrm>
            <a:off x="16329631" y="37726422"/>
            <a:ext cx="4021025" cy="93213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32031"/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5910CAC0-3AD0-6347-B2EB-B917AC945E8F}"/>
              </a:ext>
            </a:extLst>
          </p:cNvPr>
          <p:cNvSpPr txBox="1"/>
          <p:nvPr/>
        </p:nvSpPr>
        <p:spPr>
          <a:xfrm>
            <a:off x="16988092" y="37641177"/>
            <a:ext cx="342114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5400"/>
              <a:t>summary</a:t>
            </a:r>
            <a:endParaRPr lang="ja-JP" altLang="en-US" sz="5400">
              <a:ea typeface="ＭＳ Ｐゴシック"/>
              <a:cs typeface="Calibri"/>
            </a:endParaRPr>
          </a:p>
        </p:txBody>
      </p:sp>
      <p:sp>
        <p:nvSpPr>
          <p:cNvPr id="12" name="角丸四角形 266">
            <a:extLst>
              <a:ext uri="{FF2B5EF4-FFF2-40B4-BE49-F238E27FC236}">
                <a16:creationId xmlns:a16="http://schemas.microsoft.com/office/drawing/2014/main" id="{0AD8FD09-CC8F-B248-9F61-1F5127E756ED}"/>
              </a:ext>
            </a:extLst>
          </p:cNvPr>
          <p:cNvSpPr/>
          <p:nvPr/>
        </p:nvSpPr>
        <p:spPr>
          <a:xfrm>
            <a:off x="15948255" y="38646658"/>
            <a:ext cx="14331720" cy="4120564"/>
          </a:xfrm>
          <a:prstGeom prst="roundRect">
            <a:avLst>
              <a:gd name="adj" fmla="val 13116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57D2342D-D100-E24A-8D71-9AD17EBC0B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3241" r="21528" b="54481"/>
          <a:stretch/>
        </p:blipFill>
        <p:spPr>
          <a:xfrm rot="10800000">
            <a:off x="15471473" y="3865856"/>
            <a:ext cx="6941751" cy="344662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85B1EC7E-C6A4-4F46-BF89-98ECFDE08C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26723" r="27718" b="32208"/>
          <a:stretch/>
        </p:blipFill>
        <p:spPr>
          <a:xfrm rot="16200000">
            <a:off x="24390610" y="2110598"/>
            <a:ext cx="3498571" cy="6941752"/>
          </a:xfrm>
          <a:prstGeom prst="rect">
            <a:avLst/>
          </a:prstGeom>
        </p:spPr>
      </p:pic>
      <p:grpSp>
        <p:nvGrpSpPr>
          <p:cNvPr id="30" name="グループ化 29"/>
          <p:cNvGrpSpPr/>
          <p:nvPr/>
        </p:nvGrpSpPr>
        <p:grpSpPr>
          <a:xfrm>
            <a:off x="14625445" y="11205616"/>
            <a:ext cx="8492082" cy="8435017"/>
            <a:chOff x="1953498" y="1541813"/>
            <a:chExt cx="1135428" cy="1300092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836" y="1543312"/>
              <a:ext cx="1020410" cy="1298593"/>
            </a:xfrm>
            <a:prstGeom prst="rect">
              <a:avLst/>
            </a:prstGeom>
          </p:spPr>
        </p:pic>
        <p:sp>
          <p:nvSpPr>
            <p:cNvPr id="25" name="円/楕円 24"/>
            <p:cNvSpPr/>
            <p:nvPr/>
          </p:nvSpPr>
          <p:spPr>
            <a:xfrm>
              <a:off x="2000100" y="2730505"/>
              <a:ext cx="208955" cy="111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6163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12322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68485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2464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80807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13697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9312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849291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32031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2154164" y="2517482"/>
              <a:ext cx="191347" cy="111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6163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12322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68485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2464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80807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13697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9312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849291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32031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2713834" y="1668489"/>
              <a:ext cx="191347" cy="111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6163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12322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68485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2464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80807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13697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9312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849291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32031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878978" y="1541813"/>
              <a:ext cx="209948" cy="17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6163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12322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68485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2464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80807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13697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9312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849291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200" b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kumimoji="1" lang="ja-JP" alt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082098" y="2416110"/>
              <a:ext cx="126957" cy="17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6163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12322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68485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2464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80807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13697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9312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849291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200" b="1"/>
                <a:t>B</a:t>
              </a:r>
              <a:endParaRPr kumimoji="1" lang="ja-JP" altLang="en-US" sz="7200" b="1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953498" y="2597234"/>
              <a:ext cx="94011" cy="178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6163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12322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68485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2464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80807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13697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9312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849291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200" b="1"/>
                <a:t>C</a:t>
              </a:r>
              <a:endParaRPr kumimoji="1" lang="ja-JP" altLang="en-US" sz="7200" b="1"/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582635" y="21369844"/>
            <a:ext cx="15229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/>
              <a:t>Purpose </a:t>
            </a:r>
            <a:r>
              <a:rPr kumimoji="1" lang="ja-JP" altLang="en-US" sz="4000" b="1"/>
              <a:t>：</a:t>
            </a:r>
            <a:r>
              <a:rPr lang="en-US" altLang="ja-JP" sz="4000"/>
              <a:t>Learn about how easily bivalves can dive in each of the three types of soil (</a:t>
            </a:r>
            <a:r>
              <a:rPr lang="en-US" altLang="ja-JP" sz="4000" err="1"/>
              <a:t>gravel,sand</a:t>
            </a:r>
            <a:r>
              <a:rPr lang="ja-JP" altLang="en-US" sz="4000"/>
              <a:t> </a:t>
            </a:r>
            <a:r>
              <a:rPr lang="en-US" altLang="ja-JP" sz="4000"/>
              <a:t>and mud)</a:t>
            </a:r>
          </a:p>
          <a:p>
            <a:endParaRPr kumimoji="1" lang="en-US" altLang="ja-JP" sz="4000"/>
          </a:p>
        </p:txBody>
      </p:sp>
      <p:grpSp>
        <p:nvGrpSpPr>
          <p:cNvPr id="257" name="グループ化 255"/>
          <p:cNvGrpSpPr/>
          <p:nvPr/>
        </p:nvGrpSpPr>
        <p:grpSpPr>
          <a:xfrm>
            <a:off x="20188850" y="25893423"/>
            <a:ext cx="5979525" cy="4733630"/>
            <a:chOff x="356144" y="7481234"/>
            <a:chExt cx="600970" cy="544873"/>
          </a:xfrm>
        </p:grpSpPr>
        <p:pic>
          <p:nvPicPr>
            <p:cNvPr id="277" name="図 63">
              <a:extLst>
                <a:ext uri="{FF2B5EF4-FFF2-40B4-BE49-F238E27FC236}">
                  <a16:creationId xmlns:a16="http://schemas.microsoft.com/office/drawing/2014/main" id="{5375F5AA-3361-724F-9831-81D8FB38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44" y="7481234"/>
              <a:ext cx="600970" cy="544873"/>
            </a:xfrm>
            <a:prstGeom prst="rect">
              <a:avLst/>
            </a:prstGeom>
          </p:spPr>
        </p:pic>
        <p:sp>
          <p:nvSpPr>
            <p:cNvPr id="87" name="円/楕円 366"/>
            <p:cNvSpPr/>
            <p:nvPr/>
          </p:nvSpPr>
          <p:spPr>
            <a:xfrm>
              <a:off x="505046" y="7693170"/>
              <a:ext cx="134689" cy="121001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6163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12322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68485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2464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80807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13697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9312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849291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32031"/>
            </a:p>
          </p:txBody>
        </p:sp>
        <p:sp>
          <p:nvSpPr>
            <p:cNvPr id="151" name="円/楕円 368"/>
            <p:cNvSpPr/>
            <p:nvPr/>
          </p:nvSpPr>
          <p:spPr>
            <a:xfrm>
              <a:off x="657446" y="7693170"/>
              <a:ext cx="134689" cy="121001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6163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12322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68485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2464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80807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136970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93128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849291" algn="l" defTabSz="3712322" rtl="0" eaLnBrk="1" latinLnBrk="0" hangingPunct="1">
                <a:defRPr kumimoji="1" sz="74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32031"/>
            </a:p>
          </p:txBody>
        </p:sp>
      </p:grpSp>
      <p:sp>
        <p:nvSpPr>
          <p:cNvPr id="282" name="テキスト ボックス 281"/>
          <p:cNvSpPr txBox="1"/>
          <p:nvPr/>
        </p:nvSpPr>
        <p:spPr>
          <a:xfrm>
            <a:off x="10200879" y="35375442"/>
            <a:ext cx="4219103" cy="95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54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sasanohagai</a:t>
            </a:r>
            <a:endParaRPr kumimoji="1" lang="ja-JP" altLang="en-US" sz="54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18098" y="40311463"/>
            <a:ext cx="14478429" cy="4248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150">
              <a:ea typeface="ＭＳ Ｐゴシック"/>
              <a:cs typeface="Calibri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61831" y="19387593"/>
            <a:ext cx="8923797" cy="49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593"/>
              <a:t>※Dead bivalves were found at sites B and C in the </a:t>
            </a:r>
            <a:r>
              <a:rPr kumimoji="1" lang="en-US" altLang="ja-JP" sz="2593" err="1"/>
              <a:t>Jonai</a:t>
            </a:r>
            <a:r>
              <a:rPr kumimoji="1" lang="en-US" altLang="ja-JP" sz="2593"/>
              <a:t> River</a:t>
            </a:r>
          </a:p>
        </p:txBody>
      </p:sp>
      <p:pic>
        <p:nvPicPr>
          <p:cNvPr id="6" name="図 8">
            <a:extLst>
              <a:ext uri="{FF2B5EF4-FFF2-40B4-BE49-F238E27FC236}">
                <a16:creationId xmlns:a16="http://schemas.microsoft.com/office/drawing/2014/main" id="{E4360371-275E-3E4F-BE75-6A0E4E6ABA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59" y="36503989"/>
            <a:ext cx="7198289" cy="1534606"/>
          </a:xfrm>
          <a:prstGeom prst="rect">
            <a:avLst/>
          </a:prstGeom>
        </p:spPr>
      </p:pic>
      <p:pic>
        <p:nvPicPr>
          <p:cNvPr id="26" name="図 9">
            <a:extLst>
              <a:ext uri="{FF2B5EF4-FFF2-40B4-BE49-F238E27FC236}">
                <a16:creationId xmlns:a16="http://schemas.microsoft.com/office/drawing/2014/main" id="{3D5764CD-44B6-174A-8F6E-DC95FAAABA8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1" y="36489449"/>
            <a:ext cx="7116984" cy="1631928"/>
          </a:xfrm>
          <a:prstGeom prst="rect">
            <a:avLst/>
          </a:prstGeom>
        </p:spPr>
      </p:pic>
      <p:pic>
        <p:nvPicPr>
          <p:cNvPr id="31" name="図 4">
            <a:extLst>
              <a:ext uri="{FF2B5EF4-FFF2-40B4-BE49-F238E27FC236}">
                <a16:creationId xmlns:a16="http://schemas.microsoft.com/office/drawing/2014/main" id="{4F45EC14-9BE9-D949-A46C-37A2C02932F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1" y="39000546"/>
            <a:ext cx="7081029" cy="1633773"/>
          </a:xfrm>
          <a:prstGeom prst="rect">
            <a:avLst/>
          </a:prstGeom>
        </p:spPr>
      </p:pic>
      <p:pic>
        <p:nvPicPr>
          <p:cNvPr id="32" name="図 5">
            <a:extLst>
              <a:ext uri="{FF2B5EF4-FFF2-40B4-BE49-F238E27FC236}">
                <a16:creationId xmlns:a16="http://schemas.microsoft.com/office/drawing/2014/main" id="{44A2626F-5D47-7045-BF79-558FE87378E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48" y="38992556"/>
            <a:ext cx="6837693" cy="1569659"/>
          </a:xfrm>
          <a:prstGeom prst="rect">
            <a:avLst/>
          </a:prstGeom>
        </p:spPr>
      </p:pic>
      <p:sp>
        <p:nvSpPr>
          <p:cNvPr id="38" name="タイトル 1">
            <a:extLst>
              <a:ext uri="{FF2B5EF4-FFF2-40B4-BE49-F238E27FC236}">
                <a16:creationId xmlns:a16="http://schemas.microsoft.com/office/drawing/2014/main" id="{E00BA6CA-CC26-1B4C-BEC7-1A649D6F80B3}"/>
              </a:ext>
            </a:extLst>
          </p:cNvPr>
          <p:cNvSpPr txBox="1">
            <a:spLocks/>
          </p:cNvSpPr>
          <p:nvPr/>
        </p:nvSpPr>
        <p:spPr>
          <a:xfrm>
            <a:off x="-3696910" y="47252403"/>
            <a:ext cx="6513184" cy="731137"/>
          </a:xfrm>
          <a:prstGeom prst="rect">
            <a:avLst/>
          </a:prstGeom>
        </p:spPr>
        <p:txBody>
          <a:bodyPr vert="horz" lIns="417643" tIns="208822" rIns="417643" bIns="208822" rtlCol="0" anchor="ctr"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kumimoji="1"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/>
              <a:t/>
            </a:r>
            <a:br>
              <a:rPr lang="en-US" altLang="ja-JP" sz="3200"/>
            </a:br>
            <a:r>
              <a:rPr lang="ja-JP" altLang="en-US" sz="3200">
                <a:solidFill>
                  <a:srgbClr val="000000"/>
                </a:solidFill>
              </a:rPr>
              <a:t>砂質の種類によらず、足のある方向から潜砂する</a:t>
            </a:r>
            <a:br>
              <a:rPr lang="ja-JP" altLang="en-US" sz="3200">
                <a:solidFill>
                  <a:srgbClr val="000000"/>
                </a:solidFill>
              </a:rPr>
            </a:br>
            <a:endParaRPr lang="ja-JP" altLang="en-US" sz="3200">
              <a:solidFill>
                <a:srgbClr val="00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C47E641-7154-7546-A7FF-B8EB01EF6667}"/>
              </a:ext>
            </a:extLst>
          </p:cNvPr>
          <p:cNvSpPr txBox="1"/>
          <p:nvPr/>
        </p:nvSpPr>
        <p:spPr>
          <a:xfrm>
            <a:off x="2738760" y="46477745"/>
            <a:ext cx="6029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/>
              <a:t>足のある方向から移動の違いは　　　　</a:t>
            </a:r>
            <a:endParaRPr lang="en-US" altLang="ja-JP" sz="3200"/>
          </a:p>
          <a:p>
            <a:pPr algn="l"/>
            <a:r>
              <a:rPr lang="ja-JP" altLang="en-US" sz="3200"/>
              <a:t>　　　　見られなかった</a:t>
            </a:r>
          </a:p>
          <a:p>
            <a:pPr algn="l"/>
            <a:endParaRPr lang="ja-JP" altLang="en-US" sz="320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23DEC3E-D66C-0946-8B65-F115EF81A904}"/>
              </a:ext>
            </a:extLst>
          </p:cNvPr>
          <p:cNvSpPr txBox="1"/>
          <p:nvPr/>
        </p:nvSpPr>
        <p:spPr>
          <a:xfrm>
            <a:off x="9020948" y="46971640"/>
            <a:ext cx="558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600"/>
              <a:t>砂を選んで移動しない</a:t>
            </a:r>
          </a:p>
        </p:txBody>
      </p:sp>
      <p:pic>
        <p:nvPicPr>
          <p:cNvPr id="34" name="図 84">
            <a:extLst>
              <a:ext uri="{FF2B5EF4-FFF2-40B4-BE49-F238E27FC236}">
                <a16:creationId xmlns:a16="http://schemas.microsoft.com/office/drawing/2014/main" id="{2195AE68-D8CC-B44B-8C0D-2B21CD384FE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162" y="31614091"/>
            <a:ext cx="4977447" cy="3833305"/>
          </a:xfrm>
          <a:prstGeom prst="rect">
            <a:avLst/>
          </a:prstGeom>
        </p:spPr>
      </p:pic>
      <p:pic>
        <p:nvPicPr>
          <p:cNvPr id="35" name="図 87">
            <a:extLst>
              <a:ext uri="{FF2B5EF4-FFF2-40B4-BE49-F238E27FC236}">
                <a16:creationId xmlns:a16="http://schemas.microsoft.com/office/drawing/2014/main" id="{B5738784-10DB-6446-84B7-6E095D5C07D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2500" r="7813" b="12500"/>
          <a:stretch/>
        </p:blipFill>
        <p:spPr>
          <a:xfrm>
            <a:off x="23870698" y="31553778"/>
            <a:ext cx="4641690" cy="3805611"/>
          </a:xfrm>
          <a:prstGeom prst="rect">
            <a:avLst/>
          </a:prstGeom>
        </p:spPr>
      </p:pic>
      <p:sp>
        <p:nvSpPr>
          <p:cNvPr id="51" name="楕円 50">
            <a:extLst>
              <a:ext uri="{FF2B5EF4-FFF2-40B4-BE49-F238E27FC236}">
                <a16:creationId xmlns:a16="http://schemas.microsoft.com/office/drawing/2014/main" id="{2B2EF426-0186-AE47-BB63-24FEC2EF193A}"/>
              </a:ext>
            </a:extLst>
          </p:cNvPr>
          <p:cNvSpPr/>
          <p:nvPr/>
        </p:nvSpPr>
        <p:spPr>
          <a:xfrm>
            <a:off x="18437907" y="33887764"/>
            <a:ext cx="1008884" cy="949027"/>
          </a:xfrm>
          <a:prstGeom prst="ellipse">
            <a:avLst/>
          </a:prstGeom>
          <a:noFill/>
          <a:ln>
            <a:solidFill>
              <a:srgbClr val="0EF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600">
              <a:latin typeface="ヒラギノ角ゴシック W3" panose="020B0300000000000000" pitchFamily="34" charset="-128"/>
              <a:ea typeface="ヒラギノ角ゴシック W3" panose="020B0300000000000000" pitchFamily="34" charset="-128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E0CEFEFC-5538-154C-ACE9-3740A9E360A3}"/>
              </a:ext>
            </a:extLst>
          </p:cNvPr>
          <p:cNvSpPr/>
          <p:nvPr/>
        </p:nvSpPr>
        <p:spPr>
          <a:xfrm>
            <a:off x="20127341" y="33245594"/>
            <a:ext cx="461084" cy="4610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02DA6BC8-60AF-9346-9B35-FAC9CBBA2FF2}"/>
              </a:ext>
            </a:extLst>
          </p:cNvPr>
          <p:cNvSpPr/>
          <p:nvPr/>
        </p:nvSpPr>
        <p:spPr>
          <a:xfrm>
            <a:off x="20114851" y="33983167"/>
            <a:ext cx="924862" cy="9248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 W3" panose="020B0300000000000000" pitchFamily="34" charset="-128"/>
              <a:ea typeface="ヒラギノ角ゴシック W3" panose="020B0300000000000000" pitchFamily="34" charset="-128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9D6ED33F-1749-594E-8707-1C724C1CB474}"/>
              </a:ext>
            </a:extLst>
          </p:cNvPr>
          <p:cNvSpPr/>
          <p:nvPr/>
        </p:nvSpPr>
        <p:spPr>
          <a:xfrm>
            <a:off x="19171019" y="33205113"/>
            <a:ext cx="490868" cy="4908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7FAD37F6-C926-4744-88C2-143F1B19DA4C}"/>
              </a:ext>
            </a:extLst>
          </p:cNvPr>
          <p:cNvSpPr/>
          <p:nvPr/>
        </p:nvSpPr>
        <p:spPr>
          <a:xfrm>
            <a:off x="26624531" y="31863466"/>
            <a:ext cx="817092" cy="768614"/>
          </a:xfrm>
          <a:prstGeom prst="ellipse">
            <a:avLst/>
          </a:prstGeom>
          <a:noFill/>
          <a:ln>
            <a:solidFill>
              <a:srgbClr val="0EF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 W3" panose="020B0300000000000000" pitchFamily="34" charset="-128"/>
              <a:ea typeface="ヒラギノ角ゴシック W3" panose="020B0300000000000000" pitchFamily="34" charset="-128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B2B8135B-C588-E44A-A751-2EA5134B305A}"/>
              </a:ext>
            </a:extLst>
          </p:cNvPr>
          <p:cNvSpPr/>
          <p:nvPr/>
        </p:nvSpPr>
        <p:spPr>
          <a:xfrm>
            <a:off x="26472075" y="32911187"/>
            <a:ext cx="490868" cy="4908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D74F8A91-0EC6-8345-BEB5-BF61CA4393C0}"/>
              </a:ext>
            </a:extLst>
          </p:cNvPr>
          <p:cNvSpPr/>
          <p:nvPr/>
        </p:nvSpPr>
        <p:spPr>
          <a:xfrm>
            <a:off x="25041253" y="32238656"/>
            <a:ext cx="481847" cy="48184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 W3" panose="020B0300000000000000" pitchFamily="34" charset="-128"/>
              <a:ea typeface="ヒラギノ角ゴシック W3" panose="020B0300000000000000" pitchFamily="34" charset="-128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CF68D6AE-2D92-9C40-A15B-1FB4EDB6BEFA}"/>
              </a:ext>
            </a:extLst>
          </p:cNvPr>
          <p:cNvSpPr/>
          <p:nvPr/>
        </p:nvSpPr>
        <p:spPr>
          <a:xfrm>
            <a:off x="25649027" y="32883439"/>
            <a:ext cx="490868" cy="4908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1" name="コンテンツ プレースホルダー 2">
            <a:extLst>
              <a:ext uri="{FF2B5EF4-FFF2-40B4-BE49-F238E27FC236}">
                <a16:creationId xmlns:a16="http://schemas.microsoft.com/office/drawing/2014/main" id="{E5DB6153-8F81-3143-8366-87BCEE1D2A14}"/>
              </a:ext>
            </a:extLst>
          </p:cNvPr>
          <p:cNvSpPr txBox="1">
            <a:spLocks/>
          </p:cNvSpPr>
          <p:nvPr/>
        </p:nvSpPr>
        <p:spPr>
          <a:xfrm rot="10800000" flipV="1">
            <a:off x="16052298" y="38794710"/>
            <a:ext cx="14199669" cy="281729"/>
          </a:xfrm>
          <a:prstGeom prst="rect">
            <a:avLst/>
          </a:prstGeom>
        </p:spPr>
        <p:txBody>
          <a:bodyPr vert="horz" lIns="417643" tIns="208822" rIns="417643" bIns="208822" rtlCol="0">
            <a:noAutofit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800">
                <a:solidFill>
                  <a:srgbClr val="FF6600"/>
                </a:solidFill>
              </a:rPr>
              <a:t>Experiment 1 →</a:t>
            </a:r>
            <a:r>
              <a:rPr lang="en-US" altLang="ja-JP" sz="4800">
                <a:solidFill>
                  <a:schemeClr val="tx1"/>
                </a:solidFill>
              </a:rPr>
              <a:t>Bivalves dive in any sand</a:t>
            </a:r>
            <a:endParaRPr lang="en-US" altLang="ja-JP" sz="4800">
              <a:solidFill>
                <a:schemeClr val="tx1"/>
              </a:solidFill>
              <a:latin typeface="ヒラギノ角ゴシック W3" panose="020B0300000000000000" pitchFamily="34" charset="-128"/>
              <a:ea typeface="ヒラギノ角ゴシック W3" panose="020B0300000000000000" pitchFamily="34" charset="-128"/>
            </a:endParaRPr>
          </a:p>
        </p:txBody>
      </p:sp>
      <p:sp>
        <p:nvSpPr>
          <p:cNvPr id="3" name="組合せ 2">
            <a:extLst>
              <a:ext uri="{FF2B5EF4-FFF2-40B4-BE49-F238E27FC236}">
                <a16:creationId xmlns:a16="http://schemas.microsoft.com/office/drawing/2014/main" id="{D076EC30-C84C-DA42-A02F-446040DEE7C3}"/>
              </a:ext>
            </a:extLst>
          </p:cNvPr>
          <p:cNvSpPr/>
          <p:nvPr/>
        </p:nvSpPr>
        <p:spPr>
          <a:xfrm flipH="1">
            <a:off x="3583642" y="38250143"/>
            <a:ext cx="1485705" cy="61976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組合せ 8">
            <a:extLst>
              <a:ext uri="{FF2B5EF4-FFF2-40B4-BE49-F238E27FC236}">
                <a16:creationId xmlns:a16="http://schemas.microsoft.com/office/drawing/2014/main" id="{6E2DB876-A075-6C41-B3E3-A6013D16381F}"/>
              </a:ext>
            </a:extLst>
          </p:cNvPr>
          <p:cNvSpPr/>
          <p:nvPr/>
        </p:nvSpPr>
        <p:spPr>
          <a:xfrm flipH="1">
            <a:off x="11570677" y="38264162"/>
            <a:ext cx="1362489" cy="56836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48BDD34-5276-EB4B-A88E-F45F3D9A4C2C}"/>
              </a:ext>
            </a:extLst>
          </p:cNvPr>
          <p:cNvSpPr/>
          <p:nvPr/>
        </p:nvSpPr>
        <p:spPr>
          <a:xfrm flipH="1">
            <a:off x="590844" y="35577769"/>
            <a:ext cx="7618162" cy="5473940"/>
          </a:xfrm>
          <a:prstGeom prst="roundRect">
            <a:avLst>
              <a:gd name="adj" fmla="val 20186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7A5538D-A796-DE4F-A2AD-0CEC1560CE8A}"/>
              </a:ext>
            </a:extLst>
          </p:cNvPr>
          <p:cNvSpPr/>
          <p:nvPr/>
        </p:nvSpPr>
        <p:spPr>
          <a:xfrm flipH="1">
            <a:off x="8299435" y="35503775"/>
            <a:ext cx="7424344" cy="5542693"/>
          </a:xfrm>
          <a:prstGeom prst="roundRect">
            <a:avLst>
              <a:gd name="adj" fmla="val 20186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665E9B9-C6E3-7541-95F0-07FFE5F7D2D3}"/>
              </a:ext>
            </a:extLst>
          </p:cNvPr>
          <p:cNvSpPr/>
          <p:nvPr/>
        </p:nvSpPr>
        <p:spPr>
          <a:xfrm>
            <a:off x="6389492" y="38069176"/>
            <a:ext cx="4219103" cy="10907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ja-JP" sz="2800" b="1" i="0" u="none" strike="noStrike">
                <a:ln/>
                <a:solidFill>
                  <a:schemeClr val="accent3"/>
                </a:solidFill>
                <a:latin typeface="Google Sans"/>
              </a:rPr>
              <a:t>Experiment by changing the direction of the foot</a:t>
            </a:r>
            <a:endParaRPr lang="ja-JP" altLang="en-US" sz="2800" b="1">
              <a:ln/>
              <a:solidFill>
                <a:schemeClr val="accent3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B8C3165-F6D9-8D46-B08F-F0DC0432D1CE}"/>
              </a:ext>
            </a:extLst>
          </p:cNvPr>
          <p:cNvSpPr txBox="1"/>
          <p:nvPr/>
        </p:nvSpPr>
        <p:spPr>
          <a:xfrm>
            <a:off x="530865" y="3178946"/>
            <a:ext cx="5304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b="1"/>
              <a:t>Research Background</a:t>
            </a:r>
            <a:endParaRPr lang="ja-JP" altLang="en-US" sz="4400" b="1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F2FAC7E-ADF2-6C4F-9CB8-40C65EFE6D0E}"/>
              </a:ext>
            </a:extLst>
          </p:cNvPr>
          <p:cNvSpPr txBox="1"/>
          <p:nvPr/>
        </p:nvSpPr>
        <p:spPr>
          <a:xfrm>
            <a:off x="298103" y="14581240"/>
            <a:ext cx="637016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ja-JP" sz="4800" b="1"/>
              <a:t>Ms </a:t>
            </a:r>
            <a:r>
              <a:rPr lang="en-US" altLang="ja-JP" sz="4800" b="1" err="1"/>
              <a:t>Hasimoto</a:t>
            </a:r>
            <a:r>
              <a:rPr lang="en-US" altLang="ja-JP" sz="4800" b="1"/>
              <a:t> speaking </a:t>
            </a:r>
            <a:endParaRPr lang="ja-JP" altLang="en-US" sz="4800" b="1"/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BF681BE6-1BE9-9D49-81CD-E1BD2E4D9FB9}"/>
              </a:ext>
            </a:extLst>
          </p:cNvPr>
          <p:cNvSpPr/>
          <p:nvPr/>
        </p:nvSpPr>
        <p:spPr>
          <a:xfrm>
            <a:off x="23080875" y="18162903"/>
            <a:ext cx="1956816" cy="96926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053305F-215C-A144-B0CC-294FAA9FE9F7}"/>
              </a:ext>
            </a:extLst>
          </p:cNvPr>
          <p:cNvSpPr txBox="1"/>
          <p:nvPr/>
        </p:nvSpPr>
        <p:spPr>
          <a:xfrm>
            <a:off x="25204608" y="18041468"/>
            <a:ext cx="3511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6600" b="1"/>
              <a:t>The sand</a:t>
            </a:r>
            <a:endParaRPr lang="ja-JP" altLang="en-US" sz="6600" b="1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213829D-10C4-D241-B614-7DD37DA8E084}"/>
              </a:ext>
            </a:extLst>
          </p:cNvPr>
          <p:cNvSpPr txBox="1"/>
          <p:nvPr/>
        </p:nvSpPr>
        <p:spPr>
          <a:xfrm flipH="1">
            <a:off x="119430" y="16785432"/>
            <a:ext cx="15178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/>
              <a:t>・</a:t>
            </a:r>
            <a:r>
              <a:rPr lang="en-US" altLang="ja-JP" sz="5400"/>
              <a:t>Since the amount of water has not turned sufficiently, the bivalve population does not recover.</a:t>
            </a:r>
            <a:endParaRPr lang="ja-JP" altLang="en-US" sz="540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045320E-AC4B-384A-8998-4AE52339C471}"/>
              </a:ext>
            </a:extLst>
          </p:cNvPr>
          <p:cNvSpPr txBox="1"/>
          <p:nvPr/>
        </p:nvSpPr>
        <p:spPr>
          <a:xfrm>
            <a:off x="2362682" y="18736979"/>
            <a:ext cx="778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5400" b="1">
                <a:solidFill>
                  <a:srgbClr val="202124"/>
                </a:solidFill>
                <a:latin typeface="ArialMT"/>
              </a:rPr>
              <a:t>Water</a:t>
            </a:r>
            <a:r>
              <a:rPr lang="ja-JP" altLang="en-US" sz="5400" b="1">
                <a:solidFill>
                  <a:srgbClr val="202124"/>
                </a:solidFill>
                <a:latin typeface="ArialMT"/>
              </a:rPr>
              <a:t> </a:t>
            </a:r>
            <a:r>
              <a:rPr lang="en-US" altLang="ja-JP" sz="5400" b="1">
                <a:solidFill>
                  <a:srgbClr val="202124"/>
                </a:solidFill>
                <a:latin typeface="ArialMT"/>
              </a:rPr>
              <a:t>volume</a:t>
            </a:r>
            <a:r>
              <a:rPr lang="ja-JP" altLang="en-US" sz="5400" b="1">
                <a:solidFill>
                  <a:srgbClr val="202124"/>
                </a:solidFill>
                <a:latin typeface="ArialMT"/>
              </a:rPr>
              <a:t> 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E0F5844-0750-7B4B-887E-0E053FA3E6C8}"/>
              </a:ext>
            </a:extLst>
          </p:cNvPr>
          <p:cNvSpPr txBox="1"/>
          <p:nvPr/>
        </p:nvSpPr>
        <p:spPr>
          <a:xfrm>
            <a:off x="69196" y="10948249"/>
            <a:ext cx="15315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800">
                <a:solidFill>
                  <a:srgbClr val="202124"/>
                </a:solidFill>
                <a:latin typeface="ArialMT"/>
              </a:rPr>
              <a:t>Due to river construction, the number of bivalves living in the </a:t>
            </a:r>
            <a:r>
              <a:rPr lang="en-US" altLang="ja-JP" sz="4800" err="1">
                <a:solidFill>
                  <a:srgbClr val="202124"/>
                </a:solidFill>
                <a:latin typeface="ArialMT"/>
              </a:rPr>
              <a:t>Jonai</a:t>
            </a:r>
            <a:r>
              <a:rPr lang="en-US" altLang="ja-JP" sz="4800">
                <a:solidFill>
                  <a:srgbClr val="202124"/>
                </a:solidFill>
                <a:latin typeface="ArialMT"/>
              </a:rPr>
              <a:t> River had decreased.</a:t>
            </a:r>
            <a:endParaRPr lang="ja-JP" altLang="en-US" sz="480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58DD69EC-9580-7843-AC5F-A9680FCA793E}"/>
              </a:ext>
            </a:extLst>
          </p:cNvPr>
          <p:cNvSpPr/>
          <p:nvPr/>
        </p:nvSpPr>
        <p:spPr>
          <a:xfrm>
            <a:off x="192033" y="13184196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F5D4490-AFBA-3447-9E19-8CD2FB952B38}"/>
              </a:ext>
            </a:extLst>
          </p:cNvPr>
          <p:cNvSpPr txBox="1"/>
          <p:nvPr/>
        </p:nvSpPr>
        <p:spPr>
          <a:xfrm>
            <a:off x="2440400" y="12669305"/>
            <a:ext cx="7789900" cy="1768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5400" b="1">
                <a:solidFill>
                  <a:srgbClr val="202124"/>
                </a:solidFill>
                <a:latin typeface="ArialMT"/>
              </a:rPr>
              <a:t>・ </a:t>
            </a:r>
            <a:r>
              <a:rPr lang="en-US" altLang="ja-JP" sz="5400" b="1">
                <a:solidFill>
                  <a:srgbClr val="202124"/>
                </a:solidFill>
                <a:latin typeface="ArialMT"/>
              </a:rPr>
              <a:t>River construction</a:t>
            </a:r>
            <a:endParaRPr lang="ja-JP" altLang="en-US" sz="5400" b="1">
              <a:solidFill>
                <a:srgbClr val="202124"/>
              </a:solidFill>
              <a:latin typeface="ArialMT"/>
            </a:endParaRPr>
          </a:p>
          <a:p>
            <a:pPr algn="l"/>
            <a:r>
              <a:rPr lang="ja-JP" altLang="en-US" sz="5400" b="1">
                <a:solidFill>
                  <a:srgbClr val="202124"/>
                </a:solidFill>
                <a:latin typeface="ArialMT"/>
              </a:rPr>
              <a:t>・ </a:t>
            </a:r>
            <a:r>
              <a:rPr lang="en-US" altLang="ja-JP" sz="5400" b="1">
                <a:solidFill>
                  <a:srgbClr val="202124"/>
                </a:solidFill>
                <a:latin typeface="ArialMT"/>
              </a:rPr>
              <a:t>Water quality</a:t>
            </a:r>
            <a:endParaRPr lang="en-US" altLang="ja-JP" sz="5400" b="1"/>
          </a:p>
        </p:txBody>
      </p:sp>
      <p:sp>
        <p:nvSpPr>
          <p:cNvPr id="80" name="Rectangle: Rounded Corners 1">
            <a:extLst>
              <a:ext uri="{FF2B5EF4-FFF2-40B4-BE49-F238E27FC236}">
                <a16:creationId xmlns:a16="http://schemas.microsoft.com/office/drawing/2014/main" id="{AD91D928-01AB-E04C-AAA4-CEC3FE399F7B}"/>
              </a:ext>
            </a:extLst>
          </p:cNvPr>
          <p:cNvSpPr/>
          <p:nvPr/>
        </p:nvSpPr>
        <p:spPr>
          <a:xfrm>
            <a:off x="-111303" y="3046691"/>
            <a:ext cx="15351556" cy="657058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円: 塗りつぶしなし 91">
            <a:extLst>
              <a:ext uri="{FF2B5EF4-FFF2-40B4-BE49-F238E27FC236}">
                <a16:creationId xmlns:a16="http://schemas.microsoft.com/office/drawing/2014/main" id="{F9CDC1D6-E02A-B147-AA8C-2A05FE731D72}"/>
              </a:ext>
            </a:extLst>
          </p:cNvPr>
          <p:cNvSpPr/>
          <p:nvPr/>
        </p:nvSpPr>
        <p:spPr>
          <a:xfrm>
            <a:off x="15507967" y="18519193"/>
            <a:ext cx="1584794" cy="884672"/>
          </a:xfrm>
          <a:prstGeom prst="donut">
            <a:avLst>
              <a:gd name="adj" fmla="val 13866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3" name="円: 塗りつぶしなし 92">
            <a:extLst>
              <a:ext uri="{FF2B5EF4-FFF2-40B4-BE49-F238E27FC236}">
                <a16:creationId xmlns:a16="http://schemas.microsoft.com/office/drawing/2014/main" id="{C958F1E0-CCB7-C84C-B27A-27F1B7C56AF8}"/>
              </a:ext>
            </a:extLst>
          </p:cNvPr>
          <p:cNvSpPr/>
          <p:nvPr/>
        </p:nvSpPr>
        <p:spPr>
          <a:xfrm>
            <a:off x="16656948" y="17184760"/>
            <a:ext cx="1516279" cy="846425"/>
          </a:xfrm>
          <a:prstGeom prst="donut">
            <a:avLst>
              <a:gd name="adj" fmla="val 16544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4" name="円: 塗りつぶしなし 93">
            <a:extLst>
              <a:ext uri="{FF2B5EF4-FFF2-40B4-BE49-F238E27FC236}">
                <a16:creationId xmlns:a16="http://schemas.microsoft.com/office/drawing/2014/main" id="{0F64EFBE-2A93-B14F-B9A7-62E01D585C90}"/>
              </a:ext>
            </a:extLst>
          </p:cNvPr>
          <p:cNvSpPr/>
          <p:nvPr/>
        </p:nvSpPr>
        <p:spPr>
          <a:xfrm flipV="1">
            <a:off x="20820091" y="11685558"/>
            <a:ext cx="1544752" cy="862319"/>
          </a:xfrm>
          <a:prstGeom prst="donut">
            <a:avLst>
              <a:gd name="adj" fmla="val 13777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5" name="円: 塗りつぶしなし 94">
            <a:extLst>
              <a:ext uri="{FF2B5EF4-FFF2-40B4-BE49-F238E27FC236}">
                <a16:creationId xmlns:a16="http://schemas.microsoft.com/office/drawing/2014/main" id="{9500921C-F043-D443-8787-410B20BB4741}"/>
              </a:ext>
            </a:extLst>
          </p:cNvPr>
          <p:cNvSpPr/>
          <p:nvPr/>
        </p:nvSpPr>
        <p:spPr>
          <a:xfrm>
            <a:off x="23136356" y="27750384"/>
            <a:ext cx="1510973" cy="993456"/>
          </a:xfrm>
          <a:prstGeom prst="donut">
            <a:avLst>
              <a:gd name="adj" fmla="val 9745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8" name="TextBox 9">
            <a:extLst>
              <a:ext uri="{FF2B5EF4-FFF2-40B4-BE49-F238E27FC236}">
                <a16:creationId xmlns:a16="http://schemas.microsoft.com/office/drawing/2014/main" id="{6BA83924-102F-B8F4-0E66-C8C60249D3F7}"/>
              </a:ext>
            </a:extLst>
          </p:cNvPr>
          <p:cNvSpPr txBox="1"/>
          <p:nvPr/>
        </p:nvSpPr>
        <p:spPr>
          <a:xfrm>
            <a:off x="23010520" y="7909763"/>
            <a:ext cx="574791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600" b="1" err="1">
                <a:latin typeface="ヒラギノ角ゴシック W3" panose="020B0300000000000000" pitchFamily="34" charset="-128"/>
                <a:ea typeface="ヒラギノ角ゴシック W3" panose="020B0300000000000000" pitchFamily="34" charset="-128"/>
              </a:rPr>
              <a:t>Matsukasagai</a:t>
            </a:r>
            <a:endParaRPr lang="en-US" altLang="ja-JP" sz="3600" b="1">
              <a:latin typeface="ヒラギノ角ゴシック W3" panose="020B0300000000000000" pitchFamily="34" charset="-128"/>
              <a:ea typeface="ヒラギノ角ゴシック W3" panose="020B0300000000000000" pitchFamily="34" charset="-128"/>
            </a:endParaRPr>
          </a:p>
          <a:p>
            <a:pPr algn="ctr"/>
            <a:r>
              <a:rPr lang="en-US" altLang="ja-JP" sz="3600" i="1" err="1"/>
              <a:t>Pronodularia</a:t>
            </a:r>
            <a:r>
              <a:rPr lang="ja-JP" altLang="en-US" sz="3600" i="1"/>
              <a:t>　</a:t>
            </a:r>
            <a:r>
              <a:rPr lang="en-US" altLang="ja-JP" sz="3600" i="1" err="1"/>
              <a:t>japanensis</a:t>
            </a:r>
            <a:endParaRPr lang="ja-JP" altLang="en-US" sz="3600" i="1">
              <a:latin typeface="ヒラギノ角ゴシック W3" panose="020B0300000000000000" pitchFamily="34" charset="-128"/>
              <a:ea typeface="ヒラギノ角ゴシック W3" panose="020B0300000000000000" pitchFamily="34" charset="-128"/>
            </a:endParaRPr>
          </a:p>
        </p:txBody>
      </p:sp>
      <p:sp>
        <p:nvSpPr>
          <p:cNvPr id="99" name="TextBox 6">
            <a:extLst>
              <a:ext uri="{FF2B5EF4-FFF2-40B4-BE49-F238E27FC236}">
                <a16:creationId xmlns:a16="http://schemas.microsoft.com/office/drawing/2014/main" id="{031B2639-7971-DDED-7F0B-03615AA5E1EA}"/>
              </a:ext>
            </a:extLst>
          </p:cNvPr>
          <p:cNvSpPr txBox="1"/>
          <p:nvPr/>
        </p:nvSpPr>
        <p:spPr>
          <a:xfrm>
            <a:off x="15518957" y="7666699"/>
            <a:ext cx="625721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4400" b="1" err="1">
                <a:latin typeface="ヒラギノ角ゴシック W3" panose="020B0300000000000000" pitchFamily="34" charset="-128"/>
                <a:ea typeface="ヒラギノ角ゴシック W3" panose="020B0300000000000000" pitchFamily="34" charset="-128"/>
              </a:rPr>
              <a:t>Tongari-sasanohagai</a:t>
            </a:r>
            <a:endParaRPr lang="en-US" altLang="ja-JP" sz="4400" b="1">
              <a:latin typeface="ヒラギノ角ゴシック W3" panose="020B0300000000000000" pitchFamily="34" charset="-128"/>
              <a:ea typeface="ヒラギノ角ゴシック W3" panose="020B0300000000000000" pitchFamily="34" charset="-128"/>
            </a:endParaRPr>
          </a:p>
          <a:p>
            <a:pPr algn="ctr"/>
            <a:r>
              <a:rPr lang="en-US" altLang="ja-JP" sz="4400" i="1" err="1"/>
              <a:t>Lanceolaria</a:t>
            </a:r>
            <a:r>
              <a:rPr lang="en-US" altLang="ja-JP" sz="4400" i="1"/>
              <a:t>  </a:t>
            </a:r>
            <a:r>
              <a:rPr lang="en-US" altLang="ja-JP" sz="4400" i="1" err="1"/>
              <a:t>grayana</a:t>
            </a:r>
            <a:endParaRPr lang="ja-JP" altLang="en-US" sz="4400">
              <a:latin typeface="ヒラギノ角ゴシック W3" panose="020B0300000000000000" pitchFamily="34" charset="-128"/>
              <a:ea typeface="ヒラギノ角ゴシック W3" panose="020B0300000000000000" pitchFamily="34" charset="-128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51CDE62E-0FAD-4173-C36A-B0529AE2287A}"/>
              </a:ext>
            </a:extLst>
          </p:cNvPr>
          <p:cNvSpPr txBox="1"/>
          <p:nvPr/>
        </p:nvSpPr>
        <p:spPr>
          <a:xfrm>
            <a:off x="16934428" y="11185697"/>
            <a:ext cx="338984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400" b="1"/>
              <a:t>Upper course</a:t>
            </a:r>
            <a:endParaRPr lang="ja-JP" altLang="en-US" sz="4400" b="1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BC75DEC1-8B35-B46F-6163-3153484790CC}"/>
              </a:ext>
            </a:extLst>
          </p:cNvPr>
          <p:cNvSpPr txBox="1"/>
          <p:nvPr/>
        </p:nvSpPr>
        <p:spPr>
          <a:xfrm>
            <a:off x="17400152" y="18690657"/>
            <a:ext cx="377945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ja-JP" sz="4800" b="1"/>
              <a:t>Lower course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D74656BC-63BF-5449-B27C-81AEBF9EE877}"/>
              </a:ext>
            </a:extLst>
          </p:cNvPr>
          <p:cNvSpPr txBox="1"/>
          <p:nvPr/>
        </p:nvSpPr>
        <p:spPr>
          <a:xfrm>
            <a:off x="785981" y="23162774"/>
            <a:ext cx="13468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/>
              <a:t>Using gravel sand and mud, we investigated the diving depth of </a:t>
            </a:r>
            <a:r>
              <a:rPr lang="en-US" altLang="ja-JP" sz="4000" err="1"/>
              <a:t>Matsukasagai</a:t>
            </a:r>
            <a:r>
              <a:rPr lang="en-US" altLang="ja-JP" sz="4000"/>
              <a:t> and </a:t>
            </a:r>
            <a:r>
              <a:rPr lang="en-US" altLang="ja-JP" sz="4000" err="1"/>
              <a:t>Sasanohagai</a:t>
            </a:r>
            <a:r>
              <a:rPr lang="en-US" altLang="ja-JP" sz="4000"/>
              <a:t> bivalves over 8 hour from 8:00 to 16:00 .</a:t>
            </a:r>
            <a:endParaRPr kumimoji="1" lang="ja-JP" altLang="en-US" sz="4322"/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71F4DE80-C39E-3E42-A6D9-C024FB0228F4}"/>
              </a:ext>
            </a:extLst>
          </p:cNvPr>
          <p:cNvSpPr txBox="1"/>
          <p:nvPr/>
        </p:nvSpPr>
        <p:spPr>
          <a:xfrm>
            <a:off x="1447746" y="24882653"/>
            <a:ext cx="5777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Before the experiment</a:t>
            </a:r>
            <a:endParaRPr lang="ja-JP" altLang="en-US" sz="40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3" name="角丸四角形 114">
            <a:extLst>
              <a:ext uri="{FF2B5EF4-FFF2-40B4-BE49-F238E27FC236}">
                <a16:creationId xmlns:a16="http://schemas.microsoft.com/office/drawing/2014/main" id="{854C05B8-5D8A-D131-4756-083FA7D65639}"/>
              </a:ext>
            </a:extLst>
          </p:cNvPr>
          <p:cNvSpPr/>
          <p:nvPr/>
        </p:nvSpPr>
        <p:spPr>
          <a:xfrm>
            <a:off x="0" y="14459934"/>
            <a:ext cx="14936475" cy="5354650"/>
          </a:xfrm>
          <a:prstGeom prst="roundRect">
            <a:avLst>
              <a:gd name="adj" fmla="val 319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76FC9321-7868-0A4A-A0A0-569CC889CD2E}"/>
              </a:ext>
            </a:extLst>
          </p:cNvPr>
          <p:cNvSpPr txBox="1"/>
          <p:nvPr/>
        </p:nvSpPr>
        <p:spPr>
          <a:xfrm>
            <a:off x="3583986" y="29790908"/>
            <a:ext cx="130799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/>
              <a:t/>
            </a:r>
            <a:br>
              <a:rPr lang="en-US" altLang="ja-JP" sz="4400"/>
            </a:br>
            <a:r>
              <a:rPr lang="ja-JP" altLang="en-US" sz="4400"/>
              <a:t>・</a:t>
            </a:r>
            <a:r>
              <a:rPr lang="en-US" altLang="ja-JP" sz="4400" b="0" i="0" u="none" strike="noStrike">
                <a:solidFill>
                  <a:srgbClr val="202124"/>
                </a:solidFill>
                <a:effectLst/>
                <a:latin typeface="Google Sans"/>
              </a:rPr>
              <a:t>Bivalves can dive in any soil type.</a:t>
            </a:r>
          </a:p>
          <a:p>
            <a:pPr algn="l"/>
            <a:endParaRPr lang="ja-JP" altLang="en-US" sz="4400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5F135D2E-9755-2A4C-8215-C420B569FE41}"/>
              </a:ext>
            </a:extLst>
          </p:cNvPr>
          <p:cNvSpPr txBox="1"/>
          <p:nvPr/>
        </p:nvSpPr>
        <p:spPr>
          <a:xfrm>
            <a:off x="9580184" y="24952539"/>
            <a:ext cx="8307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i="0" u="none" strike="noStrike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During the experiment</a:t>
            </a:r>
            <a:endParaRPr lang="ja-JP" altLang="en-US" sz="40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FEE4614E-D3C9-F141-8EE3-6012AD5ED1E7}"/>
              </a:ext>
            </a:extLst>
          </p:cNvPr>
          <p:cNvSpPr txBox="1"/>
          <p:nvPr/>
        </p:nvSpPr>
        <p:spPr>
          <a:xfrm>
            <a:off x="857277" y="32103761"/>
            <a:ext cx="133646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b="1"/>
              <a:t/>
            </a:r>
            <a:br>
              <a:rPr lang="en-US" altLang="ja-JP" sz="4800" b="1"/>
            </a:br>
            <a:r>
              <a:rPr lang="en-US" altLang="ja-JP" sz="4800" b="1" i="0" u="none" strike="noStrike">
                <a:solidFill>
                  <a:srgbClr val="202124"/>
                </a:solidFill>
                <a:effectLst/>
                <a:latin typeface="Google Sans"/>
              </a:rPr>
              <a:t>Purpose</a:t>
            </a:r>
            <a:r>
              <a:rPr lang="en-US" altLang="ja-JP" sz="4800" b="0" i="0" u="none" strike="noStrike">
                <a:solidFill>
                  <a:srgbClr val="202124"/>
                </a:solidFill>
                <a:effectLst/>
                <a:latin typeface="Google Sans"/>
              </a:rPr>
              <a:t>: To know if bivalves have a </a:t>
            </a:r>
            <a:r>
              <a:rPr lang="en-US" altLang="ja-JP" sz="4800">
                <a:solidFill>
                  <a:srgbClr val="202124"/>
                </a:solidFill>
                <a:latin typeface="Google Sans"/>
              </a:rPr>
              <a:t>soil prince .</a:t>
            </a: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C76ED861-DBFE-C44B-A518-F341163FB25A}"/>
              </a:ext>
            </a:extLst>
          </p:cNvPr>
          <p:cNvSpPr txBox="1"/>
          <p:nvPr/>
        </p:nvSpPr>
        <p:spPr>
          <a:xfrm>
            <a:off x="802733" y="33372523"/>
            <a:ext cx="14566967" cy="218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/>
              <a:t>Method</a:t>
            </a:r>
            <a:r>
              <a:rPr lang="en-US" altLang="ja-JP" sz="4400"/>
              <a:t>: Put two types of sand from Experiment 1 in a water tank, place bivalves on the boundary of the soil type , and observe how they move.</a:t>
            </a:r>
            <a:endParaRPr lang="ja-JP" altLang="en-US" sz="4400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088F2DC4-E5DF-2643-A9E7-518465244E57}"/>
              </a:ext>
            </a:extLst>
          </p:cNvPr>
          <p:cNvSpPr txBox="1"/>
          <p:nvPr/>
        </p:nvSpPr>
        <p:spPr>
          <a:xfrm>
            <a:off x="2104172" y="35489585"/>
            <a:ext cx="7175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40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Matsukasagai</a:t>
            </a:r>
            <a:endParaRPr lang="ja-JP" altLang="en-US" sz="5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E59E97E9-A7F2-3641-835E-B49A43FD6843}"/>
              </a:ext>
            </a:extLst>
          </p:cNvPr>
          <p:cNvSpPr txBox="1"/>
          <p:nvPr/>
        </p:nvSpPr>
        <p:spPr>
          <a:xfrm>
            <a:off x="1839545" y="40582395"/>
            <a:ext cx="122357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i="0" u="none" strike="noStrike">
                <a:solidFill>
                  <a:srgbClr val="202124"/>
                </a:solidFill>
                <a:effectLst/>
                <a:latin typeface="Google Sans"/>
              </a:rPr>
              <a:t>Consideration</a:t>
            </a:r>
            <a:r>
              <a:rPr lang="en-US" altLang="ja-JP" sz="4000" b="0" i="0" u="none" strike="noStrike">
                <a:solidFill>
                  <a:srgbClr val="202124"/>
                </a:solidFill>
                <a:effectLst/>
                <a:latin typeface="Google Sans"/>
              </a:rPr>
              <a:t>:</a:t>
            </a:r>
            <a:endParaRPr lang="ja-JP" altLang="en-US" sz="4000" b="0" i="0" u="none" strike="noStrike">
              <a:solidFill>
                <a:srgbClr val="202124"/>
              </a:solidFill>
              <a:effectLst/>
              <a:latin typeface="Google Sans"/>
            </a:endParaRPr>
          </a:p>
          <a:p>
            <a:r>
              <a:rPr lang="en-US" altLang="ja-JP" sz="4000" b="0" i="0" u="none" strike="noStrike">
                <a:solidFill>
                  <a:srgbClr val="202124"/>
                </a:solidFill>
                <a:effectLst/>
                <a:latin typeface="Google Sans"/>
              </a:rPr>
              <a:t> Bivalves dive due  to and do not choose sand by themselves</a:t>
            </a:r>
            <a:endParaRPr lang="ja-JP" altLang="en-US" sz="4000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251299E9-BBB7-9C4E-82A9-B8A1D5291129}"/>
              </a:ext>
            </a:extLst>
          </p:cNvPr>
          <p:cNvSpPr txBox="1"/>
          <p:nvPr/>
        </p:nvSpPr>
        <p:spPr>
          <a:xfrm>
            <a:off x="16423398" y="21556548"/>
            <a:ext cx="127229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400" b="1" i="0" u="none" strike="noStrike">
                <a:solidFill>
                  <a:srgbClr val="202124"/>
                </a:solidFill>
                <a:effectLst/>
                <a:latin typeface="Google Sans"/>
              </a:rPr>
              <a:t>Purpose</a:t>
            </a:r>
            <a:r>
              <a:rPr lang="en-US" altLang="ja-JP" sz="5400" b="0" i="0" u="none" strike="noStrike">
                <a:solidFill>
                  <a:srgbClr val="202124"/>
                </a:solidFill>
                <a:effectLst/>
                <a:latin typeface="Google Sans"/>
              </a:rPr>
              <a:t>: Investigate the normal movement of bivalves and compare with Experiment 2.</a:t>
            </a:r>
            <a:endParaRPr lang="ja-JP" altLang="en-US" sz="5400"/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257371BF-7D18-434B-95AB-C884E6C16247}"/>
              </a:ext>
            </a:extLst>
          </p:cNvPr>
          <p:cNvSpPr txBox="1"/>
          <p:nvPr/>
        </p:nvSpPr>
        <p:spPr>
          <a:xfrm>
            <a:off x="18629348" y="23370073"/>
            <a:ext cx="107307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b="0" i="0" u="none" strike="noStrike">
                <a:solidFill>
                  <a:srgbClr val="202124"/>
                </a:solidFill>
                <a:effectLst/>
                <a:latin typeface="Google Sans"/>
              </a:rPr>
              <a:t>Using the sand at point C where many bivalves were found, investigate how the bivalves move for 4 days with two shells.</a:t>
            </a:r>
            <a:endParaRPr lang="ja-JP" altLang="en-US" sz="4800"/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E5346CD8-A4EA-0842-9B55-62E25702B4DF}"/>
              </a:ext>
            </a:extLst>
          </p:cNvPr>
          <p:cNvSpPr txBox="1"/>
          <p:nvPr/>
        </p:nvSpPr>
        <p:spPr>
          <a:xfrm>
            <a:off x="16429860" y="23421426"/>
            <a:ext cx="4185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b="1"/>
              <a:t>Method</a:t>
            </a:r>
            <a:endParaRPr lang="ja-JP" altLang="en-US" sz="4800" b="1"/>
          </a:p>
        </p:txBody>
      </p:sp>
      <p:sp>
        <p:nvSpPr>
          <p:cNvPr id="33" name="矢印: 二方向 32">
            <a:extLst>
              <a:ext uri="{FF2B5EF4-FFF2-40B4-BE49-F238E27FC236}">
                <a16:creationId xmlns:a16="http://schemas.microsoft.com/office/drawing/2014/main" id="{36756B3A-B1E5-814D-AB25-E484331C67AC}"/>
              </a:ext>
            </a:extLst>
          </p:cNvPr>
          <p:cNvSpPr/>
          <p:nvPr/>
        </p:nvSpPr>
        <p:spPr>
          <a:xfrm rot="13445538">
            <a:off x="21885906" y="30327155"/>
            <a:ext cx="2975058" cy="2746029"/>
          </a:xfrm>
          <a:prstGeom prst="leftUpArrow">
            <a:avLst>
              <a:gd name="adj1" fmla="val 7414"/>
              <a:gd name="adj2" fmla="val 9410"/>
              <a:gd name="adj3" fmla="val 44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FC21CA89-C630-B94B-87E9-62E16987D1B5}"/>
              </a:ext>
            </a:extLst>
          </p:cNvPr>
          <p:cNvSpPr txBox="1"/>
          <p:nvPr/>
        </p:nvSpPr>
        <p:spPr>
          <a:xfrm>
            <a:off x="16782570" y="25862843"/>
            <a:ext cx="57586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i="0" u="none" strike="noStrike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Before the experiment</a:t>
            </a:r>
            <a:endParaRPr lang="ja-JP" altLang="en-US" sz="48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7A9E464E-4C1E-CB44-A87E-F2501B8548AE}"/>
              </a:ext>
            </a:extLst>
          </p:cNvPr>
          <p:cNvSpPr txBox="1"/>
          <p:nvPr/>
        </p:nvSpPr>
        <p:spPr>
          <a:xfrm>
            <a:off x="17083718" y="30353041"/>
            <a:ext cx="5422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</a:t>
            </a:r>
            <a:endParaRPr lang="ja-JP" altLang="en-US" sz="48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D44F6DF2-3032-5F44-B58C-57CB13F30844}"/>
              </a:ext>
            </a:extLst>
          </p:cNvPr>
          <p:cNvSpPr txBox="1"/>
          <p:nvPr/>
        </p:nvSpPr>
        <p:spPr>
          <a:xfrm>
            <a:off x="16137288" y="35495543"/>
            <a:ext cx="1388717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/>
              <a:t>・</a:t>
            </a:r>
            <a:r>
              <a:rPr lang="en-US" altLang="ja-JP" sz="4400"/>
              <a:t>Even in the sand where the bivalve was, the bivalve moved to the one with the legs </a:t>
            </a:r>
            <a:endParaRPr lang="ja-JP" altLang="en-US" sz="4400"/>
          </a:p>
          <a:p>
            <a:r>
              <a:rPr lang="ja-JP" altLang="en-US" sz="4400"/>
              <a:t>・</a:t>
            </a:r>
            <a:r>
              <a:rPr lang="en-US" altLang="ja-JP" sz="4400"/>
              <a:t>The distance traveled was about 10.8 cm</a:t>
            </a:r>
            <a:endParaRPr lang="ja-JP" altLang="en-US" sz="4400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6286EB33-FAA4-AF45-8CED-4E1F95304035}"/>
              </a:ext>
            </a:extLst>
          </p:cNvPr>
          <p:cNvSpPr txBox="1"/>
          <p:nvPr/>
        </p:nvSpPr>
        <p:spPr>
          <a:xfrm>
            <a:off x="16429859" y="39623674"/>
            <a:ext cx="105948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b="0" i="0" u="none" strike="noStrike">
                <a:solidFill>
                  <a:srgbClr val="FF6600"/>
                </a:solidFill>
                <a:effectLst/>
                <a:latin typeface="Google Sans"/>
              </a:rPr>
              <a:t>Experiment 2</a:t>
            </a:r>
            <a:r>
              <a:rPr lang="ja-JP" altLang="en-US" sz="4800" b="0" i="0" u="none" strike="noStrike">
                <a:solidFill>
                  <a:srgbClr val="FF6600"/>
                </a:solidFill>
                <a:effectLst/>
                <a:latin typeface="Google Sans"/>
              </a:rPr>
              <a:t> → </a:t>
            </a:r>
            <a:r>
              <a:rPr lang="en-US" altLang="ja-JP" sz="4800" b="0" i="0" u="none" strike="noStrike">
                <a:solidFill>
                  <a:srgbClr val="202124"/>
                </a:solidFill>
                <a:effectLst/>
                <a:latin typeface="Google Sans"/>
              </a:rPr>
              <a:t>Bivalves do not choose the sand to dive by themselves</a:t>
            </a:r>
            <a:endParaRPr lang="ja-JP" altLang="en-US" sz="4800"/>
          </a:p>
        </p:txBody>
      </p:sp>
      <p:sp>
        <p:nvSpPr>
          <p:cNvPr id="65" name="吹き出し: 円形 64">
            <a:extLst>
              <a:ext uri="{FF2B5EF4-FFF2-40B4-BE49-F238E27FC236}">
                <a16:creationId xmlns:a16="http://schemas.microsoft.com/office/drawing/2014/main" id="{51BE75F7-8B6E-8591-7904-CE11710848E1}"/>
              </a:ext>
            </a:extLst>
          </p:cNvPr>
          <p:cNvSpPr/>
          <p:nvPr/>
        </p:nvSpPr>
        <p:spPr>
          <a:xfrm>
            <a:off x="20769915" y="14958239"/>
            <a:ext cx="9243384" cy="3072137"/>
          </a:xfrm>
          <a:prstGeom prst="wedgeEllipseCallout">
            <a:avLst>
              <a:gd name="adj1" fmla="val -75090"/>
              <a:gd name="adj2" fmla="val 567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CBFB59A-FB2C-EE4B-AAAF-D4D0F777A0CC}"/>
              </a:ext>
            </a:extLst>
          </p:cNvPr>
          <p:cNvSpPr txBox="1"/>
          <p:nvPr/>
        </p:nvSpPr>
        <p:spPr>
          <a:xfrm flipH="1">
            <a:off x="21560868" y="15587824"/>
            <a:ext cx="84001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/>
              <a:t>The size </a:t>
            </a:r>
            <a:r>
              <a:rPr lang="en-US" altLang="ja-JP" sz="5400"/>
              <a:t>and texture of the sand at all site are </a:t>
            </a:r>
            <a:r>
              <a:rPr lang="en-US" altLang="ja-JP" sz="5400">
                <a:solidFill>
                  <a:srgbClr val="FF3300"/>
                </a:solidFill>
              </a:rPr>
              <a:t>different</a:t>
            </a:r>
            <a:r>
              <a:rPr lang="en-US" altLang="ja-JP" sz="5400"/>
              <a:t>.</a:t>
            </a:r>
            <a:endParaRPr kumimoji="1" lang="en-US" altLang="ja-JP" sz="5400"/>
          </a:p>
          <a:p>
            <a:pPr algn="l"/>
            <a:endParaRPr lang="ja-JP" altLang="en-US" sz="660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2E5AAE60-97F3-9348-B16A-297ED2E7E8B2}"/>
              </a:ext>
            </a:extLst>
          </p:cNvPr>
          <p:cNvSpPr txBox="1"/>
          <p:nvPr/>
        </p:nvSpPr>
        <p:spPr>
          <a:xfrm>
            <a:off x="16451423" y="41029109"/>
            <a:ext cx="155075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>
                <a:solidFill>
                  <a:srgbClr val="FF6600"/>
                </a:solidFill>
              </a:rPr>
              <a:t>Experiment 3 →</a:t>
            </a:r>
            <a:r>
              <a:rPr lang="en-US" altLang="ja-JP" sz="4800"/>
              <a:t> Bivalves cannot move large enough to change their habitat</a:t>
            </a:r>
            <a:endParaRPr lang="ja-JP" altLang="en-US" sz="4800"/>
          </a:p>
        </p:txBody>
      </p:sp>
      <p:sp>
        <p:nvSpPr>
          <p:cNvPr id="84" name="円: 塗りつぶしなし 83">
            <a:extLst>
              <a:ext uri="{FF2B5EF4-FFF2-40B4-BE49-F238E27FC236}">
                <a16:creationId xmlns:a16="http://schemas.microsoft.com/office/drawing/2014/main" id="{A62EB729-D519-D24F-94E9-E491DF49A9A8}"/>
              </a:ext>
            </a:extLst>
          </p:cNvPr>
          <p:cNvSpPr/>
          <p:nvPr/>
        </p:nvSpPr>
        <p:spPr>
          <a:xfrm>
            <a:off x="21569902" y="27713528"/>
            <a:ext cx="1510973" cy="993456"/>
          </a:xfrm>
          <a:prstGeom prst="donut">
            <a:avLst>
              <a:gd name="adj" fmla="val 9745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1" name="角丸四角形 114">
            <a:extLst>
              <a:ext uri="{FF2B5EF4-FFF2-40B4-BE49-F238E27FC236}">
                <a16:creationId xmlns:a16="http://schemas.microsoft.com/office/drawing/2014/main" id="{17EB4BD2-F69E-A62C-7D35-D716DA05E5CA}"/>
              </a:ext>
            </a:extLst>
          </p:cNvPr>
          <p:cNvSpPr/>
          <p:nvPr/>
        </p:nvSpPr>
        <p:spPr>
          <a:xfrm>
            <a:off x="-28703324" y="53117006"/>
            <a:ext cx="28263006" cy="2044808"/>
          </a:xfrm>
          <a:prstGeom prst="roundRect">
            <a:avLst>
              <a:gd name="adj" fmla="val 319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88" name="角丸四角形 114">
            <a:extLst>
              <a:ext uri="{FF2B5EF4-FFF2-40B4-BE49-F238E27FC236}">
                <a16:creationId xmlns:a16="http://schemas.microsoft.com/office/drawing/2014/main" id="{AE2AA21A-7344-8BE5-9A88-3192A2DB077F}"/>
              </a:ext>
            </a:extLst>
          </p:cNvPr>
          <p:cNvSpPr/>
          <p:nvPr/>
        </p:nvSpPr>
        <p:spPr>
          <a:xfrm>
            <a:off x="8194" y="9686492"/>
            <a:ext cx="14886836" cy="4755655"/>
          </a:xfrm>
          <a:prstGeom prst="roundRect">
            <a:avLst>
              <a:gd name="adj" fmla="val 319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C8709D3B-30CA-E152-378A-EB8CF0B9052F}"/>
              </a:ext>
            </a:extLst>
          </p:cNvPr>
          <p:cNvSpPr txBox="1"/>
          <p:nvPr/>
        </p:nvSpPr>
        <p:spPr>
          <a:xfrm>
            <a:off x="-10535" y="15400434"/>
            <a:ext cx="14574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5400"/>
              <a:t>・</a:t>
            </a:r>
            <a:r>
              <a:rPr lang="en-US" altLang="ja-JP" sz="5400"/>
              <a:t>A lot of bivalves died because the water dried up during the river construction.</a:t>
            </a:r>
            <a:endParaRPr lang="ja-JP" altLang="en-US" sz="5400"/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877EABB6-C216-C7B6-D7BF-B07E4EFDDCE7}"/>
              </a:ext>
            </a:extLst>
          </p:cNvPr>
          <p:cNvSpPr/>
          <p:nvPr/>
        </p:nvSpPr>
        <p:spPr>
          <a:xfrm>
            <a:off x="215023" y="18648140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E9A8CF9F-1D2E-C048-A829-3FA58A5AC139}"/>
              </a:ext>
            </a:extLst>
          </p:cNvPr>
          <p:cNvSpPr txBox="1"/>
          <p:nvPr/>
        </p:nvSpPr>
        <p:spPr>
          <a:xfrm>
            <a:off x="22603277" y="10671793"/>
            <a:ext cx="71871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400" b="1"/>
              <a:t>Purpose:</a:t>
            </a:r>
            <a:r>
              <a:rPr lang="en-US" altLang="ja-JP" sz="5400"/>
              <a:t> Observing the area of ​​</a:t>
            </a:r>
            <a:r>
              <a:rPr lang="en-US" altLang="ja-JP" sz="5400" err="1"/>
              <a:t>Hita</a:t>
            </a:r>
            <a:r>
              <a:rPr lang="en-US" altLang="ja-JP" sz="5400"/>
              <a:t> City where bivalves are located and the environment where they are located</a:t>
            </a:r>
            <a:endParaRPr lang="ja-JP" altLang="en-US" sz="54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96DA56-1B0F-531E-25EE-269C2866448A}"/>
              </a:ext>
            </a:extLst>
          </p:cNvPr>
          <p:cNvSpPr txBox="1"/>
          <p:nvPr/>
        </p:nvSpPr>
        <p:spPr>
          <a:xfrm flipH="1">
            <a:off x="1172626" y="3879053"/>
            <a:ext cx="138229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800"/>
              <a:t>Since ancient times, </a:t>
            </a:r>
            <a:r>
              <a:rPr lang="en-US" altLang="ja-JP" sz="4800" err="1"/>
              <a:t>Hita</a:t>
            </a:r>
            <a:r>
              <a:rPr lang="ja-JP" altLang="en-US" sz="4800"/>
              <a:t> </a:t>
            </a:r>
            <a:r>
              <a:rPr lang="en-US" altLang="ja-JP" sz="4800"/>
              <a:t>has been rich in clean water. However, in recent years, the water quality and ecosystem have been deteriorating. In order to maintain the</a:t>
            </a:r>
            <a:r>
              <a:rPr lang="ja-JP" altLang="en-US" sz="4800"/>
              <a:t> </a:t>
            </a:r>
            <a:r>
              <a:rPr lang="en-US" altLang="ja-JP" sz="4800" err="1"/>
              <a:t>Hita’s</a:t>
            </a:r>
            <a:r>
              <a:rPr lang="en-US" altLang="ja-JP" sz="4800"/>
              <a:t> clean water we focused on the bivalves, which are used to spawn </a:t>
            </a:r>
            <a:r>
              <a:rPr lang="en-US" altLang="ja-JP" sz="4800" err="1"/>
              <a:t>tanagos</a:t>
            </a:r>
            <a:r>
              <a:rPr lang="en-US" altLang="ja-JP" sz="4800"/>
              <a:t> in the ecosystem, and conducted research for the purpose of protecting them.</a:t>
            </a:r>
            <a:endParaRPr lang="ja-JP" altLang="en-US" sz="4800"/>
          </a:p>
        </p:txBody>
      </p:sp>
    </p:spTree>
    <p:extLst>
      <p:ext uri="{BB962C8B-B14F-4D97-AF65-F5344CB8AC3E}">
        <p14:creationId xmlns:p14="http://schemas.microsoft.com/office/powerpoint/2010/main" val="17834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矢印: 下 27">
            <a:extLst>
              <a:ext uri="{FF2B5EF4-FFF2-40B4-BE49-F238E27FC236}">
                <a16:creationId xmlns:a16="http://schemas.microsoft.com/office/drawing/2014/main" id="{F5ED6B39-1EC5-AF45-9A41-838A36E984F2}"/>
              </a:ext>
            </a:extLst>
          </p:cNvPr>
          <p:cNvSpPr/>
          <p:nvPr/>
        </p:nvSpPr>
        <p:spPr>
          <a:xfrm flipH="1">
            <a:off x="3282248" y="23651495"/>
            <a:ext cx="1088130" cy="1042576"/>
          </a:xfrm>
          <a:prstGeom prst="downArrow">
            <a:avLst>
              <a:gd name="adj1" fmla="val 43592"/>
              <a:gd name="adj2" fmla="val 55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3" name="涙 52">
            <a:extLst>
              <a:ext uri="{FF2B5EF4-FFF2-40B4-BE49-F238E27FC236}">
                <a16:creationId xmlns:a16="http://schemas.microsoft.com/office/drawing/2014/main" id="{80ACA986-9B91-1448-9409-F4B0DC80F758}"/>
              </a:ext>
            </a:extLst>
          </p:cNvPr>
          <p:cNvSpPr/>
          <p:nvPr/>
        </p:nvSpPr>
        <p:spPr>
          <a:xfrm>
            <a:off x="7449668" y="35756140"/>
            <a:ext cx="6534600" cy="2890400"/>
          </a:xfrm>
          <a:prstGeom prst="teardrop">
            <a:avLst>
              <a:gd name="adj" fmla="val 6635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保護地区</a:t>
            </a:r>
          </a:p>
        </p:txBody>
      </p:sp>
      <p:sp>
        <p:nvSpPr>
          <p:cNvPr id="65" name="斜め縞 64">
            <a:extLst>
              <a:ext uri="{FF2B5EF4-FFF2-40B4-BE49-F238E27FC236}">
                <a16:creationId xmlns:a16="http://schemas.microsoft.com/office/drawing/2014/main" id="{7C90CF54-9A8F-CC4E-B804-66C6FBDCCF7B}"/>
              </a:ext>
            </a:extLst>
          </p:cNvPr>
          <p:cNvSpPr/>
          <p:nvPr/>
        </p:nvSpPr>
        <p:spPr>
          <a:xfrm rot="4271098">
            <a:off x="2526290" y="34045628"/>
            <a:ext cx="5064962" cy="5016216"/>
          </a:xfrm>
          <a:prstGeom prst="diagStripe">
            <a:avLst>
              <a:gd name="adj" fmla="val 79111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9" name="矢印: 下 38">
            <a:extLst>
              <a:ext uri="{FF2B5EF4-FFF2-40B4-BE49-F238E27FC236}">
                <a16:creationId xmlns:a16="http://schemas.microsoft.com/office/drawing/2014/main" id="{45E2F06E-122F-F840-8DEF-47C1748F8B2E}"/>
              </a:ext>
            </a:extLst>
          </p:cNvPr>
          <p:cNvSpPr/>
          <p:nvPr/>
        </p:nvSpPr>
        <p:spPr>
          <a:xfrm flipH="1">
            <a:off x="19173489" y="22797608"/>
            <a:ext cx="1452845" cy="1798950"/>
          </a:xfrm>
          <a:prstGeom prst="downArrow">
            <a:avLst>
              <a:gd name="adj1" fmla="val 43592"/>
              <a:gd name="adj2" fmla="val 53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角丸四角形 66">
            <a:extLst>
              <a:ext uri="{FF2B5EF4-FFF2-40B4-BE49-F238E27FC236}">
                <a16:creationId xmlns:a16="http://schemas.microsoft.com/office/drawing/2014/main" id="{09FC7E28-76AF-1840-863F-22734E04331D}"/>
              </a:ext>
            </a:extLst>
          </p:cNvPr>
          <p:cNvSpPr/>
          <p:nvPr/>
        </p:nvSpPr>
        <p:spPr>
          <a:xfrm>
            <a:off x="-54822" y="0"/>
            <a:ext cx="30103497" cy="18468173"/>
          </a:xfrm>
          <a:prstGeom prst="roundRect">
            <a:avLst>
              <a:gd name="adj" fmla="val 6071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008ED3-74E4-0C48-982A-577E51C1DE02}"/>
              </a:ext>
            </a:extLst>
          </p:cNvPr>
          <p:cNvSpPr txBox="1"/>
          <p:nvPr/>
        </p:nvSpPr>
        <p:spPr>
          <a:xfrm>
            <a:off x="458784" y="339492"/>
            <a:ext cx="7059991" cy="10233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6050" b="1"/>
              <a:t>Water quality survey</a:t>
            </a:r>
            <a:endParaRPr kumimoji="1" lang="ja-JP" altLang="en-US" sz="6050" b="1"/>
          </a:p>
        </p:txBody>
      </p:sp>
      <p:sp>
        <p:nvSpPr>
          <p:cNvPr id="56" name="角丸四角形 66">
            <a:extLst>
              <a:ext uri="{FF2B5EF4-FFF2-40B4-BE49-F238E27FC236}">
                <a16:creationId xmlns:a16="http://schemas.microsoft.com/office/drawing/2014/main" id="{57A9E15C-95B0-8A40-A53C-FC56E43A59F1}"/>
              </a:ext>
            </a:extLst>
          </p:cNvPr>
          <p:cNvSpPr/>
          <p:nvPr/>
        </p:nvSpPr>
        <p:spPr>
          <a:xfrm>
            <a:off x="217077" y="18653558"/>
            <a:ext cx="30010151" cy="6985534"/>
          </a:xfrm>
          <a:prstGeom prst="roundRect">
            <a:avLst>
              <a:gd name="adj" fmla="val 6071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58" name="角丸四角形 66">
            <a:extLst>
              <a:ext uri="{FF2B5EF4-FFF2-40B4-BE49-F238E27FC236}">
                <a16:creationId xmlns:a16="http://schemas.microsoft.com/office/drawing/2014/main" id="{CF53D386-B1D3-E144-9BB2-D24BAADD283C}"/>
              </a:ext>
            </a:extLst>
          </p:cNvPr>
          <p:cNvSpPr/>
          <p:nvPr/>
        </p:nvSpPr>
        <p:spPr>
          <a:xfrm>
            <a:off x="144918" y="25618826"/>
            <a:ext cx="30010151" cy="6422800"/>
          </a:xfrm>
          <a:prstGeom prst="roundRect">
            <a:avLst>
              <a:gd name="adj" fmla="val 6071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umimoji="1"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A64FEBE-4D62-2C42-8F0B-C36852ED35E3}"/>
              </a:ext>
            </a:extLst>
          </p:cNvPr>
          <p:cNvSpPr txBox="1"/>
          <p:nvPr/>
        </p:nvSpPr>
        <p:spPr>
          <a:xfrm>
            <a:off x="451118" y="18991449"/>
            <a:ext cx="6143812" cy="10233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6050" b="1"/>
              <a:t>Population survey</a:t>
            </a:r>
            <a:endParaRPr kumimoji="1" lang="ja-JP" altLang="en-US" sz="6050" b="1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25D7D42B-0A44-2E4D-BEA4-A99DDA2874D2}"/>
              </a:ext>
            </a:extLst>
          </p:cNvPr>
          <p:cNvSpPr txBox="1"/>
          <p:nvPr/>
        </p:nvSpPr>
        <p:spPr>
          <a:xfrm>
            <a:off x="19164306" y="35857915"/>
            <a:ext cx="4295229" cy="10233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6050" b="1"/>
              <a:t>References </a:t>
            </a:r>
            <a:endParaRPr kumimoji="1" lang="ja-JP" altLang="en-US" sz="6050" b="1"/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4EC95E02-C7FF-CB44-A858-62AFFA5E0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97307"/>
              </p:ext>
            </p:extLst>
          </p:nvPr>
        </p:nvGraphicFramePr>
        <p:xfrm>
          <a:off x="939677" y="20857395"/>
          <a:ext cx="1111980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602">
                  <a:extLst>
                    <a:ext uri="{9D8B030D-6E8A-4147-A177-3AD203B41FA5}">
                      <a16:colId xmlns:a16="http://schemas.microsoft.com/office/drawing/2014/main" val="1749204459"/>
                    </a:ext>
                  </a:extLst>
                </a:gridCol>
                <a:gridCol w="3706602">
                  <a:extLst>
                    <a:ext uri="{9D8B030D-6E8A-4147-A177-3AD203B41FA5}">
                      <a16:colId xmlns:a16="http://schemas.microsoft.com/office/drawing/2014/main" val="4003150758"/>
                    </a:ext>
                  </a:extLst>
                </a:gridCol>
                <a:gridCol w="3706602">
                  <a:extLst>
                    <a:ext uri="{9D8B030D-6E8A-4147-A177-3AD203B41FA5}">
                      <a16:colId xmlns:a16="http://schemas.microsoft.com/office/drawing/2014/main" val="2327063251"/>
                    </a:ext>
                  </a:extLst>
                </a:gridCol>
              </a:tblGrid>
              <a:tr h="902452">
                <a:tc>
                  <a:txBody>
                    <a:bodyPr/>
                    <a:lstStyle/>
                    <a:p>
                      <a:pPr algn="ctr"/>
                      <a:endParaRPr kumimoji="1" lang="ja-JP" altLang="en-US" sz="5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5400"/>
                        <a:t>3/</a:t>
                      </a:r>
                      <a:r>
                        <a:rPr lang="en-US" altLang="ja-JP" sz="5400"/>
                        <a:t>3</a:t>
                      </a:r>
                      <a:endParaRPr kumimoji="1" lang="ja-JP" altLang="en-US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5400"/>
                        <a:t>4/28</a:t>
                      </a:r>
                      <a:endParaRPr kumimoji="1" lang="ja-JP" altLang="en-US" sz="5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670655"/>
                  </a:ext>
                </a:extLst>
              </a:tr>
              <a:tr h="9024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/>
                        <a:t>C Tributary </a:t>
                      </a:r>
                      <a:endParaRPr kumimoji="1" lang="ja-JP" altLang="en-US" sz="5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/>
                        <a:t>3</a:t>
                      </a:r>
                      <a:endParaRPr kumimoji="1" lang="ja-JP" altLang="en-US" sz="5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/>
                        <a:t>0</a:t>
                      </a:r>
                      <a:endParaRPr kumimoji="1" lang="ja-JP" altLang="en-US" sz="5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34270"/>
                  </a:ext>
                </a:extLst>
              </a:tr>
              <a:tr h="9024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600" dirty="0"/>
                        <a:t>C Main Branch</a:t>
                      </a:r>
                      <a:endParaRPr kumimoji="1" lang="ja-JP" altLang="en-US" sz="4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/>
                        <a:t>7</a:t>
                      </a:r>
                      <a:endParaRPr kumimoji="1" lang="ja-JP" altLang="en-US" sz="5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dirty="0"/>
                        <a:t>2</a:t>
                      </a:r>
                      <a:endParaRPr kumimoji="1" lang="ja-JP" altLang="en-US" sz="5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2211471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40F609-0AE7-ED41-9D1D-C263E1A19E85}"/>
              </a:ext>
            </a:extLst>
          </p:cNvPr>
          <p:cNvSpPr txBox="1"/>
          <p:nvPr/>
        </p:nvSpPr>
        <p:spPr>
          <a:xfrm>
            <a:off x="19534531" y="37038062"/>
            <a:ext cx="10514144" cy="655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ja-JP" altLang="en-US" sz="3000" b="0" i="0" u="none" strike="noStrike" dirty="0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・</a:t>
            </a:r>
            <a:r>
              <a:rPr lang="en-US" altLang="ja-JP" sz="3000" b="0" i="0" u="none" strike="noStrike" dirty="0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Izumi </a:t>
            </a:r>
            <a:r>
              <a:rPr lang="en-US" altLang="ja-JP" sz="3000" dirty="0" err="1">
                <a:solidFill>
                  <a:srgbClr val="000000"/>
                </a:solidFill>
                <a:latin typeface="ＭＳ Ｐゴシック"/>
                <a:ea typeface="ＭＳ Ｐゴシック"/>
              </a:rPr>
              <a:t>Sakurai,</a:t>
            </a:r>
            <a:r>
              <a:rPr lang="en-US" altLang="ja-JP" sz="3000" b="0" i="0" u="none" strike="noStrike" dirty="0" err="1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Masafumi</a:t>
            </a:r>
            <a:r>
              <a:rPr lang="en-US" altLang="ja-JP" sz="3000" b="0" i="0" u="none" strike="noStrike" dirty="0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 </a:t>
            </a:r>
            <a:r>
              <a:rPr lang="en-US" altLang="ja-JP" sz="3000" b="0" i="0" u="none" strike="noStrike" dirty="0" err="1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Seto</a:t>
            </a:r>
            <a:r>
              <a:rPr lang="en-US" altLang="ja-JP" sz="3000" dirty="0" err="1">
                <a:solidFill>
                  <a:srgbClr val="000000"/>
                </a:solidFill>
                <a:latin typeface="ＭＳ Ｐゴシック"/>
                <a:ea typeface="ＭＳ Ｐゴシック"/>
              </a:rPr>
              <a:t>,Shigeru</a:t>
            </a:r>
            <a:r>
              <a:rPr lang="en-US" altLang="ja-JP" sz="30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 </a:t>
            </a:r>
            <a:r>
              <a:rPr lang="en-US" altLang="ja-JP" sz="3000" dirty="0" err="1">
                <a:solidFill>
                  <a:srgbClr val="000000"/>
                </a:solidFill>
                <a:latin typeface="ＭＳ Ｐゴシック"/>
                <a:ea typeface="ＭＳ Ｐゴシック"/>
              </a:rPr>
              <a:t>Nakao</a:t>
            </a:r>
            <a:r>
              <a:rPr lang="en-US" altLang="ja-JP" sz="30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 </a:t>
            </a:r>
            <a:r>
              <a:rPr lang="ja-JP" altLang="ja-JP" sz="3000" b="0" i="0" u="none" strike="noStrike" dirty="0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　</a:t>
            </a:r>
            <a:endParaRPr lang="ja-JP" altLang="en-US" sz="3000" b="0" i="0" u="none" strike="noStrike" dirty="0">
              <a:solidFill>
                <a:srgbClr val="000000"/>
              </a:solidFill>
              <a:effectLst/>
              <a:latin typeface="ＭＳ Ｐゴシック"/>
              <a:ea typeface="ＭＳ Ｐゴシック"/>
            </a:endParaRPr>
          </a:p>
          <a:p>
            <a:r>
              <a:rPr lang="en-US" altLang="ja-JP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Effects of Water Temperature, Salinity and Substrata on Burrowing Behaviors of the Three Bivalves, </a:t>
            </a:r>
            <a:r>
              <a:rPr lang="en-US" altLang="ja-JP" sz="30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Pseudocardium</a:t>
            </a:r>
            <a:r>
              <a:rPr lang="en-US" altLang="ja-JP" sz="3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ja-JP" sz="30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sachalinensis</a:t>
            </a:r>
            <a:r>
              <a:rPr lang="en-US" altLang="ja-JP" sz="3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altLang="ja-JP" sz="30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Mactra</a:t>
            </a:r>
            <a:r>
              <a:rPr lang="en-US" altLang="ja-JP" sz="3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ja-JP" sz="30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chinensis</a:t>
            </a:r>
            <a:r>
              <a:rPr lang="en-US" altLang="ja-JP" sz="3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altLang="ja-JP" sz="30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Ruditapes</a:t>
            </a:r>
            <a:r>
              <a:rPr lang="en-US" altLang="ja-JP" sz="3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ja-JP" sz="30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philippinarum</a:t>
            </a:r>
            <a:r>
              <a:rPr lang="en-US" altLang="ja-JP" sz="3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ja-JP" sz="3000" b="0" i="1" u="none" strike="noStrike" dirty="0">
              <a:solidFill>
                <a:srgbClr val="000000"/>
              </a:solidFill>
              <a:effectLst/>
              <a:latin typeface="ＭＳ Ｐゴシック"/>
              <a:ea typeface="ＭＳ Ｐゴシック"/>
            </a:endParaRPr>
          </a:p>
          <a:p>
            <a:pPr algn="just" fontAlgn="base"/>
            <a:r>
              <a:rPr lang="ja-JP" altLang="en-US" sz="3000" b="0" i="0" dirty="0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・</a:t>
            </a:r>
            <a:r>
              <a:rPr lang="en-US" altLang="ja-JP" sz="3000" b="0" i="0" dirty="0" err="1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Tomoki</a:t>
            </a:r>
            <a:r>
              <a:rPr lang="en-US" altLang="ja-JP" sz="3000" b="0" i="0" dirty="0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 </a:t>
            </a:r>
            <a:r>
              <a:rPr lang="en-US" altLang="ja-JP" sz="3000" b="0" i="0" dirty="0" err="1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Kikuti</a:t>
            </a:r>
            <a:r>
              <a:rPr lang="en-US" altLang="ja-JP" sz="3000" dirty="0" err="1">
                <a:solidFill>
                  <a:srgbClr val="000000"/>
                </a:solidFill>
                <a:latin typeface="ＭＳ Ｐゴシック"/>
                <a:ea typeface="ＭＳ Ｐゴシック"/>
              </a:rPr>
              <a:t>,</a:t>
            </a:r>
            <a:r>
              <a:rPr lang="en-US" altLang="ja-JP" sz="3000" b="0" i="0" dirty="0" err="1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Kazuya</a:t>
            </a:r>
            <a:r>
              <a:rPr lang="en-US" altLang="ja-JP" sz="3000" b="0" i="0" dirty="0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 Watanabe</a:t>
            </a:r>
          </a:p>
          <a:p>
            <a:pPr algn="just" fontAlgn="base"/>
            <a:r>
              <a:rPr lang="en-US" altLang="ja-JP" sz="3000" b="0" i="0" dirty="0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Environment </a:t>
            </a:r>
            <a:r>
              <a:rPr lang="en-US" altLang="ja-JP" sz="3000" b="0" i="0" dirty="0" err="1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alstructure</a:t>
            </a:r>
            <a:r>
              <a:rPr lang="en-US" altLang="ja-JP" sz="3000" b="0" i="0" dirty="0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 condition so firing action canal son Union Ovid mussels</a:t>
            </a:r>
            <a:r>
              <a:rPr lang="ja-JP" altLang="en-US" sz="3000" b="0" i="0" dirty="0"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　 </a:t>
            </a:r>
            <a:endParaRPr lang="en-US" altLang="ja-JP" sz="300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algn="just" fontAlgn="base"/>
            <a:r>
              <a:rPr lang="ja-JP" altLang="en-US" sz="30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・</a:t>
            </a:r>
            <a:r>
              <a:rPr lang="en-US" altLang="ja-JP" sz="3000" dirty="0" err="1">
                <a:solidFill>
                  <a:srgbClr val="000000"/>
                </a:solidFill>
                <a:ea typeface="+mn-lt"/>
                <a:cs typeface="+mn-lt"/>
              </a:rPr>
              <a:t>Syoutaro</a:t>
            </a:r>
            <a:r>
              <a:rPr lang="en-US" altLang="ja-JP" sz="3000" dirty="0">
                <a:solidFill>
                  <a:srgbClr val="000000"/>
                </a:solidFill>
                <a:ea typeface="+mn-lt"/>
                <a:cs typeface="+mn-lt"/>
              </a:rPr>
              <a:t> Yoshimi </a:t>
            </a:r>
            <a:r>
              <a:rPr lang="ja-JP" altLang="en-US" sz="3000" dirty="0">
                <a:ea typeface="+mn-lt"/>
                <a:cs typeface="+mn-lt"/>
              </a:rPr>
              <a:t>、</a:t>
            </a:r>
            <a:r>
              <a:rPr lang="en-US" altLang="ja-JP" sz="3000" dirty="0" err="1">
                <a:ea typeface="+mn-lt"/>
                <a:cs typeface="+mn-lt"/>
              </a:rPr>
              <a:t>Mikio</a:t>
            </a:r>
            <a:r>
              <a:rPr lang="en-US" altLang="ja-JP" sz="3000" dirty="0">
                <a:ea typeface="+mn-lt"/>
                <a:cs typeface="+mn-lt"/>
              </a:rPr>
              <a:t> Inoue</a:t>
            </a:r>
            <a:r>
              <a:rPr lang="ja-JP" altLang="en-US" sz="3000" dirty="0">
                <a:ea typeface="+mn-lt"/>
                <a:cs typeface="+mn-lt"/>
              </a:rPr>
              <a:t>、</a:t>
            </a:r>
            <a:r>
              <a:rPr lang="en-US" altLang="ja-JP" sz="3000" dirty="0" err="1">
                <a:ea typeface="+mn-lt"/>
                <a:cs typeface="+mn-lt"/>
              </a:rPr>
              <a:t>Hiroki</a:t>
            </a:r>
            <a:r>
              <a:rPr lang="en-US" altLang="ja-JP" sz="3000" dirty="0">
                <a:ea typeface="+mn-lt"/>
                <a:cs typeface="+mn-lt"/>
              </a:rPr>
              <a:t> </a:t>
            </a:r>
            <a:r>
              <a:rPr lang="en-US" altLang="ja-JP" sz="3000" dirty="0" err="1">
                <a:ea typeface="+mn-lt"/>
                <a:cs typeface="+mn-lt"/>
              </a:rPr>
              <a:t>Hata</a:t>
            </a:r>
            <a:r>
              <a:rPr lang="en-US" altLang="ja-JP" sz="3000" dirty="0">
                <a:ea typeface="+mn-lt"/>
                <a:cs typeface="+mn-lt"/>
              </a:rPr>
              <a:t> </a:t>
            </a:r>
            <a:r>
              <a:rPr lang="ja-JP" altLang="en-US" sz="3000" dirty="0">
                <a:ea typeface="+mn-lt"/>
                <a:cs typeface="+mn-lt"/>
              </a:rPr>
              <a:t>　</a:t>
            </a:r>
            <a:endParaRPr lang="en-US" altLang="ja-JP" sz="3000" dirty="0">
              <a:ea typeface="+mn-lt"/>
              <a:cs typeface="+mn-lt"/>
            </a:endParaRPr>
          </a:p>
          <a:p>
            <a:pPr algn="just" fontAlgn="base"/>
            <a:r>
              <a:rPr lang="en-US" altLang="ja-JP" sz="3000" dirty="0">
                <a:ea typeface="+mn-lt"/>
                <a:cs typeface="+mn-lt"/>
              </a:rPr>
              <a:t>Experimental introduction of the endangered freshwater </a:t>
            </a:r>
            <a:r>
              <a:rPr lang="en-US" altLang="ja-JP" sz="3000" dirty="0" err="1">
                <a:ea typeface="+mn-lt"/>
                <a:cs typeface="+mn-lt"/>
              </a:rPr>
              <a:t>unionid</a:t>
            </a:r>
            <a:r>
              <a:rPr lang="en-US" altLang="ja-JP" sz="3000" dirty="0">
                <a:ea typeface="+mn-lt"/>
                <a:cs typeface="+mn-lt"/>
              </a:rPr>
              <a:t> </a:t>
            </a:r>
            <a:r>
              <a:rPr lang="en-US" altLang="ja-JP" sz="3000" i="1" dirty="0" err="1">
                <a:ea typeface="+mn-lt"/>
                <a:cs typeface="+mn-lt"/>
              </a:rPr>
              <a:t>Pronodularia</a:t>
            </a:r>
            <a:r>
              <a:rPr lang="en-US" altLang="ja-JP" sz="3000" i="1" dirty="0">
                <a:ea typeface="+mn-lt"/>
                <a:cs typeface="+mn-lt"/>
              </a:rPr>
              <a:t> </a:t>
            </a:r>
            <a:r>
              <a:rPr lang="en-US" altLang="ja-JP" sz="3000" i="1" dirty="0" err="1">
                <a:ea typeface="+mn-lt"/>
                <a:cs typeface="+mn-lt"/>
              </a:rPr>
              <a:t>japanensis</a:t>
            </a:r>
            <a:r>
              <a:rPr lang="en-US" altLang="ja-JP" sz="3000" i="1" dirty="0">
                <a:ea typeface="+mn-lt"/>
                <a:cs typeface="+mn-lt"/>
              </a:rPr>
              <a:t> </a:t>
            </a:r>
            <a:r>
              <a:rPr lang="en-US" altLang="ja-JP" sz="3000" dirty="0">
                <a:ea typeface="+mn-lt"/>
                <a:cs typeface="+mn-lt"/>
              </a:rPr>
              <a:t>to spring-fed ponds in </a:t>
            </a:r>
            <a:r>
              <a:rPr lang="en-US" altLang="ja-JP" sz="3000" dirty="0" err="1">
                <a:ea typeface="+mn-lt"/>
                <a:cs typeface="+mn-lt"/>
              </a:rPr>
              <a:t>Matsuyama</a:t>
            </a:r>
            <a:endParaRPr lang="en-US" altLang="ja-JP" sz="3000" dirty="0">
              <a:ea typeface="+mn-lt"/>
              <a:cs typeface="+mn-lt"/>
            </a:endParaRPr>
          </a:p>
          <a:p>
            <a:pPr algn="just" fontAlgn="base"/>
            <a:endParaRPr lang="ja-JP" sz="3000" b="0" i="0" dirty="0">
              <a:solidFill>
                <a:srgbClr val="000000"/>
              </a:solidFill>
              <a:effectLst/>
              <a:latin typeface="Calibri"/>
              <a:ea typeface="ＭＳ Ｐゴシック"/>
              <a:cs typeface="Calibri"/>
            </a:endParaRPr>
          </a:p>
          <a:p>
            <a:pPr algn="l" rtl="0" fontAlgn="base"/>
            <a:endParaRPr lang="en-US" altLang="ja-JP" sz="3000" b="0" i="0" dirty="0">
              <a:solidFill>
                <a:srgbClr val="000000"/>
              </a:solidFill>
              <a:effectLst/>
              <a:latin typeface="+mn-ea"/>
            </a:endParaRPr>
          </a:p>
          <a:p>
            <a:pPr algn="l"/>
            <a:endParaRPr lang="ja-JP" altLang="en-US" sz="3000" dirty="0"/>
          </a:p>
        </p:txBody>
      </p:sp>
      <p:sp>
        <p:nvSpPr>
          <p:cNvPr id="11" name="角丸四角形 266">
            <a:extLst>
              <a:ext uri="{FF2B5EF4-FFF2-40B4-BE49-F238E27FC236}">
                <a16:creationId xmlns:a16="http://schemas.microsoft.com/office/drawing/2014/main" id="{7C59F4B0-8D05-A245-92E7-4CC82042159D}"/>
              </a:ext>
            </a:extLst>
          </p:cNvPr>
          <p:cNvSpPr/>
          <p:nvPr/>
        </p:nvSpPr>
        <p:spPr>
          <a:xfrm>
            <a:off x="181063" y="32104421"/>
            <a:ext cx="18729897" cy="6711541"/>
          </a:xfrm>
          <a:prstGeom prst="roundRect">
            <a:avLst>
              <a:gd name="adj" fmla="val 5231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12" name="角丸四角形 266">
            <a:extLst>
              <a:ext uri="{FF2B5EF4-FFF2-40B4-BE49-F238E27FC236}">
                <a16:creationId xmlns:a16="http://schemas.microsoft.com/office/drawing/2014/main" id="{9E4BA27E-B886-3346-A182-A6F12F38A8AA}"/>
              </a:ext>
            </a:extLst>
          </p:cNvPr>
          <p:cNvSpPr/>
          <p:nvPr/>
        </p:nvSpPr>
        <p:spPr>
          <a:xfrm>
            <a:off x="19005679" y="32149496"/>
            <a:ext cx="11210925" cy="3488425"/>
          </a:xfrm>
          <a:prstGeom prst="roundRect">
            <a:avLst>
              <a:gd name="adj" fmla="val 5231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13" name="角丸四角形 266">
            <a:extLst>
              <a:ext uri="{FF2B5EF4-FFF2-40B4-BE49-F238E27FC236}">
                <a16:creationId xmlns:a16="http://schemas.microsoft.com/office/drawing/2014/main" id="{F0D9800F-6EFE-FC4C-B105-EC83EB672029}"/>
              </a:ext>
            </a:extLst>
          </p:cNvPr>
          <p:cNvSpPr/>
          <p:nvPr/>
        </p:nvSpPr>
        <p:spPr>
          <a:xfrm>
            <a:off x="18998969" y="35756140"/>
            <a:ext cx="11072532" cy="6913553"/>
          </a:xfrm>
          <a:prstGeom prst="roundRect">
            <a:avLst>
              <a:gd name="adj" fmla="val 5231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156B19-6BFA-9544-A8AD-83B6E690CAF8}"/>
              </a:ext>
            </a:extLst>
          </p:cNvPr>
          <p:cNvSpPr txBox="1"/>
          <p:nvPr/>
        </p:nvSpPr>
        <p:spPr>
          <a:xfrm>
            <a:off x="7799762" y="507825"/>
            <a:ext cx="2030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800" dirty="0"/>
              <a:t>Purpose</a:t>
            </a:r>
            <a:r>
              <a:rPr lang="ja-JP" altLang="en-US" sz="4800" dirty="0"/>
              <a:t>：</a:t>
            </a:r>
            <a:r>
              <a:rPr lang="en-US" altLang="ja-JP" sz="4800" dirty="0"/>
              <a:t>Compare the water quality where bivalves live in and where they don’t </a:t>
            </a:r>
            <a:endParaRPr lang="ja-JP" altLang="en-US" sz="4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99D284C-20E7-8742-B31D-B34C7741C4A1}"/>
              </a:ext>
            </a:extLst>
          </p:cNvPr>
          <p:cNvSpPr txBox="1"/>
          <p:nvPr/>
        </p:nvSpPr>
        <p:spPr>
          <a:xfrm>
            <a:off x="451118" y="20143000"/>
            <a:ext cx="6369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800"/>
              <a:t>Two months comparison</a:t>
            </a:r>
            <a:endParaRPr lang="ja-JP" altLang="en-US" sz="48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B8035B2-87E5-564D-97D1-E0C2386EB76E}"/>
              </a:ext>
            </a:extLst>
          </p:cNvPr>
          <p:cNvSpPr txBox="1"/>
          <p:nvPr/>
        </p:nvSpPr>
        <p:spPr>
          <a:xfrm>
            <a:off x="13511989" y="20177437"/>
            <a:ext cx="479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800"/>
              <a:t>Year comparison</a:t>
            </a:r>
            <a:endParaRPr lang="ja-JP" altLang="en-US" sz="4800"/>
          </a:p>
        </p:txBody>
      </p:sp>
      <p:graphicFrame>
        <p:nvGraphicFramePr>
          <p:cNvPr id="23" name="表 23">
            <a:extLst>
              <a:ext uri="{FF2B5EF4-FFF2-40B4-BE49-F238E27FC236}">
                <a16:creationId xmlns:a16="http://schemas.microsoft.com/office/drawing/2014/main" id="{61F49908-FA31-D742-A1FB-BB012D03D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918917"/>
              </p:ext>
            </p:extLst>
          </p:nvPr>
        </p:nvGraphicFramePr>
        <p:xfrm>
          <a:off x="22264158" y="21114915"/>
          <a:ext cx="725673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911">
                  <a:extLst>
                    <a:ext uri="{9D8B030D-6E8A-4147-A177-3AD203B41FA5}">
                      <a16:colId xmlns:a16="http://schemas.microsoft.com/office/drawing/2014/main" val="738996778"/>
                    </a:ext>
                  </a:extLst>
                </a:gridCol>
                <a:gridCol w="2418911">
                  <a:extLst>
                    <a:ext uri="{9D8B030D-6E8A-4147-A177-3AD203B41FA5}">
                      <a16:colId xmlns:a16="http://schemas.microsoft.com/office/drawing/2014/main" val="886284334"/>
                    </a:ext>
                  </a:extLst>
                </a:gridCol>
                <a:gridCol w="2418911">
                  <a:extLst>
                    <a:ext uri="{9D8B030D-6E8A-4147-A177-3AD203B41FA5}">
                      <a16:colId xmlns:a16="http://schemas.microsoft.com/office/drawing/2014/main" val="1906522312"/>
                    </a:ext>
                  </a:extLst>
                </a:gridCol>
              </a:tblGrid>
              <a:tr h="904478">
                <a:tc>
                  <a:txBody>
                    <a:bodyPr/>
                    <a:lstStyle/>
                    <a:p>
                      <a:r>
                        <a:rPr kumimoji="1" lang="en-US" altLang="ja-JP" sz="5400"/>
                        <a:t>2019</a:t>
                      </a:r>
                      <a:endParaRPr kumimoji="1" lang="ja-JP" altLang="en-US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5400"/>
                        <a:t>2020</a:t>
                      </a:r>
                      <a:endParaRPr kumimoji="1" lang="ja-JP" altLang="en-US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5400"/>
                        <a:t>2021</a:t>
                      </a:r>
                      <a:endParaRPr kumimoji="1" lang="ja-JP" altLang="en-US" sz="5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897039"/>
                  </a:ext>
                </a:extLst>
              </a:tr>
              <a:tr h="904478">
                <a:tc>
                  <a:txBody>
                    <a:bodyPr/>
                    <a:lstStyle/>
                    <a:p>
                      <a:r>
                        <a:rPr kumimoji="1" lang="en-US" altLang="ja-JP" sz="5400"/>
                        <a:t>3</a:t>
                      </a:r>
                      <a:endParaRPr kumimoji="1" lang="ja-JP" altLang="en-US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5400"/>
                        <a:t>16</a:t>
                      </a:r>
                      <a:endParaRPr kumimoji="1" lang="ja-JP" altLang="en-US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5400"/>
                        <a:t>7</a:t>
                      </a:r>
                      <a:endParaRPr kumimoji="1" lang="ja-JP" altLang="en-US" sz="5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53764"/>
                  </a:ext>
                </a:extLst>
              </a:tr>
            </a:tbl>
          </a:graphicData>
        </a:graphic>
      </p:graphicFrame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B4151DC4-DFA8-7247-868A-910AF5834A49}"/>
              </a:ext>
            </a:extLst>
          </p:cNvPr>
          <p:cNvSpPr/>
          <p:nvPr/>
        </p:nvSpPr>
        <p:spPr>
          <a:xfrm>
            <a:off x="21361811" y="23342184"/>
            <a:ext cx="6343236" cy="1508141"/>
          </a:xfrm>
          <a:prstGeom prst="wedgeEllipseCallout">
            <a:avLst>
              <a:gd name="adj1" fmla="val 28608"/>
              <a:gd name="adj2" fmla="val -10698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>
                <a:solidFill>
                  <a:schemeClr val="bg1">
                    <a:lumMod val="10000"/>
                  </a:schemeClr>
                </a:solidFill>
              </a:rPr>
              <a:t>Heavy rain in July 2020</a:t>
            </a:r>
            <a:endParaRPr lang="ja-JP" altLang="en-US" sz="440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E73528C3-EF4C-9D41-91F7-1DCB998FA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14798"/>
              </p:ext>
            </p:extLst>
          </p:nvPr>
        </p:nvGraphicFramePr>
        <p:xfrm>
          <a:off x="13634806" y="21114914"/>
          <a:ext cx="865196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988">
                  <a:extLst>
                    <a:ext uri="{9D8B030D-6E8A-4147-A177-3AD203B41FA5}">
                      <a16:colId xmlns:a16="http://schemas.microsoft.com/office/drawing/2014/main" val="738996778"/>
                    </a:ext>
                  </a:extLst>
                </a:gridCol>
                <a:gridCol w="2883988">
                  <a:extLst>
                    <a:ext uri="{9D8B030D-6E8A-4147-A177-3AD203B41FA5}">
                      <a16:colId xmlns:a16="http://schemas.microsoft.com/office/drawing/2014/main" val="886284334"/>
                    </a:ext>
                  </a:extLst>
                </a:gridCol>
                <a:gridCol w="2883988">
                  <a:extLst>
                    <a:ext uri="{9D8B030D-6E8A-4147-A177-3AD203B41FA5}">
                      <a16:colId xmlns:a16="http://schemas.microsoft.com/office/drawing/2014/main" val="1906522312"/>
                    </a:ext>
                  </a:extLst>
                </a:gridCol>
              </a:tblGrid>
              <a:tr h="885996">
                <a:tc>
                  <a:txBody>
                    <a:bodyPr/>
                    <a:lstStyle/>
                    <a:p>
                      <a:endParaRPr kumimoji="1" lang="ja-JP" altLang="en-US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5400"/>
                        <a:t>2017</a:t>
                      </a:r>
                      <a:endParaRPr kumimoji="1" lang="ja-JP" altLang="en-US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5400"/>
                        <a:t>2018</a:t>
                      </a:r>
                      <a:endParaRPr kumimoji="1" lang="ja-JP" altLang="en-US" sz="5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897039"/>
                  </a:ext>
                </a:extLst>
              </a:tr>
              <a:tr h="885996">
                <a:tc>
                  <a:txBody>
                    <a:bodyPr/>
                    <a:lstStyle/>
                    <a:p>
                      <a:r>
                        <a:rPr kumimoji="1" lang="en-US" altLang="ja-JP" sz="3500"/>
                        <a:t>C Main branch</a:t>
                      </a:r>
                      <a:endParaRPr kumimoji="1" lang="ja-JP" altLang="en-US" sz="3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5400"/>
                        <a:t>38</a:t>
                      </a:r>
                      <a:endParaRPr kumimoji="1" lang="ja-JP" altLang="en-US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5400"/>
                        <a:t>6</a:t>
                      </a:r>
                      <a:endParaRPr kumimoji="1" lang="ja-JP" altLang="en-US" sz="5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53764"/>
                  </a:ext>
                </a:extLst>
              </a:tr>
            </a:tbl>
          </a:graphicData>
        </a:graphic>
      </p:graphicFrame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76EE379D-83AA-4C40-9E3D-6B197463A924}"/>
              </a:ext>
            </a:extLst>
          </p:cNvPr>
          <p:cNvSpPr/>
          <p:nvPr/>
        </p:nvSpPr>
        <p:spPr>
          <a:xfrm>
            <a:off x="13450416" y="23289979"/>
            <a:ext cx="6033372" cy="1241461"/>
          </a:xfrm>
          <a:prstGeom prst="wedgeEllipseCallout">
            <a:avLst>
              <a:gd name="adj1" fmla="val 25822"/>
              <a:gd name="adj2" fmla="val -11248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dirty="0">
                <a:solidFill>
                  <a:schemeClr val="bg1">
                    <a:lumMod val="10000"/>
                  </a:schemeClr>
                </a:solidFill>
              </a:rPr>
              <a:t>Heavy rain in Northern Kyushu</a:t>
            </a:r>
            <a:endParaRPr lang="ja-JP" altLang="en-US" sz="4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75F4CF1-1581-834E-BB1F-D95D5D9C7595}"/>
              </a:ext>
            </a:extLst>
          </p:cNvPr>
          <p:cNvSpPr txBox="1"/>
          <p:nvPr/>
        </p:nvSpPr>
        <p:spPr>
          <a:xfrm>
            <a:off x="16693062" y="24580627"/>
            <a:ext cx="803233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ja-JP" sz="5400"/>
              <a:t>Decreased after heavy rain</a:t>
            </a:r>
            <a:endParaRPr lang="ja-JP" altLang="en-US" sz="5400"/>
          </a:p>
        </p:txBody>
      </p:sp>
      <p:sp>
        <p:nvSpPr>
          <p:cNvPr id="29" name="吹き出し: 円形 28">
            <a:extLst>
              <a:ext uri="{FF2B5EF4-FFF2-40B4-BE49-F238E27FC236}">
                <a16:creationId xmlns:a16="http://schemas.microsoft.com/office/drawing/2014/main" id="{E21EC80D-3A2F-BE4C-BA64-E01A24087713}"/>
              </a:ext>
            </a:extLst>
          </p:cNvPr>
          <p:cNvSpPr/>
          <p:nvPr/>
        </p:nvSpPr>
        <p:spPr>
          <a:xfrm>
            <a:off x="7126532" y="18616835"/>
            <a:ext cx="7755131" cy="1922272"/>
          </a:xfrm>
          <a:prstGeom prst="wedgeEllipseCallout">
            <a:avLst>
              <a:gd name="adj1" fmla="val -33553"/>
              <a:gd name="adj2" fmla="val 112793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sz="4400">
                <a:solidFill>
                  <a:schemeClr val="bg1">
                    <a:lumMod val="10000"/>
                  </a:schemeClr>
                </a:solidFill>
                <a:ea typeface="ＭＳ Ｐゴシック"/>
              </a:rPr>
              <a:t>River construction</a:t>
            </a:r>
            <a:r>
              <a:rPr lang="ja-JP" altLang="en-US" sz="4400">
                <a:solidFill>
                  <a:schemeClr val="bg1">
                    <a:lumMod val="10000"/>
                  </a:schemeClr>
                </a:solidFill>
                <a:ea typeface="ＭＳ Ｐゴシック"/>
              </a:rPr>
              <a:t>（</a:t>
            </a:r>
            <a:r>
              <a:rPr lang="en-US" altLang="ja-JP" sz="4400">
                <a:solidFill>
                  <a:schemeClr val="bg1">
                    <a:lumMod val="10000"/>
                  </a:schemeClr>
                </a:solidFill>
                <a:ea typeface="ＭＳ Ｐゴシック"/>
              </a:rPr>
              <a:t>From mid-Jan.</a:t>
            </a:r>
            <a:r>
              <a:rPr lang="ja-JP" altLang="en-US" sz="4400">
                <a:solidFill>
                  <a:schemeClr val="bg1">
                    <a:lumMod val="10000"/>
                  </a:schemeClr>
                </a:solidFill>
                <a:ea typeface="ＭＳ Ｐゴシック"/>
              </a:rPr>
              <a:t> </a:t>
            </a:r>
            <a:r>
              <a:rPr lang="en-US" altLang="ja-JP" sz="4400">
                <a:solidFill>
                  <a:schemeClr val="bg1">
                    <a:lumMod val="10000"/>
                  </a:schemeClr>
                </a:solidFill>
                <a:ea typeface="ＭＳ Ｐゴシック"/>
              </a:rPr>
              <a:t>to the end of Mar.</a:t>
            </a:r>
            <a:r>
              <a:rPr lang="ja-JP" altLang="en-US" sz="4400">
                <a:solidFill>
                  <a:schemeClr val="bg1">
                    <a:lumMod val="10000"/>
                  </a:schemeClr>
                </a:solidFill>
                <a:ea typeface="ＭＳ Ｐゴシック"/>
              </a:rPr>
              <a:t>）</a:t>
            </a:r>
            <a:endParaRPr lang="ja-JP" altLang="en-US" sz="4400">
              <a:solidFill>
                <a:schemeClr val="bg1">
                  <a:lumMod val="10000"/>
                </a:schemeClr>
              </a:solidFill>
              <a:ea typeface="ＭＳ Ｐゴシック"/>
              <a:cs typeface="Calibri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747190E-8277-5748-BBC8-88995E37E801}"/>
              </a:ext>
            </a:extLst>
          </p:cNvPr>
          <p:cNvSpPr txBox="1"/>
          <p:nvPr/>
        </p:nvSpPr>
        <p:spPr>
          <a:xfrm>
            <a:off x="458785" y="15736697"/>
            <a:ext cx="33195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5400" dirty="0"/>
              <a:t>・</a:t>
            </a:r>
            <a:r>
              <a:rPr lang="en-US" altLang="ja-JP" sz="5400" dirty="0"/>
              <a:t>The Water quality is deteriorating</a:t>
            </a:r>
            <a:r>
              <a:rPr lang="ja-JP" altLang="en-US" sz="5400"/>
              <a:t> </a:t>
            </a:r>
            <a:r>
              <a:rPr lang="en-US" altLang="ja-JP" sz="5400"/>
              <a:t>due </a:t>
            </a:r>
            <a:r>
              <a:rPr lang="en-US" altLang="ja-JP" sz="5400" dirty="0"/>
              <a:t>to artificial factors such as river cleaning and river construction</a:t>
            </a:r>
          </a:p>
          <a:p>
            <a:pPr algn="l"/>
            <a:r>
              <a:rPr lang="ja-JP" altLang="en-US" sz="5400" dirty="0"/>
              <a:t>・ </a:t>
            </a:r>
            <a:r>
              <a:rPr lang="en-US" altLang="ja-JP" sz="5400" dirty="0"/>
              <a:t>The Water quality is improved by the flow of water.</a:t>
            </a:r>
          </a:p>
        </p:txBody>
      </p:sp>
      <p:sp>
        <p:nvSpPr>
          <p:cNvPr id="46" name="小波 45">
            <a:extLst>
              <a:ext uri="{FF2B5EF4-FFF2-40B4-BE49-F238E27FC236}">
                <a16:creationId xmlns:a16="http://schemas.microsoft.com/office/drawing/2014/main" id="{1921EFCE-969C-494E-B0FF-0ABCAB1B4CF6}"/>
              </a:ext>
            </a:extLst>
          </p:cNvPr>
          <p:cNvSpPr/>
          <p:nvPr/>
        </p:nvSpPr>
        <p:spPr>
          <a:xfrm>
            <a:off x="316089" y="33203720"/>
            <a:ext cx="9892813" cy="1854788"/>
          </a:xfrm>
          <a:prstGeom prst="doubleWave">
            <a:avLst>
              <a:gd name="adj1" fmla="val 6250"/>
              <a:gd name="adj2" fmla="val -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小波 47">
            <a:extLst>
              <a:ext uri="{FF2B5EF4-FFF2-40B4-BE49-F238E27FC236}">
                <a16:creationId xmlns:a16="http://schemas.microsoft.com/office/drawing/2014/main" id="{A9064CF3-765B-B941-8448-872C0AD9D88C}"/>
              </a:ext>
            </a:extLst>
          </p:cNvPr>
          <p:cNvSpPr/>
          <p:nvPr/>
        </p:nvSpPr>
        <p:spPr>
          <a:xfrm>
            <a:off x="9515601" y="33303354"/>
            <a:ext cx="9483368" cy="1854788"/>
          </a:xfrm>
          <a:prstGeom prst="doubleWave">
            <a:avLst>
              <a:gd name="adj1" fmla="val 6250"/>
              <a:gd name="adj2" fmla="val -86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BFCDFC12-E1CE-F746-AD08-91645A181741}"/>
              </a:ext>
            </a:extLst>
          </p:cNvPr>
          <p:cNvSpPr/>
          <p:nvPr/>
        </p:nvSpPr>
        <p:spPr>
          <a:xfrm rot="15480308" flipH="1" flipV="1">
            <a:off x="-513204" y="35982308"/>
            <a:ext cx="4462504" cy="1115460"/>
          </a:xfrm>
          <a:prstGeom prst="homePlate">
            <a:avLst>
              <a:gd name="adj" fmla="val 3068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C67C8CAB-DF0A-2E41-B9CE-9C6427C1FFC2}"/>
              </a:ext>
            </a:extLst>
          </p:cNvPr>
          <p:cNvSpPr/>
          <p:nvPr/>
        </p:nvSpPr>
        <p:spPr>
          <a:xfrm>
            <a:off x="1113040" y="36272172"/>
            <a:ext cx="1327502" cy="14128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C</a:t>
            </a: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69" name="図 70">
            <a:extLst>
              <a:ext uri="{FF2B5EF4-FFF2-40B4-BE49-F238E27FC236}">
                <a16:creationId xmlns:a16="http://schemas.microsoft.com/office/drawing/2014/main" id="{A0B961D8-AF45-F448-BAA0-5CE9FE9C6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 r="16433" b="27831"/>
          <a:stretch/>
        </p:blipFill>
        <p:spPr>
          <a:xfrm rot="16200000">
            <a:off x="12473219" y="32765947"/>
            <a:ext cx="1942962" cy="2967633"/>
          </a:xfrm>
          <a:prstGeom prst="rect">
            <a:avLst/>
          </a:prstGeom>
        </p:spPr>
      </p:pic>
      <p:sp>
        <p:nvSpPr>
          <p:cNvPr id="57" name="矢印: 下カーブ 56">
            <a:extLst>
              <a:ext uri="{FF2B5EF4-FFF2-40B4-BE49-F238E27FC236}">
                <a16:creationId xmlns:a16="http://schemas.microsoft.com/office/drawing/2014/main" id="{E3997D39-E621-EF45-B73D-07347DAE6B60}"/>
              </a:ext>
            </a:extLst>
          </p:cNvPr>
          <p:cNvSpPr/>
          <p:nvPr/>
        </p:nvSpPr>
        <p:spPr>
          <a:xfrm rot="17262460" flipH="1">
            <a:off x="9558372" y="34611149"/>
            <a:ext cx="2691365" cy="1244134"/>
          </a:xfrm>
          <a:prstGeom prst="curvedDownArrow">
            <a:avLst>
              <a:gd name="adj1" fmla="val 24156"/>
              <a:gd name="adj2" fmla="val 50000"/>
              <a:gd name="adj3" fmla="val 32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6" name="吹き出し: 角を丸めた四角形 75">
            <a:extLst>
              <a:ext uri="{FF2B5EF4-FFF2-40B4-BE49-F238E27FC236}">
                <a16:creationId xmlns:a16="http://schemas.microsoft.com/office/drawing/2014/main" id="{43DEA2BF-779D-2A40-B03D-823839E6A85E}"/>
              </a:ext>
            </a:extLst>
          </p:cNvPr>
          <p:cNvSpPr/>
          <p:nvPr/>
        </p:nvSpPr>
        <p:spPr>
          <a:xfrm rot="10800000" flipV="1">
            <a:off x="12707175" y="32414942"/>
            <a:ext cx="4374542" cy="1159166"/>
          </a:xfrm>
          <a:prstGeom prst="wedgeRoundRectCallout">
            <a:avLst>
              <a:gd name="adj1" fmla="val 43461"/>
              <a:gd name="adj2" fmla="val 9105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>
                <a:solidFill>
                  <a:schemeClr val="tx1"/>
                </a:solidFill>
              </a:rPr>
              <a:t>除去後の砂</a:t>
            </a:r>
          </a:p>
        </p:txBody>
      </p:sp>
      <p:sp>
        <p:nvSpPr>
          <p:cNvPr id="78" name="吹き出し: 角を丸めた四角形 77">
            <a:extLst>
              <a:ext uri="{FF2B5EF4-FFF2-40B4-BE49-F238E27FC236}">
                <a16:creationId xmlns:a16="http://schemas.microsoft.com/office/drawing/2014/main" id="{5CEAE6DF-3856-5643-B8B2-6328B4B38063}"/>
              </a:ext>
            </a:extLst>
          </p:cNvPr>
          <p:cNvSpPr/>
          <p:nvPr/>
        </p:nvSpPr>
        <p:spPr>
          <a:xfrm rot="10800000" flipV="1">
            <a:off x="3027458" y="37201340"/>
            <a:ext cx="4393288" cy="1399037"/>
          </a:xfrm>
          <a:prstGeom prst="wedgeRoundRectCallout">
            <a:avLst>
              <a:gd name="adj1" fmla="val -24175"/>
              <a:gd name="adj2" fmla="val -10196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>
                <a:solidFill>
                  <a:schemeClr val="tx1"/>
                </a:solidFill>
              </a:rPr>
              <a:t>城内川の水</a:t>
            </a:r>
          </a:p>
        </p:txBody>
      </p:sp>
      <p:sp>
        <p:nvSpPr>
          <p:cNvPr id="80" name="斜め縞 79">
            <a:extLst>
              <a:ext uri="{FF2B5EF4-FFF2-40B4-BE49-F238E27FC236}">
                <a16:creationId xmlns:a16="http://schemas.microsoft.com/office/drawing/2014/main" id="{A3DCA601-449D-5240-937C-108DE6EDDBA2}"/>
              </a:ext>
            </a:extLst>
          </p:cNvPr>
          <p:cNvSpPr/>
          <p:nvPr/>
        </p:nvSpPr>
        <p:spPr>
          <a:xfrm rot="617171">
            <a:off x="14011104" y="34568500"/>
            <a:ext cx="3729513" cy="3214081"/>
          </a:xfrm>
          <a:prstGeom prst="diagStripe">
            <a:avLst>
              <a:gd name="adj" fmla="val 79111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7" name="角丸四角形 266">
            <a:extLst>
              <a:ext uri="{FF2B5EF4-FFF2-40B4-BE49-F238E27FC236}">
                <a16:creationId xmlns:a16="http://schemas.microsoft.com/office/drawing/2014/main" id="{1AF73101-0FBD-2B47-8ED0-6C96D0B025C3}"/>
              </a:ext>
            </a:extLst>
          </p:cNvPr>
          <p:cNvSpPr/>
          <p:nvPr/>
        </p:nvSpPr>
        <p:spPr>
          <a:xfrm>
            <a:off x="248198" y="38944481"/>
            <a:ext cx="18616810" cy="3892497"/>
          </a:xfrm>
          <a:prstGeom prst="roundRect">
            <a:avLst>
              <a:gd name="adj" fmla="val 5231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32031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928F9E1-8109-3049-8E40-E489EEE5FDDE}"/>
              </a:ext>
            </a:extLst>
          </p:cNvPr>
          <p:cNvSpPr txBox="1"/>
          <p:nvPr/>
        </p:nvSpPr>
        <p:spPr>
          <a:xfrm>
            <a:off x="1435146" y="24478880"/>
            <a:ext cx="1002092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ja-JP" sz="5400"/>
              <a:t>Decreased after river construction</a:t>
            </a:r>
            <a:endParaRPr lang="ja-JP" altLang="en-US" sz="5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11C8D-BC36-6D58-B786-11E1917EFB7A}"/>
              </a:ext>
            </a:extLst>
          </p:cNvPr>
          <p:cNvSpPr txBox="1"/>
          <p:nvPr/>
        </p:nvSpPr>
        <p:spPr>
          <a:xfrm>
            <a:off x="19645982" y="20499470"/>
            <a:ext cx="113689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3200">
                <a:ea typeface="ＭＳ Ｐゴシック"/>
                <a:cs typeface="Calibri"/>
              </a:rPr>
              <a:t>From the survey results of the </a:t>
            </a:r>
            <a:r>
              <a:rPr lang="en-US" altLang="ja-JP" sz="3200" err="1">
                <a:ea typeface="ＭＳ Ｐゴシック"/>
                <a:cs typeface="Calibri"/>
              </a:rPr>
              <a:t>Hita</a:t>
            </a:r>
            <a:r>
              <a:rPr lang="en-US" altLang="ja-JP" sz="3200">
                <a:ea typeface="ＭＳ Ｐゴシック"/>
                <a:cs typeface="Calibri"/>
              </a:rPr>
              <a:t>  Freshwater Fish Club</a:t>
            </a:r>
            <a:endParaRPr lang="ja-JP" altLang="en-US" sz="3200">
              <a:ea typeface="ＭＳ Ｐゴシック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E8F93-108B-F750-7285-D2EE9EE2771B}"/>
              </a:ext>
            </a:extLst>
          </p:cNvPr>
          <p:cNvSpPr txBox="1"/>
          <p:nvPr/>
        </p:nvSpPr>
        <p:spPr>
          <a:xfrm>
            <a:off x="7451705" y="26407592"/>
            <a:ext cx="62723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 sz="4800">
              <a:ea typeface="ＭＳ Ｐゴシック"/>
              <a:cs typeface="Calibri"/>
            </a:endParaRPr>
          </a:p>
        </p:txBody>
      </p:sp>
      <p:pic>
        <p:nvPicPr>
          <p:cNvPr id="33" name="Picture 39">
            <a:extLst>
              <a:ext uri="{FF2B5EF4-FFF2-40B4-BE49-F238E27FC236}">
                <a16:creationId xmlns:a16="http://schemas.microsoft.com/office/drawing/2014/main" id="{6E98721E-B9E0-1703-68FD-4F452B937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48" y="9231367"/>
            <a:ext cx="11927092" cy="6126584"/>
          </a:xfrm>
          <a:prstGeom prst="rect">
            <a:avLst/>
          </a:prstGeom>
        </p:spPr>
      </p:pic>
      <p:pic>
        <p:nvPicPr>
          <p:cNvPr id="41" name="Picture 41">
            <a:extLst>
              <a:ext uri="{FF2B5EF4-FFF2-40B4-BE49-F238E27FC236}">
                <a16:creationId xmlns:a16="http://schemas.microsoft.com/office/drawing/2014/main" id="{A3B26243-4D82-7B50-A0CF-FA1E47E56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047" y="9458240"/>
            <a:ext cx="11859566" cy="6149106"/>
          </a:xfrm>
          <a:prstGeom prst="rect">
            <a:avLst/>
          </a:prstGeom>
        </p:spPr>
      </p:pic>
      <p:pic>
        <p:nvPicPr>
          <p:cNvPr id="42" name="Picture 42">
            <a:extLst>
              <a:ext uri="{FF2B5EF4-FFF2-40B4-BE49-F238E27FC236}">
                <a16:creationId xmlns:a16="http://schemas.microsoft.com/office/drawing/2014/main" id="{06DB94B2-046B-4517-590B-62884CE35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08" y="2358294"/>
            <a:ext cx="11927093" cy="626971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429496-D950-8C4E-AB92-A796F84B97C4}"/>
              </a:ext>
            </a:extLst>
          </p:cNvPr>
          <p:cNvSpPr txBox="1"/>
          <p:nvPr/>
        </p:nvSpPr>
        <p:spPr>
          <a:xfrm>
            <a:off x="7335219" y="1249432"/>
            <a:ext cx="182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/>
              <a:t>pH</a:t>
            </a:r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2D567A1-AB09-544A-96D6-EB746BC8F5EE}"/>
              </a:ext>
            </a:extLst>
          </p:cNvPr>
          <p:cNvSpPr txBox="1"/>
          <p:nvPr/>
        </p:nvSpPr>
        <p:spPr>
          <a:xfrm>
            <a:off x="6594930" y="8279028"/>
            <a:ext cx="3745164" cy="135421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/>
              <a:t>COD</a:t>
            </a:r>
            <a:endParaRPr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A42612B-0759-CF42-8519-83B6965BC1AC}"/>
              </a:ext>
            </a:extLst>
          </p:cNvPr>
          <p:cNvSpPr txBox="1"/>
          <p:nvPr/>
        </p:nvSpPr>
        <p:spPr>
          <a:xfrm>
            <a:off x="20709229" y="8174278"/>
            <a:ext cx="3745164" cy="135421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/>
              <a:t>HNO</a:t>
            </a:r>
            <a:r>
              <a:rPr lang="en-US" altLang="ja-JP" sz="4800"/>
              <a:t>2</a:t>
            </a:r>
            <a:endParaRPr lang="en-US" altLang="ja-JP"/>
          </a:p>
        </p:txBody>
      </p:sp>
      <p:pic>
        <p:nvPicPr>
          <p:cNvPr id="37" name="図 37">
            <a:extLst>
              <a:ext uri="{FF2B5EF4-FFF2-40B4-BE49-F238E27FC236}">
                <a16:creationId xmlns:a16="http://schemas.microsoft.com/office/drawing/2014/main" id="{9639C789-0E24-4E45-B06A-0D4A44C83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663" y="2360554"/>
            <a:ext cx="11934950" cy="6097436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E79AC52-E0CF-9B4D-93CE-B5E0FCCE3FBB}"/>
              </a:ext>
            </a:extLst>
          </p:cNvPr>
          <p:cNvSpPr txBox="1"/>
          <p:nvPr/>
        </p:nvSpPr>
        <p:spPr>
          <a:xfrm>
            <a:off x="20932400" y="1182937"/>
            <a:ext cx="182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>
                <a:latin typeface="+mj-ea"/>
                <a:ea typeface="+mj-ea"/>
              </a:rPr>
              <a:t>DO</a:t>
            </a:r>
            <a:endParaRPr lang="ja-JP" altLang="en-US">
              <a:latin typeface="+mj-ea"/>
              <a:ea typeface="+mj-ea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08AC16D-E05E-D744-BCF0-B544FDC96681}"/>
              </a:ext>
            </a:extLst>
          </p:cNvPr>
          <p:cNvSpPr txBox="1"/>
          <p:nvPr/>
        </p:nvSpPr>
        <p:spPr>
          <a:xfrm>
            <a:off x="654174" y="25711122"/>
            <a:ext cx="3716204" cy="10272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50" b="1"/>
              <a:t>Summ</a:t>
            </a:r>
            <a:r>
              <a:rPr lang="en-US" altLang="ja-JP" sz="6050" b="1"/>
              <a:t>a</a:t>
            </a:r>
            <a:r>
              <a:rPr kumimoji="1" lang="en-US" altLang="ja-JP" sz="6050" b="1"/>
              <a:t>ry</a:t>
            </a:r>
            <a:endParaRPr kumimoji="1" lang="ja-JP" altLang="en-US" sz="6050" b="1"/>
          </a:p>
        </p:txBody>
      </p:sp>
      <p:sp>
        <p:nvSpPr>
          <p:cNvPr id="92" name="テキスト ボックス 233">
            <a:extLst>
              <a:ext uri="{FF2B5EF4-FFF2-40B4-BE49-F238E27FC236}">
                <a16:creationId xmlns:a16="http://schemas.microsoft.com/office/drawing/2014/main" id="{D8426536-3B52-8B47-A028-07F1FEC13F55}"/>
              </a:ext>
            </a:extLst>
          </p:cNvPr>
          <p:cNvSpPr txBox="1"/>
          <p:nvPr/>
        </p:nvSpPr>
        <p:spPr>
          <a:xfrm>
            <a:off x="19303658" y="33632581"/>
            <a:ext cx="15237393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800" err="1">
                <a:ea typeface="ＭＳ Ｐゴシック"/>
              </a:rPr>
              <a:t>Chika</a:t>
            </a:r>
            <a:r>
              <a:rPr lang="en-US" altLang="ja-JP" sz="3800">
                <a:ea typeface="ＭＳ Ｐゴシック"/>
              </a:rPr>
              <a:t> Hashimoto of </a:t>
            </a:r>
            <a:r>
              <a:rPr lang="en-US" altLang="ja-JP" sz="3800" err="1">
                <a:ea typeface="ＭＳ Ｐゴシック"/>
              </a:rPr>
              <a:t>Hita</a:t>
            </a:r>
            <a:r>
              <a:rPr lang="en-US" altLang="ja-JP" sz="3800">
                <a:ea typeface="ＭＳ Ｐゴシック"/>
              </a:rPr>
              <a:t> city Museum,</a:t>
            </a:r>
          </a:p>
          <a:p>
            <a:r>
              <a:rPr lang="en-US" altLang="ja-JP" sz="3800" err="1">
                <a:ea typeface="ＭＳ Ｐゴシック"/>
              </a:rPr>
              <a:t>Hita</a:t>
            </a:r>
            <a:r>
              <a:rPr lang="en-US" altLang="ja-JP" sz="3800">
                <a:ea typeface="ＭＳ Ｐゴシック"/>
              </a:rPr>
              <a:t> Freshwater Fish Club, </a:t>
            </a:r>
          </a:p>
          <a:p>
            <a:r>
              <a:rPr lang="en-US" altLang="ja-JP" sz="3800">
                <a:ea typeface="ＭＳ Ｐゴシック"/>
              </a:rPr>
              <a:t>everyone at the Environment Division of </a:t>
            </a:r>
            <a:r>
              <a:rPr lang="en-US" altLang="ja-JP" sz="3800" err="1">
                <a:ea typeface="ＭＳ Ｐゴシック"/>
              </a:rPr>
              <a:t>Hita</a:t>
            </a:r>
            <a:r>
              <a:rPr lang="en-US" altLang="ja-JP" sz="3800">
                <a:ea typeface="ＭＳ Ｐゴシック"/>
              </a:rPr>
              <a:t> City Hall.</a:t>
            </a:r>
          </a:p>
        </p:txBody>
      </p:sp>
      <p:sp>
        <p:nvSpPr>
          <p:cNvPr id="94" name="テキスト ボックス 16">
            <a:extLst>
              <a:ext uri="{FF2B5EF4-FFF2-40B4-BE49-F238E27FC236}">
                <a16:creationId xmlns:a16="http://schemas.microsoft.com/office/drawing/2014/main" id="{E3E3B0B1-5651-7945-A079-738B37F736EA}"/>
              </a:ext>
            </a:extLst>
          </p:cNvPr>
          <p:cNvSpPr txBox="1"/>
          <p:nvPr/>
        </p:nvSpPr>
        <p:spPr>
          <a:xfrm>
            <a:off x="316089" y="26980074"/>
            <a:ext cx="31599571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altLang="ja-JP" sz="5200" b="1" dirty="0">
                <a:ea typeface="ＭＳ Ｐゴシック"/>
              </a:rPr>
              <a:t>Types of sand</a:t>
            </a:r>
            <a:r>
              <a:rPr lang="ja-JP" altLang="en-US" sz="5200" dirty="0">
                <a:ea typeface="ＭＳ Ｐゴシック"/>
              </a:rPr>
              <a:t>：</a:t>
            </a:r>
            <a:r>
              <a:rPr lang="en-US" altLang="ja-JP" sz="5200" dirty="0">
                <a:ea typeface="ＭＳ Ｐゴシック"/>
              </a:rPr>
              <a:t>Bivalves can bury into all types of sand.</a:t>
            </a:r>
            <a:endParaRPr lang="ja-JP" altLang="en-US" sz="5200" dirty="0">
              <a:ea typeface="ＭＳ Ｐゴシック"/>
            </a:endParaRPr>
          </a:p>
          <a:p>
            <a:pPr algn="l"/>
            <a:r>
              <a:rPr lang="en-US" altLang="ja-JP" sz="5200" b="1" dirty="0"/>
              <a:t>Water quality</a:t>
            </a:r>
            <a:r>
              <a:rPr lang="ja-JP" altLang="en-US" sz="5200" dirty="0"/>
              <a:t>：</a:t>
            </a:r>
            <a:r>
              <a:rPr lang="en-US" altLang="ja-JP" sz="5200" dirty="0"/>
              <a:t>Bivalves can survive in the </a:t>
            </a:r>
            <a:r>
              <a:rPr lang="en-US" altLang="ja-JP" sz="5200" dirty="0" err="1"/>
              <a:t>Jonai</a:t>
            </a:r>
            <a:r>
              <a:rPr lang="en-US" altLang="ja-JP" sz="5200" dirty="0"/>
              <a:t> River’s environment.</a:t>
            </a:r>
            <a:endParaRPr lang="ja-JP" altLang="en-US" sz="5200" dirty="0"/>
          </a:p>
          <a:p>
            <a:pPr algn="l"/>
            <a:r>
              <a:rPr lang="en-US" altLang="ja-JP" sz="5200" b="1" dirty="0">
                <a:ea typeface="ＭＳ Ｐゴシック"/>
              </a:rPr>
              <a:t>Water amount</a:t>
            </a:r>
            <a:r>
              <a:rPr lang="ja-JP" altLang="en-US" sz="5200" dirty="0">
                <a:ea typeface="ＭＳ Ｐゴシック"/>
              </a:rPr>
              <a:t>：</a:t>
            </a:r>
            <a:r>
              <a:rPr lang="en-US" altLang="ja-JP" sz="5200" dirty="0">
                <a:ea typeface="ＭＳ Ｐゴシック"/>
              </a:rPr>
              <a:t>Bivalves cannot breed and survive in environment which don’t have a certain amount of water.</a:t>
            </a:r>
            <a:endParaRPr lang="ja-JP" altLang="en-US" sz="5200" dirty="0">
              <a:ea typeface="ＭＳ Ｐゴシック"/>
              <a:cs typeface="Calibri"/>
            </a:endParaRPr>
          </a:p>
          <a:p>
            <a:pPr algn="l"/>
            <a:r>
              <a:rPr lang="en-US" altLang="ja-JP" sz="5200" b="1" dirty="0"/>
              <a:t>Others influence </a:t>
            </a:r>
            <a:r>
              <a:rPr lang="ja-JP" altLang="en-US" sz="5200" dirty="0"/>
              <a:t>：</a:t>
            </a:r>
            <a:r>
              <a:rPr lang="en-US" altLang="ja-JP" sz="5200" dirty="0"/>
              <a:t>River construction decreases the number of bivalves.</a:t>
            </a:r>
          </a:p>
          <a:p>
            <a:pPr algn="l"/>
            <a:r>
              <a:rPr lang="ja-JP" altLang="en-US" sz="5400" dirty="0"/>
              <a:t>　　　　　　　　　　→</a:t>
            </a:r>
            <a:r>
              <a:rPr lang="en-US" altLang="ja-JP" sz="5400" dirty="0"/>
              <a:t>The place  where there is not river construction is suitable for bivalves.</a:t>
            </a:r>
          </a:p>
          <a:p>
            <a:pPr algn="l"/>
            <a:endParaRPr lang="en-US" altLang="ja-JP" sz="5400" dirty="0"/>
          </a:p>
          <a:p>
            <a:pPr algn="l"/>
            <a:endParaRPr lang="en-US" altLang="ja-JP" sz="5400" dirty="0"/>
          </a:p>
          <a:p>
            <a:pPr algn="l"/>
            <a:endParaRPr lang="ja-JP" altLang="en-US" sz="5400"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B39A59F1-F028-7A44-AC60-48A8EA2935D1}"/>
              </a:ext>
            </a:extLst>
          </p:cNvPr>
          <p:cNvSpPr txBox="1"/>
          <p:nvPr/>
        </p:nvSpPr>
        <p:spPr>
          <a:xfrm>
            <a:off x="6691769" y="33340185"/>
            <a:ext cx="52141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err="1"/>
              <a:t>Jonai</a:t>
            </a:r>
            <a:endParaRPr lang="ja-JP" altLang="en-US"/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9E94A7F6-8DAC-F442-BE77-9C6D5AC8D1FF}"/>
              </a:ext>
            </a:extLst>
          </p:cNvPr>
          <p:cNvSpPr/>
          <p:nvPr/>
        </p:nvSpPr>
        <p:spPr>
          <a:xfrm>
            <a:off x="1113040" y="36272172"/>
            <a:ext cx="1327502" cy="141282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C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0" name="吹き出し: 角を丸めた四角形 99">
            <a:extLst>
              <a:ext uri="{FF2B5EF4-FFF2-40B4-BE49-F238E27FC236}">
                <a16:creationId xmlns:a16="http://schemas.microsoft.com/office/drawing/2014/main" id="{61347474-73F5-564F-BF8F-093763914DF5}"/>
              </a:ext>
            </a:extLst>
          </p:cNvPr>
          <p:cNvSpPr/>
          <p:nvPr/>
        </p:nvSpPr>
        <p:spPr>
          <a:xfrm rot="10800000" flipV="1">
            <a:off x="12707175" y="32414942"/>
            <a:ext cx="4374542" cy="1159166"/>
          </a:xfrm>
          <a:prstGeom prst="wedgeRoundRectCallout">
            <a:avLst>
              <a:gd name="adj1" fmla="val 43461"/>
              <a:gd name="adj2" fmla="val 9105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>
                <a:solidFill>
                  <a:schemeClr val="tx1"/>
                </a:solidFill>
              </a:rPr>
              <a:t>Sand after removal</a:t>
            </a:r>
            <a:endParaRPr lang="ja-JP" altLang="en-US" sz="5400">
              <a:solidFill>
                <a:schemeClr val="tx1"/>
              </a:solidFill>
            </a:endParaRPr>
          </a:p>
        </p:txBody>
      </p:sp>
      <p:sp>
        <p:nvSpPr>
          <p:cNvPr id="102" name="吹き出し: 角を丸めた四角形 101">
            <a:extLst>
              <a:ext uri="{FF2B5EF4-FFF2-40B4-BE49-F238E27FC236}">
                <a16:creationId xmlns:a16="http://schemas.microsoft.com/office/drawing/2014/main" id="{A3E7EB90-5848-F846-B234-9B6A6605EDC2}"/>
              </a:ext>
            </a:extLst>
          </p:cNvPr>
          <p:cNvSpPr/>
          <p:nvPr/>
        </p:nvSpPr>
        <p:spPr>
          <a:xfrm rot="10800000" flipV="1">
            <a:off x="3027458" y="37201340"/>
            <a:ext cx="4393288" cy="1399037"/>
          </a:xfrm>
          <a:prstGeom prst="wedgeRoundRectCallout">
            <a:avLst>
              <a:gd name="adj1" fmla="val -24175"/>
              <a:gd name="adj2" fmla="val -10196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err="1">
                <a:solidFill>
                  <a:schemeClr val="tx1"/>
                </a:solidFill>
              </a:rPr>
              <a:t>Jonai</a:t>
            </a:r>
            <a:r>
              <a:rPr lang="en-US" altLang="ja-JP" sz="5400">
                <a:solidFill>
                  <a:schemeClr val="tx1"/>
                </a:solidFill>
              </a:rPr>
              <a:t> River’s water</a:t>
            </a:r>
            <a:endParaRPr lang="ja-JP" altLang="en-US" sz="5400">
              <a:solidFill>
                <a:schemeClr val="tx1"/>
              </a:solidFill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9AD0C4C6-1F1E-AE48-BFFB-8E85E31C5EB4}"/>
              </a:ext>
            </a:extLst>
          </p:cNvPr>
          <p:cNvSpPr txBox="1"/>
          <p:nvPr/>
        </p:nvSpPr>
        <p:spPr>
          <a:xfrm>
            <a:off x="15223366" y="35790540"/>
            <a:ext cx="480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5400"/>
              <a:t>Downstream </a:t>
            </a:r>
            <a:endParaRPr lang="ja-JP" altLang="en-US" sz="540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46241E88-17E7-5C41-9E3B-94C7AAA201AD}"/>
              </a:ext>
            </a:extLst>
          </p:cNvPr>
          <p:cNvSpPr txBox="1"/>
          <p:nvPr/>
        </p:nvSpPr>
        <p:spPr>
          <a:xfrm>
            <a:off x="451117" y="38993475"/>
            <a:ext cx="7798501" cy="10586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6050" b="1"/>
              <a:t>Prospects for the future </a:t>
            </a:r>
          </a:p>
        </p:txBody>
      </p:sp>
      <p:sp>
        <p:nvSpPr>
          <p:cNvPr id="108" name="テキスト ボックス 378">
            <a:extLst>
              <a:ext uri="{FF2B5EF4-FFF2-40B4-BE49-F238E27FC236}">
                <a16:creationId xmlns:a16="http://schemas.microsoft.com/office/drawing/2014/main" id="{98FBEC51-6684-A140-AE16-2703B7D9B9F2}"/>
              </a:ext>
            </a:extLst>
          </p:cNvPr>
          <p:cNvSpPr txBox="1"/>
          <p:nvPr/>
        </p:nvSpPr>
        <p:spPr>
          <a:xfrm>
            <a:off x="988632" y="40016832"/>
            <a:ext cx="16927518" cy="208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6163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2322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68485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464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80807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6970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93128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49291" algn="l" defTabSz="3712322" rtl="0" eaLnBrk="1" latinLnBrk="0" hangingPunct="1">
              <a:defRPr kumimoji="1" sz="7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322" dirty="0"/>
              <a:t>・</a:t>
            </a:r>
            <a:r>
              <a:rPr lang="en-US" altLang="ja-JP" sz="4322" dirty="0"/>
              <a:t>We want to research  a certain value about water quality and amount.</a:t>
            </a:r>
            <a:endParaRPr lang="ja-JP" altLang="en-US" sz="4322" dirty="0"/>
          </a:p>
          <a:p>
            <a:r>
              <a:rPr lang="ja-JP" altLang="en-US" sz="4322" dirty="0"/>
              <a:t>・</a:t>
            </a:r>
            <a:r>
              <a:rPr lang="en-US" altLang="ja-JP" sz="4322" dirty="0"/>
              <a:t>We want to seek the most place </a:t>
            </a:r>
            <a:r>
              <a:rPr lang="en-US" altLang="ja-JP" sz="4400" dirty="0"/>
              <a:t>suitable as an area protecting bivalves. </a:t>
            </a:r>
            <a:endParaRPr lang="ja-JP" altLang="en-US" sz="4322" dirty="0"/>
          </a:p>
          <a:p>
            <a:r>
              <a:rPr lang="ja-JP" altLang="en-US" sz="4322" dirty="0"/>
              <a:t>・</a:t>
            </a:r>
            <a:r>
              <a:rPr lang="en-US" altLang="ja-JP" sz="4322" dirty="0"/>
              <a:t>We want to research bivalve conditions breeding.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2C2E4DA8-5044-FB46-B3DF-3B5EFE6831C8}"/>
              </a:ext>
            </a:extLst>
          </p:cNvPr>
          <p:cNvSpPr txBox="1"/>
          <p:nvPr/>
        </p:nvSpPr>
        <p:spPr>
          <a:xfrm flipH="1">
            <a:off x="686945" y="30851712"/>
            <a:ext cx="25385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5400" dirty="0"/>
              <a:t>In conclusion, the </a:t>
            </a:r>
            <a:r>
              <a:rPr lang="en-US" altLang="ja-JP" sz="5400" dirty="0">
                <a:solidFill>
                  <a:srgbClr val="FF3300"/>
                </a:solidFill>
              </a:rPr>
              <a:t>downstream of </a:t>
            </a:r>
            <a:r>
              <a:rPr lang="en-US" altLang="ja-JP" sz="5400" dirty="0" err="1">
                <a:solidFill>
                  <a:srgbClr val="FF3300"/>
                </a:solidFill>
              </a:rPr>
              <a:t>Jonai</a:t>
            </a:r>
            <a:r>
              <a:rPr lang="en-US" altLang="ja-JP" sz="5400" dirty="0">
                <a:solidFill>
                  <a:srgbClr val="FF3300"/>
                </a:solidFill>
              </a:rPr>
              <a:t> River</a:t>
            </a:r>
            <a:r>
              <a:rPr lang="en-US" altLang="ja-JP" sz="5400" dirty="0"/>
              <a:t> is suitable as an area to protect bivalves.</a:t>
            </a:r>
          </a:p>
        </p:txBody>
      </p:sp>
      <p:sp>
        <p:nvSpPr>
          <p:cNvPr id="112" name="涙 111">
            <a:extLst>
              <a:ext uri="{FF2B5EF4-FFF2-40B4-BE49-F238E27FC236}">
                <a16:creationId xmlns:a16="http://schemas.microsoft.com/office/drawing/2014/main" id="{48B1CE3D-7521-FC4D-A6F6-DFE07ACFBC7D}"/>
              </a:ext>
            </a:extLst>
          </p:cNvPr>
          <p:cNvSpPr/>
          <p:nvPr/>
        </p:nvSpPr>
        <p:spPr>
          <a:xfrm>
            <a:off x="7497234" y="35756140"/>
            <a:ext cx="6534600" cy="2890400"/>
          </a:xfrm>
          <a:prstGeom prst="teardrop">
            <a:avLst>
              <a:gd name="adj" fmla="val 6635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600"/>
              <a:t>area protecting bivalves </a:t>
            </a:r>
            <a:endParaRPr lang="ja-JP" altLang="en-US" sz="7600">
              <a:solidFill>
                <a:schemeClr val="tx1"/>
              </a:solidFill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A40A5B80-7230-5742-93DB-7B0830D09315}"/>
              </a:ext>
            </a:extLst>
          </p:cNvPr>
          <p:cNvSpPr txBox="1"/>
          <p:nvPr/>
        </p:nvSpPr>
        <p:spPr>
          <a:xfrm>
            <a:off x="19339291" y="32450543"/>
            <a:ext cx="6672155" cy="10233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50" b="1">
                <a:solidFill>
                  <a:srgbClr val="003300"/>
                </a:solidFill>
              </a:rPr>
              <a:t>Acknowledgment</a:t>
            </a:r>
            <a:endParaRPr kumimoji="1" lang="ja-JP" altLang="en-US" sz="6050" b="1">
              <a:solidFill>
                <a:srgbClr val="003300"/>
              </a:solidFill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7678CB88-620F-5C42-96EB-870BA653BCE2}"/>
              </a:ext>
            </a:extLst>
          </p:cNvPr>
          <p:cNvSpPr txBox="1"/>
          <p:nvPr/>
        </p:nvSpPr>
        <p:spPr>
          <a:xfrm>
            <a:off x="188191" y="32300974"/>
            <a:ext cx="5947701" cy="1023357"/>
          </a:xfrm>
          <a:prstGeom prst="rect">
            <a:avLst/>
          </a:prstGeom>
          <a:solidFill>
            <a:srgbClr val="00B0F0"/>
          </a:solidFill>
          <a:ln>
            <a:solidFill>
              <a:srgbClr val="0033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50" b="1">
                <a:solidFill>
                  <a:srgbClr val="003300"/>
                </a:solidFill>
              </a:rPr>
              <a:t> One of our ideas </a:t>
            </a:r>
            <a:endParaRPr kumimoji="1" lang="ja-JP" altLang="en-US" sz="6050" b="1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7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fa7f02-2676-44ea-b72e-2e5d9cb888b3" xsi:nil="true"/>
    <lcf76f155ced4ddcb4097134ff3c332f xmlns="af6038f2-1f17-40da-a702-2da62146a62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4F6B06B98279045B47201619C47AD9A" ma:contentTypeVersion="15" ma:contentTypeDescription="新しいドキュメントを作成します。" ma:contentTypeScope="" ma:versionID="91827641538bcf64860ac4943cf374e6">
  <xsd:schema xmlns:xsd="http://www.w3.org/2001/XMLSchema" xmlns:xs="http://www.w3.org/2001/XMLSchema" xmlns:p="http://schemas.microsoft.com/office/2006/metadata/properties" xmlns:ns2="af6038f2-1f17-40da-a702-2da62146a62a" xmlns:ns3="01fa7f02-2676-44ea-b72e-2e5d9cb888b3" targetNamespace="http://schemas.microsoft.com/office/2006/metadata/properties" ma:root="true" ma:fieldsID="6736bc18dc9b15f478b6ed1904a25665" ns2:_="" ns3:_="">
    <xsd:import namespace="af6038f2-1f17-40da-a702-2da62146a62a"/>
    <xsd:import namespace="01fa7f02-2676-44ea-b72e-2e5d9cb888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038f2-1f17-40da-a702-2da62146a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8a78fa4a-40b8-4e29-8771-2350bfedee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a7f02-2676-44ea-b72e-2e5d9cb888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7525e8-5f21-457f-9d89-a699f79ea696}" ma:internalName="TaxCatchAll" ma:showField="CatchAllData" ma:web="01fa7f02-2676-44ea-b72e-2e5d9cb888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E45133-9E05-47F3-825E-EE5E74DAAA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A912C8-D921-4F1A-B002-A42A1D34BC71}">
  <ds:schemaRefs>
    <ds:schemaRef ds:uri="http://schemas.microsoft.com/office/2006/metadata/properties"/>
    <ds:schemaRef ds:uri="http://www.w3.org/2000/xmlns/"/>
    <ds:schemaRef ds:uri="http://schemas.microsoft.com/office/infopath/2007/PartnerControls"/>
    <ds:schemaRef ds:uri="01fa7f02-2676-44ea-b72e-2e5d9cb888b3"/>
    <ds:schemaRef ds:uri="af6038f2-1f17-40da-a702-2da62146a62a"/>
  </ds:schemaRefs>
</ds:datastoreItem>
</file>

<file path=customXml/itemProps3.xml><?xml version="1.0" encoding="utf-8"?>
<ds:datastoreItem xmlns:ds="http://schemas.openxmlformats.org/officeDocument/2006/customXml" ds:itemID="{CBBEB131-C106-42FF-913C-5A649D1A4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6038f2-1f17-40da-a702-2da62146a62a"/>
    <ds:schemaRef ds:uri="01fa7f02-2676-44ea-b72e-2e5d9cb888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ユーザー設定</PresentationFormat>
  <Paragraphs>129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ArialMT</vt:lpstr>
      <vt:lpstr>Google Sans</vt:lpstr>
      <vt:lpstr>GoogleSans-Regular</vt:lpstr>
      <vt:lpstr>ＭＳ Ｐゴシック</vt:lpstr>
      <vt:lpstr>ヒラギノ角ゴシック W3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FJ-WORK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375sun</dc:creator>
  <cp:lastModifiedBy>Windows ユーザー</cp:lastModifiedBy>
  <cp:revision>7</cp:revision>
  <dcterms:created xsi:type="dcterms:W3CDTF">2010-10-04T02:37:52Z</dcterms:created>
  <dcterms:modified xsi:type="dcterms:W3CDTF">2022-12-12T08:47:29Z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0x01010054F6B06B98279045B47201619C47AD9A</vt:lpwstr>
  </property>
</Properties>
</file>