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3" r:id="rId5"/>
    <p:sldId id="264" r:id="rId6"/>
    <p:sldId id="263" r:id="rId7"/>
    <p:sldId id="275" r:id="rId8"/>
    <p:sldId id="267" r:id="rId9"/>
    <p:sldId id="268" r:id="rId10"/>
    <p:sldId id="277" r:id="rId11"/>
    <p:sldId id="280" r:id="rId12"/>
    <p:sldId id="281" r:id="rId13"/>
    <p:sldId id="279" r:id="rId14"/>
    <p:sldId id="269" r:id="rId15"/>
    <p:sldId id="285" r:id="rId16"/>
    <p:sldId id="282" r:id="rId17"/>
    <p:sldId id="270" r:id="rId18"/>
    <p:sldId id="276" r:id="rId19"/>
    <p:sldId id="284" r:id="rId20"/>
    <p:sldId id="272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060F89-6855-F94F-B12D-319A5F6E8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4C50DB-2B54-2649-9665-B85C1CE24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A420FA-FD79-4340-B8B7-8368AB94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BD0-F31E-6944-B107-17ADE0DF7D80}" type="datetimeFigureOut">
              <a:rPr kumimoji="1" lang="en-US" altLang="ja-JP" smtClean="0"/>
              <a:t>3/3/2023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7DEF39-0E04-3F45-B690-1EF9AD12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5FF208-6ECB-4D41-B0FF-7EBAEE2E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6F89-B36B-CF4B-9B4B-460B57828B01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34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2263BF-8FDA-DA4F-90B5-9DD72D49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5A2D10-3E24-5141-BB04-37462E544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439AC1-B9A4-A840-BBB6-EEA940BD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BD0-F31E-6944-B107-17ADE0DF7D80}" type="datetimeFigureOut">
              <a:rPr kumimoji="1" lang="en-US" altLang="ja-JP" smtClean="0"/>
              <a:t>3/3/2023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7BCA52-FF88-AD47-B4E6-9093C210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AE1218-2934-C644-8334-96F49A5E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6F89-B36B-CF4B-9B4B-460B57828B01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32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261355-87BA-9845-98E0-D84A7F7A9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16CE2F-1E30-8145-906B-AB969A6D0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78151A-163B-1946-8837-89458923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BD0-F31E-6944-B107-17ADE0DF7D80}" type="datetimeFigureOut">
              <a:rPr kumimoji="1" lang="en-US" altLang="ja-JP" smtClean="0"/>
              <a:t>3/3/2023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4D6FD1-3176-F84E-8A39-3224A854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D246C9-228E-C44E-B0A1-883887D7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6F89-B36B-CF4B-9B4B-460B57828B01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87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7AAD20-AEE2-B34E-B235-B6734B7E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9FEEBA-6B0A-B24E-B4C8-91940E2DB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C9DDB3-3FDE-8F47-8185-1F03DD81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BD0-F31E-6944-B107-17ADE0DF7D80}" type="datetimeFigureOut">
              <a:rPr kumimoji="1" lang="en-US" altLang="ja-JP" smtClean="0"/>
              <a:t>3/3/2023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F39C35-0B8C-1444-A968-54971F7D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63C666-0AED-C440-83E9-EB4162F6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6F89-B36B-CF4B-9B4B-460B57828B01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87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4ADDE-EC15-624E-838C-3F42B9FF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56E4BE-5610-1346-B2D1-742A01831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29E9C8-DD9D-974F-B9BE-F6840B34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BD0-F31E-6944-B107-17ADE0DF7D80}" type="datetimeFigureOut">
              <a:rPr kumimoji="1" lang="en-US" altLang="ja-JP" smtClean="0"/>
              <a:t>3/3/2023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3408EC-1038-6D43-AFD3-F606495F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19E31D-5D6D-5A44-9677-C9F47621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6F89-B36B-CF4B-9B4B-460B57828B01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45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F7DE1F-227B-C446-963F-7DE0DDAF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67D1AE-4BA8-5149-8EFD-D1CF9FE96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629BC-E87E-5540-A5AC-25A08CF1B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20EC91-8B05-C642-95A0-723E0440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BD0-F31E-6944-B107-17ADE0DF7D80}" type="datetimeFigureOut">
              <a:rPr kumimoji="1" lang="en-US" altLang="ja-JP" smtClean="0"/>
              <a:t>3/3/2023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52B8E1-5BCA-814C-9A21-EAC54355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A5231D-7C60-E14B-819E-03C26C68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6F89-B36B-CF4B-9B4B-460B57828B01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09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913CE9-5D36-954E-BB26-59DB6385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C8E5DD-115A-7B49-BB7A-2EFEF10F4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D64CF2-FD3C-D042-8A73-125DA8ACB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FB37FB0-DC6C-7A49-822C-3947C1C87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6B0543-FF4C-4F47-A821-130E8E4BD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7B63CFA-3878-9E41-84AA-43A5FC9C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BD0-F31E-6944-B107-17ADE0DF7D80}" type="datetimeFigureOut">
              <a:rPr kumimoji="1" lang="en-US" altLang="ja-JP" smtClean="0"/>
              <a:t>3/3/2023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7C9BE1-2990-284C-B605-D9850634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D2E875-E203-4643-A1DA-132A678E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6F89-B36B-CF4B-9B4B-460B57828B01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79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78C829-6373-3A4F-ADBC-EB1B2B68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00D806-0CE0-D74F-A550-F0C3F798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BD0-F31E-6944-B107-17ADE0DF7D80}" type="datetimeFigureOut">
              <a:rPr kumimoji="1" lang="en-US" altLang="ja-JP" smtClean="0"/>
              <a:t>3/3/2023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762A47-6C3F-ED40-BB65-BBE7AAC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FA48C7-54DE-0C47-85DD-5AE1F143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6F89-B36B-CF4B-9B4B-460B57828B01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4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275367-44DD-7F4E-A1E8-5F008E99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BD0-F31E-6944-B107-17ADE0DF7D80}" type="datetimeFigureOut">
              <a:rPr kumimoji="1" lang="en-US" altLang="ja-JP" smtClean="0"/>
              <a:t>3/3/2023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8BF5D00-4DE1-2C4A-B5EF-C9F21E9F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8C4032-525E-6744-83F4-C0B5DC27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6F89-B36B-CF4B-9B4B-460B57828B01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14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02768-530E-0C40-9BEA-EDC337AD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15CEDF-405F-7248-99D0-1833C507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0E155A-5EE8-524A-B7F9-7C12E1808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A39A11-4D26-B143-B952-8D79B311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BD0-F31E-6944-B107-17ADE0DF7D80}" type="datetimeFigureOut">
              <a:rPr kumimoji="1" lang="en-US" altLang="ja-JP" smtClean="0"/>
              <a:t>3/3/2023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5299AB-0273-1248-BC98-08EE2EBF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C207DE-F8E9-2044-9236-993224EB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6F89-B36B-CF4B-9B4B-460B57828B01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9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9012C-5AA7-8041-ACB5-9E1ADA2A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7628FF8-5A57-E14F-8AF6-9500A460B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DDCAAA-C370-7C45-8A34-C89A3F482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73AA83B-F12B-BC46-9B71-60C54144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BD0-F31E-6944-B107-17ADE0DF7D80}" type="datetimeFigureOut">
              <a:rPr kumimoji="1" lang="en-US" altLang="ja-JP" smtClean="0"/>
              <a:t>3/3/2023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63EE6A-949F-DA42-8B8A-E64FE08C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6135D8-9498-864D-BE64-159689F1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6F89-B36B-CF4B-9B4B-460B57828B01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51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C17D1F5-ADD0-A24C-9D14-743E12A1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5F1793-371A-F34D-852E-22C5EEC5B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67AFD1-F4A4-7542-9EF6-F1EAC355D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9BD0-F31E-6944-B107-17ADE0DF7D80}" type="datetimeFigureOut">
              <a:rPr kumimoji="1" lang="en-US" altLang="ja-JP" smtClean="0"/>
              <a:t>3/3/2023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3AF597-F41E-6F47-A372-55EB1459F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0CB64B-30EC-9447-A9EA-FB1130497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D6F89-B36B-CF4B-9B4B-460B57828B01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43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1">
            <a:extLst>
              <a:ext uri="{FF2B5EF4-FFF2-40B4-BE49-F238E27FC236}">
                <a16:creationId xmlns:a16="http://schemas.microsoft.com/office/drawing/2014/main" id="{311FAED5-718A-084C-929D-0C3E144C1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00" y="475745"/>
            <a:ext cx="8517800" cy="3799921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7E52BE76-8500-3548-AEE0-48E88BF9B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4585"/>
            <a:ext cx="9144000" cy="2387600"/>
          </a:xfrm>
        </p:spPr>
        <p:txBody>
          <a:bodyPr/>
          <a:lstStyle/>
          <a:p>
            <a:r>
              <a:rPr lang="ja-JP" altLang="en-US" b="1" dirty="0"/>
              <a:t>本で戦争はなくせるか</a:t>
            </a:r>
            <a:br>
              <a:rPr lang="ja-JP" altLang="en-US" b="1" dirty="0"/>
            </a:br>
            <a:endParaRPr lang="ja-JP" altLang="en-US" b="1" dirty="0"/>
          </a:p>
        </p:txBody>
      </p:sp>
      <p:sp>
        <p:nvSpPr>
          <p:cNvPr id="13" name="字幕 12">
            <a:extLst>
              <a:ext uri="{FF2B5EF4-FFF2-40B4-BE49-F238E27FC236}">
                <a16:creationId xmlns:a16="http://schemas.microsoft.com/office/drawing/2014/main" id="{408E54FD-C55B-0D48-B486-4A01407FE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6625"/>
            <a:ext cx="9144000" cy="1655762"/>
          </a:xfrm>
        </p:spPr>
        <p:txBody>
          <a:bodyPr>
            <a:noAutofit/>
          </a:bodyPr>
          <a:lstStyle/>
          <a:p>
            <a:endParaRPr lang="ja-JP" altLang="en-US" sz="3900" dirty="0"/>
          </a:p>
        </p:txBody>
      </p:sp>
    </p:spTree>
    <p:extLst>
      <p:ext uri="{BB962C8B-B14F-4D97-AF65-F5344CB8AC3E}">
        <p14:creationId xmlns:p14="http://schemas.microsoft.com/office/powerpoint/2010/main" val="44472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E0796EB4-E9B4-824E-BB10-9BAA1C3B4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3343"/>
          </a:xfrm>
          <a:prstGeom prst="rect">
            <a:avLst/>
          </a:prstGeom>
        </p:spPr>
      </p:pic>
      <p:pic>
        <p:nvPicPr>
          <p:cNvPr id="5" name="図 5">
            <a:extLst>
              <a:ext uri="{FF2B5EF4-FFF2-40B4-BE49-F238E27FC236}">
                <a16:creationId xmlns:a16="http://schemas.microsoft.com/office/drawing/2014/main" id="{9A825922-7C53-2643-AFAB-D34CB45BBB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5" t="17078" r="36969" b="17489"/>
          <a:stretch/>
        </p:blipFill>
        <p:spPr>
          <a:xfrm>
            <a:off x="1206504" y="3060699"/>
            <a:ext cx="1086556" cy="2692399"/>
          </a:xfrm>
          <a:prstGeom prst="rect">
            <a:avLst/>
          </a:prstGeom>
        </p:spPr>
      </p:pic>
      <p:pic>
        <p:nvPicPr>
          <p:cNvPr id="6" name="図 6">
            <a:extLst>
              <a:ext uri="{FF2B5EF4-FFF2-40B4-BE49-F238E27FC236}">
                <a16:creationId xmlns:a16="http://schemas.microsoft.com/office/drawing/2014/main" id="{DEC32D62-10E0-5F44-8E59-7421365461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9" t="17714" r="34294" b="16853"/>
          <a:stretch/>
        </p:blipFill>
        <p:spPr>
          <a:xfrm>
            <a:off x="2404533" y="3107264"/>
            <a:ext cx="1323622" cy="2692399"/>
          </a:xfrm>
          <a:prstGeom prst="rect">
            <a:avLst/>
          </a:prstGeom>
        </p:spPr>
      </p:pic>
      <p:sp>
        <p:nvSpPr>
          <p:cNvPr id="12" name="処理 11">
            <a:extLst>
              <a:ext uri="{FF2B5EF4-FFF2-40B4-BE49-F238E27FC236}">
                <a16:creationId xmlns:a16="http://schemas.microsoft.com/office/drawing/2014/main" id="{3A635B44-1E8B-9840-A606-E38284D7BF2D}"/>
              </a:ext>
            </a:extLst>
          </p:cNvPr>
          <p:cNvSpPr/>
          <p:nvPr/>
        </p:nvSpPr>
        <p:spPr>
          <a:xfrm>
            <a:off x="1490132" y="2191542"/>
            <a:ext cx="1995311" cy="573209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/>
              <a:t>6〜15</a:t>
            </a:r>
            <a:r>
              <a:rPr lang="ja-JP" altLang="en-US" sz="2400" b="1" dirty="0"/>
              <a:t>歳</a:t>
            </a:r>
          </a:p>
        </p:txBody>
      </p:sp>
      <p:sp>
        <p:nvSpPr>
          <p:cNvPr id="13" name="処理 12">
            <a:extLst>
              <a:ext uri="{FF2B5EF4-FFF2-40B4-BE49-F238E27FC236}">
                <a16:creationId xmlns:a16="http://schemas.microsoft.com/office/drawing/2014/main" id="{8107669B-C8FD-8842-B266-CE3AA49A6A31}"/>
              </a:ext>
            </a:extLst>
          </p:cNvPr>
          <p:cNvSpPr/>
          <p:nvPr/>
        </p:nvSpPr>
        <p:spPr>
          <a:xfrm>
            <a:off x="0" y="1049780"/>
            <a:ext cx="5042260" cy="99794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300" b="1" dirty="0"/>
              <a:t>世界</a:t>
            </a:r>
            <a:r>
              <a:rPr lang="en-US" altLang="ja-JP" sz="3300" b="1" dirty="0"/>
              <a:t>22</a:t>
            </a:r>
            <a:r>
              <a:rPr lang="ja-JP" altLang="en-US" sz="3300" b="1" dirty="0"/>
              <a:t>ヵ国の紛争地域</a:t>
            </a:r>
          </a:p>
        </p:txBody>
      </p:sp>
      <p:sp>
        <p:nvSpPr>
          <p:cNvPr id="14" name="爆発: 8 pt 13">
            <a:extLst>
              <a:ext uri="{FF2B5EF4-FFF2-40B4-BE49-F238E27FC236}">
                <a16:creationId xmlns:a16="http://schemas.microsoft.com/office/drawing/2014/main" id="{1A1CF62F-938F-C548-8835-075C6E4E5F70}"/>
              </a:ext>
            </a:extLst>
          </p:cNvPr>
          <p:cNvSpPr/>
          <p:nvPr/>
        </p:nvSpPr>
        <p:spPr>
          <a:xfrm>
            <a:off x="129824" y="3589868"/>
            <a:ext cx="2942164" cy="2942164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200" b="1" dirty="0"/>
              <a:t>22%</a:t>
            </a:r>
            <a:endParaRPr lang="ja-JP" altLang="en-US" sz="4200" b="1" dirty="0"/>
          </a:p>
        </p:txBody>
      </p:sp>
      <p:sp>
        <p:nvSpPr>
          <p:cNvPr id="15" name="爆発: 8 pt 14">
            <a:extLst>
              <a:ext uri="{FF2B5EF4-FFF2-40B4-BE49-F238E27FC236}">
                <a16:creationId xmlns:a16="http://schemas.microsoft.com/office/drawing/2014/main" id="{2CE7D496-4238-EC49-B9EF-2FE8210C2AD7}"/>
              </a:ext>
            </a:extLst>
          </p:cNvPr>
          <p:cNvSpPr/>
          <p:nvPr/>
        </p:nvSpPr>
        <p:spPr>
          <a:xfrm>
            <a:off x="2035523" y="2541409"/>
            <a:ext cx="3990623" cy="3990623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100" b="1" dirty="0"/>
              <a:t>25000</a:t>
            </a:r>
            <a:r>
              <a:rPr lang="ja-JP" altLang="en-US" sz="4100" b="1" dirty="0"/>
              <a:t>人</a:t>
            </a:r>
          </a:p>
        </p:txBody>
      </p:sp>
      <p:sp>
        <p:nvSpPr>
          <p:cNvPr id="16" name="処理 15">
            <a:extLst>
              <a:ext uri="{FF2B5EF4-FFF2-40B4-BE49-F238E27FC236}">
                <a16:creationId xmlns:a16="http://schemas.microsoft.com/office/drawing/2014/main" id="{00F5E3F6-7A17-2047-BFB2-760799C75D6E}"/>
              </a:ext>
            </a:extLst>
          </p:cNvPr>
          <p:cNvSpPr/>
          <p:nvPr/>
        </p:nvSpPr>
        <p:spPr>
          <a:xfrm>
            <a:off x="7149740" y="1765124"/>
            <a:ext cx="5042260" cy="951793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200" b="1" dirty="0"/>
              <a:t>南スーダン</a:t>
            </a:r>
          </a:p>
        </p:txBody>
      </p:sp>
      <p:sp>
        <p:nvSpPr>
          <p:cNvPr id="17" name="爆発: 8 pt 16">
            <a:extLst>
              <a:ext uri="{FF2B5EF4-FFF2-40B4-BE49-F238E27FC236}">
                <a16:creationId xmlns:a16="http://schemas.microsoft.com/office/drawing/2014/main" id="{EFEDDF3F-AEBE-AE44-B86C-0AAE00AB52DF}"/>
              </a:ext>
            </a:extLst>
          </p:cNvPr>
          <p:cNvSpPr/>
          <p:nvPr/>
        </p:nvSpPr>
        <p:spPr>
          <a:xfrm>
            <a:off x="7816669" y="2823631"/>
            <a:ext cx="3708401" cy="3708401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000" b="1" dirty="0"/>
              <a:t>72%</a:t>
            </a:r>
            <a:endParaRPr lang="ja-JP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36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7C78F377-C074-8344-8BB9-F07DDBB2E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01" y="1183922"/>
            <a:ext cx="5419550" cy="5419550"/>
          </a:xfrm>
          <a:prstGeom prst="rect">
            <a:avLst/>
          </a:prstGeom>
        </p:spPr>
      </p:pic>
      <p:pic>
        <p:nvPicPr>
          <p:cNvPr id="3" name="図 3">
            <a:extLst>
              <a:ext uri="{FF2B5EF4-FFF2-40B4-BE49-F238E27FC236}">
                <a16:creationId xmlns:a16="http://schemas.microsoft.com/office/drawing/2014/main" id="{6591FB39-D4F6-A546-8EB0-2FE5B3394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6" y="1183922"/>
            <a:ext cx="5552454" cy="5552454"/>
          </a:xfrm>
          <a:prstGeom prst="rect">
            <a:avLst/>
          </a:prstGeom>
        </p:spPr>
      </p:pic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B0760B2-90A8-B243-9425-23DEB8063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878" y="551251"/>
            <a:ext cx="4493057" cy="929394"/>
          </a:xfrm>
        </p:spPr>
        <p:txBody>
          <a:bodyPr>
            <a:noAutofit/>
          </a:bodyPr>
          <a:lstStyle/>
          <a:p>
            <a:r>
              <a:rPr lang="ja-JP" altLang="en-US" sz="3700" dirty="0"/>
              <a:t>教育が平等である国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D9FAD90B-9B4E-C746-B7B6-CDC28286F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0624" y="488818"/>
            <a:ext cx="5531376" cy="991827"/>
          </a:xfrm>
        </p:spPr>
        <p:txBody>
          <a:bodyPr>
            <a:noAutofit/>
          </a:bodyPr>
          <a:lstStyle/>
          <a:p>
            <a:r>
              <a:rPr lang="ja-JP" altLang="en-US" sz="3400" dirty="0"/>
              <a:t>教育の不平等が存在する国</a:t>
            </a:r>
          </a:p>
        </p:txBody>
      </p:sp>
      <p:pic>
        <p:nvPicPr>
          <p:cNvPr id="10" name="図 10">
            <a:extLst>
              <a:ext uri="{FF2B5EF4-FFF2-40B4-BE49-F238E27FC236}">
                <a16:creationId xmlns:a16="http://schemas.microsoft.com/office/drawing/2014/main" id="{1F517345-38CE-7848-864D-0B21B7204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7455" y="2347307"/>
            <a:ext cx="3194175" cy="2163385"/>
          </a:xfrm>
          <a:prstGeom prst="rect">
            <a:avLst/>
          </a:prstGeom>
        </p:spPr>
      </p:pic>
      <p:sp>
        <p:nvSpPr>
          <p:cNvPr id="11" name="爆発: 8 pt 10">
            <a:extLst>
              <a:ext uri="{FF2B5EF4-FFF2-40B4-BE49-F238E27FC236}">
                <a16:creationId xmlns:a16="http://schemas.microsoft.com/office/drawing/2014/main" id="{8C3F8F62-26FA-CC46-95C3-ED3620E78BB6}"/>
              </a:ext>
            </a:extLst>
          </p:cNvPr>
          <p:cNvSpPr/>
          <p:nvPr/>
        </p:nvSpPr>
        <p:spPr>
          <a:xfrm>
            <a:off x="4287881" y="1777369"/>
            <a:ext cx="2733323" cy="2733323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300" b="1" dirty="0"/>
              <a:t>3</a:t>
            </a:r>
            <a:r>
              <a:rPr lang="ja-JP" altLang="en-US" sz="5300" b="1" dirty="0"/>
              <a:t>倍</a:t>
            </a:r>
          </a:p>
        </p:txBody>
      </p:sp>
      <p:sp>
        <p:nvSpPr>
          <p:cNvPr id="13" name="乗算記号 12">
            <a:extLst>
              <a:ext uri="{FF2B5EF4-FFF2-40B4-BE49-F238E27FC236}">
                <a16:creationId xmlns:a16="http://schemas.microsoft.com/office/drawing/2014/main" id="{BAF0076C-DD21-6140-B077-F920A43AF0E9}"/>
              </a:ext>
            </a:extLst>
          </p:cNvPr>
          <p:cNvSpPr/>
          <p:nvPr/>
        </p:nvSpPr>
        <p:spPr>
          <a:xfrm>
            <a:off x="9047858" y="1183922"/>
            <a:ext cx="3144142" cy="314414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23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7">
            <a:extLst>
              <a:ext uri="{FF2B5EF4-FFF2-40B4-BE49-F238E27FC236}">
                <a16:creationId xmlns:a16="http://schemas.microsoft.com/office/drawing/2014/main" id="{9C83B343-7519-5F4D-8CE6-F11F3DAFF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12" y="606344"/>
            <a:ext cx="5644446" cy="5644446"/>
          </a:xfrm>
          <a:prstGeom prst="rect">
            <a:avLst/>
          </a:prstGeom>
        </p:spPr>
      </p:pic>
      <p:pic>
        <p:nvPicPr>
          <p:cNvPr id="9" name="図 9">
            <a:extLst>
              <a:ext uri="{FF2B5EF4-FFF2-40B4-BE49-F238E27FC236}">
                <a16:creationId xmlns:a16="http://schemas.microsoft.com/office/drawing/2014/main" id="{52D3375F-8DB4-3E40-861B-0145954C3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7" y="3564935"/>
            <a:ext cx="5221113" cy="3305256"/>
          </a:xfrm>
          <a:prstGeom prst="rect">
            <a:avLst/>
          </a:prstGeom>
        </p:spPr>
      </p:pic>
      <p:sp>
        <p:nvSpPr>
          <p:cNvPr id="10" name="処理 9">
            <a:extLst>
              <a:ext uri="{FF2B5EF4-FFF2-40B4-BE49-F238E27FC236}">
                <a16:creationId xmlns:a16="http://schemas.microsoft.com/office/drawing/2014/main" id="{A3D3B487-CFA4-C24A-A3E8-0E7C6BC9B5B2}"/>
              </a:ext>
            </a:extLst>
          </p:cNvPr>
          <p:cNvSpPr/>
          <p:nvPr/>
        </p:nvSpPr>
        <p:spPr>
          <a:xfrm>
            <a:off x="0" y="169332"/>
            <a:ext cx="4953000" cy="85070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/>
              <a:t>中等教育の普及率</a:t>
            </a:r>
          </a:p>
        </p:txBody>
      </p:sp>
      <p:sp>
        <p:nvSpPr>
          <p:cNvPr id="11" name="処理 10">
            <a:extLst>
              <a:ext uri="{FF2B5EF4-FFF2-40B4-BE49-F238E27FC236}">
                <a16:creationId xmlns:a16="http://schemas.microsoft.com/office/drawing/2014/main" id="{C9016124-E961-EC40-99F8-49E9D24D14D8}"/>
              </a:ext>
            </a:extLst>
          </p:cNvPr>
          <p:cNvSpPr/>
          <p:nvPr/>
        </p:nvSpPr>
        <p:spPr>
          <a:xfrm>
            <a:off x="7648223" y="1969550"/>
            <a:ext cx="4543777" cy="910693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900" b="1" dirty="0"/>
              <a:t>紛争のリスク</a:t>
            </a:r>
          </a:p>
        </p:txBody>
      </p:sp>
      <p:sp>
        <p:nvSpPr>
          <p:cNvPr id="12" name="矢印: 上 11">
            <a:extLst>
              <a:ext uri="{FF2B5EF4-FFF2-40B4-BE49-F238E27FC236}">
                <a16:creationId xmlns:a16="http://schemas.microsoft.com/office/drawing/2014/main" id="{E035109C-1794-ED48-888D-A1673069FB20}"/>
              </a:ext>
            </a:extLst>
          </p:cNvPr>
          <p:cNvSpPr/>
          <p:nvPr/>
        </p:nvSpPr>
        <p:spPr>
          <a:xfrm flipV="1">
            <a:off x="6697923" y="1782039"/>
            <a:ext cx="795078" cy="1605157"/>
          </a:xfrm>
          <a:prstGeom prst="up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矢印: 上 12">
            <a:extLst>
              <a:ext uri="{FF2B5EF4-FFF2-40B4-BE49-F238E27FC236}">
                <a16:creationId xmlns:a16="http://schemas.microsoft.com/office/drawing/2014/main" id="{792E886D-A044-924E-BAFB-D8420CD33491}"/>
              </a:ext>
            </a:extLst>
          </p:cNvPr>
          <p:cNvSpPr/>
          <p:nvPr/>
        </p:nvSpPr>
        <p:spPr>
          <a:xfrm>
            <a:off x="5223312" y="178703"/>
            <a:ext cx="795078" cy="160515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8FB53C9C-C4AD-6243-AC2D-EA76D0722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3221" y="780388"/>
            <a:ext cx="5157787" cy="823912"/>
          </a:xfrm>
        </p:spPr>
        <p:txBody>
          <a:bodyPr>
            <a:normAutofit/>
          </a:bodyPr>
          <a:lstStyle/>
          <a:p>
            <a:r>
              <a:rPr lang="en-US" altLang="ja-JP" sz="4700" dirty="0"/>
              <a:t>10%</a:t>
            </a:r>
            <a:endParaRPr lang="ja-JP" altLang="en-US" sz="4700" dirty="0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71E3C5D0-F9ED-C74E-A665-6B4E449BE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3221" y="1942567"/>
            <a:ext cx="5573498" cy="885955"/>
          </a:xfrm>
        </p:spPr>
        <p:txBody>
          <a:bodyPr>
            <a:normAutofit/>
          </a:bodyPr>
          <a:lstStyle/>
          <a:p>
            <a:r>
              <a:rPr lang="en-US" altLang="ja-JP" sz="5000" dirty="0"/>
              <a:t>3%</a:t>
            </a:r>
            <a:endParaRPr lang="ja-JP" altLang="en-US" sz="5000" dirty="0"/>
          </a:p>
        </p:txBody>
      </p:sp>
    </p:spTree>
    <p:extLst>
      <p:ext uri="{BB962C8B-B14F-4D97-AF65-F5344CB8AC3E}">
        <p14:creationId xmlns:p14="http://schemas.microsoft.com/office/powerpoint/2010/main" val="785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EEE73B82-E9B2-A547-82F5-6C552D476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8164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F32D25B9-12FF-D948-B5DA-BE2AC2F2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79" y="633236"/>
            <a:ext cx="12982222" cy="2076097"/>
          </a:xfrm>
        </p:spPr>
        <p:txBody>
          <a:bodyPr>
            <a:noAutofit/>
          </a:bodyPr>
          <a:lstStyle/>
          <a:p>
            <a:r>
              <a:rPr lang="ja-JP" altLang="en-US" sz="5700" b="1" dirty="0"/>
              <a:t>寄付された本で</a:t>
            </a:r>
            <a:br>
              <a:rPr lang="ja-JP" altLang="en-US" sz="5700" b="1" dirty="0"/>
            </a:br>
            <a:r>
              <a:rPr lang="ja-JP" altLang="en-US" sz="5700" b="1" dirty="0"/>
              <a:t>　　　　　小さな図書館をつくる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DF095A-B67D-A749-B7C3-3431AC5F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433" y="2864923"/>
            <a:ext cx="7459133" cy="3359841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ja-JP" altLang="en-US" sz="4900" b="1" dirty="0"/>
              <a:t>本を寄付する</a:t>
            </a:r>
          </a:p>
          <a:p>
            <a:pPr marL="514350" indent="-514350">
              <a:buFont typeface="+mj-ea"/>
              <a:buAutoNum type="circleNumDbPlain"/>
            </a:pPr>
            <a:r>
              <a:rPr lang="ja-JP" altLang="en-US" sz="4900" b="1" dirty="0"/>
              <a:t>翻訳する</a:t>
            </a:r>
          </a:p>
          <a:p>
            <a:pPr marL="514350" indent="-514350">
              <a:buFont typeface="+mj-ea"/>
              <a:buAutoNum type="circleNumDbPlain"/>
            </a:pPr>
            <a:r>
              <a:rPr lang="ja-JP" altLang="en-US" sz="4900" b="1" dirty="0"/>
              <a:t>本棚を設置</a:t>
            </a:r>
          </a:p>
          <a:p>
            <a:pPr marL="514350" indent="-514350">
              <a:buFont typeface="+mj-ea"/>
              <a:buAutoNum type="circleNumDbPlain"/>
            </a:pPr>
            <a:r>
              <a:rPr lang="ja-JP" altLang="en-US" sz="4900" b="1" dirty="0"/>
              <a:t>気軽に読める・学べる</a:t>
            </a:r>
          </a:p>
          <a:p>
            <a:pPr marL="514350" indent="-514350">
              <a:buFont typeface="+mj-ea"/>
              <a:buAutoNum type="circleNumDbPlain"/>
            </a:pPr>
            <a:endParaRPr lang="ja-JP" altLang="en-US" sz="4900" b="1" dirty="0"/>
          </a:p>
          <a:p>
            <a:pPr marL="514350" indent="-514350">
              <a:buFont typeface="+mj-ea"/>
              <a:buAutoNum type="circleNumDbPlain"/>
            </a:pPr>
            <a:endParaRPr lang="ja-JP" altLang="en-US" sz="4900" b="1" dirty="0"/>
          </a:p>
        </p:txBody>
      </p:sp>
    </p:spTree>
    <p:extLst>
      <p:ext uri="{BB962C8B-B14F-4D97-AF65-F5344CB8AC3E}">
        <p14:creationId xmlns:p14="http://schemas.microsoft.com/office/powerpoint/2010/main" val="20647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6B8395CB-C1BE-0A49-964A-12914EFC3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786944"/>
            <a:ext cx="4071056" cy="4071056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E2B8B4E7-8A36-804D-8A40-23ECF199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1080380"/>
            <a:ext cx="12347222" cy="1325563"/>
          </a:xfrm>
        </p:spPr>
        <p:txBody>
          <a:bodyPr>
            <a:noAutofit/>
          </a:bodyPr>
          <a:lstStyle/>
          <a:p>
            <a:r>
              <a:rPr lang="ja-JP" altLang="en-US" sz="7000" b="1" dirty="0"/>
              <a:t>文字が読めないかもしれない</a:t>
            </a:r>
          </a:p>
        </p:txBody>
      </p:sp>
    </p:spTree>
    <p:extLst>
      <p:ext uri="{BB962C8B-B14F-4D97-AF65-F5344CB8AC3E}">
        <p14:creationId xmlns:p14="http://schemas.microsoft.com/office/powerpoint/2010/main" val="18279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DCEAF815-5ED5-A143-9A2A-AEECFBDAD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211" b="60432"/>
          <a:stretch/>
        </p:blipFill>
        <p:spPr>
          <a:xfrm>
            <a:off x="1016000" y="3429000"/>
            <a:ext cx="10159999" cy="3429000"/>
          </a:xfrm>
          <a:prstGeom prst="rect">
            <a:avLst/>
          </a:prstGeom>
        </p:spPr>
      </p:pic>
      <p:pic>
        <p:nvPicPr>
          <p:cNvPr id="5" name="グラフィックス 5" descr="ユーザー">
            <a:extLst>
              <a:ext uri="{FF2B5EF4-FFF2-40B4-BE49-F238E27FC236}">
                <a16:creationId xmlns:a16="http://schemas.microsoft.com/office/drawing/2014/main" id="{D54D6578-7B2E-6049-B771-3BB38DEE2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138406">
            <a:off x="3110008" y="2895198"/>
            <a:ext cx="1511738" cy="1511738"/>
          </a:xfrm>
          <a:prstGeom prst="rect">
            <a:avLst/>
          </a:prstGeom>
        </p:spPr>
      </p:pic>
      <p:pic>
        <p:nvPicPr>
          <p:cNvPr id="6" name="グラフィックス 5" descr="ユーザー">
            <a:extLst>
              <a:ext uri="{FF2B5EF4-FFF2-40B4-BE49-F238E27FC236}">
                <a16:creationId xmlns:a16="http://schemas.microsoft.com/office/drawing/2014/main" id="{3122AA21-DACE-8E4B-BD3B-8860BD9FC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561793">
            <a:off x="1198248" y="4334871"/>
            <a:ext cx="1511738" cy="1511738"/>
          </a:xfrm>
          <a:prstGeom prst="rect">
            <a:avLst/>
          </a:prstGeom>
        </p:spPr>
      </p:pic>
      <p:pic>
        <p:nvPicPr>
          <p:cNvPr id="7" name="グラフィックス 6" descr="ユーザー">
            <a:extLst>
              <a:ext uri="{FF2B5EF4-FFF2-40B4-BE49-F238E27FC236}">
                <a16:creationId xmlns:a16="http://schemas.microsoft.com/office/drawing/2014/main" id="{E15337BF-B6AA-344E-A5D8-CCEB5C008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1129484">
            <a:off x="4327931" y="2543310"/>
            <a:ext cx="1511739" cy="1511739"/>
          </a:xfrm>
          <a:prstGeom prst="rect">
            <a:avLst/>
          </a:prstGeom>
        </p:spPr>
      </p:pic>
      <p:pic>
        <p:nvPicPr>
          <p:cNvPr id="8" name="グラフィックス 7" descr="ユーザー">
            <a:extLst>
              <a:ext uri="{FF2B5EF4-FFF2-40B4-BE49-F238E27FC236}">
                <a16:creationId xmlns:a16="http://schemas.microsoft.com/office/drawing/2014/main" id="{4FE983B5-0070-774A-A28F-3C22C9EA0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147324">
            <a:off x="6774065" y="2676693"/>
            <a:ext cx="1599963" cy="1599963"/>
          </a:xfrm>
          <a:prstGeom prst="rect">
            <a:avLst/>
          </a:prstGeom>
        </p:spPr>
      </p:pic>
      <p:pic>
        <p:nvPicPr>
          <p:cNvPr id="16" name="グラフィックス 15" descr="ユーザー">
            <a:extLst>
              <a:ext uri="{FF2B5EF4-FFF2-40B4-BE49-F238E27FC236}">
                <a16:creationId xmlns:a16="http://schemas.microsoft.com/office/drawing/2014/main" id="{DE386D42-F74E-634F-A90C-985F16DCA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46597">
            <a:off x="5548013" y="2492768"/>
            <a:ext cx="1511739" cy="1511739"/>
          </a:xfrm>
          <a:prstGeom prst="rect">
            <a:avLst/>
          </a:prstGeom>
        </p:spPr>
      </p:pic>
      <p:pic>
        <p:nvPicPr>
          <p:cNvPr id="18" name="グラフィックス 17" descr="ユーザー">
            <a:extLst>
              <a:ext uri="{FF2B5EF4-FFF2-40B4-BE49-F238E27FC236}">
                <a16:creationId xmlns:a16="http://schemas.microsoft.com/office/drawing/2014/main" id="{ED388A27-699B-B542-87F5-6D8FC1E5F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08306">
            <a:off x="8076548" y="3354772"/>
            <a:ext cx="1511739" cy="1511739"/>
          </a:xfrm>
          <a:prstGeom prst="rect">
            <a:avLst/>
          </a:prstGeom>
        </p:spPr>
      </p:pic>
      <p:pic>
        <p:nvPicPr>
          <p:cNvPr id="20" name="グラフィックス 19" descr="ユーザー">
            <a:extLst>
              <a:ext uri="{FF2B5EF4-FFF2-40B4-BE49-F238E27FC236}">
                <a16:creationId xmlns:a16="http://schemas.microsoft.com/office/drawing/2014/main" id="{D5624C7B-2791-054C-8223-CDD12C053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605062">
            <a:off x="572053" y="5383603"/>
            <a:ext cx="1511738" cy="1511738"/>
          </a:xfrm>
          <a:prstGeom prst="rect">
            <a:avLst/>
          </a:prstGeom>
        </p:spPr>
      </p:pic>
      <p:pic>
        <p:nvPicPr>
          <p:cNvPr id="22" name="グラフィックス 21" descr="ユーザー">
            <a:extLst>
              <a:ext uri="{FF2B5EF4-FFF2-40B4-BE49-F238E27FC236}">
                <a16:creationId xmlns:a16="http://schemas.microsoft.com/office/drawing/2014/main" id="{6ED8D3E8-CF17-B846-A444-559C67AEF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3851085">
            <a:off x="9791751" y="5325526"/>
            <a:ext cx="1511738" cy="1511738"/>
          </a:xfrm>
          <a:prstGeom prst="rect">
            <a:avLst/>
          </a:prstGeom>
        </p:spPr>
      </p:pic>
      <p:pic>
        <p:nvPicPr>
          <p:cNvPr id="24" name="グラフィックス 23" descr="ユーザー">
            <a:extLst>
              <a:ext uri="{FF2B5EF4-FFF2-40B4-BE49-F238E27FC236}">
                <a16:creationId xmlns:a16="http://schemas.microsoft.com/office/drawing/2014/main" id="{483C18A7-CDDF-494A-88E2-3591651B4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508748">
            <a:off x="2089503" y="3491913"/>
            <a:ext cx="1511738" cy="1511738"/>
          </a:xfrm>
          <a:prstGeom prst="rect">
            <a:avLst/>
          </a:prstGeom>
        </p:spPr>
      </p:pic>
      <p:pic>
        <p:nvPicPr>
          <p:cNvPr id="26" name="グラフィックス 25" descr="ユーザー">
            <a:extLst>
              <a:ext uri="{FF2B5EF4-FFF2-40B4-BE49-F238E27FC236}">
                <a16:creationId xmlns:a16="http://schemas.microsoft.com/office/drawing/2014/main" id="{4BABEFA4-CF43-C842-BA74-6C4364B97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849313">
            <a:off x="9072369" y="4208081"/>
            <a:ext cx="1511739" cy="1511739"/>
          </a:xfrm>
          <a:prstGeom prst="rect">
            <a:avLst/>
          </a:prstGeom>
        </p:spPr>
      </p:pic>
      <p:pic>
        <p:nvPicPr>
          <p:cNvPr id="28" name="グラフィックス 27" descr="ユーザー">
            <a:extLst>
              <a:ext uri="{FF2B5EF4-FFF2-40B4-BE49-F238E27FC236}">
                <a16:creationId xmlns:a16="http://schemas.microsoft.com/office/drawing/2014/main" id="{F0CD4305-DBF7-874E-BE6A-A9A1D36FF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1129484">
            <a:off x="4320312" y="2542801"/>
            <a:ext cx="1511739" cy="1511739"/>
          </a:xfrm>
          <a:prstGeom prst="rect">
            <a:avLst/>
          </a:prstGeom>
        </p:spPr>
      </p:pic>
      <p:pic>
        <p:nvPicPr>
          <p:cNvPr id="30" name="グラフィックス 29" descr="ユーザー">
            <a:extLst>
              <a:ext uri="{FF2B5EF4-FFF2-40B4-BE49-F238E27FC236}">
                <a16:creationId xmlns:a16="http://schemas.microsoft.com/office/drawing/2014/main" id="{BF7F71DE-1ABD-B243-BB46-518ADFB2E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46597">
            <a:off x="5548012" y="2490478"/>
            <a:ext cx="1511739" cy="1511739"/>
          </a:xfrm>
          <a:prstGeom prst="rect">
            <a:avLst/>
          </a:prstGeom>
        </p:spPr>
      </p:pic>
      <p:pic>
        <p:nvPicPr>
          <p:cNvPr id="32" name="グラフィックス 31" descr="ユーザー">
            <a:extLst>
              <a:ext uri="{FF2B5EF4-FFF2-40B4-BE49-F238E27FC236}">
                <a16:creationId xmlns:a16="http://schemas.microsoft.com/office/drawing/2014/main" id="{95BE2F6F-7165-6045-817D-249179056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147324">
            <a:off x="6774064" y="2676691"/>
            <a:ext cx="1599963" cy="1599963"/>
          </a:xfrm>
          <a:prstGeom prst="rect">
            <a:avLst/>
          </a:prstGeom>
        </p:spPr>
      </p:pic>
      <p:sp>
        <p:nvSpPr>
          <p:cNvPr id="33" name="処理 32">
            <a:extLst>
              <a:ext uri="{FF2B5EF4-FFF2-40B4-BE49-F238E27FC236}">
                <a16:creationId xmlns:a16="http://schemas.microsoft.com/office/drawing/2014/main" id="{909AE41C-5C82-7440-AB37-5524E1E6EFA6}"/>
              </a:ext>
            </a:extLst>
          </p:cNvPr>
          <p:cNvSpPr/>
          <p:nvPr/>
        </p:nvSpPr>
        <p:spPr>
          <a:xfrm>
            <a:off x="0" y="135714"/>
            <a:ext cx="8043333" cy="957033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600" b="1" dirty="0"/>
              <a:t>読み書きができない人の数</a:t>
            </a:r>
          </a:p>
        </p:txBody>
      </p:sp>
      <p:sp>
        <p:nvSpPr>
          <p:cNvPr id="34" name="処理 33">
            <a:extLst>
              <a:ext uri="{FF2B5EF4-FFF2-40B4-BE49-F238E27FC236}">
                <a16:creationId xmlns:a16="http://schemas.microsoft.com/office/drawing/2014/main" id="{8885DBD5-EE7A-F343-B180-01AF7D2DC0D7}"/>
              </a:ext>
            </a:extLst>
          </p:cNvPr>
          <p:cNvSpPr/>
          <p:nvPr/>
        </p:nvSpPr>
        <p:spPr>
          <a:xfrm>
            <a:off x="0" y="1337550"/>
            <a:ext cx="3774277" cy="868149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600" b="1" dirty="0"/>
              <a:t>10</a:t>
            </a:r>
            <a:r>
              <a:rPr lang="ja-JP" altLang="en-US" sz="4600" b="1" dirty="0"/>
              <a:t>人に</a:t>
            </a:r>
            <a:r>
              <a:rPr lang="en-US" altLang="ja-JP" sz="4600" b="1" dirty="0"/>
              <a:t>3</a:t>
            </a:r>
            <a:r>
              <a:rPr lang="ja-JP" altLang="en-US" sz="4600" b="1" dirty="0"/>
              <a:t>人</a:t>
            </a:r>
          </a:p>
        </p:txBody>
      </p:sp>
      <p:sp>
        <p:nvSpPr>
          <p:cNvPr id="35" name="爆発: 8 pt 34">
            <a:extLst>
              <a:ext uri="{FF2B5EF4-FFF2-40B4-BE49-F238E27FC236}">
                <a16:creationId xmlns:a16="http://schemas.microsoft.com/office/drawing/2014/main" id="{FEAB1F27-DDF8-9C49-B16C-E877B499C396}"/>
              </a:ext>
            </a:extLst>
          </p:cNvPr>
          <p:cNvSpPr/>
          <p:nvPr/>
        </p:nvSpPr>
        <p:spPr>
          <a:xfrm>
            <a:off x="1796" y="1750192"/>
            <a:ext cx="3848856" cy="2819535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500" b="1" dirty="0"/>
              <a:t>5900</a:t>
            </a:r>
            <a:r>
              <a:rPr lang="ja-JP" altLang="en-US" sz="3500" b="1" dirty="0"/>
              <a:t>万人</a:t>
            </a:r>
          </a:p>
        </p:txBody>
      </p:sp>
      <p:sp>
        <p:nvSpPr>
          <p:cNvPr id="36" name="処理 35">
            <a:extLst>
              <a:ext uri="{FF2B5EF4-FFF2-40B4-BE49-F238E27FC236}">
                <a16:creationId xmlns:a16="http://schemas.microsoft.com/office/drawing/2014/main" id="{6AF9D646-8E2D-9B4B-9092-7A160AE6A547}"/>
              </a:ext>
            </a:extLst>
          </p:cNvPr>
          <p:cNvSpPr/>
          <p:nvPr/>
        </p:nvSpPr>
        <p:spPr>
          <a:xfrm>
            <a:off x="7088249" y="1337108"/>
            <a:ext cx="5101955" cy="86815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/>
              <a:t>世界の非識字率</a:t>
            </a:r>
          </a:p>
        </p:txBody>
      </p:sp>
      <p:sp>
        <p:nvSpPr>
          <p:cNvPr id="37" name="爆発: 8 pt 36">
            <a:extLst>
              <a:ext uri="{FF2B5EF4-FFF2-40B4-BE49-F238E27FC236}">
                <a16:creationId xmlns:a16="http://schemas.microsoft.com/office/drawing/2014/main" id="{F96E1E24-58B6-7941-8A5B-AEE11FA6667A}"/>
              </a:ext>
            </a:extLst>
          </p:cNvPr>
          <p:cNvSpPr/>
          <p:nvPr/>
        </p:nvSpPr>
        <p:spPr>
          <a:xfrm>
            <a:off x="8707867" y="1840703"/>
            <a:ext cx="3283421" cy="2706033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700" b="1" dirty="0"/>
              <a:t>3</a:t>
            </a:r>
            <a:r>
              <a:rPr lang="ja-JP" altLang="en-US" sz="4700" b="1" dirty="0"/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2421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処理 2">
            <a:extLst>
              <a:ext uri="{FF2B5EF4-FFF2-40B4-BE49-F238E27FC236}">
                <a16:creationId xmlns:a16="http://schemas.microsoft.com/office/drawing/2014/main" id="{D2554C60-536E-CF45-A879-40052E3B7C6D}"/>
              </a:ext>
            </a:extLst>
          </p:cNvPr>
          <p:cNvSpPr/>
          <p:nvPr/>
        </p:nvSpPr>
        <p:spPr>
          <a:xfrm>
            <a:off x="0" y="290463"/>
            <a:ext cx="6392333" cy="12252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/>
              <a:t>小学校に通えている割合</a:t>
            </a: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27A6EB31-BF58-7F45-9BDA-7C421DA94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74" y="1515759"/>
            <a:ext cx="5425851" cy="5235470"/>
          </a:xfrm>
          <a:prstGeom prst="rect">
            <a:avLst/>
          </a:prstGeom>
        </p:spPr>
      </p:pic>
      <p:pic>
        <p:nvPicPr>
          <p:cNvPr id="6" name="図 6">
            <a:extLst>
              <a:ext uri="{FF2B5EF4-FFF2-40B4-BE49-F238E27FC236}">
                <a16:creationId xmlns:a16="http://schemas.microsoft.com/office/drawing/2014/main" id="{24A3975E-2744-7346-B034-6B5C5E5B7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5" y="2506314"/>
            <a:ext cx="2658921" cy="1845371"/>
          </a:xfrm>
          <a:prstGeom prst="rect">
            <a:avLst/>
          </a:prstGeom>
        </p:spPr>
      </p:pic>
      <p:pic>
        <p:nvPicPr>
          <p:cNvPr id="7" name="図 7">
            <a:extLst>
              <a:ext uri="{FF2B5EF4-FFF2-40B4-BE49-F238E27FC236}">
                <a16:creationId xmlns:a16="http://schemas.microsoft.com/office/drawing/2014/main" id="{F695B2A4-8F70-0F48-BEA3-D1E2FA3AC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925" y="2643100"/>
            <a:ext cx="3163490" cy="1571797"/>
          </a:xfrm>
          <a:prstGeom prst="rect">
            <a:avLst/>
          </a:prstGeom>
        </p:spPr>
      </p:pic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B55A4F5-EF8D-2D48-B7CA-99453DF0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526" y="1682402"/>
            <a:ext cx="5157787" cy="823912"/>
          </a:xfrm>
        </p:spPr>
        <p:txBody>
          <a:bodyPr>
            <a:normAutofit/>
          </a:bodyPr>
          <a:lstStyle/>
          <a:p>
            <a:r>
              <a:rPr lang="ja-JP" altLang="en-US" sz="3700" dirty="0"/>
              <a:t>日本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583934D0-A27E-0D48-8C35-67478C365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83265" y="1667474"/>
            <a:ext cx="5183188" cy="823912"/>
          </a:xfrm>
        </p:spPr>
        <p:txBody>
          <a:bodyPr>
            <a:normAutofit/>
          </a:bodyPr>
          <a:lstStyle/>
          <a:p>
            <a:r>
              <a:rPr lang="ja-JP" altLang="en-US" sz="3300" dirty="0"/>
              <a:t>エリトリア</a:t>
            </a:r>
          </a:p>
        </p:txBody>
      </p:sp>
      <p:sp>
        <p:nvSpPr>
          <p:cNvPr id="13" name="処理 12">
            <a:extLst>
              <a:ext uri="{FF2B5EF4-FFF2-40B4-BE49-F238E27FC236}">
                <a16:creationId xmlns:a16="http://schemas.microsoft.com/office/drawing/2014/main" id="{1D4AD34B-4B8E-304E-B7A1-D5E9EDB91D50}"/>
              </a:ext>
            </a:extLst>
          </p:cNvPr>
          <p:cNvSpPr/>
          <p:nvPr/>
        </p:nvSpPr>
        <p:spPr>
          <a:xfrm>
            <a:off x="636985" y="4518328"/>
            <a:ext cx="2459439" cy="82391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200" b="1" dirty="0"/>
              <a:t>99.92%</a:t>
            </a:r>
            <a:endParaRPr lang="ja-JP" altLang="en-US" sz="4200" b="1" dirty="0"/>
          </a:p>
        </p:txBody>
      </p:sp>
      <p:sp>
        <p:nvSpPr>
          <p:cNvPr id="14" name="処理 13">
            <a:extLst>
              <a:ext uri="{FF2B5EF4-FFF2-40B4-BE49-F238E27FC236}">
                <a16:creationId xmlns:a16="http://schemas.microsoft.com/office/drawing/2014/main" id="{BE406A97-042B-8447-8C1D-781EFCEC4550}"/>
              </a:ext>
            </a:extLst>
          </p:cNvPr>
          <p:cNvSpPr/>
          <p:nvPr/>
        </p:nvSpPr>
        <p:spPr>
          <a:xfrm>
            <a:off x="9160950" y="4366614"/>
            <a:ext cx="2459439" cy="82391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200" b="1" dirty="0"/>
              <a:t>32.94%</a:t>
            </a:r>
            <a:endParaRPr lang="ja-JP" alt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4359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6EC1189D-C0E1-0247-8764-42AA60990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6" y="2857500"/>
            <a:ext cx="4000500" cy="4000500"/>
          </a:xfrm>
          <a:prstGeom prst="rect">
            <a:avLst/>
          </a:prstGeom>
        </p:spPr>
      </p:pic>
      <p:pic>
        <p:nvPicPr>
          <p:cNvPr id="11" name="図 11">
            <a:extLst>
              <a:ext uri="{FF2B5EF4-FFF2-40B4-BE49-F238E27FC236}">
                <a16:creationId xmlns:a16="http://schemas.microsoft.com/office/drawing/2014/main" id="{688E35E3-E5C2-5A4F-8131-9681CA9E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70" y="1605972"/>
            <a:ext cx="3074470" cy="2914063"/>
          </a:xfrm>
          <a:prstGeom prst="rect">
            <a:avLst/>
          </a:prstGeom>
        </p:spPr>
      </p:pic>
      <p:pic>
        <p:nvPicPr>
          <p:cNvPr id="12" name="図 12">
            <a:extLst>
              <a:ext uri="{FF2B5EF4-FFF2-40B4-BE49-F238E27FC236}">
                <a16:creationId xmlns:a16="http://schemas.microsoft.com/office/drawing/2014/main" id="{C5497A7B-1377-CE46-B4A3-F13061981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11" y="3783530"/>
            <a:ext cx="3074470" cy="3074470"/>
          </a:xfrm>
          <a:prstGeom prst="rect">
            <a:avLst/>
          </a:prstGeom>
        </p:spPr>
      </p:pic>
      <p:pic>
        <p:nvPicPr>
          <p:cNvPr id="13" name="図 13">
            <a:extLst>
              <a:ext uri="{FF2B5EF4-FFF2-40B4-BE49-F238E27FC236}">
                <a16:creationId xmlns:a16="http://schemas.microsoft.com/office/drawing/2014/main" id="{46A22938-146B-3C44-B782-314108137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56" y="494300"/>
            <a:ext cx="3626344" cy="4400903"/>
          </a:xfrm>
          <a:prstGeom prst="rect">
            <a:avLst/>
          </a:prstGeom>
        </p:spPr>
      </p:pic>
      <p:sp>
        <p:nvSpPr>
          <p:cNvPr id="6" name="処理 5">
            <a:extLst>
              <a:ext uri="{FF2B5EF4-FFF2-40B4-BE49-F238E27FC236}">
                <a16:creationId xmlns:a16="http://schemas.microsoft.com/office/drawing/2014/main" id="{A8725070-4BF2-D94F-B277-B5773158FE3A}"/>
              </a:ext>
            </a:extLst>
          </p:cNvPr>
          <p:cNvSpPr/>
          <p:nvPr/>
        </p:nvSpPr>
        <p:spPr>
          <a:xfrm>
            <a:off x="0" y="291040"/>
            <a:ext cx="6096000" cy="12252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500" b="1" dirty="0"/>
              <a:t>音声をつける</a:t>
            </a:r>
          </a:p>
        </p:txBody>
      </p:sp>
    </p:spTree>
    <p:extLst>
      <p:ext uri="{BB962C8B-B14F-4D97-AF65-F5344CB8AC3E}">
        <p14:creationId xmlns:p14="http://schemas.microsoft.com/office/powerpoint/2010/main" val="26308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B8CFE2FC-FB38-124F-9BE1-F2CCD4C65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1" y="2872945"/>
            <a:ext cx="3985056" cy="3985056"/>
          </a:xfrm>
          <a:prstGeom prst="rect">
            <a:avLst/>
          </a:prstGeom>
        </p:spPr>
      </p:pic>
      <p:sp>
        <p:nvSpPr>
          <p:cNvPr id="3" name="処理 2">
            <a:extLst>
              <a:ext uri="{FF2B5EF4-FFF2-40B4-BE49-F238E27FC236}">
                <a16:creationId xmlns:a16="http://schemas.microsoft.com/office/drawing/2014/main" id="{4026E152-94DE-F64D-9FA7-6839DE568553}"/>
              </a:ext>
            </a:extLst>
          </p:cNvPr>
          <p:cNvSpPr/>
          <p:nvPr/>
        </p:nvSpPr>
        <p:spPr>
          <a:xfrm>
            <a:off x="0" y="403353"/>
            <a:ext cx="7874001" cy="137464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/>
              <a:t>絵でも伝えることができる</a:t>
            </a:r>
          </a:p>
        </p:txBody>
      </p:sp>
      <p:sp>
        <p:nvSpPr>
          <p:cNvPr id="4" name="処理 3">
            <a:extLst>
              <a:ext uri="{FF2B5EF4-FFF2-40B4-BE49-F238E27FC236}">
                <a16:creationId xmlns:a16="http://schemas.microsoft.com/office/drawing/2014/main" id="{A64CC22B-BDA4-2A4E-AE10-32CE8CF9A04B}"/>
              </a:ext>
            </a:extLst>
          </p:cNvPr>
          <p:cNvSpPr/>
          <p:nvPr/>
        </p:nvSpPr>
        <p:spPr>
          <a:xfrm>
            <a:off x="7347655" y="2203704"/>
            <a:ext cx="4844345" cy="928963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600" b="1" dirty="0"/>
              <a:t>バンクシー</a:t>
            </a:r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E8326C13-466C-654E-A671-DE9501E79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04" y="3998149"/>
            <a:ext cx="4111070" cy="2730711"/>
          </a:xfrm>
          <a:prstGeom prst="rect">
            <a:avLst/>
          </a:prstGeom>
        </p:spPr>
      </p:pic>
      <p:pic>
        <p:nvPicPr>
          <p:cNvPr id="6" name="図 6">
            <a:extLst>
              <a:ext uri="{FF2B5EF4-FFF2-40B4-BE49-F238E27FC236}">
                <a16:creationId xmlns:a16="http://schemas.microsoft.com/office/drawing/2014/main" id="{CAF7A50E-E2C6-704B-9BD0-08F46CA36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67" y="3337297"/>
            <a:ext cx="4106333" cy="27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D065F9B6-7122-CB44-8552-A66A9813A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57B2EE28-7AB3-5342-B656-D35194C04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8848" r="4977" b="5144"/>
          <a:stretch/>
        </p:blipFill>
        <p:spPr>
          <a:xfrm>
            <a:off x="213692" y="381000"/>
            <a:ext cx="11764615" cy="6378222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040DE103-4820-7F44-8305-64C0ED31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707" y="2766218"/>
            <a:ext cx="10515600" cy="1325563"/>
          </a:xfrm>
        </p:spPr>
        <p:txBody>
          <a:bodyPr>
            <a:noAutofit/>
          </a:bodyPr>
          <a:lstStyle/>
          <a:p>
            <a:r>
              <a:rPr lang="ja-JP" altLang="en-US" sz="6100" b="1" dirty="0"/>
              <a:t>イギリス文学から</a:t>
            </a:r>
            <a:br>
              <a:rPr lang="ja-JP" altLang="en-US" sz="6100" b="1" dirty="0"/>
            </a:br>
            <a:r>
              <a:rPr lang="ja-JP" altLang="en-US" sz="6100" b="1" dirty="0"/>
              <a:t>　　　　　歴史を読み解く</a:t>
            </a:r>
          </a:p>
        </p:txBody>
      </p:sp>
    </p:spTree>
    <p:extLst>
      <p:ext uri="{BB962C8B-B14F-4D97-AF65-F5344CB8AC3E}">
        <p14:creationId xmlns:p14="http://schemas.microsoft.com/office/powerpoint/2010/main" val="365009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処理 1">
            <a:extLst>
              <a:ext uri="{FF2B5EF4-FFF2-40B4-BE49-F238E27FC236}">
                <a16:creationId xmlns:a16="http://schemas.microsoft.com/office/drawing/2014/main" id="{A39436F1-DA74-F24D-B4F2-5E5F523BF65B}"/>
              </a:ext>
            </a:extLst>
          </p:cNvPr>
          <p:cNvSpPr/>
          <p:nvPr/>
        </p:nvSpPr>
        <p:spPr>
          <a:xfrm>
            <a:off x="-42334" y="107019"/>
            <a:ext cx="7986889" cy="152987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/>
              <a:t>探究活動を通して</a:t>
            </a:r>
          </a:p>
        </p:txBody>
      </p:sp>
      <p:sp>
        <p:nvSpPr>
          <p:cNvPr id="3" name="処理 2">
            <a:extLst>
              <a:ext uri="{FF2B5EF4-FFF2-40B4-BE49-F238E27FC236}">
                <a16:creationId xmlns:a16="http://schemas.microsoft.com/office/drawing/2014/main" id="{562FBFDF-9AA0-2040-BB8B-4809F5AF2094}"/>
              </a:ext>
            </a:extLst>
          </p:cNvPr>
          <p:cNvSpPr/>
          <p:nvPr/>
        </p:nvSpPr>
        <p:spPr>
          <a:xfrm>
            <a:off x="-28223" y="2195463"/>
            <a:ext cx="6956779" cy="12252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いろんな方法で伝えることができる</a:t>
            </a:r>
          </a:p>
        </p:txBody>
      </p:sp>
      <p:sp>
        <p:nvSpPr>
          <p:cNvPr id="4" name="処理 3">
            <a:extLst>
              <a:ext uri="{FF2B5EF4-FFF2-40B4-BE49-F238E27FC236}">
                <a16:creationId xmlns:a16="http://schemas.microsoft.com/office/drawing/2014/main" id="{F334324D-74A1-014A-8852-3C3163636E2C}"/>
              </a:ext>
            </a:extLst>
          </p:cNvPr>
          <p:cNvSpPr/>
          <p:nvPr/>
        </p:nvSpPr>
        <p:spPr>
          <a:xfrm>
            <a:off x="6815291" y="3476017"/>
            <a:ext cx="5376709" cy="105058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/>
              <a:t>本が人を変える</a:t>
            </a:r>
          </a:p>
        </p:txBody>
      </p:sp>
      <p:sp>
        <p:nvSpPr>
          <p:cNvPr id="5" name="処理 4">
            <a:extLst>
              <a:ext uri="{FF2B5EF4-FFF2-40B4-BE49-F238E27FC236}">
                <a16:creationId xmlns:a16="http://schemas.microsoft.com/office/drawing/2014/main" id="{0E82C106-03DC-D94A-8C57-E2BF803B903A}"/>
              </a:ext>
            </a:extLst>
          </p:cNvPr>
          <p:cNvSpPr/>
          <p:nvPr/>
        </p:nvSpPr>
        <p:spPr>
          <a:xfrm>
            <a:off x="4487332" y="5285796"/>
            <a:ext cx="7704668" cy="12252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300" b="1" dirty="0"/>
              <a:t>私たちにしかできないことをするべき</a:t>
            </a:r>
          </a:p>
        </p:txBody>
      </p:sp>
      <p:sp>
        <p:nvSpPr>
          <p:cNvPr id="6" name="処理 5">
            <a:extLst>
              <a:ext uri="{FF2B5EF4-FFF2-40B4-BE49-F238E27FC236}">
                <a16:creationId xmlns:a16="http://schemas.microsoft.com/office/drawing/2014/main" id="{9909E400-741B-5B4D-885A-0D88496373A7}"/>
              </a:ext>
            </a:extLst>
          </p:cNvPr>
          <p:cNvSpPr/>
          <p:nvPr/>
        </p:nvSpPr>
        <p:spPr>
          <a:xfrm>
            <a:off x="-28223" y="4098587"/>
            <a:ext cx="6561667" cy="105058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/>
              <a:t>ペンは剣よりも強し</a:t>
            </a:r>
          </a:p>
        </p:txBody>
      </p:sp>
    </p:spTree>
    <p:extLst>
      <p:ext uri="{BB962C8B-B14F-4D97-AF65-F5344CB8AC3E}">
        <p14:creationId xmlns:p14="http://schemas.microsoft.com/office/powerpoint/2010/main" val="29135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処理 2">
            <a:extLst>
              <a:ext uri="{FF2B5EF4-FFF2-40B4-BE49-F238E27FC236}">
                <a16:creationId xmlns:a16="http://schemas.microsoft.com/office/drawing/2014/main" id="{3C3E8BFC-61DE-9E4D-BEB9-A4EA9703C913}"/>
              </a:ext>
            </a:extLst>
          </p:cNvPr>
          <p:cNvSpPr/>
          <p:nvPr/>
        </p:nvSpPr>
        <p:spPr>
          <a:xfrm>
            <a:off x="0" y="756130"/>
            <a:ext cx="6096000" cy="12252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700" b="1" dirty="0"/>
              <a:t>ロビンソン・クルーソー</a:t>
            </a:r>
          </a:p>
        </p:txBody>
      </p:sp>
      <p:sp>
        <p:nvSpPr>
          <p:cNvPr id="4" name="処理 3">
            <a:extLst>
              <a:ext uri="{FF2B5EF4-FFF2-40B4-BE49-F238E27FC236}">
                <a16:creationId xmlns:a16="http://schemas.microsoft.com/office/drawing/2014/main" id="{CFA91550-C7F4-EE4B-8074-447B780D2BCB}"/>
              </a:ext>
            </a:extLst>
          </p:cNvPr>
          <p:cNvSpPr/>
          <p:nvPr/>
        </p:nvSpPr>
        <p:spPr>
          <a:xfrm>
            <a:off x="5954889" y="2647019"/>
            <a:ext cx="6237111" cy="12252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100" b="1" dirty="0"/>
              <a:t>不思議の国のアリス</a:t>
            </a:r>
          </a:p>
        </p:txBody>
      </p:sp>
      <p:sp>
        <p:nvSpPr>
          <p:cNvPr id="5" name="処理 4">
            <a:extLst>
              <a:ext uri="{FF2B5EF4-FFF2-40B4-BE49-F238E27FC236}">
                <a16:creationId xmlns:a16="http://schemas.microsoft.com/office/drawing/2014/main" id="{5B6D1941-F278-804E-B3CC-9D9503987F64}"/>
              </a:ext>
            </a:extLst>
          </p:cNvPr>
          <p:cNvSpPr/>
          <p:nvPr/>
        </p:nvSpPr>
        <p:spPr>
          <a:xfrm>
            <a:off x="0" y="4537908"/>
            <a:ext cx="6096000" cy="12252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/>
              <a:t>ハリーポッター</a:t>
            </a:r>
          </a:p>
        </p:txBody>
      </p:sp>
    </p:spTree>
    <p:extLst>
      <p:ext uri="{BB962C8B-B14F-4D97-AF65-F5344CB8AC3E}">
        <p14:creationId xmlns:p14="http://schemas.microsoft.com/office/powerpoint/2010/main" val="41558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EF7E263C-213A-4343-A5EA-F50EC391A3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91" y="449791"/>
            <a:ext cx="5958417" cy="5958417"/>
          </a:xfrm>
        </p:spPr>
      </p:pic>
      <p:pic>
        <p:nvPicPr>
          <p:cNvPr id="5" name="図 5">
            <a:extLst>
              <a:ext uri="{FF2B5EF4-FFF2-40B4-BE49-F238E27FC236}">
                <a16:creationId xmlns:a16="http://schemas.microsoft.com/office/drawing/2014/main" id="{121B8D6A-4FD0-F242-ABA9-56FA2985F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0154" y="0"/>
            <a:ext cx="2113845" cy="2113845"/>
          </a:xfrm>
          <a:prstGeom prst="rect">
            <a:avLst/>
          </a:prstGeom>
        </p:spPr>
      </p:pic>
      <p:pic>
        <p:nvPicPr>
          <p:cNvPr id="8" name="図 8">
            <a:extLst>
              <a:ext uri="{FF2B5EF4-FFF2-40B4-BE49-F238E27FC236}">
                <a16:creationId xmlns:a16="http://schemas.microsoft.com/office/drawing/2014/main" id="{3CE37E79-5561-7C40-874F-2FB680B19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929" y="5469465"/>
            <a:ext cx="1190980" cy="1190980"/>
          </a:xfrm>
          <a:prstGeom prst="rect">
            <a:avLst/>
          </a:prstGeom>
        </p:spPr>
      </p:pic>
      <p:pic>
        <p:nvPicPr>
          <p:cNvPr id="9" name="図 9">
            <a:extLst>
              <a:ext uri="{FF2B5EF4-FFF2-40B4-BE49-F238E27FC236}">
                <a16:creationId xmlns:a16="http://schemas.microsoft.com/office/drawing/2014/main" id="{D2E07B85-C181-5544-9E73-AA108D8F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924" y="3894667"/>
            <a:ext cx="1783644" cy="17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5BF508C1-C103-E841-B2BE-525720D4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2" y="2540206"/>
            <a:ext cx="3397249" cy="4317794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37B7A0AC-5768-0E4A-9423-28C19599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221" y="3541889"/>
            <a:ext cx="10515600" cy="1325563"/>
          </a:xfrm>
        </p:spPr>
        <p:txBody>
          <a:bodyPr>
            <a:noAutofit/>
          </a:bodyPr>
          <a:lstStyle/>
          <a:p>
            <a:r>
              <a:rPr lang="ja-JP" altLang="en-US" sz="4800" b="1" dirty="0"/>
              <a:t>どうすれば</a:t>
            </a:r>
            <a:br>
              <a:rPr lang="ja-JP" altLang="en-US" sz="4800" b="1" dirty="0"/>
            </a:br>
            <a:r>
              <a:rPr lang="ja-JP" altLang="en-US" sz="4800" b="1" dirty="0"/>
              <a:t>戦争をなくすことができる？</a:t>
            </a:r>
          </a:p>
        </p:txBody>
      </p:sp>
      <p:pic>
        <p:nvPicPr>
          <p:cNvPr id="10" name="図 10">
            <a:extLst>
              <a:ext uri="{FF2B5EF4-FFF2-40B4-BE49-F238E27FC236}">
                <a16:creationId xmlns:a16="http://schemas.microsoft.com/office/drawing/2014/main" id="{8B5A96EF-63E9-6D48-886C-53971DD97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82" y="1314979"/>
            <a:ext cx="1882422" cy="18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5ED0CDCB-FF78-5E45-9CB6-9EBE7C8FB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38" y="4882444"/>
            <a:ext cx="4875162" cy="1975556"/>
          </a:xfrm>
          <a:prstGeom prst="rect">
            <a:avLst/>
          </a:prstGeom>
        </p:spPr>
      </p:pic>
      <p:pic>
        <p:nvPicPr>
          <p:cNvPr id="3" name="図 3">
            <a:extLst>
              <a:ext uri="{FF2B5EF4-FFF2-40B4-BE49-F238E27FC236}">
                <a16:creationId xmlns:a16="http://schemas.microsoft.com/office/drawing/2014/main" id="{B88B2EE9-EBF3-1C45-9DAB-5C600CB29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7"/>
          <a:stretch/>
        </p:blipFill>
        <p:spPr>
          <a:xfrm flipH="1">
            <a:off x="5086258" y="4201301"/>
            <a:ext cx="2230580" cy="2656699"/>
          </a:xfrm>
          <a:prstGeom prst="rect">
            <a:avLst/>
          </a:prstGeom>
        </p:spPr>
      </p:pic>
      <p:pic>
        <p:nvPicPr>
          <p:cNvPr id="4" name="図 4">
            <a:extLst>
              <a:ext uri="{FF2B5EF4-FFF2-40B4-BE49-F238E27FC236}">
                <a16:creationId xmlns:a16="http://schemas.microsoft.com/office/drawing/2014/main" id="{380BD1BB-FBA5-D941-8111-3B714B72F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3692"/>
            <a:ext cx="5192889" cy="2104308"/>
          </a:xfrm>
          <a:prstGeom prst="rect">
            <a:avLst/>
          </a:prstGeom>
        </p:spPr>
      </p:pic>
      <p:pic>
        <p:nvPicPr>
          <p:cNvPr id="5" name="図 5">
            <a:extLst>
              <a:ext uri="{FF2B5EF4-FFF2-40B4-BE49-F238E27FC236}">
                <a16:creationId xmlns:a16="http://schemas.microsoft.com/office/drawing/2014/main" id="{4797F8E2-1470-994C-8355-3753F001E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38" y="4882444"/>
            <a:ext cx="4875162" cy="1975556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579A3117-C47B-8649-9F81-9CA52FF6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9" y="1762125"/>
            <a:ext cx="11909778" cy="1975556"/>
          </a:xfrm>
        </p:spPr>
        <p:txBody>
          <a:bodyPr>
            <a:noAutofit/>
          </a:bodyPr>
          <a:lstStyle/>
          <a:p>
            <a:r>
              <a:rPr lang="ja-JP" altLang="en-US" sz="6400" b="1" dirty="0"/>
              <a:t>戦争のことを知らないから　　　　　　　　　　　　　　　　　　　　　　　　　　　　</a:t>
            </a:r>
            <a:br>
              <a:rPr lang="ja-JP" altLang="en-US" sz="6400" b="1" dirty="0"/>
            </a:br>
            <a:r>
              <a:rPr lang="ja-JP" altLang="en-US" sz="6400" b="1" dirty="0"/>
              <a:t>　　　　　　　　戦争が起こる</a:t>
            </a:r>
          </a:p>
        </p:txBody>
      </p:sp>
    </p:spTree>
    <p:extLst>
      <p:ext uri="{BB962C8B-B14F-4D97-AF65-F5344CB8AC3E}">
        <p14:creationId xmlns:p14="http://schemas.microsoft.com/office/powerpoint/2010/main" val="37209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処理 2">
            <a:extLst>
              <a:ext uri="{FF2B5EF4-FFF2-40B4-BE49-F238E27FC236}">
                <a16:creationId xmlns:a16="http://schemas.microsoft.com/office/drawing/2014/main" id="{CEFECBC0-C51D-264E-AA88-29B75D290B8D}"/>
              </a:ext>
            </a:extLst>
          </p:cNvPr>
          <p:cNvSpPr/>
          <p:nvPr/>
        </p:nvSpPr>
        <p:spPr>
          <a:xfrm>
            <a:off x="0" y="361018"/>
            <a:ext cx="7380111" cy="12252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100" b="1" dirty="0"/>
              <a:t>日本は世界で唯一の被爆国</a:t>
            </a: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25D920D5-9AA3-184C-8A80-93D5006A9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57" y="1220971"/>
            <a:ext cx="6148243" cy="3987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5">
            <a:extLst>
              <a:ext uri="{FF2B5EF4-FFF2-40B4-BE49-F238E27FC236}">
                <a16:creationId xmlns:a16="http://schemas.microsoft.com/office/drawing/2014/main" id="{F7DCAC74-15FA-2047-9ABA-6A97183C5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8" y="1586314"/>
            <a:ext cx="5312679" cy="3528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3">
            <a:extLst>
              <a:ext uri="{FF2B5EF4-FFF2-40B4-BE49-F238E27FC236}">
                <a16:creationId xmlns:a16="http://schemas.microsoft.com/office/drawing/2014/main" id="{DA1FB1FB-F130-184A-AD3C-86DA5792E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12" y="3240263"/>
            <a:ext cx="5436043" cy="3617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1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5BF508C1-C103-E841-B2BE-525720D4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2" y="2540206"/>
            <a:ext cx="3397249" cy="4317794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37B7A0AC-5768-0E4A-9423-28C19599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221" y="37021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ja-JP" altLang="en-US" sz="5600" b="1" dirty="0"/>
              <a:t>戦争について知れば</a:t>
            </a:r>
            <a:br>
              <a:rPr lang="ja-JP" altLang="en-US" sz="5600" b="1" dirty="0"/>
            </a:br>
            <a:r>
              <a:rPr lang="ja-JP" altLang="en-US" sz="5600" b="1" dirty="0"/>
              <a:t>　戦争をなくせるのでは？</a:t>
            </a:r>
          </a:p>
        </p:txBody>
      </p:sp>
      <p:pic>
        <p:nvPicPr>
          <p:cNvPr id="10" name="図 10">
            <a:extLst>
              <a:ext uri="{FF2B5EF4-FFF2-40B4-BE49-F238E27FC236}">
                <a16:creationId xmlns:a16="http://schemas.microsoft.com/office/drawing/2014/main" id="{8B5A96EF-63E9-6D48-886C-53971DD97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82" y="1314979"/>
            <a:ext cx="1882422" cy="18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EEE73B82-E9B2-A547-82F5-6C552D476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8164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F32D25B9-12FF-D948-B5DA-BE2AC2F2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79" y="633236"/>
            <a:ext cx="12982222" cy="2076097"/>
          </a:xfrm>
        </p:spPr>
        <p:txBody>
          <a:bodyPr>
            <a:noAutofit/>
          </a:bodyPr>
          <a:lstStyle/>
          <a:p>
            <a:r>
              <a:rPr lang="ja-JP" altLang="en-US" sz="5700" b="1" dirty="0"/>
              <a:t>寄付された本で</a:t>
            </a:r>
            <a:br>
              <a:rPr lang="ja-JP" altLang="en-US" sz="5700" b="1" dirty="0"/>
            </a:br>
            <a:r>
              <a:rPr lang="ja-JP" altLang="en-US" sz="5700" b="1" dirty="0"/>
              <a:t>　　　　　小さな図書館をつくる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DF095A-B67D-A749-B7C3-3431AC5F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433" y="2864923"/>
            <a:ext cx="7459133" cy="3359841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ja-JP" altLang="en-US" sz="4900" b="1" dirty="0"/>
              <a:t>本を寄付する</a:t>
            </a:r>
          </a:p>
          <a:p>
            <a:pPr marL="514350" indent="-514350">
              <a:buFont typeface="+mj-ea"/>
              <a:buAutoNum type="circleNumDbPlain"/>
            </a:pPr>
            <a:r>
              <a:rPr lang="ja-JP" altLang="en-US" sz="4900" b="1" dirty="0"/>
              <a:t>翻訳する</a:t>
            </a:r>
          </a:p>
          <a:p>
            <a:pPr marL="514350" indent="-514350">
              <a:buFont typeface="+mj-ea"/>
              <a:buAutoNum type="circleNumDbPlain"/>
            </a:pPr>
            <a:endParaRPr lang="ja-JP" altLang="en-US" sz="4900" b="1" dirty="0"/>
          </a:p>
          <a:p>
            <a:pPr marL="514350" indent="-514350">
              <a:buFont typeface="+mj-ea"/>
              <a:buAutoNum type="circleNumDbPlain"/>
            </a:pPr>
            <a:endParaRPr lang="ja-JP" altLang="en-US" sz="4900" b="1" dirty="0"/>
          </a:p>
          <a:p>
            <a:pPr marL="514350" indent="-514350">
              <a:buFont typeface="+mj-ea"/>
              <a:buAutoNum type="circleNumDbPlain"/>
            </a:pPr>
            <a:endParaRPr lang="ja-JP" altLang="en-US" sz="4900" b="1" dirty="0"/>
          </a:p>
        </p:txBody>
      </p:sp>
    </p:spTree>
    <p:extLst>
      <p:ext uri="{BB962C8B-B14F-4D97-AF65-F5344CB8AC3E}">
        <p14:creationId xmlns:p14="http://schemas.microsoft.com/office/powerpoint/2010/main" val="16786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270</Words>
  <Application>Microsoft Office PowerPoint</Application>
  <PresentationFormat>ワイド画面</PresentationFormat>
  <Paragraphs>50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游ゴシック</vt:lpstr>
      <vt:lpstr>游ゴシック Light</vt:lpstr>
      <vt:lpstr>Arial</vt:lpstr>
      <vt:lpstr>Office テーマ</vt:lpstr>
      <vt:lpstr>本で戦争はなくせるか </vt:lpstr>
      <vt:lpstr>イギリス文学から 　　　　　歴史を読み解く</vt:lpstr>
      <vt:lpstr>PowerPoint プレゼンテーション</vt:lpstr>
      <vt:lpstr>PowerPoint プレゼンテーション</vt:lpstr>
      <vt:lpstr>どうすれば 戦争をなくすことができる？</vt:lpstr>
      <vt:lpstr>戦争のことを知らないから　　　　　　　　　　　　　　　　　　　　　　　　　　　　 　　　　　　　　戦争が起こる</vt:lpstr>
      <vt:lpstr>PowerPoint プレゼンテーション</vt:lpstr>
      <vt:lpstr>戦争について知れば 　戦争をなくせるのでは？</vt:lpstr>
      <vt:lpstr>寄付された本で 　　　　　小さな図書館をつくる</vt:lpstr>
      <vt:lpstr>PowerPoint プレゼンテーション</vt:lpstr>
      <vt:lpstr>PowerPoint プレゼンテーション</vt:lpstr>
      <vt:lpstr>PowerPoint プレゼンテーション</vt:lpstr>
      <vt:lpstr>寄付された本で 　　　　　小さな図書館をつくる</vt:lpstr>
      <vt:lpstr>文字が読めないかもしれない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本で戦争はなくせるか </dc:title>
  <dc:creator>玖珠美山 1111 梶原　友唯</dc:creator>
  <cp:lastModifiedBy>Windows ユーザー</cp:lastModifiedBy>
  <cp:revision>17</cp:revision>
  <dcterms:created xsi:type="dcterms:W3CDTF">2023-01-30T11:33:06Z</dcterms:created>
  <dcterms:modified xsi:type="dcterms:W3CDTF">2023-03-03T00:49:13Z</dcterms:modified>
</cp:coreProperties>
</file>