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322" r:id="rId6"/>
    <p:sldId id="272" r:id="rId7"/>
    <p:sldId id="320" r:id="rId8"/>
    <p:sldId id="286" r:id="rId9"/>
    <p:sldId id="261" r:id="rId10"/>
    <p:sldId id="301" r:id="rId11"/>
    <p:sldId id="302" r:id="rId12"/>
    <p:sldId id="303" r:id="rId13"/>
    <p:sldId id="323" r:id="rId14"/>
    <p:sldId id="267" r:id="rId15"/>
    <p:sldId id="304" r:id="rId16"/>
    <p:sldId id="284" r:id="rId17"/>
    <p:sldId id="305" r:id="rId18"/>
    <p:sldId id="306" r:id="rId19"/>
    <p:sldId id="307" r:id="rId20"/>
    <p:sldId id="321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0239;&#30000;&#12288;&#24248;&#24179;\Desktop\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0239;&#30000;&#12288;&#24248;&#24179;\Desktop\&#12464;&#12521;&#1250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___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_____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dirty="0"/>
              <a:t>１番草　草丈</a:t>
            </a:r>
            <a:endParaRPr lang="en-US" altLang="ja-JP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Sheet1!$B$18:$B$22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117</c:v>
                </c:pt>
                <c:pt idx="1">
                  <c:v>119</c:v>
                </c:pt>
                <c:pt idx="2">
                  <c:v>126</c:v>
                </c:pt>
                <c:pt idx="3">
                  <c:v>151</c:v>
                </c:pt>
                <c:pt idx="4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6-4318-ADF8-20E80737F1D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Sheet1!$B$18:$B$22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Sheet1!$D$18:$D$22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6-4318-ADF8-20E80737F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123408"/>
        <c:axId val="197055880"/>
      </c:barChart>
      <c:catAx>
        <c:axId val="19712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7055880"/>
        <c:crosses val="autoZero"/>
        <c:auto val="1"/>
        <c:lblAlgn val="ctr"/>
        <c:lblOffset val="100"/>
        <c:noMultiLvlLbl val="0"/>
      </c:catAx>
      <c:valAx>
        <c:axId val="19705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712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dirty="0"/>
              <a:t>２番草　草丈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Sheet1!$G$9:$G$13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Sheet1!$H$9:$H$13</c:f>
              <c:numCache>
                <c:formatCode>General</c:formatCode>
                <c:ptCount val="5"/>
                <c:pt idx="0">
                  <c:v>132</c:v>
                </c:pt>
                <c:pt idx="1">
                  <c:v>127</c:v>
                </c:pt>
                <c:pt idx="2">
                  <c:v>122</c:v>
                </c:pt>
                <c:pt idx="3">
                  <c:v>133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5-4308-8B12-A6B58629331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Sheet1!$G$9:$G$13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Sheet1!$I$9:$I$13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25-4308-8B12-A6B586293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893840"/>
        <c:axId val="196894224"/>
      </c:barChart>
      <c:catAx>
        <c:axId val="19689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6894224"/>
        <c:crosses val="autoZero"/>
        <c:auto val="1"/>
        <c:lblAlgn val="ctr"/>
        <c:lblOffset val="100"/>
        <c:noMultiLvlLbl val="0"/>
      </c:catAx>
      <c:valAx>
        <c:axId val="196894224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68938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今年度と昨年度の発芽の比較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Sheet1!$I$46:$I$47</c:f>
              <c:numCache>
                <c:formatCode>General</c:formatCode>
                <c:ptCount val="2"/>
                <c:pt idx="0">
                  <c:v>3500</c:v>
                </c:pt>
                <c:pt idx="1">
                  <c:v>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7-4F8E-8267-027CA32998F1}"/>
            </c:ext>
          </c:extLst>
        </c:ser>
        <c:ser>
          <c:idx val="1"/>
          <c:order val="1"/>
          <c:tx>
            <c:v>R3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Sheet1!$J$46:$J$47</c:f>
              <c:numCache>
                <c:formatCode>General</c:formatCode>
                <c:ptCount val="2"/>
                <c:pt idx="0">
                  <c:v>1016</c:v>
                </c:pt>
                <c:pt idx="1">
                  <c:v>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7-4F8E-8267-027CA3299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874056"/>
        <c:axId val="197009672"/>
      </c:barChart>
      <c:catAx>
        <c:axId val="1968740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7009672"/>
        <c:crosses val="autoZero"/>
        <c:auto val="1"/>
        <c:lblAlgn val="ctr"/>
        <c:lblOffset val="100"/>
        <c:noMultiLvlLbl val="0"/>
      </c:catAx>
      <c:valAx>
        <c:axId val="19700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687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889345353569E-2"/>
          <c:y val="0.18254637998702927"/>
          <c:w val="0.90286351706036749"/>
          <c:h val="0.691535797608632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D8D-4E77-9F15-E523586BBF64}"/>
              </c:ext>
            </c:extLst>
          </c:dPt>
          <c:cat>
            <c:strRef>
              <c:f>Sheet1!$I$29:$J$29</c:f>
              <c:strCache>
                <c:ptCount val="2"/>
                <c:pt idx="0">
                  <c:v>R3</c:v>
                </c:pt>
                <c:pt idx="1">
                  <c:v>R4</c:v>
                </c:pt>
              </c:strCache>
            </c:strRef>
          </c:cat>
          <c:val>
            <c:numRef>
              <c:f>Sheet1!$I$30:$J$30</c:f>
              <c:numCache>
                <c:formatCode>General</c:formatCode>
                <c:ptCount val="2"/>
                <c:pt idx="0">
                  <c:v>15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1-4F1A-9112-DFC6C6F1D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01560"/>
        <c:axId val="135303128"/>
      </c:barChart>
      <c:catAx>
        <c:axId val="13530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5303128"/>
        <c:crosses val="autoZero"/>
        <c:auto val="1"/>
        <c:lblAlgn val="ctr"/>
        <c:lblOffset val="100"/>
        <c:noMultiLvlLbl val="0"/>
      </c:catAx>
      <c:valAx>
        <c:axId val="13530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530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１番草における草丈の比較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40338164251207731"/>
          <c:y val="1.167456998284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Sheet1!$B$18:$B$22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117</c:v>
                </c:pt>
                <c:pt idx="1">
                  <c:v>119</c:v>
                </c:pt>
                <c:pt idx="2">
                  <c:v>126</c:v>
                </c:pt>
                <c:pt idx="3">
                  <c:v>151</c:v>
                </c:pt>
                <c:pt idx="4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2-4478-B53E-61082AB57D2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Sheet1!$B$18:$B$22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Sheet1!$D$18:$D$22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2-4478-B53E-61082AB57D28}"/>
            </c:ext>
          </c:extLst>
        </c:ser>
        <c:ser>
          <c:idx val="2"/>
          <c:order val="2"/>
          <c:tx>
            <c:v>R3</c:v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Sheet1!$B$18:$B$22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Sheet1!$E$18:$E$22</c:f>
              <c:numCache>
                <c:formatCode>General</c:formatCode>
                <c:ptCount val="5"/>
                <c:pt idx="0">
                  <c:v>103</c:v>
                </c:pt>
                <c:pt idx="1">
                  <c:v>114</c:v>
                </c:pt>
                <c:pt idx="2">
                  <c:v>120</c:v>
                </c:pt>
                <c:pt idx="3">
                  <c:v>117</c:v>
                </c:pt>
                <c:pt idx="4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2-4478-B53E-61082AB57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01952"/>
        <c:axId val="135302344"/>
      </c:barChart>
      <c:catAx>
        <c:axId val="1353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5302344"/>
        <c:crosses val="autoZero"/>
        <c:auto val="1"/>
        <c:lblAlgn val="ctr"/>
        <c:lblOffset val="100"/>
        <c:noMultiLvlLbl val="0"/>
      </c:catAx>
      <c:valAx>
        <c:axId val="13530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53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ja-JP" altLang="en-US" sz="2000" dirty="0">
                <a:solidFill>
                  <a:schemeClr val="tx1"/>
                </a:solidFill>
                <a:latin typeface="+mn-ea"/>
                <a:ea typeface="+mn-ea"/>
              </a:rPr>
              <a:t>２番草における草丈の比較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Sheet1!$G$9:$G$13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Sheet1!$H$9:$H$13</c:f>
              <c:numCache>
                <c:formatCode>General</c:formatCode>
                <c:ptCount val="5"/>
                <c:pt idx="0">
                  <c:v>132</c:v>
                </c:pt>
                <c:pt idx="1">
                  <c:v>127</c:v>
                </c:pt>
                <c:pt idx="2">
                  <c:v>122</c:v>
                </c:pt>
                <c:pt idx="3">
                  <c:v>133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C-4051-9AEF-0AEA4CA1A71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Sheet1!$G$9:$G$13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Sheet1!$I$9:$I$13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FC-4051-9AEF-0AEA4CA1A710}"/>
            </c:ext>
          </c:extLst>
        </c:ser>
        <c:ser>
          <c:idx val="2"/>
          <c:order val="2"/>
          <c:tx>
            <c:v>R3</c:v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Sheet1!$G$9:$G$13</c:f>
              <c:strCache>
                <c:ptCount val="5"/>
                <c:pt idx="0">
                  <c:v>A区</c:v>
                </c:pt>
                <c:pt idx="1">
                  <c:v>B区</c:v>
                </c:pt>
                <c:pt idx="2">
                  <c:v>C区</c:v>
                </c:pt>
                <c:pt idx="3">
                  <c:v>D区</c:v>
                </c:pt>
                <c:pt idx="4">
                  <c:v>E区</c:v>
                </c:pt>
              </c:strCache>
            </c:strRef>
          </c:cat>
          <c:val>
            <c:numRef>
              <c:f>Sheet1!$J$9:$J$13</c:f>
              <c:numCache>
                <c:formatCode>General</c:formatCode>
                <c:ptCount val="5"/>
                <c:pt idx="0">
                  <c:v>97</c:v>
                </c:pt>
                <c:pt idx="1">
                  <c:v>109</c:v>
                </c:pt>
                <c:pt idx="2">
                  <c:v>105</c:v>
                </c:pt>
                <c:pt idx="3">
                  <c:v>108</c:v>
                </c:pt>
                <c:pt idx="4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FC-4051-9AEF-0AEA4CA1A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38104"/>
        <c:axId val="196933400"/>
      </c:barChart>
      <c:catAx>
        <c:axId val="19693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6933400"/>
        <c:crosses val="autoZero"/>
        <c:auto val="1"/>
        <c:lblAlgn val="ctr"/>
        <c:lblOffset val="100"/>
        <c:noMultiLvlLbl val="0"/>
      </c:catAx>
      <c:valAx>
        <c:axId val="196933400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6938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422CB-EC85-47E9-ABF0-CF8F080E9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7D5B2A-6B19-4B7C-9C33-B44DCDA88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C83A1A-6169-4D95-8539-73C6249D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D22E13-0BB1-4834-B125-A92BDA09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FB3265-CE05-4860-B611-1B203400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9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869CD3-A914-42E6-80CD-87B6C12B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75B0488-967A-4D0C-9D79-ECCE45821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DBA6D-C1E1-422E-BA52-A20CE051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504C73-BE25-40F9-AD80-965ADBEC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A23FF6-F32A-4FE3-94B0-E8F04556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5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D8FAC1-818B-470B-91EE-8F696003D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C8B1CD-066B-49CA-BDD4-43B2D521A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736837-3CF7-4A12-AD4A-EFD1C1F9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2EA8CB-CCD8-47B3-A3FD-53587AFF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2C1F8C-04BC-4A54-B35C-47B2B541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87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65281-743C-41AE-A732-D64CE39B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0FCFC-5C9E-4703-882B-30E97F9A2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E3BC1C-75DF-4F14-AC58-42482A7E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2FF893-5219-4F1F-9E62-16EA691D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AC69D-0CC9-40A7-AAA6-9CDB3FCA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60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4AC384-3DF5-41DD-948B-58837514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F3AD07-863B-48CD-AC2A-60A3C60B0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E5789-D297-4886-9CFA-A8F1E944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5775ED-31C3-4150-8CA5-68C4BBFA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013446-3207-4D5A-8809-EF622512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58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A211B9-8A99-4ADA-8B67-038651DC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243104-2434-4413-888C-8D057F26F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BB57E-B132-4340-806B-4D8BB9D19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4D9A8F-590B-407D-979F-229B3403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BBE637-9E6C-46DA-B285-98436D47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B10B62-8516-4CF6-94E4-9E5DDAD1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73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879BE-4753-4132-A2EF-62749F38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FDABE6-C824-4BFF-9D1B-6AF84958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62659B-4F6E-477B-88D1-EAD969A4C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A17162-2E72-4365-9805-07AEA6C1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575C30C-8285-4B84-8370-D2E2BE92E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3098FA-D85C-4849-91BD-48DB7860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C3E2397-A95F-44A9-8921-F4A6D027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1C874C-991B-4392-8876-EAE4C1A8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1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BCB6DD-1518-4087-BE3E-FABD6180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17596D1-A832-4D22-82AA-3E121CDC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D3B1D4C-0D58-4456-A42A-CCAA3CE7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D93D51-DF41-426B-BB2D-F1E17365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1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F45537-3EE1-49F5-AF10-3D946489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6BA2A5B-E9EA-4EB6-A908-43998D61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DA31C5-860B-4750-9F86-FA269D51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2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4429B0-71A5-48EC-862C-324FBE17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DFC823-4BB9-4CD7-B772-B5CE013C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00179F-4CF7-4FB0-8CB3-402E81260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A97CD8-114F-4F33-A962-A10D9855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4CB5C2-9874-4A45-B576-FB1D111E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CE5732-FF46-4406-AAEB-28A8DBFB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30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B1CD6-08F8-4DDA-A723-2D4019E1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E5B7F-2080-45F4-AE35-C6B184CB0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D3057F-C75B-4D55-A76E-038D1484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4D0031-0B9F-4078-97C2-2C5C3D05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6C9025-D207-488A-8C60-BE36657F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294CC2-ECAC-46E5-AA6A-A8BA3B30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70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4580AF9-B7AA-4E01-A4FE-5C2DD4E6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6930FA-2899-44C9-A046-8B40B72A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441A29-11F0-4460-A528-4E2015114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2933-7CCA-4AD3-A6A7-3474D76D133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4138A3-0956-49AC-BD18-C0FCD6133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BC1AD-0A0A-43A9-8C2D-C40B36D77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845C-58F8-405E-8078-B7FA91C4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8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C5F99D-5BB8-462D-90B5-0267B9DEB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662" y="1389730"/>
            <a:ext cx="10103141" cy="1259839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+mn-ea"/>
                <a:ea typeface="+mn-ea"/>
              </a:rPr>
              <a:t>久住高原からサファリの動物たちへ</a:t>
            </a:r>
          </a:p>
        </p:txBody>
      </p:sp>
    </p:spTree>
    <p:extLst>
      <p:ext uri="{BB962C8B-B14F-4D97-AF65-F5344CB8AC3E}">
        <p14:creationId xmlns:p14="http://schemas.microsoft.com/office/powerpoint/2010/main" val="166788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F1F932C-710D-3CCB-CC93-C0D8CEF4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178" y="5319930"/>
            <a:ext cx="6422707" cy="10125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000" dirty="0"/>
              <a:t>追肥</a:t>
            </a:r>
            <a:endParaRPr lang="en-US" altLang="ja-JP" sz="4000" dirty="0"/>
          </a:p>
          <a:p>
            <a:pPr marL="0" indent="0" algn="ctr">
              <a:buNone/>
            </a:pPr>
            <a:r>
              <a:rPr lang="ja-JP" altLang="en-US" sz="4000" dirty="0"/>
              <a:t>３月３日（木）</a:t>
            </a:r>
            <a:endParaRPr kumimoji="1" lang="en-US" altLang="ja-JP" sz="40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B5600F6-CD8C-E84F-5816-BA4E270209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7550" y="1006526"/>
            <a:ext cx="4799248" cy="35994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1B73C8-339A-41B2-5E09-C371CB7446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54100" y="1006526"/>
            <a:ext cx="4799248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5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46F73-E7D0-421A-9E75-D819F417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+mn-ea"/>
                <a:ea typeface="+mn-ea"/>
              </a:rPr>
              <a:t>１番草</a:t>
            </a:r>
            <a:r>
              <a:rPr kumimoji="1" lang="ja-JP" altLang="en-US" dirty="0"/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37A9B7-0AA4-482F-A168-D5A069EE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2329"/>
            <a:ext cx="4771768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　　　　</a:t>
            </a:r>
            <a:r>
              <a:rPr lang="en-US" altLang="ja-JP" sz="3200" dirty="0"/>
              <a:t>6</a:t>
            </a:r>
            <a:r>
              <a:rPr kumimoji="1" lang="ja-JP" altLang="en-US" sz="3200" dirty="0"/>
              <a:t>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日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生育調査（１回目）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EDAFD1-A76C-4815-8494-4BA28945E74D}"/>
              </a:ext>
            </a:extLst>
          </p:cNvPr>
          <p:cNvSpPr txBox="1"/>
          <p:nvPr/>
        </p:nvSpPr>
        <p:spPr>
          <a:xfrm>
            <a:off x="7545254" y="5182329"/>
            <a:ext cx="2853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６</a:t>
            </a:r>
            <a:r>
              <a:rPr kumimoji="1" lang="ja-JP" altLang="en-US" sz="3200" dirty="0"/>
              <a:t>月</a:t>
            </a:r>
            <a:r>
              <a:rPr lang="ja-JP" altLang="en-US" sz="3200" dirty="0"/>
              <a:t>１５</a:t>
            </a:r>
            <a:r>
              <a:rPr kumimoji="1" lang="ja-JP" altLang="en-US" sz="3200" dirty="0"/>
              <a:t>日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１番草刈取り</a:t>
            </a:r>
            <a:endParaRPr lang="en-US" altLang="ja-JP" sz="3200" dirty="0"/>
          </a:p>
          <a:p>
            <a:pPr algn="ctr"/>
            <a:endParaRPr kumimoji="1" lang="en-US" altLang="ja-JP" sz="3200" dirty="0"/>
          </a:p>
          <a:p>
            <a:pPr algn="ctr"/>
            <a:endParaRPr kumimoji="1"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76A75F-638E-4574-B89F-FD829FDD90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741" y="1600199"/>
            <a:ext cx="4572000" cy="342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670781C-AA1D-4767-B4EB-00716BB144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30" y="1600198"/>
            <a:ext cx="458067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A3F015-5BC4-46B9-886E-C067D6ED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+mn-ea"/>
                <a:ea typeface="+mn-ea"/>
              </a:rPr>
              <a:t>２番草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B12500-7189-4D46-8D32-F3540D92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15" y="5281240"/>
            <a:ext cx="5389605" cy="153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　　　　　</a:t>
            </a:r>
            <a:r>
              <a:rPr kumimoji="1" lang="en-US" altLang="ja-JP" sz="3200" dirty="0"/>
              <a:t>8</a:t>
            </a:r>
            <a:r>
              <a:rPr lang="ja-JP" altLang="en-US" sz="3200" dirty="0"/>
              <a:t>月４</a:t>
            </a:r>
            <a:r>
              <a:rPr kumimoji="1" lang="ja-JP" altLang="en-US" sz="3200" dirty="0"/>
              <a:t>日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　生育調査（１回目）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435558-3179-4FB2-B886-AE779F8BBBE2}"/>
              </a:ext>
            </a:extLst>
          </p:cNvPr>
          <p:cNvSpPr txBox="1"/>
          <p:nvPr/>
        </p:nvSpPr>
        <p:spPr>
          <a:xfrm>
            <a:off x="6329082" y="5219515"/>
            <a:ext cx="53896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/>
              <a:t>8</a:t>
            </a:r>
            <a:r>
              <a:rPr kumimoji="1" lang="ja-JP" altLang="en-US" sz="3200" dirty="0"/>
              <a:t>月</a:t>
            </a:r>
            <a:r>
              <a:rPr kumimoji="1" lang="en-US" altLang="ja-JP" sz="3200" dirty="0"/>
              <a:t>26</a:t>
            </a:r>
            <a:r>
              <a:rPr kumimoji="1" lang="ja-JP" altLang="en-US" sz="3200" dirty="0"/>
              <a:t>日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２番草刈取り</a:t>
            </a:r>
            <a:endParaRPr lang="en-US" altLang="ja-JP" sz="3200" dirty="0"/>
          </a:p>
          <a:p>
            <a:pPr algn="ctr"/>
            <a:endParaRPr lang="en-US" altLang="ja-JP" sz="3200" dirty="0"/>
          </a:p>
          <a:p>
            <a:endParaRPr lang="en-US" altLang="ja-JP" sz="3200" dirty="0"/>
          </a:p>
          <a:p>
            <a:endParaRPr kumimoji="1" lang="en-US" altLang="ja-JP" sz="3200" dirty="0"/>
          </a:p>
          <a:p>
            <a:endParaRPr kumimoji="1" lang="en-US" altLang="ja-JP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88F3412-6286-8075-116E-510239BD94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29" y="1636059"/>
            <a:ext cx="4781176" cy="35858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E90049D-0288-44B4-1385-6004980C56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624" y="1633633"/>
            <a:ext cx="4781176" cy="35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0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BF339-DBE8-4677-86BA-7AAB74A5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アフリカンサファリさん訪問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66F901-EF49-42EC-871E-9FE761F00C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08" y="1872087"/>
            <a:ext cx="5422653" cy="4304876"/>
          </a:xfrm>
          <a:prstGeom prst="rect">
            <a:avLst/>
          </a:prstGeo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A0001D3-EAED-46E6-986C-D69F15CD6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862" y="1872087"/>
            <a:ext cx="5428684" cy="4304876"/>
          </a:xfrm>
        </p:spPr>
      </p:pic>
    </p:spTree>
    <p:extLst>
      <p:ext uri="{BB962C8B-B14F-4D97-AF65-F5344CB8AC3E}">
        <p14:creationId xmlns:p14="http://schemas.microsoft.com/office/powerpoint/2010/main" val="352054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838200" y="379491"/>
            <a:ext cx="10515600" cy="1636880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n-ea"/>
                <a:ea typeface="+mn-ea"/>
              </a:rPr>
              <a:t>結果</a:t>
            </a:r>
            <a:r>
              <a:rPr lang="ja-JP" altLang="en-US" dirty="0">
                <a:latin typeface="+mn-ea"/>
                <a:ea typeface="+mn-ea"/>
              </a:rPr>
              <a:t>　生育調査の実施（今年度）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ja-JP" altLang="en-US" dirty="0">
                <a:latin typeface="+mn-ea"/>
                <a:ea typeface="+mn-ea"/>
              </a:rPr>
              <a:t>　　　◎草丈について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95764" y="5685471"/>
            <a:ext cx="3442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１番草</a:t>
            </a:r>
            <a:endParaRPr lang="en-US" altLang="ja-JP" sz="3600" dirty="0"/>
          </a:p>
          <a:p>
            <a:pPr algn="ctr"/>
            <a:r>
              <a:rPr lang="ja-JP" altLang="en-US" sz="2800" dirty="0"/>
              <a:t>平均１２５．２ｃｍ</a:t>
            </a:r>
            <a:endParaRPr lang="en-US" altLang="ja-JP" sz="2800" dirty="0"/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7690C6DD-348D-4C5C-B2B7-611A400EC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66031"/>
              </p:ext>
            </p:extLst>
          </p:nvPr>
        </p:nvGraphicFramePr>
        <p:xfrm>
          <a:off x="379570" y="2001202"/>
          <a:ext cx="5268755" cy="355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F15C838B-7ACA-4F61-A2B9-B92A9B57E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463053"/>
              </p:ext>
            </p:extLst>
          </p:nvPr>
        </p:nvGraphicFramePr>
        <p:xfrm>
          <a:off x="5867400" y="2071688"/>
          <a:ext cx="5591175" cy="355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CB1458-16E7-E14A-5597-BFCB904EF262}"/>
              </a:ext>
            </a:extLst>
          </p:cNvPr>
          <p:cNvSpPr txBox="1"/>
          <p:nvPr/>
        </p:nvSpPr>
        <p:spPr>
          <a:xfrm>
            <a:off x="6941519" y="5685471"/>
            <a:ext cx="3442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２番草</a:t>
            </a:r>
            <a:endParaRPr lang="en-US" altLang="ja-JP" sz="3600" dirty="0"/>
          </a:p>
          <a:p>
            <a:pPr algn="ctr"/>
            <a:r>
              <a:rPr lang="ja-JP" altLang="en-US" sz="2800" dirty="0"/>
              <a:t>平均１２６．４ｃｍ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2311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C290E1F-85E8-E609-5444-B10F30B6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16758"/>
            <a:ext cx="10515600" cy="1636880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ja-JP" altLang="en-US" dirty="0">
                <a:latin typeface="+mn-ea"/>
                <a:ea typeface="+mn-ea"/>
              </a:rPr>
              <a:t>　◎収量について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E8C5EE6-5CDA-BA0E-F0EC-4A42CE13D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25" y="1874836"/>
            <a:ext cx="2533650" cy="830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5400" u="sng" dirty="0"/>
              <a:t>約 </a:t>
            </a:r>
            <a:r>
              <a:rPr kumimoji="1" lang="en-US" altLang="ja-JP" sz="5400" u="sng" dirty="0"/>
              <a:t>12</a:t>
            </a:r>
            <a:r>
              <a:rPr kumimoji="1" lang="ja-JP" altLang="en-US" sz="5400" u="sng" dirty="0"/>
              <a:t> ｔ</a:t>
            </a:r>
            <a:endParaRPr kumimoji="1" lang="en-US" altLang="ja-JP" sz="5400" u="sng" dirty="0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E3AF077-C27F-A398-15D9-E98E61424320}"/>
              </a:ext>
            </a:extLst>
          </p:cNvPr>
          <p:cNvSpPr/>
          <p:nvPr/>
        </p:nvSpPr>
        <p:spPr>
          <a:xfrm>
            <a:off x="7896225" y="2089943"/>
            <a:ext cx="828675" cy="4000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3A22E8E-F7EE-3502-21C6-D1956524CB6E}"/>
              </a:ext>
            </a:extLst>
          </p:cNvPr>
          <p:cNvSpPr txBox="1">
            <a:spLocks/>
          </p:cNvSpPr>
          <p:nvPr/>
        </p:nvSpPr>
        <p:spPr>
          <a:xfrm>
            <a:off x="1833561" y="1998661"/>
            <a:ext cx="5886451" cy="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/>
              <a:t>今年度の１番草の収量</a:t>
            </a:r>
            <a:endParaRPr lang="en-US" altLang="ja-JP" sz="4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6FC61D-E3EE-0454-3AA8-CBA0914C6FA5}"/>
              </a:ext>
            </a:extLst>
          </p:cNvPr>
          <p:cNvSpPr txBox="1"/>
          <p:nvPr/>
        </p:nvSpPr>
        <p:spPr>
          <a:xfrm>
            <a:off x="714375" y="277983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+mn-ea"/>
                <a:ea typeface="+mn-ea"/>
              </a:rPr>
              <a:t>　◎雑草について</a:t>
            </a:r>
            <a:endParaRPr lang="ja-JP" altLang="en-US" sz="4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D04FC3-CF0F-2E50-02CE-41506DC023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3549276"/>
            <a:ext cx="3976689" cy="29825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7BC44F9-F80A-65C5-7C6F-93C1CB7A3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99" y="3592388"/>
            <a:ext cx="3976689" cy="2982517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ECCAE27-6390-2DE6-1DB3-E56B701EB836}"/>
              </a:ext>
            </a:extLst>
          </p:cNvPr>
          <p:cNvSpPr txBox="1">
            <a:spLocks/>
          </p:cNvSpPr>
          <p:nvPr/>
        </p:nvSpPr>
        <p:spPr>
          <a:xfrm>
            <a:off x="8391525" y="4152901"/>
            <a:ext cx="3800475" cy="2154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dirty="0">
                <a:latin typeface="+mn-ea"/>
              </a:rPr>
              <a:t>雑草</a:t>
            </a:r>
            <a:endParaRPr lang="en-US" altLang="ja-JP" sz="4400" dirty="0">
              <a:latin typeface="+mn-e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dirty="0">
                <a:latin typeface="+mn-ea"/>
              </a:rPr>
              <a:t>（ギシギシ）</a:t>
            </a:r>
            <a:endParaRPr lang="en-US" altLang="ja-JP" sz="4400" dirty="0">
              <a:latin typeface="+mn-e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dirty="0">
                <a:latin typeface="+mn-ea"/>
              </a:rPr>
              <a:t>の発生</a:t>
            </a:r>
            <a:endParaRPr lang="en-US" altLang="ja-JP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563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DB5790-B749-44C1-868E-C824C4AF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発芽について</a:t>
            </a:r>
            <a:r>
              <a:rPr kumimoji="1" lang="ja-JP" altLang="en-US" sz="4000" dirty="0">
                <a:latin typeface="+mn-ea"/>
                <a:ea typeface="+mn-ea"/>
              </a:rPr>
              <a:t>（今年度と昨年度との比較）</a:t>
            </a:r>
            <a:endParaRPr kumimoji="1" lang="ja-JP" altLang="en-US" dirty="0">
              <a:latin typeface="+mn-ea"/>
              <a:ea typeface="+mn-ea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CF6FFDEC-8FEB-421D-8DDA-EB60376B1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127909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76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F44CED-D26E-4B23-94D1-C9CC7BF7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498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１番草の収量について</a:t>
            </a:r>
            <a:r>
              <a:rPr kumimoji="1" lang="en-US" altLang="ja-JP" dirty="0">
                <a:latin typeface="+mn-ea"/>
                <a:ea typeface="+mn-ea"/>
              </a:rPr>
              <a:t/>
            </a:r>
            <a:br>
              <a:rPr kumimoji="1" lang="en-US" altLang="ja-JP" dirty="0">
                <a:latin typeface="+mn-ea"/>
                <a:ea typeface="+mn-ea"/>
              </a:rPr>
            </a:br>
            <a:r>
              <a:rPr kumimoji="1" lang="ja-JP" altLang="en-US" dirty="0">
                <a:latin typeface="+mn-ea"/>
                <a:ea typeface="+mn-ea"/>
              </a:rPr>
              <a:t>　　　</a:t>
            </a:r>
            <a:r>
              <a:rPr kumimoji="1" lang="ja-JP" altLang="en-US" sz="4000" dirty="0">
                <a:latin typeface="+mn-ea"/>
                <a:ea typeface="+mn-ea"/>
              </a:rPr>
              <a:t>（今年度と昨年度との比較）</a:t>
            </a:r>
            <a:endParaRPr kumimoji="1" lang="ja-JP" altLang="en-US" dirty="0">
              <a:latin typeface="+mn-ea"/>
              <a:ea typeface="+mn-ea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3535B0C-C4DF-4979-9F0B-54DED6DBFD6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16B1E98-A1B5-EE9C-1D60-7001173146A3}"/>
              </a:ext>
            </a:extLst>
          </p:cNvPr>
          <p:cNvCxnSpPr>
            <a:cxnSpLocks/>
          </p:cNvCxnSpPr>
          <p:nvPr/>
        </p:nvCxnSpPr>
        <p:spPr>
          <a:xfrm>
            <a:off x="4648200" y="2828925"/>
            <a:ext cx="3324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7D6A3-B8D0-795F-DFAC-7DA424E8B3FD}"/>
              </a:ext>
            </a:extLst>
          </p:cNvPr>
          <p:cNvCxnSpPr/>
          <p:nvPr/>
        </p:nvCxnSpPr>
        <p:spPr>
          <a:xfrm>
            <a:off x="4657725" y="3381375"/>
            <a:ext cx="3238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矢印: 上下 6">
            <a:extLst>
              <a:ext uri="{FF2B5EF4-FFF2-40B4-BE49-F238E27FC236}">
                <a16:creationId xmlns:a16="http://schemas.microsoft.com/office/drawing/2014/main" id="{BAF96014-B944-A9F1-A923-84205CC18CB4}"/>
              </a:ext>
            </a:extLst>
          </p:cNvPr>
          <p:cNvSpPr/>
          <p:nvPr/>
        </p:nvSpPr>
        <p:spPr>
          <a:xfrm>
            <a:off x="6048375" y="2819400"/>
            <a:ext cx="228600" cy="5619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4B6DCD-CFBD-EEB7-81BB-F47E4197363E}"/>
              </a:ext>
            </a:extLst>
          </p:cNvPr>
          <p:cNvSpPr txBox="1"/>
          <p:nvPr/>
        </p:nvSpPr>
        <p:spPr>
          <a:xfrm>
            <a:off x="7972424" y="1812925"/>
            <a:ext cx="28670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/>
              <a:t>３ｔ</a:t>
            </a:r>
            <a:r>
              <a:rPr kumimoji="1" lang="ja-JP" altLang="en-US" sz="3600" b="1" dirty="0"/>
              <a:t>の</a:t>
            </a:r>
            <a:r>
              <a:rPr kumimoji="1" lang="ja-JP" altLang="en-US" sz="4800" b="1" dirty="0"/>
              <a:t>差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049F53A-9CBD-1C7A-1943-2CA6E66A8E1C}"/>
              </a:ext>
            </a:extLst>
          </p:cNvPr>
          <p:cNvCxnSpPr>
            <a:cxnSpLocks/>
          </p:cNvCxnSpPr>
          <p:nvPr/>
        </p:nvCxnSpPr>
        <p:spPr>
          <a:xfrm flipH="1">
            <a:off x="6105525" y="2247474"/>
            <a:ext cx="1866899" cy="85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8E4E7B-2882-E511-EA40-B5D17E0B2C93}"/>
              </a:ext>
            </a:extLst>
          </p:cNvPr>
          <p:cNvSpPr txBox="1"/>
          <p:nvPr/>
        </p:nvSpPr>
        <p:spPr>
          <a:xfrm>
            <a:off x="7972424" y="3935778"/>
            <a:ext cx="15049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800" dirty="0"/>
              <a:t>12</a:t>
            </a:r>
            <a:r>
              <a:rPr kumimoji="1" lang="ja-JP" altLang="en-US" sz="4800" dirty="0"/>
              <a:t>ｔ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481A80-E219-BADF-1D20-9E37E3985ED7}"/>
              </a:ext>
            </a:extLst>
          </p:cNvPr>
          <p:cNvSpPr txBox="1"/>
          <p:nvPr/>
        </p:nvSpPr>
        <p:spPr>
          <a:xfrm>
            <a:off x="3228975" y="3916728"/>
            <a:ext cx="15049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800" dirty="0"/>
              <a:t>15</a:t>
            </a:r>
            <a:r>
              <a:rPr kumimoji="1" lang="ja-JP" altLang="en-US" sz="4800" dirty="0"/>
              <a:t>ｔ</a:t>
            </a:r>
          </a:p>
        </p:txBody>
      </p:sp>
    </p:spTree>
    <p:extLst>
      <p:ext uri="{BB962C8B-B14F-4D97-AF65-F5344CB8AC3E}">
        <p14:creationId xmlns:p14="http://schemas.microsoft.com/office/powerpoint/2010/main" val="288828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6561B-DA30-4107-90FA-7AC96710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2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１番草の草丈について</a:t>
            </a:r>
            <a:r>
              <a:rPr kumimoji="1" lang="en-US" altLang="ja-JP" dirty="0">
                <a:latin typeface="+mn-ea"/>
                <a:ea typeface="+mn-ea"/>
              </a:rPr>
              <a:t/>
            </a:r>
            <a:br>
              <a:rPr kumimoji="1" lang="en-US" altLang="ja-JP" dirty="0">
                <a:latin typeface="+mn-ea"/>
                <a:ea typeface="+mn-ea"/>
              </a:rPr>
            </a:br>
            <a:r>
              <a:rPr kumimoji="1" lang="ja-JP" altLang="en-US" dirty="0">
                <a:latin typeface="+mn-ea"/>
                <a:ea typeface="+mn-ea"/>
              </a:rPr>
              <a:t>　　　</a:t>
            </a:r>
            <a:r>
              <a:rPr kumimoji="1" lang="ja-JP" altLang="en-US" sz="4000" dirty="0">
                <a:latin typeface="+mn-ea"/>
                <a:ea typeface="+mn-ea"/>
              </a:rPr>
              <a:t>（今年度と昨年度との比較）</a:t>
            </a:r>
            <a:endParaRPr kumimoji="1" lang="ja-JP" altLang="en-US" dirty="0">
              <a:latin typeface="+mn-ea"/>
              <a:ea typeface="+mn-ea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7690C6DD-348D-4C5C-B2B7-611A400E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247904"/>
              </p:ext>
            </p:extLst>
          </p:nvPr>
        </p:nvGraphicFramePr>
        <p:xfrm>
          <a:off x="764059" y="178443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61B301-985E-24CE-2A51-AB88E99A390B}"/>
              </a:ext>
            </a:extLst>
          </p:cNvPr>
          <p:cNvSpPr txBox="1">
            <a:spLocks/>
          </p:cNvSpPr>
          <p:nvPr/>
        </p:nvSpPr>
        <p:spPr>
          <a:xfrm>
            <a:off x="1676400" y="6150061"/>
            <a:ext cx="10515600" cy="460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u="sng"/>
              <a:t>１番草：全ての区において昨年度より成長が上回る</a:t>
            </a:r>
            <a:endParaRPr lang="en-US" altLang="ja-JP" sz="3200" u="sng" dirty="0"/>
          </a:p>
        </p:txBody>
      </p:sp>
    </p:spTree>
    <p:extLst>
      <p:ext uri="{BB962C8B-B14F-4D97-AF65-F5344CB8AC3E}">
        <p14:creationId xmlns:p14="http://schemas.microsoft.com/office/powerpoint/2010/main" val="187664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15C838B-7ACA-4F61-A2B9-B92A9B57E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2170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4E26440A-A39F-C358-9CE9-4D1DCC22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+mn-ea"/>
                <a:ea typeface="+mn-ea"/>
              </a:rPr>
              <a:t>２</a:t>
            </a:r>
            <a:r>
              <a:rPr kumimoji="1" lang="ja-JP" altLang="en-US" dirty="0">
                <a:latin typeface="+mn-ea"/>
                <a:ea typeface="+mn-ea"/>
              </a:rPr>
              <a:t>番草の草丈について</a:t>
            </a:r>
            <a:r>
              <a:rPr kumimoji="1" lang="en-US" altLang="ja-JP" dirty="0">
                <a:latin typeface="+mn-ea"/>
                <a:ea typeface="+mn-ea"/>
              </a:rPr>
              <a:t/>
            </a:r>
            <a:br>
              <a:rPr kumimoji="1" lang="en-US" altLang="ja-JP" dirty="0">
                <a:latin typeface="+mn-ea"/>
                <a:ea typeface="+mn-ea"/>
              </a:rPr>
            </a:br>
            <a:r>
              <a:rPr kumimoji="1" lang="ja-JP" altLang="en-US" dirty="0">
                <a:latin typeface="+mn-ea"/>
                <a:ea typeface="+mn-ea"/>
              </a:rPr>
              <a:t>　　　</a:t>
            </a:r>
            <a:r>
              <a:rPr kumimoji="1" lang="ja-JP" altLang="en-US" sz="4000" dirty="0">
                <a:latin typeface="+mn-ea"/>
                <a:ea typeface="+mn-ea"/>
              </a:rPr>
              <a:t>（今年度と昨年度との比較）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501EC20-AA5C-DE8D-DADB-2BE01E9B48FC}"/>
              </a:ext>
            </a:extLst>
          </p:cNvPr>
          <p:cNvSpPr txBox="1">
            <a:spLocks/>
          </p:cNvSpPr>
          <p:nvPr/>
        </p:nvSpPr>
        <p:spPr>
          <a:xfrm>
            <a:off x="1676400" y="6150061"/>
            <a:ext cx="10515600" cy="460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u="sng" dirty="0"/>
              <a:t>２番草：全ての区において昨年度より成長が上回る</a:t>
            </a:r>
            <a:endParaRPr lang="en-US" altLang="ja-JP" sz="3200" u="sng" dirty="0"/>
          </a:p>
        </p:txBody>
      </p:sp>
    </p:spTree>
    <p:extLst>
      <p:ext uri="{BB962C8B-B14F-4D97-AF65-F5344CB8AC3E}">
        <p14:creationId xmlns:p14="http://schemas.microsoft.com/office/powerpoint/2010/main" val="35958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497832" y="3560791"/>
            <a:ext cx="4031088" cy="20219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+mn-ea"/>
                <a:ea typeface="+mn-ea"/>
              </a:rPr>
              <a:t>テーマ設定の理由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143726" y="2235228"/>
            <a:ext cx="4572000" cy="3792828"/>
            <a:chOff x="2058125" y="1197736"/>
            <a:chExt cx="4572000" cy="379282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8125" y="1197736"/>
              <a:ext cx="2842336" cy="3792828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058125" y="3606086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/>
                <a:t>九州農政局</a:t>
              </a:r>
              <a:endParaRPr kumimoji="1" lang="ja-JP" altLang="en-US" sz="4000" dirty="0"/>
            </a:p>
          </p:txBody>
        </p:sp>
      </p:grpSp>
      <p:sp>
        <p:nvSpPr>
          <p:cNvPr id="10" name="右矢印 9"/>
          <p:cNvSpPr/>
          <p:nvPr/>
        </p:nvSpPr>
        <p:spPr>
          <a:xfrm>
            <a:off x="4958365" y="4295847"/>
            <a:ext cx="1275008" cy="701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08270" y="3597137"/>
            <a:ext cx="52159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イネ科牧草：「チモシー」</a:t>
            </a:r>
            <a:endParaRPr lang="en-US" altLang="ja-JP" sz="3200" dirty="0"/>
          </a:p>
          <a:p>
            <a:r>
              <a:rPr lang="ja-JP" altLang="en-US" sz="2800" dirty="0"/>
              <a:t>　　　  </a:t>
            </a:r>
            <a:r>
              <a:rPr lang="ja-JP" altLang="en-US" sz="3200" dirty="0"/>
              <a:t>品種：「クンプウ」</a:t>
            </a:r>
            <a:endParaRPr lang="en-US" altLang="ja-JP" sz="3200" dirty="0"/>
          </a:p>
          <a:p>
            <a:endParaRPr lang="en-US" altLang="ja-JP" dirty="0"/>
          </a:p>
          <a:p>
            <a:pPr algn="ctr"/>
            <a:r>
              <a:rPr lang="ja-JP" altLang="en-US" sz="4800" dirty="0"/>
              <a:t>試験栽培の依頼</a:t>
            </a:r>
            <a:endParaRPr lang="en-US" altLang="ja-JP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376" y="1836544"/>
            <a:ext cx="6972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4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04259-CC50-454B-B6C4-5FC8546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12" y="269155"/>
            <a:ext cx="10515600" cy="1325563"/>
          </a:xfrm>
        </p:spPr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4DE4F7-B40A-44C3-922C-C3E7940F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23A5FD-AC7C-4E32-A572-FCA13097D54E}"/>
              </a:ext>
            </a:extLst>
          </p:cNvPr>
          <p:cNvSpPr txBox="1"/>
          <p:nvPr/>
        </p:nvSpPr>
        <p:spPr>
          <a:xfrm>
            <a:off x="764445" y="1507269"/>
            <a:ext cx="106631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播種量について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　</a:t>
            </a:r>
            <a:r>
              <a:rPr lang="ja-JP" altLang="en-US" sz="4000" dirty="0"/>
              <a:t>昨年度（</a:t>
            </a:r>
            <a:r>
              <a:rPr lang="en-US" altLang="ja-JP" sz="4000" dirty="0"/>
              <a:t>5kg/10a</a:t>
            </a:r>
            <a:r>
              <a:rPr lang="ja-JP" altLang="en-US" sz="4000" dirty="0"/>
              <a:t>）</a:t>
            </a:r>
            <a:r>
              <a:rPr lang="en-US" altLang="ja-JP" sz="4000" dirty="0"/>
              <a:t>or</a:t>
            </a:r>
            <a:r>
              <a:rPr lang="ja-JP" altLang="en-US" sz="4000" dirty="0"/>
              <a:t>　今年度</a:t>
            </a:r>
            <a:r>
              <a:rPr lang="en-US" altLang="ja-JP" sz="4000" dirty="0"/>
              <a:t>(3kg/10a)</a:t>
            </a:r>
            <a:r>
              <a:rPr lang="ja-JP" altLang="en-US" sz="4000" dirty="0"/>
              <a:t>？</a:t>
            </a:r>
            <a:endParaRPr lang="en-US" altLang="ja-JP" sz="4000" dirty="0"/>
          </a:p>
          <a:p>
            <a:endParaRPr kumimoji="1" lang="en-US" altLang="ja-JP" sz="4000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　　　　　　　　　　　</a:t>
            </a:r>
            <a:r>
              <a:rPr lang="ja-JP" altLang="en-US" sz="4800" dirty="0"/>
              <a:t>昨年度（</a:t>
            </a:r>
            <a:r>
              <a:rPr lang="en-US" altLang="ja-JP" sz="4800" dirty="0"/>
              <a:t>5kg/10a</a:t>
            </a:r>
            <a:r>
              <a:rPr lang="ja-JP" altLang="en-US" sz="4800" dirty="0"/>
              <a:t>）</a:t>
            </a:r>
            <a:endParaRPr lang="en-US" altLang="ja-JP" sz="4800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A512A4D-9802-42C8-8591-9D738F488B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42981" y="2862944"/>
            <a:ext cx="1506034" cy="22767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9A849B-9F2F-4660-904E-0F6FD8FBD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915" y="4754311"/>
            <a:ext cx="2039224" cy="20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2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7038FCAA-067F-E7B0-7AC0-23399DD3304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11941" y="1958991"/>
          <a:ext cx="1851355" cy="187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" name="Bitmap Image" r:id="rId3" imgW="1661040" imgH="1684080" progId="PBrush">
                  <p:embed/>
                </p:oleObj>
              </mc:Choice>
              <mc:Fallback>
                <p:oleObj name="Bitmap Image" r:id="rId3" imgW="1661040" imgH="1684080" progId="PBrush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7038FCAA-067F-E7B0-7AC0-23399DD33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1941" y="1958991"/>
                        <a:ext cx="1851355" cy="187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7170E3-2905-3D31-A2EF-2E945C78332F}"/>
              </a:ext>
            </a:extLst>
          </p:cNvPr>
          <p:cNvSpPr txBox="1"/>
          <p:nvPr/>
        </p:nvSpPr>
        <p:spPr>
          <a:xfrm>
            <a:off x="1138518" y="1393430"/>
            <a:ext cx="75213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 algn="just"/>
            <a:r>
              <a:rPr lang="ja-JP" altLang="ja-JP" sz="3600" kern="100" dirty="0">
                <a:effectLst/>
                <a:latin typeface="+mn-ea"/>
                <a:cs typeface="Times New Roman" panose="02020603050405020304" pitchFamily="18" charset="0"/>
              </a:rPr>
              <a:t>発芽</a:t>
            </a:r>
            <a:r>
              <a:rPr lang="ja-JP" altLang="en-US" sz="3600" kern="100" dirty="0">
                <a:effectLst/>
                <a:latin typeface="+mn-ea"/>
                <a:cs typeface="Times New Roman" panose="02020603050405020304" pitchFamily="18" charset="0"/>
              </a:rPr>
              <a:t>について</a:t>
            </a:r>
            <a:endParaRPr lang="en-US" altLang="ja-JP" sz="3600" kern="100" dirty="0"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　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今年度の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播種（９月６日）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　　　↓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適期に播種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　　　↓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発芽に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十分な温度が確保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　　　↓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順調な発芽と生育が確認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5EE65C-0286-1C80-6BBB-F5390EEAC867}"/>
              </a:ext>
            </a:extLst>
          </p:cNvPr>
          <p:cNvSpPr txBox="1"/>
          <p:nvPr/>
        </p:nvSpPr>
        <p:spPr>
          <a:xfrm>
            <a:off x="1411941" y="5807582"/>
            <a:ext cx="10399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3200" u="sng" kern="100" dirty="0">
                <a:effectLst/>
                <a:latin typeface="+mn-ea"/>
                <a:cs typeface="Times New Roman" panose="02020603050405020304" pitchFamily="18" charset="0"/>
              </a:rPr>
              <a:t>播種量</a:t>
            </a:r>
            <a:r>
              <a:rPr lang="ja-JP" altLang="en-US" sz="3200" u="sng" kern="100" dirty="0">
                <a:effectLst/>
                <a:latin typeface="+mn-ea"/>
                <a:cs typeface="Times New Roman" panose="02020603050405020304" pitchFamily="18" charset="0"/>
              </a:rPr>
              <a:t>は</a:t>
            </a:r>
            <a:r>
              <a:rPr lang="ja-JP" altLang="ja-JP" sz="3200" u="sng" kern="100" dirty="0">
                <a:effectLst/>
                <a:latin typeface="+mn-ea"/>
                <a:cs typeface="Times New Roman" panose="02020603050405020304" pitchFamily="18" charset="0"/>
              </a:rPr>
              <a:t>昨年度より少なく</a:t>
            </a:r>
            <a:r>
              <a:rPr lang="ja-JP" altLang="en-US" sz="3200" u="sng" kern="100" dirty="0">
                <a:latin typeface="+mn-ea"/>
                <a:cs typeface="Times New Roman" panose="02020603050405020304" pitchFamily="18" charset="0"/>
              </a:rPr>
              <a:t>したため</a:t>
            </a:r>
            <a:r>
              <a:rPr lang="ja-JP" altLang="ja-JP" sz="3200" u="sng" kern="100" dirty="0">
                <a:effectLst/>
                <a:latin typeface="+mn-ea"/>
                <a:cs typeface="Times New Roman" panose="02020603050405020304" pitchFamily="18" charset="0"/>
              </a:rPr>
              <a:t>発芽数は減少した</a:t>
            </a:r>
            <a:endParaRPr lang="ja-JP" altLang="en-US" sz="3200" u="sng" dirty="0"/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D46E79B1-9E21-7FC3-53DE-811C764F596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1000" y="5528469"/>
          <a:ext cx="1120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1" name="Bitmap Image" r:id="rId5" imgW="1120320" imgH="1143000" progId="PBrush">
                  <p:embed/>
                </p:oleObj>
              </mc:Choice>
              <mc:Fallback>
                <p:oleObj name="Bitmap Image" r:id="rId5" imgW="1120320" imgH="1143000" progId="PBrush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D46E79B1-9E21-7FC3-53DE-811C764F5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5528469"/>
                        <a:ext cx="112077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54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893825-DEAE-4CEA-1E64-DF83796D32A7}"/>
              </a:ext>
            </a:extLst>
          </p:cNvPr>
          <p:cNvSpPr txBox="1"/>
          <p:nvPr/>
        </p:nvSpPr>
        <p:spPr>
          <a:xfrm>
            <a:off x="466616" y="1724244"/>
            <a:ext cx="1086522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 algn="just"/>
            <a:r>
              <a:rPr lang="ja-JP" altLang="ja-JP" sz="3600" kern="100" dirty="0">
                <a:effectLst/>
                <a:latin typeface="+mn-ea"/>
                <a:cs typeface="Times New Roman" panose="02020603050405020304" pitchFamily="18" charset="0"/>
              </a:rPr>
              <a:t>草丈について</a:t>
            </a:r>
            <a:endParaRPr lang="en-US" altLang="ja-JP" sz="3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3200" u="sng" kern="100" dirty="0">
                <a:effectLst/>
                <a:latin typeface="+mn-ea"/>
                <a:cs typeface="Times New Roman" panose="02020603050405020304" pitchFamily="18" charset="0"/>
              </a:rPr>
              <a:t>昨年度よりも成長が上回</a:t>
            </a:r>
            <a:r>
              <a:rPr lang="ja-JP" altLang="en-US" sz="3200" u="sng" kern="100" dirty="0">
                <a:effectLst/>
                <a:latin typeface="+mn-ea"/>
                <a:cs typeface="Times New Roman" panose="02020603050405020304" pitchFamily="18" charset="0"/>
              </a:rPr>
              <a:t>る</a:t>
            </a:r>
            <a:endParaRPr lang="en-US" altLang="ja-JP" sz="3200" u="sng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要因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】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①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昨年度と同量の施肥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（４０㎏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１０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a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②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播種量が少なかった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③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チモシー１株が吸収する養分量が多く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なる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E1AA8992-1B50-F63B-CBD9-8648397E28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4811" y="3429000"/>
          <a:ext cx="1851355" cy="187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" name="Bitmap Image" r:id="rId3" imgW="1661040" imgH="1684080" progId="PBrush">
                  <p:embed/>
                </p:oleObj>
              </mc:Choice>
              <mc:Fallback>
                <p:oleObj name="Bitmap Image" r:id="rId3" imgW="1661040" imgH="1684080" progId="PBrush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E1AA8992-1B50-F63B-CBD9-8648397E2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811" y="3429000"/>
                        <a:ext cx="1851355" cy="187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3A610A2D-92A6-79D1-1F01-AF9BD96C08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5125"/>
            <a:ext cx="2936841" cy="22026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74E16B-9886-1182-B01B-104C69BDE6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688" y="365124"/>
            <a:ext cx="2936841" cy="22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893825-DEAE-4CEA-1E64-DF83796D32A7}"/>
              </a:ext>
            </a:extLst>
          </p:cNvPr>
          <p:cNvSpPr txBox="1"/>
          <p:nvPr/>
        </p:nvSpPr>
        <p:spPr>
          <a:xfrm>
            <a:off x="0" y="718111"/>
            <a:ext cx="1086522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 algn="just"/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　雑草が繁茂する</a:t>
            </a:r>
            <a:endParaRPr lang="en-US" altLang="ja-JP" sz="3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原因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】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　　①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播種量が少ない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　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　　②株密度が低くなった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　　　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350" algn="just"/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C41D8EF6-523E-31DE-344F-3015D5F3B5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44017"/>
              </p:ext>
            </p:extLst>
          </p:nvPr>
        </p:nvGraphicFramePr>
        <p:xfrm>
          <a:off x="857067" y="1360074"/>
          <a:ext cx="939416" cy="95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Bitmap Image" r:id="rId3" imgW="1120320" imgH="1143000" progId="PBrush">
                  <p:embed/>
                </p:oleObj>
              </mc:Choice>
              <mc:Fallback>
                <p:oleObj name="Bitmap Image" r:id="rId3" imgW="1120320" imgH="1143000" progId="PBrush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C41D8EF6-523E-31DE-344F-3015D5F3B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067" y="1360074"/>
                        <a:ext cx="939416" cy="958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A005ADE9-35D0-EEB5-D954-9936AF9FCC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341" y="3805960"/>
            <a:ext cx="3855783" cy="2891838"/>
          </a:xfrm>
          <a:prstGeom prst="rect">
            <a:avLst/>
          </a:prstGeom>
        </p:spPr>
      </p:pic>
      <p:sp>
        <p:nvSpPr>
          <p:cNvPr id="16" name="矢印: 下 15">
            <a:extLst>
              <a:ext uri="{FF2B5EF4-FFF2-40B4-BE49-F238E27FC236}">
                <a16:creationId xmlns:a16="http://schemas.microsoft.com/office/drawing/2014/main" id="{49BAAC91-4517-B3DE-8020-605FD6645F0F}"/>
              </a:ext>
            </a:extLst>
          </p:cNvPr>
          <p:cNvSpPr/>
          <p:nvPr/>
        </p:nvSpPr>
        <p:spPr>
          <a:xfrm>
            <a:off x="3991298" y="3805960"/>
            <a:ext cx="519953" cy="9323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334B90-6407-625F-EE19-4D66480DF5A7}"/>
              </a:ext>
            </a:extLst>
          </p:cNvPr>
          <p:cNvSpPr txBox="1"/>
          <p:nvPr/>
        </p:nvSpPr>
        <p:spPr>
          <a:xfrm>
            <a:off x="1191991" y="5356130"/>
            <a:ext cx="62527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kern="100" dirty="0">
                <a:effectLst/>
                <a:latin typeface="+mn-ea"/>
                <a:cs typeface="Times New Roman" panose="02020603050405020304" pitchFamily="18" charset="0"/>
              </a:rPr>
              <a:t>チモシー</a:t>
            </a:r>
            <a:r>
              <a:rPr lang="ja-JP" altLang="en-US" sz="3200" b="1" kern="100" dirty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3200" b="1" kern="100" dirty="0">
                <a:effectLst/>
                <a:latin typeface="+mn-ea"/>
                <a:cs typeface="Times New Roman" panose="02020603050405020304" pitchFamily="18" charset="0"/>
              </a:rPr>
              <a:t>収量</a:t>
            </a:r>
            <a:r>
              <a:rPr lang="ja-JP" altLang="en-US" sz="3200" b="1" kern="100" dirty="0">
                <a:latin typeface="+mn-ea"/>
                <a:cs typeface="Times New Roman" panose="02020603050405020304" pitchFamily="18" charset="0"/>
              </a:rPr>
              <a:t>にも悪影響　</a:t>
            </a:r>
            <a:endParaRPr lang="en-US" altLang="ja-JP" sz="3200" b="1" kern="1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ja-JP" altLang="en-US" sz="3200" u="sng" kern="100" dirty="0">
                <a:latin typeface="+mn-ea"/>
                <a:cs typeface="Times New Roman" panose="02020603050405020304" pitchFamily="18" charset="0"/>
              </a:rPr>
              <a:t>昨年度より３ｔ減少</a:t>
            </a:r>
            <a:endParaRPr lang="ja-JP" altLang="en-US" sz="3200" u="sng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883DD42-A780-8F62-1160-1A9A1DE627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04341" y="621729"/>
            <a:ext cx="3855783" cy="28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26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92FFD4-C6F0-09ED-BC1C-F5D664EB4F8D}"/>
              </a:ext>
            </a:extLst>
          </p:cNvPr>
          <p:cNvSpPr txBox="1"/>
          <p:nvPr/>
        </p:nvSpPr>
        <p:spPr>
          <a:xfrm>
            <a:off x="941387" y="1351508"/>
            <a:ext cx="1093684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3600" dirty="0">
                <a:effectLst/>
                <a:latin typeface="+mn-ea"/>
                <a:cs typeface="Times New Roman" panose="02020603050405020304" pitchFamily="18" charset="0"/>
              </a:rPr>
              <a:t>２番草に</a:t>
            </a:r>
            <a:r>
              <a:rPr lang="ja-JP" altLang="en-US" sz="3600" dirty="0">
                <a:latin typeface="+mn-ea"/>
                <a:cs typeface="Times New Roman" panose="02020603050405020304" pitchFamily="18" charset="0"/>
              </a:rPr>
              <a:t>ついて</a:t>
            </a:r>
            <a:endParaRPr lang="en-US" altLang="ja-JP" sz="36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3200" dirty="0"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3200" dirty="0">
                <a:effectLst/>
                <a:latin typeface="+mn-ea"/>
                <a:cs typeface="Times New Roman" panose="02020603050405020304" pitchFamily="18" charset="0"/>
              </a:rPr>
              <a:t>乾草をアフリカンサファリに提供する予定であった</a:t>
            </a:r>
            <a:r>
              <a:rPr lang="en-US" altLang="ja-JP" sz="32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  <a:r>
              <a:rPr lang="ja-JP" altLang="en-US" sz="32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effectLst/>
                <a:latin typeface="+mn-ea"/>
                <a:cs typeface="Times New Roman" panose="02020603050405020304" pitchFamily="18" charset="0"/>
              </a:rPr>
              <a:t>. . </a:t>
            </a:r>
          </a:p>
          <a:p>
            <a:pPr algn="ctr"/>
            <a:r>
              <a:rPr lang="ja-JP" altLang="en-US" sz="3200" dirty="0">
                <a:latin typeface="+mn-ea"/>
                <a:cs typeface="Times New Roman" panose="02020603050405020304" pitchFamily="18" charset="0"/>
              </a:rPr>
              <a:t>↓</a:t>
            </a:r>
            <a:endParaRPr lang="en-US" altLang="ja-JP" sz="32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3200" dirty="0"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3200" dirty="0">
                <a:effectLst/>
                <a:latin typeface="+mn-ea"/>
                <a:cs typeface="Times New Roman" panose="02020603050405020304" pitchFamily="18" charset="0"/>
              </a:rPr>
              <a:t>７月中旬以降、天候に恵まれず、収穫時期が遅く</a:t>
            </a:r>
            <a:r>
              <a:rPr lang="ja-JP" altLang="en-US" sz="3200" dirty="0">
                <a:latin typeface="+mn-ea"/>
                <a:cs typeface="Times New Roman" panose="02020603050405020304" pitchFamily="18" charset="0"/>
              </a:rPr>
              <a:t>なる</a:t>
            </a:r>
            <a:endParaRPr lang="en-US" altLang="ja-JP" sz="32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ja-JP" altLang="en-US" sz="3200" dirty="0">
                <a:latin typeface="+mn-ea"/>
                <a:cs typeface="Times New Roman" panose="02020603050405020304" pitchFamily="18" charset="0"/>
              </a:rPr>
              <a:t>↓</a:t>
            </a:r>
            <a:endParaRPr lang="en-US" altLang="ja-JP" sz="32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ja-JP" sz="3200" dirty="0"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3200" dirty="0">
                <a:latin typeface="+mn-ea"/>
                <a:cs typeface="Times New Roman" panose="02020603050405020304" pitchFamily="18" charset="0"/>
              </a:rPr>
              <a:t>外</a:t>
            </a:r>
            <a:r>
              <a:rPr lang="ja-JP" altLang="ja-JP" sz="3200" dirty="0">
                <a:effectLst/>
                <a:latin typeface="+mn-ea"/>
                <a:cs typeface="Times New Roman" panose="02020603050405020304" pitchFamily="18" charset="0"/>
              </a:rPr>
              <a:t>気温の上昇</a:t>
            </a:r>
            <a:r>
              <a:rPr lang="en-US" altLang="ja-JP" sz="3200" dirty="0">
                <a:effectLst/>
                <a:latin typeface="+mn-ea"/>
                <a:cs typeface="Times New Roman" panose="02020603050405020304" pitchFamily="18" charset="0"/>
              </a:rPr>
              <a:t>】</a:t>
            </a:r>
            <a:endParaRPr lang="en-US" altLang="ja-JP" sz="32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ja-JP" altLang="ja-JP" sz="3200" dirty="0">
                <a:effectLst/>
                <a:latin typeface="+mn-ea"/>
                <a:cs typeface="Times New Roman" panose="02020603050405020304" pitchFamily="18" charset="0"/>
              </a:rPr>
              <a:t>チモシーの外葉が</a:t>
            </a:r>
            <a:r>
              <a:rPr lang="ja-JP" altLang="en-US" sz="3200" dirty="0">
                <a:latin typeface="+mn-ea"/>
                <a:cs typeface="Times New Roman" panose="02020603050405020304" pitchFamily="18" charset="0"/>
              </a:rPr>
              <a:t>枯れ、</a:t>
            </a:r>
            <a:r>
              <a:rPr lang="ja-JP" altLang="ja-JP" sz="3200" dirty="0">
                <a:effectLst/>
                <a:latin typeface="+mn-ea"/>
                <a:cs typeface="Times New Roman" panose="02020603050405020304" pitchFamily="18" charset="0"/>
              </a:rPr>
              <a:t>雑草</a:t>
            </a:r>
            <a:r>
              <a:rPr lang="ja-JP" altLang="en-US" sz="3200" dirty="0">
                <a:effectLst/>
                <a:latin typeface="+mn-ea"/>
                <a:cs typeface="Times New Roman" panose="02020603050405020304" pitchFamily="18" charset="0"/>
              </a:rPr>
              <a:t>の増加</a:t>
            </a:r>
            <a:endParaRPr lang="en-US" altLang="ja-JP" sz="32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ja-JP" altLang="en-US" sz="3200" dirty="0">
                <a:latin typeface="+mn-ea"/>
                <a:cs typeface="Times New Roman" panose="02020603050405020304" pitchFamily="18" charset="0"/>
              </a:rPr>
              <a:t>↓</a:t>
            </a:r>
            <a:endParaRPr lang="en-US" altLang="ja-JP" sz="32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ja-JP" altLang="ja-JP" sz="3600" u="sng" dirty="0">
                <a:effectLst/>
                <a:latin typeface="+mn-ea"/>
                <a:cs typeface="Times New Roman" panose="02020603050405020304" pitchFamily="18" charset="0"/>
              </a:rPr>
              <a:t>質の良いチモシーを提供でき</a:t>
            </a:r>
            <a:r>
              <a:rPr lang="ja-JP" altLang="en-US" sz="3600" u="sng" dirty="0">
                <a:effectLst/>
                <a:latin typeface="+mn-ea"/>
                <a:cs typeface="Times New Roman" panose="02020603050405020304" pitchFamily="18" charset="0"/>
              </a:rPr>
              <a:t>ず．．．</a:t>
            </a:r>
            <a:endParaRPr lang="en-US" altLang="ja-JP" sz="3600" u="sng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0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F7EEE-2DBA-4BF4-82F9-9ACC6B0D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772357"/>
            <a:ext cx="10515600" cy="733672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+mn-ea"/>
                <a:ea typeface="+mn-ea"/>
              </a:rPr>
              <a:t>まとめ及び反省（今後の課題）</a:t>
            </a:r>
            <a:r>
              <a:rPr kumimoji="1" lang="en-US" altLang="ja-JP" b="1" dirty="0">
                <a:latin typeface="+mn-ea"/>
                <a:ea typeface="+mn-ea"/>
              </a:rPr>
              <a:t/>
            </a:r>
            <a:br>
              <a:rPr kumimoji="1" lang="en-US" altLang="ja-JP" b="1" dirty="0">
                <a:latin typeface="+mn-ea"/>
                <a:ea typeface="+mn-ea"/>
              </a:rPr>
            </a:br>
            <a:endParaRPr kumimoji="1" lang="ja-JP" altLang="en-US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1F4755-0C61-4540-B8E4-958C9D94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98" y="1421406"/>
            <a:ext cx="10515600" cy="4738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①収穫適期について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b="1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3200" dirty="0"/>
              <a:t>　質の高いチモシーを収穫するためには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適切な時期に収穫することが必要！</a:t>
            </a:r>
            <a:r>
              <a:rPr lang="ja-JP" altLang="en-US" sz="2400" dirty="0"/>
              <a:t>　</a:t>
            </a:r>
            <a:r>
              <a:rPr lang="ja-JP" altLang="en-US" sz="2000" dirty="0"/>
              <a:t>　</a:t>
            </a:r>
            <a:r>
              <a:rPr lang="ja-JP" altLang="en-US" sz="2400" dirty="0"/>
              <a:t>　　　</a:t>
            </a:r>
            <a:endParaRPr lang="en-US" altLang="ja-JP" sz="2400" dirty="0"/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F8BB2A55-B654-432B-ABA1-299A129D80D8}"/>
              </a:ext>
            </a:extLst>
          </p:cNvPr>
          <p:cNvSpPr/>
          <p:nvPr/>
        </p:nvSpPr>
        <p:spPr>
          <a:xfrm>
            <a:off x="7904713" y="1481954"/>
            <a:ext cx="3514987" cy="16861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天候に左右</a:t>
            </a:r>
          </a:p>
        </p:txBody>
      </p:sp>
      <p:sp>
        <p:nvSpPr>
          <p:cNvPr id="4" name="稲妻 3">
            <a:extLst>
              <a:ext uri="{FF2B5EF4-FFF2-40B4-BE49-F238E27FC236}">
                <a16:creationId xmlns:a16="http://schemas.microsoft.com/office/drawing/2014/main" id="{96327E28-A58F-4D63-98E2-D997ED59DD76}"/>
              </a:ext>
            </a:extLst>
          </p:cNvPr>
          <p:cNvSpPr/>
          <p:nvPr/>
        </p:nvSpPr>
        <p:spPr>
          <a:xfrm rot="2156097">
            <a:off x="8128131" y="3174041"/>
            <a:ext cx="736847" cy="168618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稲妻 7">
            <a:extLst>
              <a:ext uri="{FF2B5EF4-FFF2-40B4-BE49-F238E27FC236}">
                <a16:creationId xmlns:a16="http://schemas.microsoft.com/office/drawing/2014/main" id="{A713D7CA-BC96-47DA-ACAF-206D0D639680}"/>
              </a:ext>
            </a:extLst>
          </p:cNvPr>
          <p:cNvSpPr/>
          <p:nvPr/>
        </p:nvSpPr>
        <p:spPr>
          <a:xfrm rot="2858615">
            <a:off x="10135613" y="3110661"/>
            <a:ext cx="892250" cy="168962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稲妻 8">
            <a:extLst>
              <a:ext uri="{FF2B5EF4-FFF2-40B4-BE49-F238E27FC236}">
                <a16:creationId xmlns:a16="http://schemas.microsoft.com/office/drawing/2014/main" id="{3F1E2CF8-CE49-46AD-A3A7-3AFD59744F00}"/>
              </a:ext>
            </a:extLst>
          </p:cNvPr>
          <p:cNvSpPr/>
          <p:nvPr/>
        </p:nvSpPr>
        <p:spPr>
          <a:xfrm rot="2379143">
            <a:off x="9074477" y="3254555"/>
            <a:ext cx="991001" cy="199747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24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63036A-9E48-451C-9A80-8C95C423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90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②栽培に適した施肥量の確立について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0D6F67-8BF3-4384-9A28-148426959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</a:t>
            </a:r>
            <a:r>
              <a:rPr lang="ja-JP" altLang="en-US" sz="3600" dirty="0"/>
              <a:t>適当な施肥量とは？？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今後の試験栽培で検討する！！</a:t>
            </a:r>
            <a:endParaRPr kumimoji="1" lang="ja-JP" altLang="en-US" sz="3600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59C4BBE-A0EF-4B30-9B68-27C8F76BFBA7}"/>
              </a:ext>
            </a:extLst>
          </p:cNvPr>
          <p:cNvSpPr/>
          <p:nvPr/>
        </p:nvSpPr>
        <p:spPr>
          <a:xfrm>
            <a:off x="1083156" y="1948372"/>
            <a:ext cx="3506599" cy="2353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肥料</a:t>
            </a:r>
            <a:endParaRPr kumimoji="1" lang="en-US" altLang="ja-JP" sz="3600" dirty="0"/>
          </a:p>
          <a:p>
            <a:pPr algn="ctr"/>
            <a:r>
              <a:rPr lang="ja-JP" altLang="en-US" sz="2800" dirty="0"/>
              <a:t>４０</a:t>
            </a:r>
            <a:r>
              <a:rPr lang="en-US" altLang="ja-JP" sz="2800" dirty="0"/>
              <a:t>kg/</a:t>
            </a:r>
            <a:r>
              <a:rPr lang="ja-JP" altLang="en-US" sz="2800" dirty="0"/>
              <a:t>１０</a:t>
            </a:r>
            <a:r>
              <a:rPr lang="en-US" altLang="ja-JP" sz="2800" dirty="0"/>
              <a:t>a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549840E-B59B-4058-8D4F-79B98AB7C7B2}"/>
              </a:ext>
            </a:extLst>
          </p:cNvPr>
          <p:cNvSpPr/>
          <p:nvPr/>
        </p:nvSpPr>
        <p:spPr>
          <a:xfrm>
            <a:off x="7283391" y="1948372"/>
            <a:ext cx="3506599" cy="2416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肥料</a:t>
            </a:r>
            <a:endParaRPr lang="en-US" altLang="ja-JP" sz="3600" dirty="0"/>
          </a:p>
          <a:p>
            <a:pPr algn="ctr"/>
            <a:r>
              <a:rPr kumimoji="1" lang="ja-JP" altLang="en-US" sz="2800" dirty="0"/>
              <a:t>２０</a:t>
            </a:r>
            <a:r>
              <a:rPr kumimoji="1" lang="en-US" altLang="ja-JP" sz="2800" dirty="0"/>
              <a:t>kg/</a:t>
            </a:r>
            <a:r>
              <a:rPr kumimoji="1" lang="ja-JP" altLang="en-US" sz="2800" dirty="0"/>
              <a:t>１０</a:t>
            </a:r>
            <a:r>
              <a:rPr kumimoji="1" lang="en-US" altLang="ja-JP" sz="2800" dirty="0"/>
              <a:t>a</a:t>
            </a:r>
          </a:p>
        </p:txBody>
      </p:sp>
      <p:sp>
        <p:nvSpPr>
          <p:cNvPr id="6" name="矢印: 左右 5">
            <a:extLst>
              <a:ext uri="{FF2B5EF4-FFF2-40B4-BE49-F238E27FC236}">
                <a16:creationId xmlns:a16="http://schemas.microsoft.com/office/drawing/2014/main" id="{3B45B98D-725C-4BA2-A373-C91637FB8FFB}"/>
              </a:ext>
            </a:extLst>
          </p:cNvPr>
          <p:cNvSpPr/>
          <p:nvPr/>
        </p:nvSpPr>
        <p:spPr>
          <a:xfrm>
            <a:off x="4589756" y="2902997"/>
            <a:ext cx="2693636" cy="6125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49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ACB35D-EC3B-403C-8286-B5154D1C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latin typeface="+mn-ea"/>
                <a:ea typeface="+mn-ea"/>
              </a:rPr>
              <a:t>③雑草を抑制するための確実な防除について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269651A-9128-40C2-B821-38D8253D0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353" y="2660233"/>
            <a:ext cx="5516440" cy="3580447"/>
          </a:xfr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EF75E7-90ED-4ACD-B482-44926EC14D0B}"/>
              </a:ext>
            </a:extLst>
          </p:cNvPr>
          <p:cNvSpPr txBox="1"/>
          <p:nvPr/>
        </p:nvSpPr>
        <p:spPr>
          <a:xfrm>
            <a:off x="483092" y="1436193"/>
            <a:ext cx="8030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栽培を終えた後や</a:t>
            </a:r>
            <a:r>
              <a:rPr lang="ja-JP" altLang="en-US" sz="3200" dirty="0"/>
              <a:t>１番草収量を刈り取った</a:t>
            </a:r>
            <a:endParaRPr lang="en-US" altLang="ja-JP" sz="3200" dirty="0"/>
          </a:p>
          <a:p>
            <a:r>
              <a:rPr lang="ja-JP" altLang="en-US" sz="3200" dirty="0"/>
              <a:t>後に、</a:t>
            </a:r>
            <a:r>
              <a:rPr kumimoji="1" lang="ja-JP" altLang="en-US" sz="3200" dirty="0"/>
              <a:t>確実に除草剤を散布</a:t>
            </a:r>
            <a:r>
              <a:rPr lang="ja-JP" altLang="en-US" sz="3200" dirty="0"/>
              <a:t>（ハーモニー）</a:t>
            </a:r>
            <a:endParaRPr kumimoji="1" lang="en-US" altLang="ja-JP" sz="32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CD177B-3CC1-4189-8A18-9FA58C3EFA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27" y="2660234"/>
            <a:ext cx="5516440" cy="35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2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矢印: 下 9">
            <a:extLst>
              <a:ext uri="{FF2B5EF4-FFF2-40B4-BE49-F238E27FC236}">
                <a16:creationId xmlns:a16="http://schemas.microsoft.com/office/drawing/2014/main" id="{43901E57-93E9-4DDE-BE29-D2F5A571C90D}"/>
              </a:ext>
            </a:extLst>
          </p:cNvPr>
          <p:cNvSpPr/>
          <p:nvPr/>
        </p:nvSpPr>
        <p:spPr>
          <a:xfrm>
            <a:off x="5141401" y="4236355"/>
            <a:ext cx="552262" cy="589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上向き折線 8">
            <a:extLst>
              <a:ext uri="{FF2B5EF4-FFF2-40B4-BE49-F238E27FC236}">
                <a16:creationId xmlns:a16="http://schemas.microsoft.com/office/drawing/2014/main" id="{A1995457-5500-4D33-BD6F-E37ACFEF2B53}"/>
              </a:ext>
            </a:extLst>
          </p:cNvPr>
          <p:cNvSpPr/>
          <p:nvPr/>
        </p:nvSpPr>
        <p:spPr>
          <a:xfrm rot="10800000">
            <a:off x="1210211" y="4212634"/>
            <a:ext cx="9318754" cy="589567"/>
          </a:xfrm>
          <a:prstGeom prst="bentUpArrow">
            <a:avLst>
              <a:gd name="adj1" fmla="val 50000"/>
              <a:gd name="adj2" fmla="val 50000"/>
              <a:gd name="adj3" fmla="val 403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L 字 11">
            <a:extLst>
              <a:ext uri="{FF2B5EF4-FFF2-40B4-BE49-F238E27FC236}">
                <a16:creationId xmlns:a16="http://schemas.microsoft.com/office/drawing/2014/main" id="{7621E792-8CB1-4EC4-9262-B85598718D09}"/>
              </a:ext>
            </a:extLst>
          </p:cNvPr>
          <p:cNvSpPr/>
          <p:nvPr/>
        </p:nvSpPr>
        <p:spPr>
          <a:xfrm flipH="1">
            <a:off x="9761158" y="3143822"/>
            <a:ext cx="1006968" cy="1360934"/>
          </a:xfrm>
          <a:prstGeom prst="corner">
            <a:avLst>
              <a:gd name="adj1" fmla="val 27371"/>
              <a:gd name="adj2" fmla="val 352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1E61F4A-74A7-4D9A-9FB8-DFCFA386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④栽培</a:t>
            </a:r>
            <a:r>
              <a:rPr lang="ja-JP" altLang="en-US" dirty="0">
                <a:latin typeface="+mn-ea"/>
                <a:ea typeface="+mn-ea"/>
              </a:rPr>
              <a:t>暦の活用について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C14298-7CCF-4184-A7C4-318DAF8569E6}"/>
              </a:ext>
            </a:extLst>
          </p:cNvPr>
          <p:cNvSpPr/>
          <p:nvPr/>
        </p:nvSpPr>
        <p:spPr>
          <a:xfrm>
            <a:off x="318782" y="1658103"/>
            <a:ext cx="2332140" cy="1513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栽培暦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5262DED-2FBD-4FF4-8136-3AE4C155CFEA}"/>
              </a:ext>
            </a:extLst>
          </p:cNvPr>
          <p:cNvSpPr/>
          <p:nvPr/>
        </p:nvSpPr>
        <p:spPr>
          <a:xfrm>
            <a:off x="2894201" y="2122409"/>
            <a:ext cx="1526796" cy="520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9DE92556-E72F-4D42-B2D5-E5B8049BD45B}"/>
              </a:ext>
            </a:extLst>
          </p:cNvPr>
          <p:cNvSpPr/>
          <p:nvPr/>
        </p:nvSpPr>
        <p:spPr>
          <a:xfrm>
            <a:off x="7215930" y="2122408"/>
            <a:ext cx="1526796" cy="520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30F4FA7-91D0-499F-B604-8FB2318D63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80" y="1658104"/>
            <a:ext cx="2332141" cy="15139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932ABE4-4F4F-417E-85D7-E8258F966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653" y="1690688"/>
            <a:ext cx="2351714" cy="151390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70D1C0-3A5B-4830-8102-F60BBC646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24" y="4889575"/>
            <a:ext cx="2315707" cy="15139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85113B7-01EE-41BE-92BE-71EAD2CB9B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224" y="4889576"/>
            <a:ext cx="2315707" cy="151390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F5D739-B258-49E8-80B5-76DB6612F83A}"/>
              </a:ext>
            </a:extLst>
          </p:cNvPr>
          <p:cNvSpPr txBox="1"/>
          <p:nvPr/>
        </p:nvSpPr>
        <p:spPr>
          <a:xfrm>
            <a:off x="7095208" y="5240408"/>
            <a:ext cx="480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チモシーの栽培暦を</a:t>
            </a:r>
            <a:r>
              <a:rPr lang="ja-JP" altLang="en-US" sz="2000" dirty="0"/>
              <a:t>、地域に還元して</a:t>
            </a:r>
            <a:endParaRPr lang="en-US" altLang="ja-JP" sz="2000" dirty="0"/>
          </a:p>
          <a:p>
            <a:r>
              <a:rPr kumimoji="1" lang="ja-JP" altLang="en-US" sz="2000" dirty="0"/>
              <a:t>地域の畜産業の発展を目指す！！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20492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95" y="3693158"/>
            <a:ext cx="2276000" cy="3034668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6963508" y="95919"/>
            <a:ext cx="4244820" cy="3310317"/>
            <a:chOff x="-1474699" y="2884228"/>
            <a:chExt cx="5203945" cy="3792828"/>
          </a:xfrm>
        </p:grpSpPr>
        <p:sp>
          <p:nvSpPr>
            <p:cNvPr id="4" name="角丸四角形 3"/>
            <p:cNvSpPr/>
            <p:nvPr/>
          </p:nvSpPr>
          <p:spPr>
            <a:xfrm>
              <a:off x="-1474699" y="4132342"/>
              <a:ext cx="4031085" cy="202198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-918212" y="2884228"/>
              <a:ext cx="4647458" cy="3792828"/>
              <a:chOff x="-3813" y="2884228"/>
              <a:chExt cx="4647458" cy="3792828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813" y="2884228"/>
                <a:ext cx="2842332" cy="3792828"/>
              </a:xfrm>
              <a:prstGeom prst="rect">
                <a:avLst/>
              </a:prstGeom>
            </p:spPr>
          </p:pic>
          <p:sp>
            <p:nvSpPr>
              <p:cNvPr id="7" name="テキスト ボックス 6"/>
              <p:cNvSpPr txBox="1"/>
              <p:nvPr/>
            </p:nvSpPr>
            <p:spPr>
              <a:xfrm>
                <a:off x="71643" y="5090312"/>
                <a:ext cx="4572002" cy="67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/>
                  <a:t>九州農政局</a:t>
                </a:r>
                <a:endParaRPr kumimoji="1" lang="ja-JP" altLang="en-US" sz="3200" dirty="0"/>
              </a:p>
            </p:txBody>
          </p:sp>
        </p:grp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3395" y="2589703"/>
            <a:ext cx="10515600" cy="50995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sz="3600" dirty="0"/>
              <a:t>チモシーは冷涼な気候を好</a:t>
            </a:r>
            <a:r>
              <a:rPr lang="ja-JP" altLang="en-US" sz="3600" dirty="0"/>
              <a:t>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↓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ja-JP" sz="3600" dirty="0"/>
              <a:t>久住地域</a:t>
            </a:r>
            <a:r>
              <a:rPr lang="ja-JP" altLang="en-US" sz="3600" dirty="0"/>
              <a:t>での</a:t>
            </a:r>
            <a:r>
              <a:rPr lang="ja-JP" altLang="ja-JP" sz="3600" dirty="0"/>
              <a:t>栽培が可能ではないか</a:t>
            </a:r>
            <a:r>
              <a:rPr lang="ja-JP" altLang="en-US" sz="3600" dirty="0"/>
              <a:t>？！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→　</a:t>
            </a:r>
            <a:r>
              <a:rPr lang="en-US" altLang="ja-JP" sz="3600" dirty="0"/>
              <a:t>Point</a:t>
            </a:r>
            <a:r>
              <a:rPr lang="ja-JP" altLang="en-US" sz="3600" dirty="0"/>
              <a:t>１ 今後、</a:t>
            </a:r>
            <a:r>
              <a:rPr lang="ja-JP" altLang="ja-JP" sz="3600" dirty="0"/>
              <a:t>耕作放棄地</a:t>
            </a:r>
            <a:r>
              <a:rPr lang="ja-JP" altLang="en-US" sz="3600" dirty="0"/>
              <a:t>が増える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</a:t>
            </a:r>
            <a:r>
              <a:rPr lang="en-US" altLang="ja-JP" sz="3600" dirty="0"/>
              <a:t>Point</a:t>
            </a:r>
            <a:r>
              <a:rPr lang="ja-JP" altLang="en-US" sz="3600" dirty="0"/>
              <a:t>２ </a:t>
            </a:r>
            <a:r>
              <a:rPr lang="ja-JP" altLang="ja-JP" sz="3600" dirty="0"/>
              <a:t>チモシー栽培マニュアル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　　　　　　　</a:t>
            </a:r>
            <a:r>
              <a:rPr lang="ja-JP" altLang="ja-JP" sz="3600" dirty="0"/>
              <a:t>を確立</a:t>
            </a:r>
            <a:r>
              <a:rPr lang="ja-JP" altLang="en-US" sz="3600" dirty="0"/>
              <a:t>と普及</a:t>
            </a:r>
            <a:endParaRPr kumimoji="1" lang="ja-JP" altLang="en-US" sz="36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563" y="76343"/>
            <a:ext cx="4650916" cy="81327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469" y="1184616"/>
            <a:ext cx="1972849" cy="16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>
                <a:latin typeface="+mn-ea"/>
                <a:ea typeface="+mn-ea"/>
              </a:rPr>
              <a:t>意見交換会</a:t>
            </a:r>
            <a:r>
              <a:rPr lang="ja-JP" altLang="en-US" sz="4000" dirty="0"/>
              <a:t>　</a:t>
            </a:r>
            <a:r>
              <a:rPr lang="ja-JP" altLang="en-US" sz="2800" dirty="0"/>
              <a:t>１２月１０日（木）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76" y="1690688"/>
            <a:ext cx="6499539" cy="487465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50050" y="1105913"/>
            <a:ext cx="33699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神田先生のお話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51877" y="1921520"/>
            <a:ext cx="898077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・サファリで飼育するゾウに栽培したチモシーを</a:t>
            </a:r>
            <a:r>
              <a:rPr lang="ja-JP" altLang="en-US" sz="2400" dirty="0"/>
              <a:t>与えてみたい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・学校でのチモシー試験栽培を検証し、久住地域でチモシーを　　</a:t>
            </a:r>
            <a:endParaRPr lang="en-US" altLang="ja-JP" sz="2400" dirty="0"/>
          </a:p>
          <a:p>
            <a:r>
              <a:rPr lang="ja-JP" altLang="en-US" sz="2400" dirty="0"/>
              <a:t>　自給できる環境が整えば・・・</a:t>
            </a:r>
            <a:endParaRPr kumimoji="1" lang="ja-JP" altLang="en-US" sz="2400" dirty="0"/>
          </a:p>
        </p:txBody>
      </p:sp>
      <p:sp>
        <p:nvSpPr>
          <p:cNvPr id="9" name="下矢印 8"/>
          <p:cNvSpPr/>
          <p:nvPr/>
        </p:nvSpPr>
        <p:spPr>
          <a:xfrm>
            <a:off x="8072371" y="3758479"/>
            <a:ext cx="953036" cy="965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8158" y="4991693"/>
            <a:ext cx="564146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アフリカンサファリ</a:t>
            </a:r>
            <a:r>
              <a:rPr lang="ja-JP" altLang="en-US" sz="3200" dirty="0"/>
              <a:t>と農家</a:t>
            </a:r>
            <a:endParaRPr lang="en-US" altLang="ja-JP" sz="3200" dirty="0"/>
          </a:p>
          <a:p>
            <a:pPr algn="ctr"/>
            <a:r>
              <a:rPr lang="ja-JP" altLang="en-US" sz="3200" dirty="0"/>
              <a:t>経営の安定・向上につながる</a:t>
            </a:r>
            <a:endParaRPr kumimoji="1" lang="en-US" altLang="ja-JP" sz="32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970" y="393098"/>
            <a:ext cx="4450132" cy="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EF2198-ED25-4622-AA90-53EA711D81AF}"/>
              </a:ext>
            </a:extLst>
          </p:cNvPr>
          <p:cNvSpPr txBox="1"/>
          <p:nvPr/>
        </p:nvSpPr>
        <p:spPr>
          <a:xfrm>
            <a:off x="724405" y="582067"/>
            <a:ext cx="117009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n-ea"/>
              </a:rPr>
              <a:t>研究計画</a:t>
            </a:r>
            <a:endParaRPr kumimoji="1" lang="en-US" altLang="ja-JP" sz="2800" b="1" dirty="0">
              <a:latin typeface="+mn-ea"/>
            </a:endParaRPr>
          </a:p>
          <a:p>
            <a:r>
              <a:rPr lang="ja-JP" altLang="en-US" sz="2800" dirty="0"/>
              <a:t>　２月・生育調査</a:t>
            </a:r>
            <a:endParaRPr lang="en-US" altLang="ja-JP" sz="2800" dirty="0"/>
          </a:p>
          <a:p>
            <a:r>
              <a:rPr kumimoji="1" lang="ja-JP" altLang="en-US" sz="2800" dirty="0"/>
              <a:t>　３月・追肥</a:t>
            </a:r>
            <a:endParaRPr kumimoji="1" lang="en-US" altLang="ja-JP" sz="2800" dirty="0"/>
          </a:p>
          <a:p>
            <a:r>
              <a:rPr lang="ja-JP" altLang="en-US" sz="2800" dirty="0"/>
              <a:t>　４月・テーマ設定と調査・生育調査</a:t>
            </a:r>
            <a:endParaRPr lang="en-US" altLang="ja-JP" sz="2800" dirty="0"/>
          </a:p>
          <a:p>
            <a:r>
              <a:rPr kumimoji="1" lang="ja-JP" altLang="en-US" sz="2800" dirty="0"/>
              <a:t>　５月・１番草刈り取り（追肥）・生育調査</a:t>
            </a:r>
            <a:endParaRPr kumimoji="1" lang="en-US" altLang="ja-JP" sz="2800" dirty="0"/>
          </a:p>
          <a:p>
            <a:r>
              <a:rPr lang="ja-JP" altLang="en-US" sz="2800" dirty="0"/>
              <a:t>　６月・２番草刈り取り・生育調査</a:t>
            </a:r>
            <a:endParaRPr lang="en-US" altLang="ja-JP" sz="2800" dirty="0"/>
          </a:p>
          <a:p>
            <a:r>
              <a:rPr kumimoji="1" lang="ja-JP" altLang="en-US" sz="2800" dirty="0"/>
              <a:t>　７月・まとめ考察</a:t>
            </a:r>
            <a:endParaRPr kumimoji="1" lang="en-US" altLang="ja-JP" sz="2800" dirty="0"/>
          </a:p>
          <a:p>
            <a:r>
              <a:rPr lang="ja-JP" altLang="en-US" sz="2800" dirty="0"/>
              <a:t>　８月・圃場耕耘施肥・雑草対策検討</a:t>
            </a:r>
            <a:endParaRPr lang="en-US" altLang="ja-JP" sz="2800" dirty="0"/>
          </a:p>
          <a:p>
            <a:r>
              <a:rPr kumimoji="1" lang="ja-JP" altLang="en-US" sz="2800" dirty="0"/>
              <a:t>　９月・播種・生育調査</a:t>
            </a:r>
            <a:endParaRPr kumimoji="1" lang="en-US" altLang="ja-JP" sz="2800" dirty="0"/>
          </a:p>
          <a:p>
            <a:r>
              <a:rPr lang="ja-JP" altLang="en-US" sz="2800" dirty="0"/>
              <a:t>１０月・２年間の結果・考察・まとめ（発表準備）</a:t>
            </a:r>
            <a:endParaRPr lang="en-US" altLang="ja-JP" sz="2800" dirty="0"/>
          </a:p>
          <a:p>
            <a:r>
              <a:rPr kumimoji="1" lang="ja-JP" altLang="en-US" sz="2800" dirty="0"/>
              <a:t>１１月・</a:t>
            </a:r>
            <a:endParaRPr kumimoji="1" lang="en-US" altLang="ja-JP" sz="2800" dirty="0"/>
          </a:p>
          <a:p>
            <a:r>
              <a:rPr lang="ja-JP" altLang="en-US" sz="2800" dirty="0"/>
              <a:t>１２月・</a:t>
            </a:r>
            <a:endParaRPr lang="en-US" altLang="ja-JP" sz="2800" dirty="0"/>
          </a:p>
          <a:p>
            <a:r>
              <a:rPr kumimoji="1" lang="ja-JP" altLang="en-US" sz="2800" dirty="0"/>
              <a:t>　１月・学習成果発表会　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A7B7900-E284-4AEE-9ACB-96E7D5812758}"/>
              </a:ext>
            </a:extLst>
          </p:cNvPr>
          <p:cNvCxnSpPr/>
          <p:nvPr/>
        </p:nvCxnSpPr>
        <p:spPr>
          <a:xfrm>
            <a:off x="3884103" y="4915949"/>
            <a:ext cx="0" cy="51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95875" y="657587"/>
            <a:ext cx="7935186" cy="56323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　　</a:t>
            </a:r>
            <a:endParaRPr lang="en-US" altLang="ja-JP" sz="3600" dirty="0"/>
          </a:p>
          <a:p>
            <a:endParaRPr kumimoji="1" lang="en-US" altLang="ja-JP" sz="3600" dirty="0"/>
          </a:p>
          <a:p>
            <a:r>
              <a:rPr kumimoji="1" lang="ja-JP" altLang="en-US" sz="3600" dirty="0"/>
              <a:t>　研究材料：チモシー（クンプウ）</a:t>
            </a:r>
            <a:endParaRPr lang="en-US" altLang="ja-JP" sz="3600" dirty="0"/>
          </a:p>
          <a:p>
            <a:r>
              <a:rPr lang="ja-JP" altLang="en-US" sz="3600" dirty="0"/>
              <a:t>　試験場所：アグリ創生塾圃場</a:t>
            </a:r>
            <a:endParaRPr lang="en-US" altLang="ja-JP" sz="3600" dirty="0"/>
          </a:p>
          <a:p>
            <a:r>
              <a:rPr lang="ja-JP" altLang="en-US" sz="3600" dirty="0"/>
              <a:t>　栽培面積：１０</a:t>
            </a:r>
            <a:r>
              <a:rPr lang="en-US" altLang="ja-JP" sz="3600" dirty="0"/>
              <a:t>a</a:t>
            </a:r>
          </a:p>
          <a:p>
            <a:r>
              <a:rPr lang="ja-JP" altLang="en-US" sz="3600" dirty="0"/>
              <a:t>　　播種量：５㎏</a:t>
            </a:r>
            <a:r>
              <a:rPr lang="en-US" altLang="ja-JP" sz="3600" dirty="0"/>
              <a:t>/</a:t>
            </a:r>
            <a:r>
              <a:rPr lang="ja-JP" altLang="en-US" sz="3600" dirty="0"/>
              <a:t>１０</a:t>
            </a:r>
            <a:r>
              <a:rPr lang="en-US" altLang="ja-JP" sz="3600" dirty="0"/>
              <a:t>a</a:t>
            </a:r>
          </a:p>
          <a:p>
            <a:r>
              <a:rPr lang="ja-JP" altLang="en-US" sz="3600" dirty="0"/>
              <a:t>　調査内容：発芽調査</a:t>
            </a:r>
            <a:r>
              <a:rPr lang="ja-JP" altLang="en-US" sz="2800" dirty="0"/>
              <a:t>（</a:t>
            </a:r>
            <a:r>
              <a:rPr lang="en-US" altLang="ja-JP" sz="2800" dirty="0"/>
              <a:t>100</a:t>
            </a:r>
            <a:r>
              <a:rPr lang="ja-JP" altLang="en-US" sz="2800" dirty="0"/>
              <a:t>㎝</a:t>
            </a:r>
            <a:r>
              <a:rPr lang="en-US" altLang="ja-JP" sz="2800" baseline="30000" dirty="0"/>
              <a:t>2</a:t>
            </a:r>
            <a:r>
              <a:rPr lang="ja-JP" altLang="en-US" sz="2800" dirty="0"/>
              <a:t>当たり）</a:t>
            </a:r>
            <a:endParaRPr lang="en-US" altLang="ja-JP" sz="2800" baseline="30000" dirty="0"/>
          </a:p>
          <a:p>
            <a:r>
              <a:rPr lang="ja-JP" altLang="en-US" sz="3600" dirty="0"/>
              <a:t>　　　　　　草丈調査</a:t>
            </a:r>
            <a:r>
              <a:rPr lang="ja-JP" altLang="en-US" sz="2800" dirty="0"/>
              <a:t>（</a:t>
            </a:r>
            <a:r>
              <a:rPr lang="en-US" altLang="ja-JP" sz="2800" dirty="0"/>
              <a:t>1m</a:t>
            </a:r>
            <a:r>
              <a:rPr lang="en-US" altLang="ja-JP" sz="2800" baseline="30000" dirty="0"/>
              <a:t>2</a:t>
            </a:r>
            <a:r>
              <a:rPr lang="ja-JP" altLang="en-US" sz="2800" dirty="0"/>
              <a:t>当たり）</a:t>
            </a:r>
            <a:endParaRPr lang="en-US" altLang="ja-JP" sz="3600" dirty="0"/>
          </a:p>
          <a:p>
            <a:r>
              <a:rPr lang="ja-JP" altLang="en-US" sz="3600" dirty="0"/>
              <a:t>　　　　　　雑草調査</a:t>
            </a:r>
            <a:r>
              <a:rPr lang="ja-JP" altLang="en-US" sz="2800" dirty="0"/>
              <a:t>（</a:t>
            </a:r>
            <a:r>
              <a:rPr lang="en-US" altLang="ja-JP" sz="2800" dirty="0"/>
              <a:t>1m</a:t>
            </a:r>
            <a:r>
              <a:rPr lang="en-US" altLang="ja-JP" sz="2800" baseline="30000" dirty="0"/>
              <a:t>2</a:t>
            </a:r>
            <a:r>
              <a:rPr lang="ja-JP" altLang="en-US" sz="2800" dirty="0"/>
              <a:t>当たり）</a:t>
            </a:r>
            <a:endParaRPr lang="en-US" altLang="ja-JP" sz="2800" dirty="0"/>
          </a:p>
          <a:p>
            <a:r>
              <a:rPr lang="ja-JP" altLang="en-US" sz="3600" dirty="0"/>
              <a:t>　　　　　　収量調査</a:t>
            </a:r>
            <a:r>
              <a:rPr lang="ja-JP" altLang="en-US" sz="2800" dirty="0"/>
              <a:t>（</a:t>
            </a:r>
            <a:r>
              <a:rPr lang="en-US" altLang="ja-JP" sz="2800" dirty="0"/>
              <a:t>1m</a:t>
            </a:r>
            <a:r>
              <a:rPr lang="en-US" altLang="ja-JP" sz="2800" baseline="30000" dirty="0"/>
              <a:t>2</a:t>
            </a:r>
            <a:r>
              <a:rPr lang="ja-JP" altLang="en-US" sz="2800" dirty="0"/>
              <a:t>当たり）</a:t>
            </a:r>
            <a:endParaRPr lang="en-US" altLang="ja-JP" sz="4400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D6858231-7DA2-9C29-23EA-63E02161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b="1" dirty="0">
                <a:latin typeface="+mn-ea"/>
                <a:ea typeface="+mn-ea"/>
              </a:rPr>
              <a:t>昨年度の研究概要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0DBD84E-C66B-3024-4B49-3F5322CB1F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853" y="677944"/>
            <a:ext cx="3555380" cy="26665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853" y="3716067"/>
            <a:ext cx="3555380" cy="26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1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E7FC6-53A3-4F3F-8C70-201649FE8386}"/>
              </a:ext>
            </a:extLst>
          </p:cNvPr>
          <p:cNvSpPr txBox="1"/>
          <p:nvPr/>
        </p:nvSpPr>
        <p:spPr>
          <a:xfrm>
            <a:off x="394282" y="310393"/>
            <a:ext cx="4756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+mn-ea"/>
              </a:rPr>
              <a:t>今年度の研究概要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F8247-5447-4EBD-8477-9C8E2AF599CA}"/>
              </a:ext>
            </a:extLst>
          </p:cNvPr>
          <p:cNvSpPr txBox="1"/>
          <p:nvPr/>
        </p:nvSpPr>
        <p:spPr>
          <a:xfrm>
            <a:off x="788563" y="1587871"/>
            <a:ext cx="8724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3600" dirty="0">
                <a:solidFill>
                  <a:prstClr val="black"/>
                </a:solidFill>
              </a:rPr>
              <a:t>研究材料：チモシー（クンプウ）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0"/>
            <a:r>
              <a:rPr lang="ja-JP" altLang="en-US" sz="3600" dirty="0">
                <a:solidFill>
                  <a:prstClr val="black"/>
                </a:solidFill>
              </a:rPr>
              <a:t>　試験場所：アグリ創生塾圃場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0"/>
            <a:r>
              <a:rPr lang="ja-JP" altLang="en-US" sz="3600" dirty="0">
                <a:solidFill>
                  <a:prstClr val="black"/>
                </a:solidFill>
              </a:rPr>
              <a:t>　栽培面積：２０</a:t>
            </a:r>
            <a:r>
              <a:rPr lang="en-US" altLang="ja-JP" sz="3600" dirty="0">
                <a:solidFill>
                  <a:prstClr val="black"/>
                </a:solidFill>
              </a:rPr>
              <a:t>a</a:t>
            </a:r>
          </a:p>
          <a:p>
            <a:pPr lvl="0"/>
            <a:r>
              <a:rPr lang="ja-JP" altLang="en-US" sz="3600" dirty="0">
                <a:solidFill>
                  <a:prstClr val="black"/>
                </a:solidFill>
              </a:rPr>
              <a:t>　　播種量：３㎏</a:t>
            </a:r>
            <a:r>
              <a:rPr lang="en-US" altLang="ja-JP" sz="3600" dirty="0">
                <a:solidFill>
                  <a:prstClr val="black"/>
                </a:solidFill>
              </a:rPr>
              <a:t>/</a:t>
            </a:r>
            <a:r>
              <a:rPr lang="ja-JP" altLang="en-US" sz="3600" dirty="0">
                <a:solidFill>
                  <a:prstClr val="black"/>
                </a:solidFill>
              </a:rPr>
              <a:t>１０</a:t>
            </a:r>
            <a:r>
              <a:rPr lang="en-US" altLang="ja-JP" sz="3600" dirty="0">
                <a:solidFill>
                  <a:prstClr val="black"/>
                </a:solidFill>
              </a:rPr>
              <a:t>a</a:t>
            </a:r>
          </a:p>
          <a:p>
            <a:pPr lvl="0"/>
            <a:r>
              <a:rPr lang="ja-JP" altLang="en-US" sz="3600" dirty="0">
                <a:solidFill>
                  <a:prstClr val="black"/>
                </a:solidFill>
              </a:rPr>
              <a:t>　調査内容：発芽調査</a:t>
            </a:r>
            <a:r>
              <a:rPr lang="ja-JP" altLang="en-US" sz="2800" dirty="0">
                <a:solidFill>
                  <a:prstClr val="black"/>
                </a:solidFill>
              </a:rPr>
              <a:t>（</a:t>
            </a:r>
            <a:r>
              <a:rPr lang="en-US" altLang="ja-JP" sz="2800" dirty="0">
                <a:solidFill>
                  <a:prstClr val="black"/>
                </a:solidFill>
              </a:rPr>
              <a:t>1m</a:t>
            </a:r>
            <a:r>
              <a:rPr lang="en-US" altLang="ja-JP" sz="2800" baseline="30000" dirty="0">
                <a:solidFill>
                  <a:prstClr val="black"/>
                </a:solidFill>
              </a:rPr>
              <a:t>2</a:t>
            </a:r>
            <a:r>
              <a:rPr lang="ja-JP" altLang="en-US" sz="2800" dirty="0">
                <a:solidFill>
                  <a:prstClr val="black"/>
                </a:solidFill>
              </a:rPr>
              <a:t>当たり）</a:t>
            </a:r>
            <a:endParaRPr lang="en-US" altLang="ja-JP" sz="2800" baseline="30000" dirty="0">
              <a:solidFill>
                <a:prstClr val="black"/>
              </a:solidFill>
            </a:endParaRPr>
          </a:p>
          <a:p>
            <a:pPr lvl="0"/>
            <a:r>
              <a:rPr lang="ja-JP" altLang="en-US" sz="3600" dirty="0">
                <a:solidFill>
                  <a:prstClr val="black"/>
                </a:solidFill>
              </a:rPr>
              <a:t>　　　　　　草丈調査</a:t>
            </a:r>
            <a:r>
              <a:rPr lang="ja-JP" altLang="en-US" sz="2800" dirty="0">
                <a:solidFill>
                  <a:prstClr val="black"/>
                </a:solidFill>
              </a:rPr>
              <a:t>（</a:t>
            </a:r>
            <a:r>
              <a:rPr lang="en-US" altLang="ja-JP" sz="2800" dirty="0">
                <a:solidFill>
                  <a:prstClr val="black"/>
                </a:solidFill>
              </a:rPr>
              <a:t>1m</a:t>
            </a:r>
            <a:r>
              <a:rPr lang="en-US" altLang="ja-JP" sz="2800" baseline="30000" dirty="0">
                <a:solidFill>
                  <a:prstClr val="black"/>
                </a:solidFill>
              </a:rPr>
              <a:t>2</a:t>
            </a:r>
            <a:r>
              <a:rPr lang="ja-JP" altLang="en-US" sz="2800" dirty="0">
                <a:solidFill>
                  <a:prstClr val="black"/>
                </a:solidFill>
              </a:rPr>
              <a:t>当たり）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0"/>
            <a:r>
              <a:rPr lang="ja-JP" altLang="en-US" sz="3600" dirty="0">
                <a:solidFill>
                  <a:prstClr val="black"/>
                </a:solidFill>
              </a:rPr>
              <a:t>　　　　　　雑草調査</a:t>
            </a:r>
            <a:r>
              <a:rPr lang="ja-JP" altLang="en-US" sz="2800" dirty="0">
                <a:solidFill>
                  <a:prstClr val="black"/>
                </a:solidFill>
              </a:rPr>
              <a:t>（</a:t>
            </a:r>
            <a:r>
              <a:rPr lang="en-US" altLang="ja-JP" sz="2800" dirty="0">
                <a:solidFill>
                  <a:prstClr val="black"/>
                </a:solidFill>
              </a:rPr>
              <a:t>1m</a:t>
            </a:r>
            <a:r>
              <a:rPr lang="en-US" altLang="ja-JP" sz="2800" baseline="30000" dirty="0">
                <a:solidFill>
                  <a:prstClr val="black"/>
                </a:solidFill>
              </a:rPr>
              <a:t>2</a:t>
            </a:r>
            <a:r>
              <a:rPr lang="ja-JP" altLang="en-US" sz="2800" dirty="0">
                <a:solidFill>
                  <a:prstClr val="black"/>
                </a:solidFill>
              </a:rPr>
              <a:t>当たり）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/>
            <a:r>
              <a:rPr lang="ja-JP" altLang="en-US" sz="3600" dirty="0">
                <a:solidFill>
                  <a:prstClr val="black"/>
                </a:solidFill>
              </a:rPr>
              <a:t>　　　　　　収量調査</a:t>
            </a:r>
            <a:r>
              <a:rPr lang="ja-JP" altLang="en-US" sz="2800" dirty="0">
                <a:solidFill>
                  <a:prstClr val="black"/>
                </a:solidFill>
              </a:rPr>
              <a:t>（</a:t>
            </a:r>
            <a:r>
              <a:rPr lang="en-US" altLang="ja-JP" sz="2800" dirty="0">
                <a:solidFill>
                  <a:prstClr val="black"/>
                </a:solidFill>
              </a:rPr>
              <a:t>1m</a:t>
            </a:r>
            <a:r>
              <a:rPr lang="en-US" altLang="ja-JP" sz="2800" baseline="30000" dirty="0">
                <a:solidFill>
                  <a:prstClr val="black"/>
                </a:solidFill>
              </a:rPr>
              <a:t>2</a:t>
            </a:r>
            <a:r>
              <a:rPr lang="ja-JP" altLang="en-US" sz="2800" dirty="0">
                <a:solidFill>
                  <a:prstClr val="black"/>
                </a:solidFill>
              </a:rPr>
              <a:t>当たり）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950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D7D6C01-3604-4563-AA9A-D6FA5EF9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研究経過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935378-387A-401D-8CD9-0ABEB6A42FF7}"/>
              </a:ext>
            </a:extLst>
          </p:cNvPr>
          <p:cNvSpPr txBox="1"/>
          <p:nvPr/>
        </p:nvSpPr>
        <p:spPr>
          <a:xfrm>
            <a:off x="6823412" y="5449399"/>
            <a:ext cx="2693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9</a:t>
            </a:r>
            <a:r>
              <a:rPr lang="ja-JP" altLang="en-US" sz="3200" dirty="0"/>
              <a:t>月</a:t>
            </a:r>
            <a:r>
              <a:rPr lang="en-US" altLang="ja-JP" sz="3200" dirty="0"/>
              <a:t>7</a:t>
            </a:r>
            <a:r>
              <a:rPr lang="ja-JP" altLang="en-US" sz="3200" dirty="0"/>
              <a:t>日</a:t>
            </a:r>
            <a:endParaRPr lang="en-US" altLang="ja-JP" sz="3200" dirty="0"/>
          </a:p>
          <a:p>
            <a:pPr algn="ctr"/>
            <a:r>
              <a:rPr kumimoji="1" lang="ja-JP" altLang="en-US" sz="3200" dirty="0"/>
              <a:t>播種</a:t>
            </a:r>
            <a:r>
              <a:rPr kumimoji="1" lang="en-US" altLang="ja-JP" sz="3200" dirty="0"/>
              <a:t>&amp;</a:t>
            </a:r>
            <a:r>
              <a:rPr kumimoji="1" lang="ja-JP" altLang="en-US" sz="3200" dirty="0"/>
              <a:t>鎮圧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86C82C-846D-4921-8809-2733BE56DBBF}"/>
              </a:ext>
            </a:extLst>
          </p:cNvPr>
          <p:cNvSpPr txBox="1"/>
          <p:nvPr/>
        </p:nvSpPr>
        <p:spPr>
          <a:xfrm>
            <a:off x="-134472" y="5449399"/>
            <a:ext cx="5118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/>
              <a:t>8</a:t>
            </a:r>
            <a:r>
              <a:rPr kumimoji="1" lang="ja-JP" altLang="en-US" sz="3200" dirty="0"/>
              <a:t>月</a:t>
            </a:r>
            <a:r>
              <a:rPr kumimoji="1" lang="en-US" altLang="ja-JP" sz="3200" dirty="0"/>
              <a:t>26</a:t>
            </a:r>
            <a:r>
              <a:rPr kumimoji="1" lang="ja-JP" altLang="en-US" sz="3200" dirty="0"/>
              <a:t>日および</a:t>
            </a:r>
            <a:r>
              <a:rPr lang="en-US" altLang="ja-JP" sz="3200" dirty="0"/>
              <a:t>9</a:t>
            </a:r>
            <a:r>
              <a:rPr lang="ja-JP" altLang="en-US" sz="3200" dirty="0"/>
              <a:t>月</a:t>
            </a:r>
            <a:r>
              <a:rPr lang="en-US" altLang="ja-JP" sz="3200" dirty="0"/>
              <a:t>6</a:t>
            </a:r>
            <a:r>
              <a:rPr lang="ja-JP" altLang="en-US" sz="3200" dirty="0"/>
              <a:t>日</a:t>
            </a:r>
            <a:endParaRPr lang="en-US" altLang="ja-JP" sz="3200" dirty="0"/>
          </a:p>
          <a:p>
            <a:pPr algn="ctr"/>
            <a:r>
              <a:rPr lang="ja-JP" altLang="en-US" sz="3200" dirty="0"/>
              <a:t>耕耘作業</a:t>
            </a:r>
            <a:endParaRPr kumimoji="1" lang="ja-JP" altLang="en-US" sz="3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E89011-677D-4DDE-8140-6402FFBCA1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52" y="1783339"/>
            <a:ext cx="4572000" cy="3429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459490A-8FEE-58B5-B24F-80D5AAF0B8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870" y="2180026"/>
            <a:ext cx="4043084" cy="30323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0B0AA7A-F6C6-9A11-7419-B82A6552F9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83155" y="2070847"/>
            <a:ext cx="3621741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753" y="4744435"/>
            <a:ext cx="36455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発芽調査１回目</a:t>
            </a:r>
            <a:endParaRPr lang="en-US" altLang="ja-JP" sz="3200" dirty="0"/>
          </a:p>
          <a:p>
            <a:pPr algn="ctr"/>
            <a:r>
              <a:rPr lang="en-US" altLang="ja-JP" sz="3200" dirty="0"/>
              <a:t>10</a:t>
            </a:r>
            <a:r>
              <a:rPr lang="ja-JP" altLang="en-US" sz="3200" dirty="0"/>
              <a:t>月</a:t>
            </a:r>
            <a:r>
              <a:rPr lang="en-US" altLang="ja-JP" sz="3200" dirty="0"/>
              <a:t>20</a:t>
            </a:r>
            <a:r>
              <a:rPr lang="ja-JP" altLang="en-US" sz="3200" dirty="0"/>
              <a:t>日</a:t>
            </a:r>
            <a:endParaRPr lang="en-US" altLang="ja-JP" sz="32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0727" y="4744434"/>
            <a:ext cx="35767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発芽調査２回目</a:t>
            </a:r>
            <a:endParaRPr lang="en-US" altLang="ja-JP" sz="3200" dirty="0"/>
          </a:p>
          <a:p>
            <a:pPr algn="ctr"/>
            <a:r>
              <a:rPr lang="en-US" altLang="ja-JP" sz="3200" dirty="0"/>
              <a:t>11</a:t>
            </a:r>
            <a:r>
              <a:rPr lang="ja-JP" altLang="en-US" sz="3200" dirty="0"/>
              <a:t>月</a:t>
            </a:r>
            <a:r>
              <a:rPr lang="en-US" altLang="ja-JP" sz="3200" dirty="0"/>
              <a:t>17</a:t>
            </a:r>
            <a:r>
              <a:rPr lang="ja-JP" altLang="en-US" sz="3200" dirty="0"/>
              <a:t>日</a:t>
            </a:r>
            <a:endParaRPr lang="en-US" altLang="ja-JP" sz="32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89519" y="4744433"/>
            <a:ext cx="3404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発芽調査３回目</a:t>
            </a:r>
            <a:endParaRPr lang="en-US" altLang="ja-JP" sz="3200" dirty="0"/>
          </a:p>
          <a:p>
            <a:pPr algn="ctr"/>
            <a:r>
              <a:rPr lang="en-US" altLang="ja-JP" sz="3200" dirty="0"/>
              <a:t>12</a:t>
            </a:r>
            <a:r>
              <a:rPr lang="ja-JP" altLang="en-US" sz="3200" dirty="0"/>
              <a:t>月</a:t>
            </a:r>
            <a:r>
              <a:rPr lang="en-US" altLang="ja-JP" sz="3200" dirty="0"/>
              <a:t>14</a:t>
            </a:r>
            <a:r>
              <a:rPr lang="ja-JP" altLang="en-US" sz="3200" dirty="0"/>
              <a:t>日</a:t>
            </a:r>
            <a:endParaRPr lang="en-US" altLang="ja-JP" sz="3200" dirty="0"/>
          </a:p>
          <a:p>
            <a:pPr algn="ctr"/>
            <a:endParaRPr lang="en-US" altLang="ja-JP" sz="2800" dirty="0"/>
          </a:p>
          <a:p>
            <a:pPr algn="ctr"/>
            <a:endParaRPr kumimoji="1" lang="ja-JP" altLang="en-US" sz="3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1760062-AB0A-7955-1939-1242AF5A7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11" y="1782067"/>
            <a:ext cx="3776007" cy="283200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6457F52-CC23-DB74-8399-521F71D0A8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533" y="1801558"/>
            <a:ext cx="3776008" cy="283200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688B8C0-3E30-1636-66CF-8B5F998535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303935" y="1801558"/>
            <a:ext cx="3776008" cy="28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2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1137</Words>
  <Application>Microsoft Office PowerPoint</Application>
  <PresentationFormat>ワイド画面</PresentationFormat>
  <Paragraphs>185</Paragraphs>
  <Slides>28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4" baseType="lpstr">
      <vt:lpstr>游ゴシック</vt:lpstr>
      <vt:lpstr>游ゴシック Light</vt:lpstr>
      <vt:lpstr>Arial</vt:lpstr>
      <vt:lpstr>Times New Roman</vt:lpstr>
      <vt:lpstr>Office テーマ</vt:lpstr>
      <vt:lpstr>Bitmap Image</vt:lpstr>
      <vt:lpstr>久住高原からサファリの動物たちへ</vt:lpstr>
      <vt:lpstr>テーマ設定の理由</vt:lpstr>
      <vt:lpstr>PowerPoint プレゼンテーション</vt:lpstr>
      <vt:lpstr>意見交換会　１２月１０日（木）</vt:lpstr>
      <vt:lpstr>PowerPoint プレゼンテーション</vt:lpstr>
      <vt:lpstr>昨年度の研究概要</vt:lpstr>
      <vt:lpstr>PowerPoint プレゼンテーション</vt:lpstr>
      <vt:lpstr>研究経過</vt:lpstr>
      <vt:lpstr>PowerPoint プレゼンテーション</vt:lpstr>
      <vt:lpstr>PowerPoint プレゼンテーション</vt:lpstr>
      <vt:lpstr>　１番草　</vt:lpstr>
      <vt:lpstr>　２番草</vt:lpstr>
      <vt:lpstr>アフリカンサファリさん訪問</vt:lpstr>
      <vt:lpstr>結果　生育調査の実施（今年度） 　　　◎草丈について</vt:lpstr>
      <vt:lpstr> 　◎収量について</vt:lpstr>
      <vt:lpstr>発芽について（今年度と昨年度との比較）</vt:lpstr>
      <vt:lpstr>１番草の収量について 　　　（今年度と昨年度との比較）</vt:lpstr>
      <vt:lpstr>１番草の草丈について 　　　（今年度と昨年度との比較）</vt:lpstr>
      <vt:lpstr>２番草の草丈について 　　　（今年度と昨年度との比較）</vt:lpstr>
      <vt:lpstr>考察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まとめ及び反省（今後の課題） </vt:lpstr>
      <vt:lpstr>②栽培に適した施肥量の確立について</vt:lpstr>
      <vt:lpstr>③雑草を抑制するための確実な防除について</vt:lpstr>
      <vt:lpstr>④栽培暦の活用について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久住高原農業高校1年1組 6番</dc:creator>
  <cp:lastModifiedBy>Windows ユーザー</cp:lastModifiedBy>
  <cp:revision>107</cp:revision>
  <dcterms:created xsi:type="dcterms:W3CDTF">2022-12-21T02:28:08Z</dcterms:created>
  <dcterms:modified xsi:type="dcterms:W3CDTF">2023-02-24T06:56:00Z</dcterms:modified>
</cp:coreProperties>
</file>