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8" r:id="rId2"/>
    <p:sldId id="259" r:id="rId3"/>
    <p:sldId id="260" r:id="rId4"/>
    <p:sldId id="261" r:id="rId5"/>
    <p:sldId id="262" r:id="rId6"/>
    <p:sldId id="263" r:id="rId7"/>
    <p:sldId id="264" r:id="rId8"/>
    <p:sldId id="265" r:id="rId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4" d="100"/>
          <a:sy n="84" d="100"/>
        </p:scale>
        <p:origin x="581"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A002A-B9A8-4C83-94C4-A98F34DEAAA9}" type="datetimeFigureOut">
              <a:rPr kumimoji="1" lang="ja-JP" altLang="en-US" smtClean="0"/>
              <a:t>2023/3/15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8883B1-B6C3-4F0E-89BB-3DA9338F673E}" type="slidenum">
              <a:rPr kumimoji="1" lang="ja-JP" altLang="en-US" smtClean="0"/>
              <a:t>‹#›</a:t>
            </a:fld>
            <a:endParaRPr kumimoji="1" lang="ja-JP" altLang="en-US"/>
          </a:p>
        </p:txBody>
      </p:sp>
    </p:spTree>
    <p:extLst>
      <p:ext uri="{BB962C8B-B14F-4D97-AF65-F5344CB8AC3E}">
        <p14:creationId xmlns:p14="http://schemas.microsoft.com/office/powerpoint/2010/main" val="12056776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なぜそこまでトイレが重要なのか説明したいと思います。</a:t>
            </a:r>
            <a:endParaRPr kumimoji="1" lang="en-US" altLang="ja-JP" dirty="0"/>
          </a:p>
          <a:p>
            <a:r>
              <a:rPr kumimoji="1" lang="ja-JP" altLang="en-US" dirty="0"/>
              <a:t>トイレが無いと排泄物の処理が滞ります。そして排泄物における細菌により感染症や害虫が発生する恐れがあります。他にもトイレが不衛生であるためトイレの使用をためらい排泄を我慢することが水分や食品摂取を控えることに繋がり栄養状態の悪化や脱水症状、エコノミークラス症候群</a:t>
            </a:r>
            <a:endParaRPr kumimoji="1" lang="en-US" altLang="ja-JP" dirty="0"/>
          </a:p>
          <a:p>
            <a:r>
              <a:rPr kumimoji="1" lang="ja-JP" altLang="en-US" dirty="0"/>
              <a:t>などを引き起こす可能性があリマス。</a:t>
            </a:r>
            <a:endParaRPr kumimoji="1" lang="en-US" altLang="ja-JP" dirty="0"/>
          </a:p>
          <a:p>
            <a:r>
              <a:rPr kumimoji="1" lang="ja-JP" altLang="en-US" dirty="0"/>
              <a:t>対策として避難所などでトイレ掃除登板を決めるなど綺麗に使うために工夫が必要になります。普段からトイレはきれいに使いましょう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01014B23-074D-B14F-972A-6028C4A57F11}" type="slidenum">
              <a:rPr kumimoji="1" lang="en-US" altLang="ja-JP" smtClean="0"/>
              <a:t>1</a:t>
            </a:fld>
            <a:endParaRPr kumimoji="1" lang="ja-JP" altLang="en-US"/>
          </a:p>
        </p:txBody>
      </p:sp>
    </p:spTree>
    <p:extLst>
      <p:ext uri="{BB962C8B-B14F-4D97-AF65-F5344CB8AC3E}">
        <p14:creationId xmlns:p14="http://schemas.microsoft.com/office/powerpoint/2010/main" val="123200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最後に段ボールで作れる簡易トイレを実際に作って見たので紹介しようと思います。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1014B23-074D-B14F-972A-6028C4A57F11}" type="slidenum">
              <a:rPr kumimoji="1" lang="en-US" altLang="ja-JP" smtClean="0"/>
              <a:t>2</a:t>
            </a:fld>
            <a:endParaRPr kumimoji="1" lang="ja-JP" altLang="en-US"/>
          </a:p>
        </p:txBody>
      </p:sp>
    </p:spTree>
    <p:extLst>
      <p:ext uri="{BB962C8B-B14F-4D97-AF65-F5344CB8AC3E}">
        <p14:creationId xmlns:p14="http://schemas.microsoft.com/office/powerpoint/2010/main" val="238875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1014B23-074D-B14F-972A-6028C4A57F11}" type="slidenum">
              <a:rPr kumimoji="1" lang="en-US" altLang="ja-JP" smtClean="0"/>
              <a:t>7</a:t>
            </a:fld>
            <a:endParaRPr kumimoji="1" lang="ja-JP" altLang="en-US"/>
          </a:p>
        </p:txBody>
      </p:sp>
    </p:spTree>
    <p:extLst>
      <p:ext uri="{BB962C8B-B14F-4D97-AF65-F5344CB8AC3E}">
        <p14:creationId xmlns:p14="http://schemas.microsoft.com/office/powerpoint/2010/main" val="3267521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829492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215654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405377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2626716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47747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2010359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3345936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129706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1254079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4238655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5654A79-232D-44FF-A180-78F5382AA5C0}" type="datetimeFigureOut">
              <a:rPr kumimoji="1" lang="ja-JP" altLang="en-US" smtClean="0"/>
              <a:t>2023/3/15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2204800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54A79-232D-44FF-A180-78F5382AA5C0}" type="datetimeFigureOut">
              <a:rPr kumimoji="1" lang="ja-JP" altLang="en-US" smtClean="0"/>
              <a:t>2023/3/15</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D09A6-C957-4A89-AC8B-8D140E881A4C}" type="slidenum">
              <a:rPr kumimoji="1" lang="ja-JP" altLang="en-US" smtClean="0"/>
              <a:t>‹#›</a:t>
            </a:fld>
            <a:endParaRPr kumimoji="1" lang="ja-JP" altLang="en-US"/>
          </a:p>
        </p:txBody>
      </p:sp>
    </p:spTree>
    <p:extLst>
      <p:ext uri="{BB962C8B-B14F-4D97-AF65-F5344CB8AC3E}">
        <p14:creationId xmlns:p14="http://schemas.microsoft.com/office/powerpoint/2010/main" val="198132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5.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oshihaku.jp/nenkan/page/13727005" TargetMode="External"/><Relationship Id="rId2" Type="http://schemas.openxmlformats.org/officeDocument/2006/relationships/hyperlink" Target="https://www.bousai.go.jp/taisaku/hinanjo/pdf/1604hinanjo_toilet_guideline.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360C59-05E5-4E4D-96AC-00083E0BAF90}"/>
              </a:ext>
            </a:extLst>
          </p:cNvPr>
          <p:cNvSpPr>
            <a:spLocks noGrp="1"/>
          </p:cNvSpPr>
          <p:nvPr>
            <p:ph type="title"/>
          </p:nvPr>
        </p:nvSpPr>
        <p:spPr>
          <a:xfrm>
            <a:off x="125854" y="274067"/>
            <a:ext cx="10515600" cy="1325563"/>
          </a:xfrm>
        </p:spPr>
        <p:txBody>
          <a:bodyPr>
            <a:normAutofit/>
          </a:bodyPr>
          <a:lstStyle/>
          <a:p>
            <a:r>
              <a:rPr kumimoji="1" lang="ja-JP" altLang="en-US" sz="5000" dirty="0"/>
              <a:t>トイレが必要な理由</a:t>
            </a:r>
          </a:p>
        </p:txBody>
      </p:sp>
      <p:sp>
        <p:nvSpPr>
          <p:cNvPr id="4" name="矢印: 右 3">
            <a:extLst>
              <a:ext uri="{FF2B5EF4-FFF2-40B4-BE49-F238E27FC236}">
                <a16:creationId xmlns:a16="http://schemas.microsoft.com/office/drawing/2014/main" id="{97213A02-A250-2343-BDD1-6B43B0D094FF}"/>
              </a:ext>
            </a:extLst>
          </p:cNvPr>
          <p:cNvSpPr/>
          <p:nvPr/>
        </p:nvSpPr>
        <p:spPr>
          <a:xfrm flipV="1">
            <a:off x="4397242" y="2134216"/>
            <a:ext cx="986412" cy="488597"/>
          </a:xfrm>
          <a:prstGeom prst="rightArrow">
            <a:avLst>
              <a:gd name="adj1" fmla="val 50000"/>
              <a:gd name="adj2" fmla="val 444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矢印: 右 9">
            <a:extLst>
              <a:ext uri="{FF2B5EF4-FFF2-40B4-BE49-F238E27FC236}">
                <a16:creationId xmlns:a16="http://schemas.microsoft.com/office/drawing/2014/main" id="{03B858BD-7423-0444-9CC8-1EC3D67ACFA5}"/>
              </a:ext>
            </a:extLst>
          </p:cNvPr>
          <p:cNvSpPr/>
          <p:nvPr/>
        </p:nvSpPr>
        <p:spPr>
          <a:xfrm>
            <a:off x="5053829" y="4042826"/>
            <a:ext cx="986410" cy="488596"/>
          </a:xfrm>
          <a:prstGeom prst="rightArrow">
            <a:avLst>
              <a:gd name="adj1" fmla="val 50000"/>
              <a:gd name="adj2" fmla="val 57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テキスト ボックス 4">
            <a:extLst>
              <a:ext uri="{FF2B5EF4-FFF2-40B4-BE49-F238E27FC236}">
                <a16:creationId xmlns:a16="http://schemas.microsoft.com/office/drawing/2014/main" id="{6949923D-D302-4B42-B52F-80D64B6433B7}"/>
              </a:ext>
            </a:extLst>
          </p:cNvPr>
          <p:cNvSpPr txBox="1"/>
          <p:nvPr/>
        </p:nvSpPr>
        <p:spPr>
          <a:xfrm>
            <a:off x="6232876" y="3746592"/>
            <a:ext cx="5549901" cy="1569660"/>
          </a:xfrm>
          <a:prstGeom prst="rect">
            <a:avLst/>
          </a:prstGeom>
          <a:noFill/>
        </p:spPr>
        <p:txBody>
          <a:bodyPr wrap="square" rtlCol="0">
            <a:spAutoFit/>
          </a:bodyPr>
          <a:lstStyle/>
          <a:p>
            <a:r>
              <a:rPr lang="ja-JP" altLang="en-US" sz="3200" dirty="0"/>
              <a:t>我慢すること起こる栄養状態の悪化や脱水症状</a:t>
            </a:r>
            <a:endParaRPr lang="en-US" altLang="ja-JP" sz="3200" dirty="0"/>
          </a:p>
          <a:p>
            <a:pPr algn="l"/>
            <a:endParaRPr lang="ja-JP" altLang="en-US" sz="3200" dirty="0"/>
          </a:p>
        </p:txBody>
      </p:sp>
      <p:pic>
        <p:nvPicPr>
          <p:cNvPr id="6" name="図 6">
            <a:extLst>
              <a:ext uri="{FF2B5EF4-FFF2-40B4-BE49-F238E27FC236}">
                <a16:creationId xmlns:a16="http://schemas.microsoft.com/office/drawing/2014/main" id="{814C108E-4B15-0C49-AB4B-0A475110E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2206" y="4384426"/>
            <a:ext cx="2429794" cy="2473574"/>
          </a:xfrm>
          <a:prstGeom prst="rect">
            <a:avLst/>
          </a:prstGeom>
        </p:spPr>
      </p:pic>
      <p:sp>
        <p:nvSpPr>
          <p:cNvPr id="14" name="コンテンツ プレースホルダー 2">
            <a:extLst>
              <a:ext uri="{FF2B5EF4-FFF2-40B4-BE49-F238E27FC236}">
                <a16:creationId xmlns:a16="http://schemas.microsoft.com/office/drawing/2014/main" id="{5BD5AFA2-E5C9-304B-A2DA-A4E0B9E37BE5}"/>
              </a:ext>
            </a:extLst>
          </p:cNvPr>
          <p:cNvSpPr>
            <a:spLocks noGrp="1"/>
          </p:cNvSpPr>
          <p:nvPr>
            <p:ph idx="1"/>
          </p:nvPr>
        </p:nvSpPr>
        <p:spPr>
          <a:xfrm>
            <a:off x="0" y="1943671"/>
            <a:ext cx="12210345" cy="4544066"/>
          </a:xfrm>
        </p:spPr>
        <p:txBody>
          <a:bodyPr>
            <a:normAutofit/>
          </a:bodyPr>
          <a:lstStyle/>
          <a:p>
            <a:r>
              <a:rPr kumimoji="1" lang="ja-JP" altLang="en-US" sz="3300" dirty="0"/>
              <a:t>排泄物の処理が滞る　　　　細菌により</a:t>
            </a:r>
            <a:r>
              <a:rPr lang="ja-JP" altLang="en-US" sz="3300" dirty="0"/>
              <a:t>感染症</a:t>
            </a:r>
            <a:r>
              <a:rPr kumimoji="1" lang="ja-JP" altLang="en-US" sz="3300" dirty="0"/>
              <a:t>や</a:t>
            </a:r>
            <a:endParaRPr kumimoji="1" lang="en-US" altLang="ja-JP" sz="3300" dirty="0"/>
          </a:p>
          <a:p>
            <a:endParaRPr lang="en-US" altLang="ja-JP" sz="3300" dirty="0"/>
          </a:p>
          <a:p>
            <a:endParaRPr lang="ja-JP" altLang="en-US" sz="3300" dirty="0"/>
          </a:p>
          <a:p>
            <a:pPr marL="0" indent="0">
              <a:buNone/>
            </a:pPr>
            <a:r>
              <a:rPr lang="ja-JP" altLang="en-US" sz="3300" dirty="0" smtClean="0"/>
              <a:t>　　　　　　　　　　　　　　　　　　</a:t>
            </a:r>
            <a:endParaRPr lang="ja-JP" altLang="en-US" sz="3300" dirty="0"/>
          </a:p>
          <a:p>
            <a:r>
              <a:rPr lang="ja-JP" altLang="en-US" sz="3300" dirty="0"/>
              <a:t>排泄を我慢しなくて良い　　</a:t>
            </a:r>
            <a:endParaRPr kumimoji="1" lang="ja-JP" altLang="en-US" sz="3300" dirty="0"/>
          </a:p>
        </p:txBody>
      </p:sp>
      <p:sp>
        <p:nvSpPr>
          <p:cNvPr id="18" name="テキスト ボックス 17">
            <a:extLst>
              <a:ext uri="{FF2B5EF4-FFF2-40B4-BE49-F238E27FC236}">
                <a16:creationId xmlns:a16="http://schemas.microsoft.com/office/drawing/2014/main" id="{B435A452-C21C-8D4E-8EF0-A34BFEA542B6}"/>
              </a:ext>
            </a:extLst>
          </p:cNvPr>
          <p:cNvSpPr txBox="1"/>
          <p:nvPr/>
        </p:nvSpPr>
        <p:spPr>
          <a:xfrm>
            <a:off x="7774515" y="2495239"/>
            <a:ext cx="5257800" cy="569387"/>
          </a:xfrm>
          <a:prstGeom prst="rect">
            <a:avLst/>
          </a:prstGeom>
          <a:noFill/>
        </p:spPr>
        <p:txBody>
          <a:bodyPr wrap="square" rtlCol="0">
            <a:spAutoFit/>
          </a:bodyPr>
          <a:lstStyle/>
          <a:p>
            <a:pPr algn="l"/>
            <a:r>
              <a:rPr lang="ja-JP" altLang="en-US" sz="3100" dirty="0"/>
              <a:t>害虫が発生する恐れ</a:t>
            </a:r>
          </a:p>
        </p:txBody>
      </p:sp>
    </p:spTree>
    <p:extLst>
      <p:ext uri="{BB962C8B-B14F-4D97-AF65-F5344CB8AC3E}">
        <p14:creationId xmlns:p14="http://schemas.microsoft.com/office/powerpoint/2010/main" val="3850707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D6E343-49DC-4D49-AA70-419109D8A8AC}"/>
              </a:ext>
            </a:extLst>
          </p:cNvPr>
          <p:cNvSpPr>
            <a:spLocks noGrp="1"/>
          </p:cNvSpPr>
          <p:nvPr>
            <p:ph type="title"/>
          </p:nvPr>
        </p:nvSpPr>
        <p:spPr>
          <a:xfrm>
            <a:off x="192060" y="283675"/>
            <a:ext cx="11161740" cy="1407013"/>
          </a:xfrm>
        </p:spPr>
        <p:txBody>
          <a:bodyPr>
            <a:normAutofit/>
          </a:bodyPr>
          <a:lstStyle/>
          <a:p>
            <a:r>
              <a:rPr kumimoji="1" lang="ja-JP" altLang="en-US" sz="5500" b="1" dirty="0"/>
              <a:t>材料</a:t>
            </a:r>
          </a:p>
        </p:txBody>
      </p:sp>
      <p:sp>
        <p:nvSpPr>
          <p:cNvPr id="3" name="コンテンツ プレースホルダー 2">
            <a:extLst>
              <a:ext uri="{FF2B5EF4-FFF2-40B4-BE49-F238E27FC236}">
                <a16:creationId xmlns:a16="http://schemas.microsoft.com/office/drawing/2014/main" id="{8F18E214-60DE-5C41-AA20-97400E4AB8A1}"/>
              </a:ext>
            </a:extLst>
          </p:cNvPr>
          <p:cNvSpPr>
            <a:spLocks noGrp="1"/>
          </p:cNvSpPr>
          <p:nvPr>
            <p:ph idx="1"/>
          </p:nvPr>
        </p:nvSpPr>
        <p:spPr>
          <a:xfrm>
            <a:off x="758756" y="1907562"/>
            <a:ext cx="10699465" cy="4351338"/>
          </a:xfrm>
        </p:spPr>
        <p:txBody>
          <a:bodyPr>
            <a:noAutofit/>
          </a:bodyPr>
          <a:lstStyle/>
          <a:p>
            <a:r>
              <a:rPr kumimoji="1" lang="ja-JP" altLang="en-US" sz="3700" dirty="0"/>
              <a:t>段ボール二つ（</a:t>
            </a:r>
            <a:r>
              <a:rPr lang="ja-JP" altLang="en-US" sz="3700" dirty="0"/>
              <a:t>同じくらいの大きさ</a:t>
            </a:r>
            <a:r>
              <a:rPr kumimoji="1" lang="ja-JP" altLang="en-US" sz="3700" dirty="0"/>
              <a:t>）</a:t>
            </a:r>
            <a:endParaRPr kumimoji="1" lang="en-US" altLang="ja-JP" sz="3700" dirty="0"/>
          </a:p>
          <a:p>
            <a:r>
              <a:rPr lang="ja-JP" altLang="en-US" sz="3700" dirty="0"/>
              <a:t>ガムテープ</a:t>
            </a:r>
            <a:endParaRPr lang="en-US" altLang="ja-JP" sz="3700" dirty="0"/>
          </a:p>
          <a:p>
            <a:r>
              <a:rPr kumimoji="1" lang="ja-JP" altLang="en-US" sz="3700" dirty="0"/>
              <a:t>カッター</a:t>
            </a:r>
            <a:endParaRPr kumimoji="1" lang="en-US" altLang="ja-JP" sz="3700" dirty="0"/>
          </a:p>
          <a:p>
            <a:r>
              <a:rPr lang="ja-JP" altLang="en-US" sz="3700" dirty="0"/>
              <a:t>処理袋</a:t>
            </a:r>
            <a:endParaRPr lang="en-US" altLang="ja-JP" sz="3700" dirty="0"/>
          </a:p>
          <a:p>
            <a:r>
              <a:rPr kumimoji="1" lang="ja-JP" altLang="en-US" sz="3700" dirty="0"/>
              <a:t>マーカー（書けるものならなんでも）</a:t>
            </a:r>
            <a:endParaRPr kumimoji="1" lang="en-US" altLang="ja-JP" sz="3700" dirty="0"/>
          </a:p>
          <a:p>
            <a:pPr marL="0" indent="0">
              <a:buNone/>
            </a:pPr>
            <a:endParaRPr lang="en-US" altLang="ja-JP" sz="3700" dirty="0"/>
          </a:p>
        </p:txBody>
      </p:sp>
    </p:spTree>
    <p:extLst>
      <p:ext uri="{BB962C8B-B14F-4D97-AF65-F5344CB8AC3E}">
        <p14:creationId xmlns:p14="http://schemas.microsoft.com/office/powerpoint/2010/main" val="1489572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177047"/>
            <a:ext cx="10515600" cy="1080945"/>
          </a:xfrm>
        </p:spPr>
        <p:txBody>
          <a:bodyPr>
            <a:noAutofit/>
          </a:bodyPr>
          <a:lstStyle/>
          <a:p>
            <a:r>
              <a:rPr lang="ja-JP" altLang="en-US" sz="3200" dirty="0" smtClean="0"/>
              <a:t>①座面にしたい部分に</a:t>
            </a:r>
            <a:r>
              <a:rPr lang="en-US" altLang="ja-JP" sz="3200" dirty="0" smtClean="0"/>
              <a:t>20</a:t>
            </a:r>
            <a:r>
              <a:rPr lang="ja-JP" altLang="en-US" sz="3200" dirty="0"/>
              <a:t>㎝</a:t>
            </a:r>
            <a:r>
              <a:rPr lang="en-US" altLang="ja-JP" sz="3200" dirty="0"/>
              <a:t>×15</a:t>
            </a:r>
            <a:r>
              <a:rPr lang="ja-JP" altLang="en-US" sz="3200" dirty="0"/>
              <a:t>㎝ほどの長方形を</a:t>
            </a:r>
            <a:r>
              <a:rPr lang="ja-JP" altLang="en-US" sz="3200" dirty="0" smtClean="0"/>
              <a:t>描く</a:t>
            </a:r>
            <a:r>
              <a:rPr lang="en-US" altLang="ja-JP" sz="3200" dirty="0" smtClean="0"/>
              <a:t/>
            </a:r>
            <a:br>
              <a:rPr lang="en-US" altLang="ja-JP" sz="3200" dirty="0" smtClean="0"/>
            </a:br>
            <a:r>
              <a:rPr lang="en-US" altLang="ja-JP" sz="3200" dirty="0"/>
              <a:t/>
            </a:r>
            <a:br>
              <a:rPr lang="en-US" altLang="ja-JP" sz="3200" dirty="0"/>
            </a:br>
            <a:r>
              <a:rPr lang="ja-JP" altLang="en-US" sz="3200" dirty="0" smtClean="0"/>
              <a:t>②一辺を残して、カッター</a:t>
            </a:r>
            <a:r>
              <a:rPr lang="ja-JP" altLang="en-US" sz="3200" dirty="0"/>
              <a:t>で</a:t>
            </a:r>
            <a:r>
              <a:rPr lang="ja-JP" altLang="en-US" sz="3200" dirty="0" smtClean="0"/>
              <a:t>切り取る</a:t>
            </a:r>
            <a:r>
              <a:rPr lang="en-US" altLang="ja-JP" sz="3200" dirty="0"/>
              <a:t/>
            </a:r>
            <a:br>
              <a:rPr lang="en-US" altLang="ja-JP" sz="3200" dirty="0"/>
            </a:br>
            <a:r>
              <a:rPr lang="en-US" altLang="ja-JP" sz="4800" dirty="0"/>
              <a:t/>
            </a:r>
            <a:br>
              <a:rPr lang="en-US" altLang="ja-JP" sz="4800" dirty="0"/>
            </a:br>
            <a:endParaRPr kumimoji="1" lang="ja-JP" altLang="en-US" sz="4800" dirty="0"/>
          </a:p>
        </p:txBody>
      </p:sp>
      <p:pic>
        <p:nvPicPr>
          <p:cNvPr id="4" name="図 9">
            <a:extLst>
              <a:ext uri="{FF2B5EF4-FFF2-40B4-BE49-F238E27FC236}">
                <a16:creationId xmlns:a16="http://schemas.microsoft.com/office/drawing/2014/main" id="{79C08D2D-5663-D94E-94F3-4023A8330C8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024" t="19512" r="5218" b="12995"/>
          <a:stretch/>
        </p:blipFill>
        <p:spPr>
          <a:xfrm rot="10800000">
            <a:off x="838200" y="1964988"/>
            <a:ext cx="4293687" cy="4113761"/>
          </a:xfrm>
          <a:prstGeom prst="rect">
            <a:avLst/>
          </a:prstGeom>
        </p:spPr>
      </p:pic>
      <p:pic>
        <p:nvPicPr>
          <p:cNvPr id="5" name="図 12">
            <a:extLst>
              <a:ext uri="{FF2B5EF4-FFF2-40B4-BE49-F238E27FC236}">
                <a16:creationId xmlns:a16="http://schemas.microsoft.com/office/drawing/2014/main" id="{F9E81C18-BB7A-AD41-983D-05C6FADD910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5596" t="11358" r="6947" b="25416"/>
          <a:stretch/>
        </p:blipFill>
        <p:spPr>
          <a:xfrm rot="16200000">
            <a:off x="6986798" y="2019787"/>
            <a:ext cx="4124718" cy="3993205"/>
          </a:xfrm>
          <a:prstGeom prst="rect">
            <a:avLst/>
          </a:prstGeom>
        </p:spPr>
      </p:pic>
      <p:sp>
        <p:nvSpPr>
          <p:cNvPr id="7" name="右矢印 6"/>
          <p:cNvSpPr/>
          <p:nvPr/>
        </p:nvSpPr>
        <p:spPr>
          <a:xfrm>
            <a:off x="5525311" y="3540868"/>
            <a:ext cx="1332689" cy="885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0136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953311"/>
            <a:ext cx="10515600" cy="1031132"/>
          </a:xfrm>
        </p:spPr>
        <p:txBody>
          <a:bodyPr>
            <a:normAutofit fontScale="90000"/>
          </a:bodyPr>
          <a:lstStyle/>
          <a:p>
            <a:r>
              <a:rPr lang="ja-JP" altLang="en-US" sz="3600" dirty="0" smtClean="0"/>
              <a:t>➂切った箇所全体にガムテープ</a:t>
            </a:r>
            <a:r>
              <a:rPr lang="ja-JP" altLang="en-US" sz="3600" dirty="0"/>
              <a:t>を</a:t>
            </a:r>
            <a:r>
              <a:rPr lang="ja-JP" altLang="en-US" sz="3600" dirty="0" smtClean="0"/>
              <a:t>貼り付ける。</a:t>
            </a:r>
            <a:br>
              <a:rPr lang="ja-JP" altLang="en-US" sz="3600" dirty="0" smtClean="0"/>
            </a:br>
            <a:r>
              <a:rPr lang="ja-JP" altLang="en-US" sz="3600" dirty="0" smtClean="0"/>
              <a:t>　</a:t>
            </a:r>
            <a:r>
              <a:rPr lang="ja-JP" altLang="en-US" sz="3600" dirty="0"/>
              <a:t>（</a:t>
            </a:r>
            <a:r>
              <a:rPr lang="ja-JP" altLang="en-US" sz="3600" dirty="0" smtClean="0"/>
              <a:t>怪我</a:t>
            </a:r>
            <a:r>
              <a:rPr lang="ja-JP" altLang="en-US" sz="3600" dirty="0"/>
              <a:t>防止や水分を</a:t>
            </a:r>
            <a:r>
              <a:rPr lang="ja-JP" altLang="en-US" sz="3600" dirty="0" smtClean="0"/>
              <a:t>弾くため）</a:t>
            </a:r>
            <a:br>
              <a:rPr lang="ja-JP" altLang="en-US" sz="3600" dirty="0" smtClean="0"/>
            </a:br>
            <a:r>
              <a:rPr lang="en-US" altLang="ja-JP" sz="3600" dirty="0"/>
              <a:t/>
            </a:r>
            <a:br>
              <a:rPr lang="en-US" altLang="ja-JP" sz="3600" dirty="0"/>
            </a:br>
            <a:r>
              <a:rPr lang="ja-JP" altLang="en-US" sz="3600" dirty="0" smtClean="0"/>
              <a:t>➃ふたになる部分にガムテープで取</a:t>
            </a:r>
            <a:r>
              <a:rPr lang="ja-JP" altLang="en-US" sz="3600" dirty="0" err="1" smtClean="0"/>
              <a:t>っ</a:t>
            </a:r>
            <a:r>
              <a:rPr lang="ja-JP" altLang="en-US" sz="3600" dirty="0" smtClean="0"/>
              <a:t>手をつける</a:t>
            </a:r>
            <a:r>
              <a:rPr lang="ja-JP" altLang="en-US" dirty="0"/>
              <a:t/>
            </a:r>
            <a:br>
              <a:rPr lang="ja-JP" altLang="en-US" dirty="0"/>
            </a:br>
            <a:endParaRPr kumimoji="1" lang="ja-JP" altLang="en-US" dirty="0"/>
          </a:p>
        </p:txBody>
      </p:sp>
      <p:pic>
        <p:nvPicPr>
          <p:cNvPr id="4" name="図 4">
            <a:extLst>
              <a:ext uri="{FF2B5EF4-FFF2-40B4-BE49-F238E27FC236}">
                <a16:creationId xmlns:a16="http://schemas.microsoft.com/office/drawing/2014/main" id="{6FD7C0E3-1BDD-AB49-B08F-B4F76F855A7C}"/>
              </a:ext>
            </a:extLst>
          </p:cNvPr>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996"/>
          <a:stretch/>
        </p:blipFill>
        <p:spPr>
          <a:xfrm rot="16200000">
            <a:off x="927389" y="1767231"/>
            <a:ext cx="3861762" cy="4841051"/>
          </a:xfrm>
        </p:spPr>
      </p:pic>
      <p:pic>
        <p:nvPicPr>
          <p:cNvPr id="5" name="図 7">
            <a:extLst>
              <a:ext uri="{FF2B5EF4-FFF2-40B4-BE49-F238E27FC236}">
                <a16:creationId xmlns:a16="http://schemas.microsoft.com/office/drawing/2014/main" id="{0CCF6B36-1D01-B941-9433-D6F023BCF3E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12894"/>
          <a:stretch/>
        </p:blipFill>
        <p:spPr>
          <a:xfrm rot="16200000">
            <a:off x="7333094" y="1971472"/>
            <a:ext cx="3837442" cy="4456890"/>
          </a:xfrm>
          <a:prstGeom prst="rect">
            <a:avLst/>
          </a:prstGeom>
        </p:spPr>
      </p:pic>
      <p:sp>
        <p:nvSpPr>
          <p:cNvPr id="6" name="右矢印 5"/>
          <p:cNvSpPr/>
          <p:nvPr/>
        </p:nvSpPr>
        <p:spPr>
          <a:xfrm>
            <a:off x="5671226" y="3881336"/>
            <a:ext cx="1186774" cy="6128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50112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➄別のダンボール</a:t>
            </a:r>
            <a:r>
              <a:rPr kumimoji="1" lang="en-US" altLang="ja-JP" dirty="0" smtClean="0"/>
              <a:t>(</a:t>
            </a:r>
            <a:r>
              <a:rPr kumimoji="1" lang="ja-JP" altLang="en-US" dirty="0" smtClean="0"/>
              <a:t>補強用</a:t>
            </a:r>
            <a:r>
              <a:rPr kumimoji="1" lang="en-US" altLang="ja-JP" dirty="0" smtClean="0"/>
              <a:t>)</a:t>
            </a:r>
            <a:r>
              <a:rPr kumimoji="1" lang="ja-JP" altLang="en-US" dirty="0" smtClean="0"/>
              <a:t>を準備し、中にはめ込めるようにする</a:t>
            </a:r>
            <a:endParaRPr kumimoji="1" lang="ja-JP" altLang="en-US" dirty="0"/>
          </a:p>
        </p:txBody>
      </p:sp>
      <p:pic>
        <p:nvPicPr>
          <p:cNvPr id="4" name="図 4">
            <a:extLst>
              <a:ext uri="{FF2B5EF4-FFF2-40B4-BE49-F238E27FC236}">
                <a16:creationId xmlns:a16="http://schemas.microsoft.com/office/drawing/2014/main" id="{4BFF51C7-DFA0-9645-89BC-24FC9C0026A5}"/>
              </a:ext>
            </a:extLst>
          </p:cNvPr>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18758"/>
          <a:stretch/>
        </p:blipFill>
        <p:spPr>
          <a:xfrm>
            <a:off x="466928" y="2651453"/>
            <a:ext cx="3326859" cy="3071254"/>
          </a:xfrm>
        </p:spPr>
      </p:pic>
      <p:pic>
        <p:nvPicPr>
          <p:cNvPr id="7" name="図 5">
            <a:extLst>
              <a:ext uri="{FF2B5EF4-FFF2-40B4-BE49-F238E27FC236}">
                <a16:creationId xmlns:a16="http://schemas.microsoft.com/office/drawing/2014/main" id="{377909A3-8389-2D49-964B-99FEA2079BA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0096" t="5473" r="12421" b="294"/>
          <a:stretch/>
        </p:blipFill>
        <p:spPr>
          <a:xfrm>
            <a:off x="4267200" y="2651453"/>
            <a:ext cx="3433864" cy="3132205"/>
          </a:xfrm>
          <a:prstGeom prst="rect">
            <a:avLst/>
          </a:prstGeom>
        </p:spPr>
      </p:pic>
      <p:pic>
        <p:nvPicPr>
          <p:cNvPr id="8" name="図 5">
            <a:extLst>
              <a:ext uri="{FF2B5EF4-FFF2-40B4-BE49-F238E27FC236}">
                <a16:creationId xmlns:a16="http://schemas.microsoft.com/office/drawing/2014/main" id="{25C6CD00-5B60-A84D-BFDD-A596C84E18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64" t="9177" r="15082" b="2331"/>
          <a:stretch/>
        </p:blipFill>
        <p:spPr>
          <a:xfrm>
            <a:off x="8242571" y="2493124"/>
            <a:ext cx="3469529" cy="3229583"/>
          </a:xfrm>
          <a:prstGeom prst="rect">
            <a:avLst/>
          </a:prstGeom>
        </p:spPr>
      </p:pic>
    </p:spTree>
    <p:extLst>
      <p:ext uri="{BB962C8B-B14F-4D97-AF65-F5344CB8AC3E}">
        <p14:creationId xmlns:p14="http://schemas.microsoft.com/office/powerpoint/2010/main" val="3849464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924128"/>
            <a:ext cx="10515600" cy="875489"/>
          </a:xfrm>
        </p:spPr>
        <p:txBody>
          <a:bodyPr>
            <a:normAutofit fontScale="90000"/>
          </a:bodyPr>
          <a:lstStyle/>
          <a:p>
            <a:r>
              <a:rPr kumimoji="1" lang="ja-JP" altLang="en-US" dirty="0" smtClean="0"/>
              <a:t>⑥処理袋＋新聞紙や消臭剤などを入れて完成</a:t>
            </a:r>
            <a:br>
              <a:rPr kumimoji="1" lang="ja-JP" altLang="en-US" dirty="0" smtClean="0"/>
            </a:br>
            <a:r>
              <a:rPr lang="ja-JP" altLang="en-US" dirty="0"/>
              <a:t/>
            </a:r>
            <a:br>
              <a:rPr lang="ja-JP" altLang="en-US" dirty="0"/>
            </a:br>
            <a:r>
              <a:rPr lang="ja-JP" altLang="en-US" dirty="0" smtClean="0"/>
              <a:t>＊</a:t>
            </a:r>
            <a:r>
              <a:rPr lang="ja-JP" altLang="en-US" sz="3100" dirty="0" smtClean="0"/>
              <a:t>簡易的なものであるため、座るための補強に工夫が必要</a:t>
            </a:r>
            <a:endParaRPr kumimoji="1" lang="ja-JP" altLang="en-US" sz="3100" dirty="0"/>
          </a:p>
        </p:txBody>
      </p:sp>
      <p:pic>
        <p:nvPicPr>
          <p:cNvPr id="4" name="図 4">
            <a:extLst>
              <a:ext uri="{FF2B5EF4-FFF2-40B4-BE49-F238E27FC236}">
                <a16:creationId xmlns:a16="http://schemas.microsoft.com/office/drawing/2014/main" id="{9EEDB7B8-6501-A748-BCDF-D0CBD6B04CF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47" t="14157" r="28938" b="9165"/>
          <a:stretch/>
        </p:blipFill>
        <p:spPr>
          <a:xfrm rot="5400000">
            <a:off x="1320871" y="2669827"/>
            <a:ext cx="4004251" cy="3555479"/>
          </a:xfrm>
        </p:spPr>
      </p:pic>
      <p:pic>
        <p:nvPicPr>
          <p:cNvPr id="5" name="図 6">
            <a:extLst>
              <a:ext uri="{FF2B5EF4-FFF2-40B4-BE49-F238E27FC236}">
                <a16:creationId xmlns:a16="http://schemas.microsoft.com/office/drawing/2014/main" id="{69873C52-5C9D-A041-8976-E6C250D02A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1648" r="27203" b="10883"/>
          <a:stretch/>
        </p:blipFill>
        <p:spPr>
          <a:xfrm>
            <a:off x="7174096" y="2315183"/>
            <a:ext cx="3263682" cy="4264769"/>
          </a:xfrm>
          <a:prstGeom prst="rect">
            <a:avLst/>
          </a:prstGeom>
        </p:spPr>
      </p:pic>
    </p:spTree>
    <p:extLst>
      <p:ext uri="{BB962C8B-B14F-4D97-AF65-F5344CB8AC3E}">
        <p14:creationId xmlns:p14="http://schemas.microsoft.com/office/powerpoint/2010/main" val="3731366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E1F8D7-A6CA-8A4C-8A38-50C8165C8DBD}"/>
              </a:ext>
            </a:extLst>
          </p:cNvPr>
          <p:cNvSpPr>
            <a:spLocks noGrp="1"/>
          </p:cNvSpPr>
          <p:nvPr>
            <p:ph type="title"/>
          </p:nvPr>
        </p:nvSpPr>
        <p:spPr/>
        <p:txBody>
          <a:bodyPr>
            <a:normAutofit/>
          </a:bodyPr>
          <a:lstStyle/>
          <a:p>
            <a:r>
              <a:rPr kumimoji="1" lang="ja-JP" altLang="en-US" sz="5600" dirty="0"/>
              <a:t>感想</a:t>
            </a:r>
          </a:p>
        </p:txBody>
      </p:sp>
      <p:sp>
        <p:nvSpPr>
          <p:cNvPr id="3" name="コンテンツ プレースホルダー 2">
            <a:extLst>
              <a:ext uri="{FF2B5EF4-FFF2-40B4-BE49-F238E27FC236}">
                <a16:creationId xmlns:a16="http://schemas.microsoft.com/office/drawing/2014/main" id="{2D754FA1-963A-654E-9667-C23922EFA106}"/>
              </a:ext>
            </a:extLst>
          </p:cNvPr>
          <p:cNvSpPr>
            <a:spLocks noGrp="1"/>
          </p:cNvSpPr>
          <p:nvPr>
            <p:ph idx="1"/>
          </p:nvPr>
        </p:nvSpPr>
        <p:spPr>
          <a:xfrm>
            <a:off x="217311" y="1909409"/>
            <a:ext cx="11572612" cy="4224513"/>
          </a:xfrm>
        </p:spPr>
        <p:txBody>
          <a:bodyPr>
            <a:noAutofit/>
          </a:bodyPr>
          <a:lstStyle/>
          <a:p>
            <a:r>
              <a:rPr lang="ja-JP" altLang="en-US" sz="3000" dirty="0" smtClean="0"/>
              <a:t>災害時でも生活</a:t>
            </a:r>
            <a:r>
              <a:rPr lang="ja-JP" altLang="en-US" sz="3000" dirty="0"/>
              <a:t>する上</a:t>
            </a:r>
            <a:r>
              <a:rPr lang="ja-JP" altLang="en-US" sz="3000" dirty="0" smtClean="0"/>
              <a:t>でトイレ</a:t>
            </a:r>
            <a:r>
              <a:rPr lang="ja-JP" altLang="en-US" sz="3000" dirty="0"/>
              <a:t>は不可欠</a:t>
            </a:r>
            <a:r>
              <a:rPr lang="ja-JP" altLang="en-US" sz="3000" dirty="0" smtClean="0"/>
              <a:t>。いつもと違う状況であっても、トイレに関して困ることがないようにできる限りの準備をしておくこと</a:t>
            </a:r>
            <a:r>
              <a:rPr lang="en-US" altLang="ja-JP" sz="3000" dirty="0" smtClean="0"/>
              <a:t>(</a:t>
            </a:r>
            <a:r>
              <a:rPr lang="ja-JP" altLang="en-US" sz="3000" dirty="0" smtClean="0"/>
              <a:t>物品、予行練習など</a:t>
            </a:r>
            <a:r>
              <a:rPr lang="en-US" altLang="ja-JP" sz="3000" dirty="0" smtClean="0"/>
              <a:t>)</a:t>
            </a:r>
            <a:r>
              <a:rPr lang="ja-JP" altLang="en-US" sz="3000" dirty="0" smtClean="0"/>
              <a:t>が大切。</a:t>
            </a:r>
            <a:endParaRPr lang="en-US" altLang="ja-JP" sz="3000" dirty="0"/>
          </a:p>
          <a:p>
            <a:endParaRPr lang="en-US" altLang="ja-JP" sz="3000" dirty="0"/>
          </a:p>
          <a:p>
            <a:r>
              <a:rPr lang="ja-JP" altLang="en-US" sz="3000" dirty="0"/>
              <a:t>トイレについての情報はあまり拡散されず、少数しか知らないことからもっと拡散して広める</a:t>
            </a:r>
            <a:r>
              <a:rPr lang="ja-JP" altLang="en-US" sz="3000" dirty="0" smtClean="0"/>
              <a:t>べき。</a:t>
            </a:r>
            <a:endParaRPr lang="en-US" altLang="ja-JP" sz="3000" dirty="0"/>
          </a:p>
          <a:p>
            <a:endParaRPr kumimoji="1" lang="en-US" altLang="ja-JP" sz="3000" dirty="0"/>
          </a:p>
          <a:p>
            <a:r>
              <a:rPr kumimoji="1" lang="ja-JP" altLang="en-US" sz="3000" dirty="0"/>
              <a:t>災害時の行動や市役所の</a:t>
            </a:r>
            <a:r>
              <a:rPr kumimoji="1" lang="ja-JP" altLang="en-US" sz="3000" dirty="0" smtClean="0"/>
              <a:t>取り組</a:t>
            </a:r>
            <a:r>
              <a:rPr lang="ja-JP" altLang="en-US" sz="3000" dirty="0"/>
              <a:t>み</a:t>
            </a:r>
            <a:r>
              <a:rPr kumimoji="1" lang="ja-JP" altLang="en-US" sz="3000" dirty="0" smtClean="0"/>
              <a:t>を</a:t>
            </a:r>
            <a:r>
              <a:rPr kumimoji="1" lang="ja-JP" altLang="en-US" sz="3000" dirty="0"/>
              <a:t>知る機会に</a:t>
            </a:r>
            <a:r>
              <a:rPr kumimoji="1" lang="ja-JP" altLang="en-US" sz="3000" dirty="0" smtClean="0"/>
              <a:t>なった</a:t>
            </a:r>
            <a:endParaRPr kumimoji="1" lang="en-US" altLang="ja-JP" sz="3000" dirty="0"/>
          </a:p>
        </p:txBody>
      </p:sp>
    </p:spTree>
    <p:extLst>
      <p:ext uri="{BB962C8B-B14F-4D97-AF65-F5344CB8AC3E}">
        <p14:creationId xmlns:p14="http://schemas.microsoft.com/office/powerpoint/2010/main" val="319958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266765-E848-3443-BDB3-736250E4E7D8}"/>
              </a:ext>
            </a:extLst>
          </p:cNvPr>
          <p:cNvSpPr>
            <a:spLocks noGrp="1"/>
          </p:cNvSpPr>
          <p:nvPr>
            <p:ph type="title"/>
          </p:nvPr>
        </p:nvSpPr>
        <p:spPr>
          <a:xfrm>
            <a:off x="217311" y="82904"/>
            <a:ext cx="10515600" cy="1325563"/>
          </a:xfrm>
        </p:spPr>
        <p:txBody>
          <a:bodyPr>
            <a:normAutofit/>
          </a:bodyPr>
          <a:lstStyle/>
          <a:p>
            <a:r>
              <a:rPr kumimoji="1" lang="ja-JP" altLang="en-US" sz="5000"/>
              <a:t>参考文献</a:t>
            </a:r>
          </a:p>
        </p:txBody>
      </p:sp>
      <p:sp>
        <p:nvSpPr>
          <p:cNvPr id="3" name="コンテンツ プレースホルダー 2">
            <a:extLst>
              <a:ext uri="{FF2B5EF4-FFF2-40B4-BE49-F238E27FC236}">
                <a16:creationId xmlns:a16="http://schemas.microsoft.com/office/drawing/2014/main" id="{889795C8-79D1-0040-8B77-90ECD3692535}"/>
              </a:ext>
            </a:extLst>
          </p:cNvPr>
          <p:cNvSpPr>
            <a:spLocks noGrp="1"/>
          </p:cNvSpPr>
          <p:nvPr>
            <p:ph idx="1"/>
          </p:nvPr>
        </p:nvSpPr>
        <p:spPr>
          <a:xfrm>
            <a:off x="217310" y="1747132"/>
            <a:ext cx="11791245" cy="4802187"/>
          </a:xfrm>
        </p:spPr>
        <p:txBody>
          <a:bodyPr>
            <a:normAutofit/>
          </a:bodyPr>
          <a:lstStyle/>
          <a:p>
            <a:r>
              <a:rPr kumimoji="1" lang="ja-JP" altLang="en-US" sz="3300" dirty="0"/>
              <a:t>内閣府</a:t>
            </a:r>
            <a:r>
              <a:rPr kumimoji="1" lang="en-US" altLang="ja-JP" sz="3300" dirty="0"/>
              <a:t>『</a:t>
            </a:r>
            <a:r>
              <a:rPr kumimoji="1" lang="ja-JP" altLang="en-US" sz="3300" dirty="0"/>
              <a:t>避難所におけるトイレの確保・管理ガイドライン</a:t>
            </a:r>
            <a:r>
              <a:rPr kumimoji="1" lang="en-US" altLang="ja-JP" sz="3300" dirty="0"/>
              <a:t>』</a:t>
            </a:r>
            <a:r>
              <a:rPr kumimoji="1" lang="en-US" altLang="ja-JP" sz="3300" dirty="0">
                <a:hlinkClick r:id="rId2"/>
              </a:rPr>
              <a:t>https://</a:t>
            </a:r>
            <a:r>
              <a:rPr kumimoji="1" lang="en-US" altLang="ja-JP" sz="3300" dirty="0" err="1">
                <a:hlinkClick r:id="rId2"/>
              </a:rPr>
              <a:t>www.bousai.go.jp</a:t>
            </a:r>
            <a:r>
              <a:rPr kumimoji="1" lang="en-US" altLang="ja-JP" sz="3300" dirty="0">
                <a:hlinkClick r:id="rId2"/>
              </a:rPr>
              <a:t>/</a:t>
            </a:r>
            <a:r>
              <a:rPr kumimoji="1" lang="en-US" altLang="ja-JP" sz="3300" dirty="0" err="1">
                <a:hlinkClick r:id="rId2"/>
              </a:rPr>
              <a:t>taisaku</a:t>
            </a:r>
            <a:r>
              <a:rPr kumimoji="1" lang="en-US" altLang="ja-JP" sz="3300" dirty="0">
                <a:hlinkClick r:id="rId2"/>
              </a:rPr>
              <a:t>/</a:t>
            </a:r>
            <a:r>
              <a:rPr kumimoji="1" lang="en-US" altLang="ja-JP" sz="3300" dirty="0" err="1">
                <a:hlinkClick r:id="rId2"/>
              </a:rPr>
              <a:t>hinanjo</a:t>
            </a:r>
            <a:r>
              <a:rPr kumimoji="1" lang="en-US" altLang="ja-JP" sz="3300" dirty="0">
                <a:hlinkClick r:id="rId2"/>
              </a:rPr>
              <a:t>/pdf/1604hinanjo_toilet_guideline.pdf</a:t>
            </a:r>
            <a:endParaRPr kumimoji="1" lang="ja-JP" altLang="en-US" sz="3300" dirty="0"/>
          </a:p>
          <a:p>
            <a:endParaRPr kumimoji="1" lang="ja-JP" altLang="en-US" sz="3300" dirty="0"/>
          </a:p>
          <a:p>
            <a:r>
              <a:rPr kumimoji="1" lang="en-US" altLang="ja-JP" sz="3300" dirty="0"/>
              <a:t>『</a:t>
            </a:r>
            <a:r>
              <a:rPr kumimoji="1" lang="ja-JP" altLang="en-US" sz="3300" dirty="0"/>
              <a:t>おしごとはくぶつかん</a:t>
            </a:r>
            <a:r>
              <a:rPr kumimoji="1" lang="en-US" altLang="ja-JP" sz="3300" dirty="0"/>
              <a:t>』</a:t>
            </a:r>
            <a:r>
              <a:rPr lang="ja-JP" altLang="en-US" sz="3300" dirty="0"/>
              <a:t>　　</a:t>
            </a:r>
            <a:r>
              <a:rPr lang="en-US" altLang="ja-JP" sz="3300" dirty="0">
                <a:hlinkClick r:id="rId3"/>
              </a:rPr>
              <a:t>https://</a:t>
            </a:r>
            <a:r>
              <a:rPr lang="en-US" altLang="ja-JP" sz="3300" dirty="0" err="1">
                <a:hlinkClick r:id="rId3"/>
              </a:rPr>
              <a:t>oshihaku.jp</a:t>
            </a:r>
            <a:r>
              <a:rPr lang="en-US" altLang="ja-JP" sz="3300" dirty="0">
                <a:hlinkClick r:id="rId3"/>
              </a:rPr>
              <a:t>/</a:t>
            </a:r>
            <a:r>
              <a:rPr lang="en-US" altLang="ja-JP" sz="3300" dirty="0" err="1">
                <a:hlinkClick r:id="rId3"/>
              </a:rPr>
              <a:t>nenkan</a:t>
            </a:r>
            <a:r>
              <a:rPr lang="en-US" altLang="ja-JP" sz="3300" dirty="0">
                <a:hlinkClick r:id="rId3"/>
              </a:rPr>
              <a:t>/page/13727005</a:t>
            </a:r>
            <a:endParaRPr lang="ja-JP" altLang="en-US" sz="3300" dirty="0"/>
          </a:p>
          <a:p>
            <a:endParaRPr lang="ja-JP" altLang="en-US" sz="3300" dirty="0"/>
          </a:p>
          <a:p>
            <a:r>
              <a:rPr lang="ja-JP" altLang="en-US" sz="3300" dirty="0"/>
              <a:t>災害用トイレガイド </a:t>
            </a:r>
            <a:r>
              <a:rPr lang="en-US" altLang="ja-JP" sz="3300" dirty="0"/>
              <a:t>『</a:t>
            </a:r>
            <a:r>
              <a:rPr lang="ja-JP" altLang="en-US" sz="3300" dirty="0"/>
              <a:t>災害用トイレ</a:t>
            </a:r>
            <a:r>
              <a:rPr lang="ja-JP" altLang="en-US" sz="3300"/>
              <a:t>・</a:t>
            </a:r>
            <a:r>
              <a:rPr lang="ja-JP" altLang="en-US" sz="3300" smtClean="0"/>
              <a:t>衛生製品</a:t>
            </a:r>
            <a:r>
              <a:rPr lang="ja-JP" altLang="en-US" sz="3300" dirty="0"/>
              <a:t>の選び方</a:t>
            </a:r>
            <a:r>
              <a:rPr lang="en-US" altLang="ja-JP" sz="3300" dirty="0"/>
              <a:t>』</a:t>
            </a:r>
            <a:endParaRPr lang="ja-JP" altLang="en-US" sz="3300" dirty="0"/>
          </a:p>
          <a:p>
            <a:endParaRPr kumimoji="1" lang="ja-JP" altLang="en-US" sz="3300" dirty="0"/>
          </a:p>
        </p:txBody>
      </p:sp>
    </p:spTree>
    <p:extLst>
      <p:ext uri="{BB962C8B-B14F-4D97-AF65-F5344CB8AC3E}">
        <p14:creationId xmlns:p14="http://schemas.microsoft.com/office/powerpoint/2010/main" val="34618416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454</Words>
  <Application>Microsoft Office PowerPoint</Application>
  <PresentationFormat>ワイド画面</PresentationFormat>
  <Paragraphs>38</Paragraphs>
  <Slides>8</Slides>
  <Notes>3</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8</vt:i4>
      </vt:variant>
    </vt:vector>
  </HeadingPairs>
  <TitlesOfParts>
    <vt:vector size="12" baseType="lpstr">
      <vt:lpstr>游ゴシック</vt:lpstr>
      <vt:lpstr>游ゴシック Light</vt:lpstr>
      <vt:lpstr>Arial</vt:lpstr>
      <vt:lpstr>Office テーマ</vt:lpstr>
      <vt:lpstr>トイレが必要な理由</vt:lpstr>
      <vt:lpstr>材料</vt:lpstr>
      <vt:lpstr>①座面にしたい部分に20㎝×15㎝ほどの長方形を描く  ②一辺を残して、カッターで切り取る  </vt:lpstr>
      <vt:lpstr>➂切った箇所全体にガムテープを貼り付ける。 　（怪我防止や水分を弾くため）  ➃ふたになる部分にガムテープで取っ手をつける </vt:lpstr>
      <vt:lpstr>➄別のダンボール(補強用)を準備し、中にはめ込めるようにする</vt:lpstr>
      <vt:lpstr>⑥処理袋＋新聞紙や消臭剤などを入れて完成  ＊簡易的なものであるため、座るための補強に工夫が必要</vt:lpstr>
      <vt:lpstr>感想</vt:lpstr>
      <vt:lpstr>参考文献</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Windows ユーザー</dc:creator>
  <cp:lastModifiedBy>Windows ユーザー</cp:lastModifiedBy>
  <cp:revision>2</cp:revision>
  <dcterms:created xsi:type="dcterms:W3CDTF">2023-03-15T06:32:32Z</dcterms:created>
  <dcterms:modified xsi:type="dcterms:W3CDTF">2023-03-15T07:56:49Z</dcterms:modified>
</cp:coreProperties>
</file>