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71" r:id="rId5"/>
    <p:sldId id="258" r:id="rId6"/>
    <p:sldId id="259" r:id="rId7"/>
    <p:sldId id="261" r:id="rId8"/>
    <p:sldId id="263" r:id="rId9"/>
    <p:sldId id="266" r:id="rId10"/>
    <p:sldId id="278" r:id="rId11"/>
    <p:sldId id="260" r:id="rId12"/>
    <p:sldId id="277" r:id="rId13"/>
    <p:sldId id="279" r:id="rId14"/>
    <p:sldId id="262" r:id="rId15"/>
    <p:sldId id="276" r:id="rId16"/>
    <p:sldId id="270" r:id="rId17"/>
    <p:sldId id="272" r:id="rId18"/>
    <p:sldId id="273" r:id="rId19"/>
    <p:sldId id="280" r:id="rId20"/>
    <p:sldId id="274" r:id="rId21"/>
    <p:sldId id="284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4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2:16:54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2:16:56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2:16:56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2:16:55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2:16:5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2:16:57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2056C-E0B8-D141-B9FA-CE82B0EAB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9EC3AFC-641B-5845-8539-194BB1DD7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519FB3D-0BC6-A745-9B69-B5BAE6812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EAAE-7E9E-D541-91EB-129ED25DE6C3}" type="datetimeFigureOut">
              <a:rPr kumimoji="1" lang="en-US" altLang="ja-JP" smtClean="0"/>
              <a:t>3/15/2023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59F398-59A3-C14D-94BE-D0283E5A4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639D7E-CFA1-8449-890C-076F63D6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06F-933D-4547-8741-4274B5EB1F0B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199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4CB767-5061-5542-B7AA-01920BF22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27BD7F4-1649-B147-AEA0-A685ACAC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EE9E0F-39C1-AA42-A14F-938E4825C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EAAE-7E9E-D541-91EB-129ED25DE6C3}" type="datetimeFigureOut">
              <a:rPr kumimoji="1" lang="en-US" altLang="ja-JP" smtClean="0"/>
              <a:t>3/15/2023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4EC084-3EE9-6140-B724-8837DE93B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D2DA92-4B5E-ED4A-B25D-69E53E5D1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06F-933D-4547-8741-4274B5EB1F0B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329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DF6A1EE-A6BF-1245-8296-3EB24D2C14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AE0EBA5-499C-3D48-9F77-0BF6B7119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18F1B44-177B-164A-8500-FB20D332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EAAE-7E9E-D541-91EB-129ED25DE6C3}" type="datetimeFigureOut">
              <a:rPr kumimoji="1" lang="en-US" altLang="ja-JP" smtClean="0"/>
              <a:t>3/15/2023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2EFE71-9612-B44A-83CC-835ADB26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21B9F85-8F02-6E45-91E9-D604593BC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06F-933D-4547-8741-4274B5EB1F0B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838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1BA1ED-93B4-0C45-982B-CF0EE61D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DCE4D2-7BC4-7143-9068-F27BA73BF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209F79-0176-594D-A80E-4F0F2D9E3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EAAE-7E9E-D541-91EB-129ED25DE6C3}" type="datetimeFigureOut">
              <a:rPr kumimoji="1" lang="en-US" altLang="ja-JP" smtClean="0"/>
              <a:t>3/15/2023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84E71E-358D-2C4B-B143-D779F755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81A413-B957-BB47-90F9-F2669B33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06F-933D-4547-8741-4274B5EB1F0B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63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D44883-65BD-A24C-827B-D53C4A9B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6FB4763-7EE6-7B4C-9939-1148AB096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B06040-0B4D-DB4C-B764-99FB9E0B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EAAE-7E9E-D541-91EB-129ED25DE6C3}" type="datetimeFigureOut">
              <a:rPr kumimoji="1" lang="en-US" altLang="ja-JP" smtClean="0"/>
              <a:t>3/15/2023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9D8D7F3-89FF-8746-A0F2-69997FE10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BAAC5D-43D4-3844-B3BF-8E496A803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06F-933D-4547-8741-4274B5EB1F0B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643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DD28EC-4CA7-7E47-A366-9C96E39CD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067AB8-8DEE-9340-9086-4628923FA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F8FE898-1AA9-6A46-9026-B9B12469B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DB7F04-906D-6D40-9CA7-1A95C5C3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EAAE-7E9E-D541-91EB-129ED25DE6C3}" type="datetimeFigureOut">
              <a:rPr kumimoji="1" lang="en-US" altLang="ja-JP" smtClean="0"/>
              <a:t>3/15/2023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F7CAEFE-2828-1E40-A6D6-C330F52A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20088F-DC53-044F-816A-311BC100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06F-933D-4547-8741-4274B5EB1F0B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44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10C7F1-75D6-694E-8483-100AE2181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9324060-E9EB-534C-B68C-482F0493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9257E5-BBA7-1E4C-8EE1-4F44B3AA3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1A64834-BEA0-7043-82F8-617114F6D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EFAE09B-538E-194E-B2CB-F65DD0872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D2DF0C8-429E-0942-AE95-904B5CB9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EAAE-7E9E-D541-91EB-129ED25DE6C3}" type="datetimeFigureOut">
              <a:rPr kumimoji="1" lang="en-US" altLang="ja-JP" smtClean="0"/>
              <a:t>3/15/2023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1EB9DC4-BB58-AB4E-A26B-A1BB484D5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3A8D28E-7D9E-1442-9E27-79CDA4FA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06F-933D-4547-8741-4274B5EB1F0B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928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521FD9-865C-CD4F-87CD-82F9DFCA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4DE6DA1-8339-6A46-87A7-8C067CB4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EAAE-7E9E-D541-91EB-129ED25DE6C3}" type="datetimeFigureOut">
              <a:rPr kumimoji="1" lang="en-US" altLang="ja-JP" smtClean="0"/>
              <a:t>3/15/2023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9BE4E30-1C97-1A49-B09C-06B2B7A5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200468F-D5A0-C246-9E26-BCB9B69E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06F-933D-4547-8741-4274B5EB1F0B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19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5CB33D7-D6B1-9C45-81E9-49ABC224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EAAE-7E9E-D541-91EB-129ED25DE6C3}" type="datetimeFigureOut">
              <a:rPr kumimoji="1" lang="en-US" altLang="ja-JP" smtClean="0"/>
              <a:t>3/15/2023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D12FD27-7FF5-9E4C-A398-3304EE69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77E63C-26A3-BB49-9220-EB60C2A2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06F-933D-4547-8741-4274B5EB1F0B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795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D198B5-B042-AF4D-BB92-31D079703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30D849-EC41-9344-9B22-35D44804D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9B1D2AC-98BE-1C4B-95F6-F9644491E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CBA3B84-1C75-1741-8ED3-949DEBE42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EAAE-7E9E-D541-91EB-129ED25DE6C3}" type="datetimeFigureOut">
              <a:rPr kumimoji="1" lang="en-US" altLang="ja-JP" smtClean="0"/>
              <a:t>3/15/2023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248A900-79C9-AB4E-BC43-5B63AA62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08C53EB-D339-D742-ACB7-EC0857F3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06F-933D-4547-8741-4274B5EB1F0B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24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668771-742B-7349-A1C6-E394CC3E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0DCB5C1-079C-964A-B534-B3A0F1C38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61DD2F4-63E5-5B43-A23C-171E26241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4FB1E8E-D7BC-0042-9F18-855CEB3B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EAAE-7E9E-D541-91EB-129ED25DE6C3}" type="datetimeFigureOut">
              <a:rPr kumimoji="1" lang="en-US" altLang="ja-JP" smtClean="0"/>
              <a:t>3/15/2023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C136D27-6BCB-D848-B95D-ADD360E0E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8CB2F2C-9B23-5D4E-933E-68C315D6B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06F-933D-4547-8741-4274B5EB1F0B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956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AFC7057-F64B-B943-9DD3-5C76AC9DA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4147094-3688-F648-B06D-3EF863284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1BDBF1-D85F-AD4D-9B8C-EC18F6ACA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8EAAE-7E9E-D541-91EB-129ED25DE6C3}" type="datetimeFigureOut">
              <a:rPr kumimoji="1" lang="en-US" altLang="ja-JP" smtClean="0"/>
              <a:t>3/15/2023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0212BB-0AFD-8447-ABE7-2303E7950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C1B803F-FEEA-5747-B3E7-FC21BD796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7606F-933D-4547-8741-4274B5EB1F0B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86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2.jpeg"/><Relationship Id="rId7" Type="http://schemas.openxmlformats.org/officeDocument/2006/relationships/customXml" Target="../ink/ink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customXml" Target="../ink/ink6.xml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23.jpeg"/><Relationship Id="rId9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6">
            <a:extLst>
              <a:ext uri="{FF2B5EF4-FFF2-40B4-BE49-F238E27FC236}">
                <a16:creationId xmlns:a16="http://schemas.microsoft.com/office/drawing/2014/main" id="{78D71D51-BCDC-2948-8A77-2EA2681BF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" y="1644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C718844-8AEF-F64E-A824-B2F55C9C3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3584" y="1982139"/>
            <a:ext cx="9144000" cy="2387600"/>
          </a:xfrm>
        </p:spPr>
        <p:txBody>
          <a:bodyPr>
            <a:noAutofit/>
          </a:bodyPr>
          <a:lstStyle/>
          <a:p>
            <a:r>
              <a:rPr kumimoji="1" lang="en-US" altLang="ja-JP" sz="9000" b="1" dirty="0">
                <a:latin typeface="UD Digi Kyokasho NP-R" panose="020B0300000000000000" pitchFamily="34" charset="-128"/>
                <a:ea typeface="UD Digi Kyokasho NP-R" panose="020B0300000000000000" pitchFamily="34" charset="-128"/>
              </a:rPr>
              <a:t>400</a:t>
            </a:r>
            <a:r>
              <a:rPr kumimoji="1" lang="ja-JP" altLang="en-US" sz="9000" b="1" dirty="0">
                <a:latin typeface="UD Digi Kyokasho NP-R" panose="020B0300000000000000" pitchFamily="34" charset="-128"/>
                <a:ea typeface="UD Digi Kyokasho NP-R" panose="020B0300000000000000" pitchFamily="34" charset="-128"/>
              </a:rPr>
              <a:t>年愛される</a:t>
            </a:r>
            <a:r>
              <a:rPr kumimoji="1" lang="en-US" altLang="ja-JP" sz="9000" b="1" dirty="0">
                <a:latin typeface="UD Digi Kyokasho NP-R" panose="020B0300000000000000" pitchFamily="34" charset="-128"/>
                <a:ea typeface="UD Digi Kyokasho NP-R" panose="020B0300000000000000" pitchFamily="34" charset="-128"/>
              </a:rPr>
              <a:t/>
            </a:r>
            <a:br>
              <a:rPr kumimoji="1" lang="en-US" altLang="ja-JP" sz="9000" b="1" dirty="0">
                <a:latin typeface="UD Digi Kyokasho NP-R" panose="020B0300000000000000" pitchFamily="34" charset="-128"/>
                <a:ea typeface="UD Digi Kyokasho NP-R" panose="020B0300000000000000" pitchFamily="34" charset="-128"/>
              </a:rPr>
            </a:br>
            <a:r>
              <a:rPr kumimoji="1" lang="ja-JP" altLang="en-US" sz="9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D Digi Kyokasho NP-R" panose="020B0300000000000000" pitchFamily="34" charset="-128"/>
                <a:ea typeface="UD Digi Kyokasho NP-R" panose="020B0300000000000000" pitchFamily="34" charset="-128"/>
              </a:rPr>
              <a:t>浮世絵</a:t>
            </a:r>
            <a:r>
              <a:rPr kumimoji="1" lang="ja-JP" altLang="en-US" sz="9000" b="1" dirty="0">
                <a:latin typeface="UD Digi Kyokasho NP-R" panose="020B0300000000000000" pitchFamily="34" charset="-128"/>
                <a:ea typeface="UD Digi Kyokasho NP-R" panose="020B0300000000000000" pitchFamily="34" charset="-128"/>
              </a:rPr>
              <a:t>の歴史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7C1391B-C3CB-C344-95FB-6F8F5C909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584" y="4589255"/>
            <a:ext cx="9144000" cy="1655762"/>
          </a:xfrm>
        </p:spPr>
        <p:txBody>
          <a:bodyPr>
            <a:noAutofit/>
          </a:bodyPr>
          <a:lstStyle/>
          <a:p>
            <a:r>
              <a:rPr kumimoji="1" lang="en-US" altLang="ja-JP" sz="4300" dirty="0">
                <a:latin typeface="HGPSoeiKakugothicUB" panose="020B0300000000000000" pitchFamily="34" charset="-128"/>
                <a:ea typeface="HGPSoeiKakugothicUB" panose="020B0300000000000000" pitchFamily="34" charset="-128"/>
              </a:rPr>
              <a:t>〜</a:t>
            </a:r>
            <a:r>
              <a:rPr kumimoji="1" lang="ja-JP" altLang="en-US" sz="43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浮世絵で佐伯のいいとこ再発見</a:t>
            </a:r>
            <a:r>
              <a:rPr kumimoji="1" lang="en-US" altLang="ja-JP" sz="4300" dirty="0">
                <a:latin typeface="HGPSoeiKakugothicUB" panose="020B0300000000000000" pitchFamily="34" charset="-128"/>
                <a:ea typeface="HGPSoeiKakugothicUB" panose="020B0300000000000000" pitchFamily="34" charset="-128"/>
              </a:rPr>
              <a:t>〜</a:t>
            </a:r>
          </a:p>
          <a:p>
            <a:r>
              <a:rPr lang="ja-JP" altLang="en-US" sz="4300" dirty="0">
                <a:latin typeface="HGPSoeiKakugothicUB" panose="020B0300000000000000" pitchFamily="34" charset="-128"/>
                <a:ea typeface="HGPSoeiKakugothicUB" panose="020B0300000000000000" pitchFamily="34" charset="-128"/>
              </a:rPr>
              <a:t>　　　　　　　　　　　　　　　　　</a:t>
            </a:r>
            <a:endParaRPr lang="en-US" altLang="ja-JP" sz="4300" dirty="0">
              <a:latin typeface="HGPSoeiKakugothicUB" panose="020B0300000000000000" pitchFamily="34" charset="-128"/>
              <a:ea typeface="HGPSoeiKakugothicUB" panose="020B0300000000000000" pitchFamily="34" charset="-128"/>
            </a:endParaRPr>
          </a:p>
          <a:p>
            <a:r>
              <a:rPr lang="ja-JP" altLang="en-US" sz="4300" dirty="0">
                <a:latin typeface="HGPSoeiKakugothicUB" panose="020B0300000000000000" pitchFamily="34" charset="-128"/>
                <a:ea typeface="HGPSoeiKakugothicUB" panose="020B0300000000000000" pitchFamily="34" charset="-128"/>
              </a:rPr>
              <a:t>　　　　　　　　　　　　　　　　</a:t>
            </a:r>
            <a:r>
              <a:rPr lang="ja-JP" altLang="en-US" sz="4300">
                <a:latin typeface="HGPSoeiKakugothicUB" panose="020B0300000000000000" pitchFamily="34" charset="-128"/>
                <a:ea typeface="HGPSoeiKakugothicUB" panose="020B0300000000000000" pitchFamily="34" charset="-128"/>
              </a:rPr>
              <a:t>　</a:t>
            </a:r>
            <a:endParaRPr kumimoji="1" lang="en-US" altLang="ja-JP" sz="4300" dirty="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959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5">
            <a:extLst>
              <a:ext uri="{FF2B5EF4-FFF2-40B4-BE49-F238E27FC236}">
                <a16:creationId xmlns:a16="http://schemas.microsoft.com/office/drawing/2014/main" id="{D741CAD0-B475-0744-8A31-B771BCDAC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0"/>
            <a:ext cx="12319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501143-94E0-8448-9DB9-63A31FE07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6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プルシャンブルー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CA36C7B-152E-C446-AB70-13959A5FD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844" y="1995134"/>
            <a:ext cx="10515600" cy="4497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6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色言葉：神秘的　クール</a:t>
            </a:r>
          </a:p>
        </p:txBody>
      </p:sp>
    </p:spTree>
    <p:extLst>
      <p:ext uri="{BB962C8B-B14F-4D97-AF65-F5344CB8AC3E}">
        <p14:creationId xmlns:p14="http://schemas.microsoft.com/office/powerpoint/2010/main" val="194172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7">
            <a:extLst>
              <a:ext uri="{FF2B5EF4-FFF2-40B4-BE49-F238E27FC236}">
                <a16:creationId xmlns:a16="http://schemas.microsoft.com/office/drawing/2014/main" id="{2089EF46-8BD8-5F43-8A48-B0B15EAF2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648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F488720-9E97-EC48-A839-BD834099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310" y="250031"/>
            <a:ext cx="10515600" cy="1325563"/>
          </a:xfrm>
        </p:spPr>
        <p:txBody>
          <a:bodyPr/>
          <a:lstStyle/>
          <a:p>
            <a:r>
              <a:rPr kumimoji="1" lang="ja-JP" altLang="en-US" b="1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色（プルシャンブルー）の制作方法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03D360-CBA2-5240-B1A6-57357BB25D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sz="43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</a:t>
            </a:r>
            <a:r>
              <a:rPr kumimoji="1" lang="en-US" altLang="ja-JP" sz="43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〜</a:t>
            </a:r>
            <a:r>
              <a:rPr kumimoji="1" lang="ja-JP" altLang="en-US" sz="43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古典的制作方法</a:t>
            </a:r>
            <a:r>
              <a:rPr kumimoji="1" lang="en-US" altLang="ja-JP" sz="43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〜</a:t>
            </a:r>
          </a:p>
          <a:p>
            <a:pPr marL="0" indent="0">
              <a:buNone/>
            </a:pPr>
            <a:endParaRPr lang="en-US" altLang="ja-JP" sz="43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kumimoji="1" lang="ja-JP" altLang="en-US" sz="3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　　　　　</a:t>
            </a:r>
            <a:r>
              <a:rPr kumimoji="1" lang="ja-JP" altLang="en-US" sz="35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</a:t>
            </a:r>
            <a:r>
              <a:rPr kumimoji="1" lang="ja-JP" altLang="en-US" sz="3500" u="sng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材料</a:t>
            </a:r>
            <a:endParaRPr lang="en-US" altLang="ja-JP" sz="35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5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　　　　　　牛の血</a:t>
            </a:r>
            <a:endParaRPr lang="en-US" altLang="ja-JP" sz="35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5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　　　　炭酸カリウム</a:t>
            </a:r>
            <a:endParaRPr lang="en-US" altLang="ja-JP" sz="35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5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　　　　硫酸第一鉄</a:t>
            </a:r>
            <a:endParaRPr lang="en-US" altLang="ja-JP" sz="35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5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　　　　　　　塩酸</a:t>
            </a:r>
            <a:endParaRPr lang="en-US" altLang="ja-JP" sz="35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518622C-758D-0D4E-8CED-C29B84D9BB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37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牛の血を乾燥させて鉢ですり潰す</a:t>
            </a:r>
            <a:endParaRPr lang="en-US" altLang="ja-JP" sz="37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37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牛の血に炭酸カリウムを混ぜて</a:t>
            </a:r>
            <a:r>
              <a:rPr lang="ja-JP" altLang="en-US" sz="37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、るつぼで</a:t>
            </a:r>
            <a:r>
              <a:rPr lang="ja-JP" altLang="en-US" sz="37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焼く</a:t>
            </a:r>
            <a:endParaRPr lang="en-US" altLang="ja-JP" sz="37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37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硫酸第一鉄を加える</a:t>
            </a:r>
            <a:endParaRPr lang="en-US" altLang="ja-JP" sz="37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37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硫酸第一鉄を加えたものを煮沸する</a:t>
            </a:r>
            <a:endParaRPr lang="en-US" altLang="ja-JP" sz="37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37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塩酸を加える</a:t>
            </a:r>
            <a:endParaRPr lang="en-US" altLang="ja-JP" sz="37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lt"/>
              <a:buAutoNum type="arabicPeriod"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01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5">
            <a:extLst>
              <a:ext uri="{FF2B5EF4-FFF2-40B4-BE49-F238E27FC236}">
                <a16:creationId xmlns:a16="http://schemas.microsoft.com/office/drawing/2014/main" id="{932319E0-92C6-8047-A629-F479E8093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127D36-2219-CC4E-88F5-F7485200C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644" y="319175"/>
            <a:ext cx="10515600" cy="1325563"/>
          </a:xfrm>
        </p:spPr>
        <p:txBody>
          <a:bodyPr/>
          <a:lstStyle/>
          <a:p>
            <a:r>
              <a:rPr kumimoji="1" lang="ja-JP" altLang="en-US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プルシャンブルーの制作方法（現代）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3D0360-C1E9-7046-B6B7-F9038F679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600" y="1825625"/>
            <a:ext cx="5397001" cy="4532225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     </a:t>
            </a:r>
            <a:r>
              <a:rPr kumimoji="1" lang="ja-JP" altLang="en-US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 </a:t>
            </a:r>
            <a:r>
              <a:rPr kumimoji="1" lang="en-US" altLang="ja-JP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〜</a:t>
            </a:r>
            <a:r>
              <a:rPr kumimoji="1"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現代の制作方法</a:t>
            </a:r>
            <a:r>
              <a:rPr kumimoji="1"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〜</a:t>
            </a:r>
          </a:p>
          <a:p>
            <a:pPr marL="0" indent="0">
              <a:buNone/>
            </a:pPr>
            <a:endParaRPr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           </a:t>
            </a:r>
            <a:r>
              <a:rPr lang="ja-JP" altLang="en-US" sz="3600" u="sng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材料</a:t>
            </a:r>
            <a:endParaRPr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kumimoji="1"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</a:t>
            </a:r>
            <a:r>
              <a:rPr kumimoji="1"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</a:t>
            </a:r>
            <a:r>
              <a:rPr kumimoji="1"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         黄血塩</a:t>
            </a:r>
            <a:endParaRPr kumimoji="1"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  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       塩化第一鉄</a:t>
            </a:r>
            <a:endParaRPr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kumimoji="1"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</a:t>
            </a:r>
            <a:r>
              <a:rPr kumimoji="1"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 </a:t>
            </a:r>
            <a:r>
              <a:rPr kumimoji="1"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         塩酸</a:t>
            </a:r>
            <a:endParaRPr kumimoji="1"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D315E56-AF36-CF40-B20F-38E371869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4601" y="1825625"/>
            <a:ext cx="5181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35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薬品を混ぜるとプルシャンブルーができる</a:t>
            </a:r>
            <a:endParaRPr lang="en-US" altLang="ja-JP" sz="35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35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漏斗で濾しながら、プルシャンブルーの粒子を水で洗う</a:t>
            </a:r>
            <a:endParaRPr kumimoji="1" lang="en-US" altLang="ja-JP" sz="35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35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濾紙の黄色がなくなるまで、水洗いと濾す作業を繰り返す</a:t>
            </a:r>
            <a:endParaRPr kumimoji="1" lang="ja-JP" altLang="en-US" sz="35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6">
            <a:extLst>
              <a:ext uri="{FF2B5EF4-FFF2-40B4-BE49-F238E27FC236}">
                <a16:creationId xmlns:a16="http://schemas.microsoft.com/office/drawing/2014/main" id="{1DF3A6E4-ED5C-2941-BEF4-FF22209BA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19457B6-771C-7446-A2B3-28AE049E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060" y="45719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60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代用する画材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ED3DCD-DC75-E042-AEA7-D0FD48C13D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95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</a:t>
            </a:r>
            <a:r>
              <a:rPr kumimoji="1" lang="ja-JP" altLang="en-US" sz="3500" u="sng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顔彩（がんさい）</a:t>
            </a:r>
            <a:endParaRPr kumimoji="1" lang="en-US" altLang="ja-JP" sz="3500" u="sng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endParaRPr lang="en-US" altLang="ja-JP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kumimoji="1" lang="ja-JP" altLang="en-US" sz="29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水彩よりも日本</a:t>
            </a:r>
            <a:r>
              <a:rPr lang="ja-JP" altLang="en-US" sz="29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画よりの絵の具</a:t>
            </a:r>
            <a:endParaRPr lang="en-US" altLang="ja-JP" sz="29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kumimoji="1" lang="ja-JP" altLang="en-US" sz="29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水に溶かして使用する</a:t>
            </a:r>
          </a:p>
        </p:txBody>
      </p:sp>
      <p:pic>
        <p:nvPicPr>
          <p:cNvPr id="5" name="図 5">
            <a:extLst>
              <a:ext uri="{FF2B5EF4-FFF2-40B4-BE49-F238E27FC236}">
                <a16:creationId xmlns:a16="http://schemas.microsoft.com/office/drawing/2014/main" id="{76C57147-A39C-2344-851E-021EB32C7A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76"/>
            <a:ext cx="5690444" cy="5701848"/>
          </a:xfrm>
        </p:spPr>
      </p:pic>
    </p:spTree>
    <p:extLst>
      <p:ext uri="{BB962C8B-B14F-4D97-AF65-F5344CB8AC3E}">
        <p14:creationId xmlns:p14="http://schemas.microsoft.com/office/powerpoint/2010/main" val="280013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73083BE2-21FC-CF4B-A592-8041287C6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836DEA4-B3DF-674E-B4EC-A4E580C6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600" b="1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木版画の方法と手順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7FF9E2-314D-6248-A49F-17C56E3A2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sz="35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版木にのり付けして版下絵を写す</a:t>
            </a:r>
            <a:endParaRPr kumimoji="1" lang="en-US" altLang="ja-JP" sz="35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35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小刀で線を彫る</a:t>
            </a:r>
            <a:endParaRPr lang="en-US" altLang="ja-JP" sz="35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35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墨板（カーボン紙）をもとに</a:t>
            </a:r>
            <a:r>
              <a:rPr lang="ja-JP" altLang="en-US" sz="3500" u="sng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数枚</a:t>
            </a:r>
            <a:r>
              <a:rPr lang="ja-JP" altLang="en-US" sz="35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の色版を制作</a:t>
            </a:r>
            <a:endParaRPr lang="en-US" altLang="ja-JP" sz="35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35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色づけ</a:t>
            </a:r>
            <a:endParaRPr lang="en-US" altLang="ja-JP" sz="35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3500" u="sng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馬連（ばれん）</a:t>
            </a:r>
            <a:r>
              <a:rPr lang="ja-JP" altLang="en-US" sz="35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を使い、</a:t>
            </a:r>
            <a:endParaRPr lang="en-US" altLang="ja-JP" sz="35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0" indent="0">
              <a:buNone/>
            </a:pPr>
            <a:r>
              <a:rPr lang="ja-JP" altLang="en-US" sz="35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　紙に摺る</a:t>
            </a:r>
            <a:endParaRPr lang="en-US" altLang="ja-JP" sz="35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lt"/>
              <a:buAutoNum type="arabicPeriod"/>
            </a:pP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pic>
        <p:nvPicPr>
          <p:cNvPr id="5" name="図 5">
            <a:extLst>
              <a:ext uri="{FF2B5EF4-FFF2-40B4-BE49-F238E27FC236}">
                <a16:creationId xmlns:a16="http://schemas.microsoft.com/office/drawing/2014/main" id="{B4011095-F1E6-614E-BBE8-1E3751905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43" y="3671094"/>
            <a:ext cx="5207001" cy="3019338"/>
          </a:xfrm>
          <a:prstGeom prst="rect">
            <a:avLst/>
          </a:pr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0A59BE47-F0B9-4A43-86BB-D6AB3A85C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167568"/>
            <a:ext cx="3231444" cy="242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8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FDE72C7A-9B77-5B4E-8991-CFD4A369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四角形 4">
            <a:extLst>
              <a:ext uri="{FF2B5EF4-FFF2-40B4-BE49-F238E27FC236}">
                <a16:creationId xmlns:a16="http://schemas.microsoft.com/office/drawing/2014/main" id="{7E48A91C-3182-0A41-B173-3D94E7BE91CC}"/>
              </a:ext>
            </a:extLst>
          </p:cNvPr>
          <p:cNvSpPr/>
          <p:nvPr/>
        </p:nvSpPr>
        <p:spPr>
          <a:xfrm>
            <a:off x="2362200" y="2490302"/>
            <a:ext cx="7487356" cy="82580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0EE6A32-FDDD-DC44-924F-C15631CC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423" y="2340681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7000" b="1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実際に作ってみる</a:t>
            </a:r>
          </a:p>
        </p:txBody>
      </p:sp>
    </p:spTree>
    <p:extLst>
      <p:ext uri="{BB962C8B-B14F-4D97-AF65-F5344CB8AC3E}">
        <p14:creationId xmlns:p14="http://schemas.microsoft.com/office/powerpoint/2010/main" val="5253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95D55450-0D69-2040-AB12-20BC71FF7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778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2CEDA12-4577-FF4E-B81C-FAF72B087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690" y="4830762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6600" b="1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下絵</a:t>
            </a:r>
          </a:p>
        </p:txBody>
      </p:sp>
      <p:pic>
        <p:nvPicPr>
          <p:cNvPr id="3" name="図 3">
            <a:extLst>
              <a:ext uri="{FF2B5EF4-FFF2-40B4-BE49-F238E27FC236}">
                <a16:creationId xmlns:a16="http://schemas.microsoft.com/office/drawing/2014/main" id="{A7D24CB9-B526-8D40-AE28-3F0AC7205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979" y="701675"/>
            <a:ext cx="7323667" cy="522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9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6">
            <a:extLst>
              <a:ext uri="{FF2B5EF4-FFF2-40B4-BE49-F238E27FC236}">
                <a16:creationId xmlns:a16="http://schemas.microsoft.com/office/drawing/2014/main" id="{A4702696-5B17-AD4D-8719-63DC25CD8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" y="-12340"/>
            <a:ext cx="12193858" cy="687034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2E59E7C-77AD-E04D-A319-DFD51071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89" y="759979"/>
            <a:ext cx="10515600" cy="1325563"/>
          </a:xfrm>
        </p:spPr>
        <p:txBody>
          <a:bodyPr/>
          <a:lstStyle/>
          <a:p>
            <a:r>
              <a:rPr kumimoji="1" lang="en-US" altLang="ja-JP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8</a:t>
            </a:r>
            <a:r>
              <a:rPr kumimoji="1" lang="ja-JP" altLang="en-US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枚の板に使用する</a:t>
            </a:r>
            <a:r>
              <a:rPr kumimoji="1" lang="en-US" altLang="ja-JP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/>
            </a:r>
            <a:br>
              <a:rPr kumimoji="1" lang="en-US" altLang="ja-JP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</a:br>
            <a:r>
              <a:rPr kumimoji="1" lang="ja-JP" altLang="en-US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色ごとに下絵を転写</a:t>
            </a:r>
          </a:p>
        </p:txBody>
      </p:sp>
      <p:pic>
        <p:nvPicPr>
          <p:cNvPr id="5" name="図 5">
            <a:extLst>
              <a:ext uri="{FF2B5EF4-FFF2-40B4-BE49-F238E27FC236}">
                <a16:creationId xmlns:a16="http://schemas.microsoft.com/office/drawing/2014/main" id="{5FE7D6FC-0277-E942-BDBB-34683AB2A3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2" b="6984"/>
          <a:stretch/>
        </p:blipFill>
        <p:spPr>
          <a:xfrm>
            <a:off x="653545" y="2289281"/>
            <a:ext cx="4747831" cy="4239781"/>
          </a:xfrm>
          <a:prstGeom prst="rect">
            <a:avLst/>
          </a:pr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236FCFFE-3E11-DC4F-A2EF-89A8C5ED8D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10398" r="9759" b="2165"/>
          <a:stretch/>
        </p:blipFill>
        <p:spPr>
          <a:xfrm>
            <a:off x="6199793" y="328936"/>
            <a:ext cx="5565586" cy="620012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0693E06-CED3-5A49-B2C8-9442575BEC15}"/>
              </a:ext>
            </a:extLst>
          </p:cNvPr>
          <p:cNvSpPr txBox="1"/>
          <p:nvPr/>
        </p:nvSpPr>
        <p:spPr>
          <a:xfrm>
            <a:off x="6482020" y="521452"/>
            <a:ext cx="182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500" b="1" dirty="0"/>
              <a:t>線画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0C3869-5758-594A-81C5-7FB969059D58}"/>
              </a:ext>
            </a:extLst>
          </p:cNvPr>
          <p:cNvSpPr txBox="1"/>
          <p:nvPr/>
        </p:nvSpPr>
        <p:spPr>
          <a:xfrm>
            <a:off x="8982586" y="521452"/>
            <a:ext cx="182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500" b="1" dirty="0"/>
              <a:t>橋・柵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332E1A2-EA7C-D244-8A9F-8C428B300097}"/>
              </a:ext>
            </a:extLst>
          </p:cNvPr>
          <p:cNvSpPr txBox="1"/>
          <p:nvPr/>
        </p:nvSpPr>
        <p:spPr>
          <a:xfrm>
            <a:off x="6482020" y="1880679"/>
            <a:ext cx="182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500" b="1" dirty="0"/>
              <a:t>花１</a:t>
            </a:r>
            <a:endParaRPr lang="en-US" altLang="ja-JP" sz="25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AFBF02-9331-C741-ACEF-06E5230719E1}"/>
              </a:ext>
            </a:extLst>
          </p:cNvPr>
          <p:cNvSpPr txBox="1"/>
          <p:nvPr/>
        </p:nvSpPr>
        <p:spPr>
          <a:xfrm>
            <a:off x="8982586" y="1879179"/>
            <a:ext cx="182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500" b="1" dirty="0"/>
              <a:t>花２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9593DC-4E37-314D-A342-53C8E7C1730D}"/>
              </a:ext>
            </a:extLst>
          </p:cNvPr>
          <p:cNvSpPr txBox="1"/>
          <p:nvPr/>
        </p:nvSpPr>
        <p:spPr>
          <a:xfrm>
            <a:off x="6482020" y="3244333"/>
            <a:ext cx="182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500" b="1" dirty="0"/>
              <a:t>山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6F21623-4D6E-5440-9993-88DDFEA13850}"/>
              </a:ext>
            </a:extLst>
          </p:cNvPr>
          <p:cNvSpPr txBox="1"/>
          <p:nvPr/>
        </p:nvSpPr>
        <p:spPr>
          <a:xfrm>
            <a:off x="8994275" y="3244333"/>
            <a:ext cx="182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500" b="1" dirty="0"/>
              <a:t>月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D72FD0F-FE78-5A48-9B16-24CD6DC8050D}"/>
              </a:ext>
            </a:extLst>
          </p:cNvPr>
          <p:cNvSpPr txBox="1"/>
          <p:nvPr/>
        </p:nvSpPr>
        <p:spPr>
          <a:xfrm>
            <a:off x="6482020" y="4755892"/>
            <a:ext cx="182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500" b="1" dirty="0"/>
              <a:t>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52EE541-956E-CC43-BE76-C14C6BFE3A98}"/>
              </a:ext>
            </a:extLst>
          </p:cNvPr>
          <p:cNvSpPr txBox="1"/>
          <p:nvPr/>
        </p:nvSpPr>
        <p:spPr>
          <a:xfrm>
            <a:off x="8994275" y="4809753"/>
            <a:ext cx="182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500" b="1" dirty="0"/>
              <a:t>背景</a:t>
            </a: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788BDAE5-F4E3-0744-922E-AEA3B7D1B7C6}"/>
              </a:ext>
            </a:extLst>
          </p:cNvPr>
          <p:cNvSpPr txBox="1"/>
          <p:nvPr/>
        </p:nvSpPr>
        <p:spPr>
          <a:xfrm>
            <a:off x="864847" y="2409671"/>
            <a:ext cx="61312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000" b="1" dirty="0">
                <a:solidFill>
                  <a:schemeClr val="bg1"/>
                </a:solidFill>
              </a:rPr>
              <a:t>線画</a:t>
            </a:r>
            <a:endParaRPr lang="ja-JP" altLang="en-US" sz="3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インク 3">
                <a:extLst>
                  <a:ext uri="{FF2B5EF4-FFF2-40B4-BE49-F238E27FC236}">
                    <a16:creationId xmlns:a16="http://schemas.microsoft.com/office/drawing/2014/main" id="{DFB647D1-E403-1947-BEF7-22A4CCC16A58}"/>
                  </a:ext>
                </a:extLst>
              </p14:cNvPr>
              <p14:cNvContentPartPr/>
              <p14:nvPr/>
            </p14:nvContentPartPr>
            <p14:xfrm>
              <a:off x="9926947" y="668818"/>
              <a:ext cx="360" cy="360"/>
            </p14:xfrm>
          </p:contentPart>
        </mc:Choice>
        <mc:Fallback xmlns="">
          <p:pic>
            <p:nvPicPr>
              <p:cNvPr id="4" name="インク 3">
                <a:extLst>
                  <a:ext uri="{FF2B5EF4-FFF2-40B4-BE49-F238E27FC236}">
                    <a16:creationId xmlns:a16="http://schemas.microsoft.com/office/drawing/2014/main" id="{DFB647D1-E403-1947-BEF7-22A4CCC16A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18307" y="65981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インク 14">
                <a:extLst>
                  <a:ext uri="{FF2B5EF4-FFF2-40B4-BE49-F238E27FC236}">
                    <a16:creationId xmlns:a16="http://schemas.microsoft.com/office/drawing/2014/main" id="{08E05EE7-A86E-DA4F-8764-7B72104D37AC}"/>
                  </a:ext>
                </a:extLst>
              </p14:cNvPr>
              <p14:cNvContentPartPr/>
              <p14:nvPr/>
            </p14:nvContentPartPr>
            <p14:xfrm>
              <a:off x="9799867" y="809938"/>
              <a:ext cx="360" cy="360"/>
            </p14:xfrm>
          </p:contentPart>
        </mc:Choice>
        <mc:Fallback xmlns="">
          <p:pic>
            <p:nvPicPr>
              <p:cNvPr id="15" name="インク 14">
                <a:extLst>
                  <a:ext uri="{FF2B5EF4-FFF2-40B4-BE49-F238E27FC236}">
                    <a16:creationId xmlns:a16="http://schemas.microsoft.com/office/drawing/2014/main" id="{08E05EE7-A86E-DA4F-8764-7B72104D37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91227" y="8009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インク 16">
                <a:extLst>
                  <a:ext uri="{FF2B5EF4-FFF2-40B4-BE49-F238E27FC236}">
                    <a16:creationId xmlns:a16="http://schemas.microsoft.com/office/drawing/2014/main" id="{D0C1C9CF-FFDD-FC40-8035-87D8816FB2C4}"/>
                  </a:ext>
                </a:extLst>
              </p14:cNvPr>
              <p14:cNvContentPartPr/>
              <p14:nvPr/>
            </p14:nvContentPartPr>
            <p14:xfrm>
              <a:off x="9750547" y="802738"/>
              <a:ext cx="360" cy="360"/>
            </p14:xfrm>
          </p:contentPart>
        </mc:Choice>
        <mc:Fallback xmlns="">
          <p:pic>
            <p:nvPicPr>
              <p:cNvPr id="17" name="インク 16">
                <a:extLst>
                  <a:ext uri="{FF2B5EF4-FFF2-40B4-BE49-F238E27FC236}">
                    <a16:creationId xmlns:a16="http://schemas.microsoft.com/office/drawing/2014/main" id="{D0C1C9CF-FFDD-FC40-8035-87D8816FB2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41907" y="7940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インク 8">
                <a:extLst>
                  <a:ext uri="{FF2B5EF4-FFF2-40B4-BE49-F238E27FC236}">
                    <a16:creationId xmlns:a16="http://schemas.microsoft.com/office/drawing/2014/main" id="{5BE2654F-4BF2-2147-BF5C-BDF17E23AF34}"/>
                  </a:ext>
                </a:extLst>
              </p14:cNvPr>
              <p14:cNvContentPartPr/>
              <p14:nvPr/>
            </p14:nvContentPartPr>
            <p14:xfrm>
              <a:off x="9715267" y="675658"/>
              <a:ext cx="360" cy="360"/>
            </p14:xfrm>
          </p:contentPart>
        </mc:Choice>
        <mc:Fallback xmlns="">
          <p:pic>
            <p:nvPicPr>
              <p:cNvPr id="9" name="インク 8">
                <a:extLst>
                  <a:ext uri="{FF2B5EF4-FFF2-40B4-BE49-F238E27FC236}">
                    <a16:creationId xmlns:a16="http://schemas.microsoft.com/office/drawing/2014/main" id="{5BE2654F-4BF2-2147-BF5C-BDF17E23AF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06627" y="66701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インク 17">
                <a:extLst>
                  <a:ext uri="{FF2B5EF4-FFF2-40B4-BE49-F238E27FC236}">
                    <a16:creationId xmlns:a16="http://schemas.microsoft.com/office/drawing/2014/main" id="{646CF63E-260C-FD4E-8DD6-B2AA22C1C867}"/>
                  </a:ext>
                </a:extLst>
              </p14:cNvPr>
              <p14:cNvContentPartPr/>
              <p14:nvPr/>
            </p14:nvContentPartPr>
            <p14:xfrm>
              <a:off x="9750547" y="668818"/>
              <a:ext cx="360" cy="360"/>
            </p14:xfrm>
          </p:contentPart>
        </mc:Choice>
        <mc:Fallback xmlns="">
          <p:pic>
            <p:nvPicPr>
              <p:cNvPr id="18" name="インク 17">
                <a:extLst>
                  <a:ext uri="{FF2B5EF4-FFF2-40B4-BE49-F238E27FC236}">
                    <a16:creationId xmlns:a16="http://schemas.microsoft.com/office/drawing/2014/main" id="{646CF63E-260C-FD4E-8DD6-B2AA22C1C86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41907" y="65981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インク 18">
                <a:extLst>
                  <a:ext uri="{FF2B5EF4-FFF2-40B4-BE49-F238E27FC236}">
                    <a16:creationId xmlns:a16="http://schemas.microsoft.com/office/drawing/2014/main" id="{94D2918B-E7C2-964E-9F02-B0D279EACB76}"/>
                  </a:ext>
                </a:extLst>
              </p14:cNvPr>
              <p14:cNvContentPartPr/>
              <p14:nvPr/>
            </p14:nvContentPartPr>
            <p14:xfrm>
              <a:off x="9651907" y="704098"/>
              <a:ext cx="360" cy="360"/>
            </p14:xfrm>
          </p:contentPart>
        </mc:Choice>
        <mc:Fallback xmlns="">
          <p:pic>
            <p:nvPicPr>
              <p:cNvPr id="19" name="インク 18">
                <a:extLst>
                  <a:ext uri="{FF2B5EF4-FFF2-40B4-BE49-F238E27FC236}">
                    <a16:creationId xmlns:a16="http://schemas.microsoft.com/office/drawing/2014/main" id="{94D2918B-E7C2-964E-9F02-B0D279EACB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42907" y="69509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49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3">
            <a:extLst>
              <a:ext uri="{FF2B5EF4-FFF2-40B4-BE49-F238E27FC236}">
                <a16:creationId xmlns:a16="http://schemas.microsoft.com/office/drawing/2014/main" id="{9A6B529C-1A93-1940-93A3-536D41DC3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8BFFAAE-AA5A-FD44-8303-B129B1FBC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5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彫刻刀で彫る</a:t>
            </a:r>
            <a:endParaRPr kumimoji="1" lang="ja-JP" altLang="en-US" sz="65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B1606CC-8F6E-C343-853E-4745C7406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23" y="18780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・</a:t>
            </a:r>
            <a:r>
              <a:rPr lang="ja-JP" altLang="en-US" sz="33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板に書いてある線が消えないよう</a:t>
            </a:r>
            <a:endParaRPr lang="en-US" altLang="ja-JP" sz="3300" b="1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3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に優しくカーボン紙を擦り付ける。</a:t>
            </a:r>
            <a:endParaRPr lang="en-US" altLang="ja-JP" sz="3300" b="1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endParaRPr lang="en-US" altLang="ja-JP" sz="3300" b="1" dirty="0" smtClean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300" b="1" dirty="0" smtClean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・</a:t>
            </a:r>
            <a:r>
              <a:rPr lang="ja-JP" altLang="en-US" sz="33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色をつけたいところのみを残して</a:t>
            </a:r>
            <a:endParaRPr lang="en-US" altLang="ja-JP" sz="3300" b="1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3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削る。（色をつけたいところが</a:t>
            </a:r>
            <a:endParaRPr lang="en-US" altLang="ja-JP" sz="3300" b="1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3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出っぱるようにする）</a:t>
            </a:r>
            <a:endParaRPr lang="en-US" altLang="ja-JP" sz="3300" b="1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pic>
        <p:nvPicPr>
          <p:cNvPr id="4" name="図 4">
            <a:extLst>
              <a:ext uri="{FF2B5EF4-FFF2-40B4-BE49-F238E27FC236}">
                <a16:creationId xmlns:a16="http://schemas.microsoft.com/office/drawing/2014/main" id="{2AE509D8-CEDF-2345-98F3-FF0EBD33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03" y="177800"/>
            <a:ext cx="5459696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F439E556-91A3-584B-8496-D79DC19D2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6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7">
            <a:extLst>
              <a:ext uri="{FF2B5EF4-FFF2-40B4-BE49-F238E27FC236}">
                <a16:creationId xmlns:a16="http://schemas.microsoft.com/office/drawing/2014/main" id="{72386493-98F7-6C44-BDFD-435C56DFA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19000" cy="688648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040BB05-5BBC-4C4D-B48E-C5018443D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6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テーマ設定の理由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C691E328-A257-2145-8FE6-A4EB247C5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5100" dirty="0">
                <a:latin typeface="UD Digi Kyokasho N-R" panose="02020400000000000000" pitchFamily="49" charset="-128"/>
                <a:ea typeface="UD Digi Kyokasho N-R" panose="02020400000000000000" pitchFamily="49" charset="-128"/>
                <a:cs typeface="Rockwell" panose="02060503020205020403" pitchFamily="18" charset="0"/>
              </a:rPr>
              <a:t>浮世絵の</a:t>
            </a:r>
            <a:r>
              <a:rPr lang="ja-JP" altLang="en-US" sz="5100" dirty="0">
                <a:solidFill>
                  <a:schemeClr val="accent2">
                    <a:lumMod val="50000"/>
                  </a:schemeClr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  <a:cs typeface="Rockwell" panose="02060503020205020403" pitchFamily="18" charset="0"/>
              </a:rPr>
              <a:t>鮮やかな色使い</a:t>
            </a:r>
            <a:r>
              <a:rPr lang="ja-JP" altLang="en-US" sz="5100" dirty="0">
                <a:latin typeface="UD Digi Kyokasho N-R" panose="02020400000000000000" pitchFamily="49" charset="-128"/>
                <a:ea typeface="UD Digi Kyokasho N-R" panose="02020400000000000000" pitchFamily="49" charset="-128"/>
                <a:cs typeface="Rockwell" panose="02060503020205020403" pitchFamily="18" charset="0"/>
              </a:rPr>
              <a:t>が</a:t>
            </a:r>
            <a:r>
              <a:rPr lang="ja-JP" altLang="en-US" sz="5100" dirty="0" smtClean="0">
                <a:latin typeface="UD Digi Kyokasho N-R" panose="02020400000000000000" pitchFamily="49" charset="-128"/>
                <a:ea typeface="UD Digi Kyokasho N-R" panose="02020400000000000000" pitchFamily="49" charset="-128"/>
                <a:cs typeface="Rockwell" panose="02060503020205020403" pitchFamily="18" charset="0"/>
              </a:rPr>
              <a:t>好き。現代は</a:t>
            </a:r>
            <a:r>
              <a:rPr lang="ja-JP" altLang="en-US" sz="5100" dirty="0">
                <a:latin typeface="UD Digi Kyokasho N-R" panose="02020400000000000000" pitchFamily="49" charset="-128"/>
                <a:ea typeface="UD Digi Kyokasho N-R" panose="02020400000000000000" pitchFamily="49" charset="-128"/>
                <a:cs typeface="Rockwell" panose="02060503020205020403" pitchFamily="18" charset="0"/>
              </a:rPr>
              <a:t>当たり前のように絵の具があるが、江戸時代はどのようにしてあの</a:t>
            </a:r>
            <a:r>
              <a:rPr lang="ja-JP" altLang="en-US" sz="5100" dirty="0" smtClean="0">
                <a:latin typeface="UD Digi Kyokasho N-R" panose="02020400000000000000" pitchFamily="49" charset="-128"/>
                <a:ea typeface="UD Digi Kyokasho N-R" panose="02020400000000000000" pitchFamily="49" charset="-128"/>
                <a:cs typeface="Rockwell" panose="02060503020205020403" pitchFamily="18" charset="0"/>
              </a:rPr>
              <a:t>ような鮮やか</a:t>
            </a:r>
            <a:r>
              <a:rPr lang="ja-JP" altLang="en-US" sz="5100" dirty="0">
                <a:latin typeface="UD Digi Kyokasho N-R" panose="02020400000000000000" pitchFamily="49" charset="-128"/>
                <a:ea typeface="UD Digi Kyokasho N-R" panose="02020400000000000000" pitchFamily="49" charset="-128"/>
                <a:cs typeface="Rockwell" panose="02060503020205020403" pitchFamily="18" charset="0"/>
              </a:rPr>
              <a:t>な色を作ったり</a:t>
            </a:r>
            <a:r>
              <a:rPr lang="ja-JP" altLang="en-US" sz="5100" dirty="0">
                <a:solidFill>
                  <a:schemeClr val="accent6">
                    <a:lumMod val="50000"/>
                  </a:schemeClr>
                </a:solidFill>
                <a:latin typeface="UD Digi Kyokasho N-R" panose="02020400000000000000" pitchFamily="49" charset="-128"/>
                <a:ea typeface="UD Digi Kyokasho N-R" panose="02020400000000000000" pitchFamily="49" charset="-128"/>
                <a:cs typeface="Rockwell" panose="02060503020205020403" pitchFamily="18" charset="0"/>
              </a:rPr>
              <a:t>細かな線</a:t>
            </a:r>
            <a:r>
              <a:rPr lang="ja-JP" altLang="en-US" sz="5100" dirty="0">
                <a:latin typeface="UD Digi Kyokasho N-R" panose="02020400000000000000" pitchFamily="49" charset="-128"/>
                <a:ea typeface="UD Digi Kyokasho N-R" panose="02020400000000000000" pitchFamily="49" charset="-128"/>
                <a:cs typeface="Rockwell" panose="02060503020205020403" pitchFamily="18" charset="0"/>
              </a:rPr>
              <a:t>を</a:t>
            </a:r>
            <a:r>
              <a:rPr lang="ja-JP" altLang="en-US" sz="5100" dirty="0" smtClean="0">
                <a:latin typeface="UD Digi Kyokasho N-R" panose="02020400000000000000" pitchFamily="49" charset="-128"/>
                <a:ea typeface="UD Digi Kyokasho N-R" panose="02020400000000000000" pitchFamily="49" charset="-128"/>
                <a:cs typeface="Rockwell" panose="02060503020205020403" pitchFamily="18" charset="0"/>
              </a:rPr>
              <a:t>表現したりしたのか気</a:t>
            </a:r>
            <a:r>
              <a:rPr lang="ja-JP" altLang="en-US" sz="5100" dirty="0">
                <a:latin typeface="UD Digi Kyokasho N-R" panose="02020400000000000000" pitchFamily="49" charset="-128"/>
                <a:ea typeface="UD Digi Kyokasho N-R" panose="02020400000000000000" pitchFamily="49" charset="-128"/>
                <a:cs typeface="Rockwell" panose="02060503020205020403" pitchFamily="18" charset="0"/>
              </a:rPr>
              <a:t>になったから。</a:t>
            </a:r>
          </a:p>
        </p:txBody>
      </p:sp>
    </p:spTree>
    <p:extLst>
      <p:ext uri="{BB962C8B-B14F-4D97-AF65-F5344CB8AC3E}">
        <p14:creationId xmlns:p14="http://schemas.microsoft.com/office/powerpoint/2010/main" val="3076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5">
            <a:extLst>
              <a:ext uri="{FF2B5EF4-FFF2-40B4-BE49-F238E27FC236}">
                <a16:creationId xmlns:a16="http://schemas.microsoft.com/office/drawing/2014/main" id="{1C4FB7DB-CAF1-A848-8FD1-2F2673586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8EACFE0-BB26-7A4E-865B-3E2EF683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259"/>
            <a:ext cx="10515600" cy="1325563"/>
          </a:xfrm>
        </p:spPr>
        <p:txBody>
          <a:bodyPr/>
          <a:lstStyle/>
          <a:p>
            <a:r>
              <a:rPr lang="ja-JP" altLang="en-US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使用する紙と特徴</a:t>
            </a:r>
            <a:endParaRPr kumimoji="1" lang="ja-JP" altLang="en-US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DBB864-75CB-0841-A591-EBAF18653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621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dirty="0"/>
              <a:t>　　</a:t>
            </a:r>
            <a:r>
              <a:rPr kumimoji="1" lang="ja-JP" altLang="en-US" sz="3200" u="sng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ケント紙</a:t>
            </a:r>
            <a:r>
              <a:rPr kumimoji="1"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：厚紙で</a:t>
            </a: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滑らか</a:t>
            </a:r>
            <a:r>
              <a:rPr kumimoji="1"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、</a:t>
            </a: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水彩画向きではない</a:t>
            </a:r>
            <a:endParaRPr lang="en-US" altLang="ja-JP" sz="3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　　　　　　　　　　　　吸水率が低い</a:t>
            </a:r>
            <a:endParaRPr lang="en-US" altLang="ja-JP" sz="3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endParaRPr lang="en-US" altLang="ja-JP" sz="3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kumimoji="1" lang="ja-JP" altLang="en-US" sz="3200" u="sng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スケッチブック</a:t>
            </a:r>
            <a:r>
              <a:rPr kumimoji="1"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</a:t>
            </a: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：厚紙で表は滑らか、裏は凸凹している水彩画</a:t>
            </a:r>
            <a:endParaRPr lang="en-US" altLang="ja-JP" sz="3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（マルマン）　　　　　水彩画にも使える、吸水率は普通</a:t>
            </a:r>
            <a:endParaRPr lang="en-US" altLang="ja-JP" sz="3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endParaRPr lang="en-US" altLang="ja-JP" sz="3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</a:t>
            </a:r>
            <a:r>
              <a:rPr lang="ja-JP" altLang="en-US" sz="3200" u="sng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和紙</a:t>
            </a: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　　：薄くて表は滑らか、裏は凸凹している、</a:t>
            </a:r>
            <a:endParaRPr lang="en-US" altLang="ja-JP" sz="3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　　　　　　　　　　　　吸水率が高い</a:t>
            </a:r>
            <a:endParaRPr lang="en-US" altLang="ja-JP" sz="3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704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7B8B05E2-34DA-9B42-B192-578C873CF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図 4">
            <a:extLst>
              <a:ext uri="{FF2B5EF4-FFF2-40B4-BE49-F238E27FC236}">
                <a16:creationId xmlns:a16="http://schemas.microsoft.com/office/drawing/2014/main" id="{8EDB0C4C-B58E-7343-9E5E-0E8EDFBE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4" y="1123527"/>
            <a:ext cx="3257894" cy="4604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5">
            <a:extLst>
              <a:ext uri="{FF2B5EF4-FFF2-40B4-BE49-F238E27FC236}">
                <a16:creationId xmlns:a16="http://schemas.microsoft.com/office/drawing/2014/main" id="{CE93493C-29BF-D84E-9C47-F4FAE2245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65" y="1123527"/>
            <a:ext cx="3326966" cy="4604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6">
            <a:extLst>
              <a:ext uri="{FF2B5EF4-FFF2-40B4-BE49-F238E27FC236}">
                <a16:creationId xmlns:a16="http://schemas.microsoft.com/office/drawing/2014/main" id="{1CA50E93-F91E-6547-A82A-FA1968741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36" y="1123528"/>
            <a:ext cx="3280919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6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3">
            <a:extLst>
              <a:ext uri="{FF2B5EF4-FFF2-40B4-BE49-F238E27FC236}">
                <a16:creationId xmlns:a16="http://schemas.microsoft.com/office/drawing/2014/main" id="{EFB391EA-EDA6-614B-8E9D-E11BCCD12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945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9B3AC4C-72A5-3746-BB4A-1159203E2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6500" b="1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サブテーマ設定の理由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1742D8A-F73E-774C-8329-1B6E2A17D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5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佐伯には綺麗</a:t>
            </a:r>
            <a:r>
              <a:rPr lang="ja-JP" altLang="en-US" sz="5200" dirty="0" smtClean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な場所や景色が</a:t>
            </a:r>
            <a:r>
              <a:rPr lang="ja-JP" altLang="en-US" sz="5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たくさんある</a:t>
            </a:r>
            <a:r>
              <a:rPr lang="ja-JP" altLang="en-US" sz="5200" dirty="0" smtClean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のに、知られていないので</a:t>
            </a:r>
            <a:r>
              <a:rPr lang="ja-JP" altLang="en-US" sz="5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もったいないと思った。</a:t>
            </a:r>
            <a:endParaRPr lang="en-US" altLang="ja-JP" sz="5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浮世絵</a:t>
            </a:r>
            <a:r>
              <a:rPr lang="ja-JP" altLang="en-US" sz="5200" dirty="0" smtClean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を通して、佐伯のすばらしさをもっと知って</a:t>
            </a:r>
            <a:r>
              <a:rPr lang="ja-JP" altLang="en-US" sz="5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もらいたいと思ったから。</a:t>
            </a:r>
            <a:endParaRPr lang="en-US" altLang="ja-JP" sz="5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428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C4C919F6-A672-9849-B19F-0BEBE70E5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1A14E98-6271-4C46-AADD-B3D979BF4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80" y="695002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5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浮世絵にする佐伯の名所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5E6DBF-3B56-E14D-9774-868DB4804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513" y="229375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臼</a:t>
            </a:r>
            <a:r>
              <a:rPr kumimoji="1" lang="ja-JP" altLang="en-US" sz="3600" b="1" dirty="0" smtClean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坪川菖蒲</a:t>
            </a:r>
            <a:r>
              <a:rPr kumimoji="1" lang="ja-JP" altLang="en-US" sz="36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園</a:t>
            </a:r>
            <a:r>
              <a:rPr kumimoji="1" lang="ja-JP" altLang="en-US" sz="3600" b="1" dirty="0" smtClean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（うすつぼがわしょうぶ</a:t>
            </a:r>
            <a:r>
              <a:rPr kumimoji="1" lang="ja-JP" altLang="en-US" sz="36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えん）</a:t>
            </a:r>
          </a:p>
        </p:txBody>
      </p:sp>
      <p:pic>
        <p:nvPicPr>
          <p:cNvPr id="5" name="図 5">
            <a:extLst>
              <a:ext uri="{FF2B5EF4-FFF2-40B4-BE49-F238E27FC236}">
                <a16:creationId xmlns:a16="http://schemas.microsoft.com/office/drawing/2014/main" id="{EF8D233F-5869-F741-9A11-E05105D76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114" y="3429000"/>
            <a:ext cx="4394199" cy="3155806"/>
          </a:xfrm>
          <a:prstGeom prst="rect">
            <a:avLst/>
          </a:pr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71FBA664-8872-FD43-9FAF-5E9AD7527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79" y="3429000"/>
            <a:ext cx="4733709" cy="31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7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7">
            <a:extLst>
              <a:ext uri="{FF2B5EF4-FFF2-40B4-BE49-F238E27FC236}">
                <a16:creationId xmlns:a16="http://schemas.microsoft.com/office/drawing/2014/main" id="{FE5900D2-54E5-B94F-8E0F-F54994E50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8" r="2676"/>
          <a:stretch/>
        </p:blipFill>
        <p:spPr>
          <a:xfrm>
            <a:off x="33347" y="0"/>
            <a:ext cx="12191980" cy="6857990"/>
          </a:xfrm>
          <a:prstGeom prst="rect">
            <a:avLst/>
          </a:prstGeom>
        </p:spPr>
      </p:pic>
      <p:sp>
        <p:nvSpPr>
          <p:cNvPr id="38" name="Rectangle 3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4C41049-55D8-9A43-9F31-F244DF488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39"/>
            <a:ext cx="13480681" cy="895635"/>
          </a:xfrm>
        </p:spPr>
        <p:txBody>
          <a:bodyPr>
            <a:normAutofit/>
          </a:bodyPr>
          <a:lstStyle/>
          <a:p>
            <a:pPr algn="ctr"/>
            <a:r>
              <a:rPr lang="en-US" altLang="ja-JP" sz="5100" dirty="0">
                <a:solidFill>
                  <a:schemeClr val="tx1">
                    <a:lumMod val="85000"/>
                    <a:lumOff val="15000"/>
                  </a:schemeClr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〜</a:t>
            </a:r>
            <a:r>
              <a:rPr lang="ja-JP" altLang="en-US" sz="5100" dirty="0">
                <a:solidFill>
                  <a:schemeClr val="tx1">
                    <a:lumMod val="85000"/>
                    <a:lumOff val="15000"/>
                  </a:schemeClr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浮世絵の歴史</a:t>
            </a:r>
            <a:r>
              <a:rPr lang="en-US" altLang="ja-JP" sz="5100" dirty="0">
                <a:solidFill>
                  <a:schemeClr val="tx1">
                    <a:lumMod val="85000"/>
                    <a:lumOff val="15000"/>
                  </a:schemeClr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〜</a:t>
            </a:r>
            <a:endParaRPr kumimoji="1" lang="ja-JP" altLang="en-US" sz="5100" dirty="0">
              <a:solidFill>
                <a:schemeClr val="tx1">
                  <a:lumMod val="85000"/>
                  <a:lumOff val="15000"/>
                </a:schemeClr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cxnSp>
        <p:nvCxnSpPr>
          <p:cNvPr id="41" name="Straight Connector 3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26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5">
            <a:extLst>
              <a:ext uri="{FF2B5EF4-FFF2-40B4-BE49-F238E27FC236}">
                <a16:creationId xmlns:a16="http://schemas.microsoft.com/office/drawing/2014/main" id="{08D96935-C7A8-4047-8A99-B8E784A2B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04889" cy="695624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464947E-A964-2844-BB87-EC22DF0DA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867" y="383558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5800" b="1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浮世絵とは</a:t>
            </a:r>
            <a:r>
              <a:rPr kumimoji="1" lang="en-US" altLang="ja-JP" sz="5800" b="1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…</a:t>
            </a:r>
            <a:endParaRPr kumimoji="1" lang="ja-JP" altLang="en-US" sz="5800" b="1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5778E4-BFDF-844E-9988-85B8088AD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3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浮世絵と</a:t>
            </a:r>
            <a:r>
              <a:rPr lang="ja-JP" altLang="en-US" sz="3400" dirty="0" smtClean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は、江戸</a:t>
            </a:r>
            <a:r>
              <a:rPr lang="ja-JP" altLang="en-US" sz="3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時代</a:t>
            </a:r>
            <a:r>
              <a:rPr lang="ja-JP" altLang="en-US" sz="3400" dirty="0" smtClean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に</a:t>
            </a:r>
            <a:r>
              <a:rPr lang="ja-JP" altLang="en-US" sz="3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発達</a:t>
            </a:r>
            <a:r>
              <a:rPr lang="ja-JP" altLang="en-US" sz="3400" dirty="0" smtClean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した</a:t>
            </a:r>
            <a:r>
              <a:rPr lang="ja-JP" altLang="en-US" sz="3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絵のジャンル</a:t>
            </a:r>
            <a:r>
              <a:rPr lang="ja-JP" altLang="en-US" sz="3400" dirty="0" smtClean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で、浮世</a:t>
            </a:r>
            <a:r>
              <a:rPr lang="ja-JP" altLang="en-US" sz="3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（現実の世の中）を描いたもの。</a:t>
            </a:r>
            <a:endParaRPr lang="en-US" altLang="ja-JP" sz="34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0" indent="0">
              <a:buNone/>
            </a:pPr>
            <a:r>
              <a:rPr lang="ja-JP" altLang="en-US" sz="3400" dirty="0" smtClean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その</a:t>
            </a:r>
            <a:r>
              <a:rPr lang="ja-JP" altLang="en-US" sz="3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始まり</a:t>
            </a:r>
            <a:r>
              <a:rPr lang="ja-JP" altLang="en-US" sz="3400" dirty="0" smtClean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は</a:t>
            </a:r>
            <a:r>
              <a:rPr lang="en-US" altLang="ja-JP" sz="3400" dirty="0" smtClean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17</a:t>
            </a:r>
            <a:r>
              <a:rPr lang="ja-JP" altLang="en-US" sz="3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世紀</a:t>
            </a:r>
            <a:r>
              <a:rPr lang="ja-JP" altLang="en-US" sz="3400" dirty="0" smtClean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後半頃（</a:t>
            </a:r>
            <a:r>
              <a:rPr lang="ja-JP" altLang="en-US" sz="3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約</a:t>
            </a:r>
            <a:r>
              <a:rPr lang="en-US" altLang="ja-JP" sz="3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370</a:t>
            </a:r>
            <a:r>
              <a:rPr lang="ja-JP" altLang="en-US" sz="3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年前）</a:t>
            </a:r>
            <a:endParaRPr lang="en-US" altLang="ja-JP" sz="34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0" indent="0">
              <a:buNone/>
            </a:pPr>
            <a:r>
              <a:rPr lang="ja-JP" altLang="en-US" sz="3400" dirty="0" smtClean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安価</a:t>
            </a:r>
            <a:r>
              <a:rPr lang="ja-JP" altLang="en-US" sz="3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で手に入れやすい</a:t>
            </a:r>
            <a:r>
              <a:rPr lang="ja-JP" altLang="en-US" sz="3400" dirty="0" smtClean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ため富裕層だけでなく、庶民</a:t>
            </a:r>
            <a:r>
              <a:rPr lang="ja-JP" altLang="en-US" sz="3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からも愛されていた。江戸時代の庶民の娯楽といえば「芝居」や「旅行」で、これらが浮世絵で「美人画」「役者絵」「風景画」として描かれ、今でいう　流行ファッション誌、ポスターやブロマイドの代わりとして瞬く間に浸透していった。</a:t>
            </a:r>
          </a:p>
        </p:txBody>
      </p:sp>
    </p:spTree>
    <p:extLst>
      <p:ext uri="{BB962C8B-B14F-4D97-AF65-F5344CB8AC3E}">
        <p14:creationId xmlns:p14="http://schemas.microsoft.com/office/powerpoint/2010/main" val="784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3">
            <a:extLst>
              <a:ext uri="{FF2B5EF4-FFF2-40B4-BE49-F238E27FC236}">
                <a16:creationId xmlns:a16="http://schemas.microsoft.com/office/drawing/2014/main" id="{793F6AD0-4B8D-2540-8189-2914B4DEC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EB0B8A5-CFFB-1C41-83E4-A19287F9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173" y="-1088242"/>
            <a:ext cx="10649123" cy="37847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kumimoji="1" lang="ja-JP" altLang="en-US" sz="5200" b="1" dirty="0">
                <a:ln/>
                <a:solidFill>
                  <a:schemeClr val="bg1">
                    <a:lumMod val="10000"/>
                  </a:schemeClr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浮世絵</a:t>
            </a:r>
            <a:r>
              <a:rPr lang="ja-JP" altLang="en-US" sz="5200" b="1" dirty="0">
                <a:ln/>
                <a:solidFill>
                  <a:schemeClr val="bg1">
                    <a:lumMod val="10000"/>
                  </a:schemeClr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ができるまで</a:t>
            </a:r>
            <a:endParaRPr kumimoji="1" lang="en-US" altLang="ja-JP" sz="5200" b="1" dirty="0">
              <a:ln/>
              <a:solidFill>
                <a:schemeClr val="bg1">
                  <a:lumMod val="10000"/>
                </a:schemeClr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786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5">
            <a:extLst>
              <a:ext uri="{FF2B5EF4-FFF2-40B4-BE49-F238E27FC236}">
                <a16:creationId xmlns:a16="http://schemas.microsoft.com/office/drawing/2014/main" id="{B9E057BD-83F2-CD40-9EF2-6613A9CF7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48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85CBF75-3597-F749-9A9D-E01EF8D2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67" y="1183570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sz="6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おおまかな手順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C91DF8-0D92-A743-BEF1-411264D13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556" y="2250280"/>
            <a:ext cx="10817578" cy="4667074"/>
          </a:xfrm>
        </p:spPr>
        <p:txBody>
          <a:bodyPr>
            <a:no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ja-JP" altLang="en-US" sz="35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絵師が版下絵（原画）を作成</a:t>
            </a:r>
            <a:endParaRPr lang="en-US" altLang="ja-JP" sz="35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ea"/>
              <a:buAutoNum type="circleNumDbPlain"/>
            </a:pPr>
            <a:r>
              <a:rPr lang="ja-JP" altLang="en-US" sz="35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検閲を受ける</a:t>
            </a:r>
            <a:endParaRPr lang="en-US" altLang="ja-JP" sz="35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ea"/>
              <a:buAutoNum type="circleNumDbPlain"/>
            </a:pPr>
            <a:r>
              <a:rPr lang="ja-JP" altLang="en-US" sz="35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彫師が主版を彫る</a:t>
            </a:r>
            <a:endParaRPr lang="en-US" altLang="ja-JP" sz="35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ea"/>
              <a:buAutoNum type="circleNumDbPlain"/>
            </a:pPr>
            <a:r>
              <a:rPr lang="ja-JP" altLang="en-US" sz="35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絵師による色分け</a:t>
            </a:r>
            <a:endParaRPr lang="en-US" altLang="ja-JP" sz="35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ea"/>
              <a:buAutoNum type="circleNumDbPlain"/>
            </a:pPr>
            <a:r>
              <a:rPr lang="ja-JP" altLang="en-US" sz="35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色版を彫る</a:t>
            </a:r>
            <a:endParaRPr lang="en-US" altLang="ja-JP" sz="35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marL="514350" indent="-514350">
              <a:buFont typeface="+mj-ea"/>
              <a:buAutoNum type="circleNumDbPlain"/>
            </a:pPr>
            <a:r>
              <a:rPr lang="ja-JP" altLang="en-US" sz="35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摺師が紙に摺って完成</a:t>
            </a:r>
          </a:p>
        </p:txBody>
      </p:sp>
    </p:spTree>
    <p:extLst>
      <p:ext uri="{BB962C8B-B14F-4D97-AF65-F5344CB8AC3E}">
        <p14:creationId xmlns:p14="http://schemas.microsoft.com/office/powerpoint/2010/main" val="39307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3479DA8C-0307-984B-881C-C0F69B316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589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F2CD7C5-D2F6-B941-BFDB-4791E3F20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576" y="698790"/>
            <a:ext cx="10515600" cy="1325563"/>
          </a:xfrm>
        </p:spPr>
        <p:txBody>
          <a:bodyPr/>
          <a:lstStyle/>
          <a:p>
            <a:r>
              <a:rPr lang="ja-JP" altLang="en-US" b="1" u="sng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昔の色の作り方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8F47EE3-8EF0-AA44-AE50-AFD249C9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2837" y="210991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51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花、葉、土、石、貝、魚</a:t>
            </a:r>
            <a:endParaRPr lang="en-US" altLang="ja-JP" sz="5100" dirty="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51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などから作る</a:t>
            </a:r>
          </a:p>
        </p:txBody>
      </p:sp>
      <p:pic>
        <p:nvPicPr>
          <p:cNvPr id="3" name="図 3">
            <a:extLst>
              <a:ext uri="{FF2B5EF4-FFF2-40B4-BE49-F238E27FC236}">
                <a16:creationId xmlns:a16="http://schemas.microsoft.com/office/drawing/2014/main" id="{8D6402AC-F87A-CB43-9CF3-21A3140CC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76" y="4049299"/>
            <a:ext cx="3838575" cy="2416527"/>
          </a:xfrm>
          <a:prstGeom prst="rect">
            <a:avLst/>
          </a:prstGeom>
        </p:spPr>
      </p:pic>
      <p:pic>
        <p:nvPicPr>
          <p:cNvPr id="4" name="図 6">
            <a:extLst>
              <a:ext uri="{FF2B5EF4-FFF2-40B4-BE49-F238E27FC236}">
                <a16:creationId xmlns:a16="http://schemas.microsoft.com/office/drawing/2014/main" id="{CCDCC039-302F-6C47-9698-0C30D6410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" y="4049299"/>
            <a:ext cx="3838576" cy="25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783</Words>
  <Application>Microsoft Office PowerPoint</Application>
  <PresentationFormat>ワイド画面</PresentationFormat>
  <Paragraphs>92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3" baseType="lpstr">
      <vt:lpstr>HGPSoeiKakugothicUB</vt:lpstr>
      <vt:lpstr>Rockwell</vt:lpstr>
      <vt:lpstr>UD Digi Kyokasho N-B</vt:lpstr>
      <vt:lpstr>UD Digi Kyokasho NK-B</vt:lpstr>
      <vt:lpstr>UD Digi Kyokasho NK-R</vt:lpstr>
      <vt:lpstr>UD Digi Kyokasho NP-B</vt:lpstr>
      <vt:lpstr>UD Digi Kyokasho NP-R</vt:lpstr>
      <vt:lpstr>UD Digi Kyokasho N-R</vt:lpstr>
      <vt:lpstr>游ゴシック</vt:lpstr>
      <vt:lpstr>游ゴシック Light</vt:lpstr>
      <vt:lpstr>Arial</vt:lpstr>
      <vt:lpstr>Office テーマ</vt:lpstr>
      <vt:lpstr>400年愛される 浮世絵の歴史</vt:lpstr>
      <vt:lpstr>テーマ設定の理由</vt:lpstr>
      <vt:lpstr>サブテーマ設定の理由</vt:lpstr>
      <vt:lpstr>浮世絵にする佐伯の名所</vt:lpstr>
      <vt:lpstr>〜浮世絵の歴史〜</vt:lpstr>
      <vt:lpstr>浮世絵とは…</vt:lpstr>
      <vt:lpstr>浮世絵ができるまで</vt:lpstr>
      <vt:lpstr>おおまかな手順 </vt:lpstr>
      <vt:lpstr>昔の色の作り方</vt:lpstr>
      <vt:lpstr>プルシャンブルー</vt:lpstr>
      <vt:lpstr>色（プルシャンブルー）の制作方法</vt:lpstr>
      <vt:lpstr>プルシャンブルーの制作方法（現代）</vt:lpstr>
      <vt:lpstr>代用する画材</vt:lpstr>
      <vt:lpstr>木版画の方法と手順</vt:lpstr>
      <vt:lpstr>実際に作ってみる</vt:lpstr>
      <vt:lpstr>下絵</vt:lpstr>
      <vt:lpstr>8枚の板に使用する 色ごとに下絵を転写</vt:lpstr>
      <vt:lpstr>彫刻刀で彫る</vt:lpstr>
      <vt:lpstr>PowerPoint プレゼンテーション</vt:lpstr>
      <vt:lpstr>使用する紙と特徴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400年愛される 浮世絵の歴史</dc:title>
  <dc:creator>羽田野　明美</dc:creator>
  <cp:lastModifiedBy>Windows ユーザー</cp:lastModifiedBy>
  <cp:revision>9</cp:revision>
  <dcterms:modified xsi:type="dcterms:W3CDTF">2023-03-15T07:19:06Z</dcterms:modified>
</cp:coreProperties>
</file>