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5" r:id="rId6"/>
    <p:sldId id="278" r:id="rId7"/>
    <p:sldId id="276" r:id="rId8"/>
    <p:sldId id="258" r:id="rId9"/>
    <p:sldId id="262" r:id="rId10"/>
    <p:sldId id="259" r:id="rId11"/>
    <p:sldId id="260" r:id="rId12"/>
    <p:sldId id="266" r:id="rId13"/>
    <p:sldId id="267" r:id="rId14"/>
    <p:sldId id="268" r:id="rId15"/>
    <p:sldId id="261" r:id="rId16"/>
    <p:sldId id="269" r:id="rId17"/>
    <p:sldId id="277" r:id="rId18"/>
    <p:sldId id="271" r:id="rId19"/>
    <p:sldId id="272" r:id="rId20"/>
    <p:sldId id="273" r:id="rId21"/>
    <p:sldId id="274" r:id="rId22"/>
    <p:sldId id="275" r:id="rId2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0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0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2T06:30:56.171"/>
    </inkml:context>
    <inkml:brush xml:id="br0">
      <inkml:brushProperty name="width" value="0.2" units="cm"/>
      <inkml:brushProperty name="height" value="0.4" units="cm"/>
      <inkml:brushProperty name="color" value="#FF40FF"/>
      <inkml:brushProperty name="tip" value="rectangle"/>
      <inkml:brushProperty name="rasterOp" value="maskPen"/>
    </inkml:brush>
  </inkml:definitions>
  <inkml:trace contextRef="#ctx0" brushRef="#br0">5467 7719 16383,'-92'-18'0,"0"0"0,5 1 0,5 4 0,26 12 0,2 2 0,-8-1 0,-1 0 0,-6 0 0,-2 0 0,-9 0 0,-4 0 0,-10 0 0,-3 0 0,28 1 0,0-1 0,-1 2 0,-3 0 0,-1 1 0,0-1 0,1-1 0,-1-1 0,1 1 0,-3 2 0,0 0 0,0-1 0,-1-2 0,0-1 0,0-1 0,1 0 0,0-3 0,1-2 0,-2-5 0,1-4 0,1-3 0,0-5 0,2-3 0,0-3 0,4 0 0,2-2 0,0-1 0,0-3 0,1-1 0,1-1 0,-2 0 0,0-2 0,0 1 0,-2 0 0,0 1 0,1-3 0,1-3 0,1-2 0,0-1 0,2 1 0,0 0 0,1-2 0,2-1 0,1-2 0,0 0 0,-2-2 0,1-1 0,0-1 0,4 0 0,0-2 0,2 0 0,0-3 0,2-2 0,0 0 0,1 2 0,1-1 0,2-2 0,0-1 0,3-3 0,1 0 0,3 0 0,3-2 0,2-1 0,5-4 0,3-3 0,2 0 0,1 0 0,1 0 0,3-1 0,3-2 0,2-1 0,1-1 0,1-3 0,1-1 0,2 0 0,2-4 0,3-1 0,2 0 0,0-3 0,1-1 0,0 0 0,2 20 0,0 0 0,0-1 0,1 0 0,1 1 0,1-1 0,0 1 0,2 0 0,2-21 0,1 0 0,5 1 0,4 3 0,3 1 0,5 2 0,5 4 0,4 2 0,4 2 0,3 1 0,4 3 0,2 1 0,2 1 0,2 2 0,2 0 0,2 0 0,2 0 0,1 1 0,4 2 0,2 2 0,0 1 0,1-1 0,2 2 0,1 1 0,3 0 0,2 1 0,2 2 0,1 1 0,2 0 0,2 2 0,-16 12 0,3 1 0,0 1 0,0-1 0,1-1 0,0 0 0,1 1 0,1 0 0,2-1 0,2 0 0,0 1 0,1 2 0,-2 3 0,0 2 0,1 1 0,0 2 0,-1 0 0,1 2 0,-1 2 0,2 1 0,0 4 0,0 2 0,1 2 0,0 0 0,-1 1 0,1 1 0,-1 2 0,1 1 0,20-3 0,0 4 0,0 1 0,-1 0 0,0 1 0,0 2 0,-2 2 0,0 3 0,1 0 0,6-1 0,0 2 0,0 1 0,-5 0 0,-1 2 0,0 1 0,-3 2 0,-2 1 0,2 1 0,0 3 0,2 2 0,-2 1 0,-2 3 0,-1 1 0,-2 5 0,0 6 0,-1 4 0,-2 5 0,-4 6 0,-1 6 0,-1 2 0,-1 0 0,0 2 0,-2 3 0,0 2 0,-1 2 0,-1 1 0,0 3 0,-1 0 0,-2 3 0,-2 1 0,-1 2 0,-2 1 0,-4-2 0,-3 0 0,-1 2 0,-3 0 0,-2 1 0,-2 1 0,-3 2 0,-2 1 0,-1 2 0,0 3 0,-2 1 0,-1 1 0,-3-1 0,-2 0 0,-1 0 0,-1-3 0,-2 1 0,-1-1 0,-1 1 0,0-1 0,-2 1 0,-2-1 0,-1 0 0,-1 1 0,-2 4 0,-1 1 0,-1-1 0,-2 1 0,0-1 0,-1 1 0,-2 0 0,0 0 0,-2 0 0,-1-2 0,-2-1 0,-1-1 0,-1-3 0,-1 0 0,-1 0 0,1 1 0,-2 0 0,0 1 0,-2 0 0,-2-1 0,-1 1 0,-2-1 0,-2 1 0,-3-1 0,-5 2 0,-4 0 0,-4-2 0,-5-3 0,-5-2 0,-1 0 0,0 3 0,-2 0 0,1 0 0,-2-2 0,0-1 0,0 1 0,0 2 0,0 0 0,-1 0 0,-1-2 0,0 0 0,-1-1 0,2-2 0,-1-1 0,-2 0 0,-2-3 0,-1-1 0,-1-1 0,3-3 0,0-1 0,-1-2 0,-2-1 0,-2-2 0,-1-1 0,-1-1 0,-1-2 0,0-1 0,-23 19 0,-1-5 0,-4-4 0,-1-4 0,5-6 0,1-4 0,1-5 0,-1-3 0,0-3 0,-1-3 0,-3-1 0,-2 0 0,-6 6 0,1 0 0,0-6 0,1 0 0,-3 6 0,3 0 0,12-3 0,2-1 0,2 0 0,2 1 0,3 1 0,1-1 0,6-3 0,0-2 0,-1-3 0,0-3 0,-40 11 0,46-22 0,0-2 0,-39 2 0,16-6 0,21-2 0,-26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2T06:32:08.242"/>
    </inkml:context>
    <inkml:brush xml:id="br0">
      <inkml:brushProperty name="width" value="0.2" units="cm"/>
      <inkml:brushProperty name="height" value="0.4" units="cm"/>
      <inkml:brushProperty name="color" value="#FF40FF"/>
      <inkml:brushProperty name="tip" value="rectangle"/>
      <inkml:brushProperty name="rasterOp" value="maskPen"/>
    </inkml:brush>
  </inkml:definitions>
  <inkml:trace contextRef="#ctx0" brushRef="#br0">4324 4256 16383,'-85'5'0,"1"0"0,5 7 0,3 5 0,8 4 0,-1 5 0,-10 13 0,-4 3 0,-6-2 0,-5-2 0,22-12 0,-1-1 0,-3-3 0,-3-1 0,-2-3 0,-1 0 0,-6 0 0,-1 0 0,1-3 0,4-2 0,0-1 0,0-3 0,0-2 0,1-3 0,0 0 0,2 0 0,1 0 0,1-2 0,5 0 0,0-1 0,1-4 0,1-5 0,0-4 0,1-2 0,3-3 0,2-2 0,1-4 0,4-5 0,1-4 0,3-4 0,-1-5 0,1-4 0,2-1 0,3 2 0,0-1 0,2-1 0,2-1 0,2-3 0,0 0 0,1 0 0,1-2 0,1 0 0,-17-28 0,3-2 0,1 1 0,1 1 0,0 3 0,0-1 0,4-2 0,4-1 0,5 0 0,3 0 0,6-2 0,5-1 0,7 0 0,5-1 0,3 1 0,4-1 0,7-6 0,4-2 0,1-1 0,2 0 0,3-1 0,6-1 0,0 27 0,3 0 0,6 1 0,7-4 0,6 1 0,0 1 0,0 0 0,2 1 0,1 0 0,6-5 0,3 1 0,1 2 0,-1 5 0,2 1 0,-1 2 0,0 1 0,-1 0 0,2 2 0,2 1 0,2 2 0,-1 2 0,-2 6 0,0 2 0,2 3 0,26-17 0,3 5 0,2 6 0,1 4 0,2 1 0,0 4 0,-2 7 0,-1 2 0,1-1 0,0 2 0,3 4 0,0 3 0,-6 5 0,0 1 0,5-1 0,2 1 0,3 8 0,0 3 0,0 3 0,0 1 0,3 1 0,-1 2 0,-9-1 0,-1 2 0,-6 0 0,0 2 0,0 2 0,-1 5 0,0 9 0,0 9 0,1 10 0,-2 5 0,4-1 0,-3 4 0,-6 4 0,-2 3 0,-3-3 0,-2 3 0,-5 1 0,-1 2 0,-2-1 0,-1 0 0,-3 0 0,-2 0 0,-2 0 0,-5 0 0,-8 0 0,-4 1 0,4 6 0,-4 3 0,-10 0 0,-5 2 0,3 6 0,-4 1 0,-6 0 0,-3-1 0,0 3 0,-2 0 0,-4 1 0,0 1 0,0 0 0,0 0 0,1 3 0,-2 0 0,-10-5 0,-3 0 0,1 5 0,-3 0 0,-2-9 0,-1 0 0,4 5 0,1 1 0,1-6 0,-1 0 0,-4-2 0,-1 0 0,4-3 0,-2-2 0,-4-6 0,-2 0 0,6-2 0,-3 1 0,-8 4 0,-2 1 0,3-2 0,-3 0 0,-9 2 0,-3-1 0,2-1 0,-3-2 0,-3-2 0,-3-4 0,-1-2 0,-1-4 0,-3-1 0,-2-3 0,2-5 0,0-3 0,3-8 0,-1-2 0,4-3 0,1-3 0,-34 3 0,15 0 0,14 0 0,-4 10 0,19 2 0,0 11 0,20-11 0,-22 17 0,2-4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2T06:32:11.714"/>
    </inkml:context>
    <inkml:brush xml:id="br0">
      <inkml:brushProperty name="width" value="0.2" units="cm"/>
      <inkml:brushProperty name="height" value="0.4" units="cm"/>
      <inkml:brushProperty name="color" value="#FF40FF"/>
      <inkml:brushProperty name="tip" value="rectangle"/>
      <inkml:brushProperty name="rasterOp" value="maskPen"/>
    </inkml:brush>
  </inkml:definitions>
  <inkml:trace contextRef="#ctx0" brushRef="#br0">3331 4698 16383,'-81'0'0,"0"0"0,1 0 0,-22 0 0,5 0 0,14 0 0,4 0 0,9 0 0,1 0 0,-7 0 0,0 0 0,-1 0 0,0 0 0,2 0 0,0 0 0,-6 0 0,0 0 0,4-4 0,0-2 0,-7 0 0,-1-3 0,4-8 0,0-3 0,-3 0 0,-1-4 0,2-8 0,0-4 0,-2 0 0,1-2 0,2-3 0,2-4 0,5-1 0,3-3 0,4 0 0,4-3 0,3-1 0,4-4 0,2-6 0,2-4 0,3-1 0,5-3 0,4-6 0,6-3 0,7 0 0,4-2 0,5 0 0,2 0 0,1 1 0,2 0 0,5-1 0,4-2 0,0-4 0,2-1 0,1-3 0,2-2 0,-2-1 0,4-1 0,6 3 0,6 0 0,2 1 0,4 0 0,9-2 0,6 0 0,-7 30 0,1 0 0,2 0 0,1 1 0,1 1 0,0-1 0,3-2 0,0 1 0,3 2 0,1 4 0,1 2 0,3 1 0,0 0 0,3 1 0,1 1 0,4 1 0,2 1 0,2 2 0,3 3 0,3 2 0,1 2 0,0 0 0,2 2 0,0 2 0,-2 2 0,1 1 0,0 3 0,1 3 0,0 2 0,1 0 0,3-3 0,0-1 0,1 3 0,1 4 0,0 2 0,1 0 0,0 0 0,1 0 0,0 0 0,-2-1 0,0 0 0,0 3 0,0 3 0,1 2 0,-2 2 0,26-3 0,-1 3 0,-3 8 0,0 3 0,-4 0 0,-2 1 0,-8 0 0,-2 2 0,0 3 0,-3 4 0,-5 8 0,-3 5 0,-7 5 0,-4 7 0,-1 16 0,-3 5 0,1 0 0,-1 0 0,-2-3 0,-1 1 0,-2 4 0,-4 3 0,-3-1 0,-2 1 0,-3 4 0,0-1 0,-3-3 0,-1 0 0,1 7 0,-2 0 0,-4-4 0,-4 1 0,1 5 0,-2 1 0,-7-3 0,-2 1 0,1 0 0,0 0 0,0 6 0,0 1 0,-4-1 0,-2-1 0,-1 1 0,-1 1 0,-1-2 0,-1 0 0,-1-1 0,0-2 0,-1-3 0,-1 0 0,0 0 0,-3 1 0,-8 3 0,-6-1 0,-5-2 0,-3-1 0,-1 2 0,-1 1 0,-3-3 0,-2 0 0,4-1 0,-1 0 0,-4-2 0,-4-1 0,-2 2 0,-3-1 0,0-4 0,0 0 0,-5 4 0,0-1 0,-2-3 0,-1-1 0,1-2 0,-1-1 0,-5-2 0,-4-4 0,-6-2 0,-3-3 0,1 1 0,-2-2 0,-1-3 0,0-4 0,5-5 0,2-3 0,4-2 0,1-3 0,5-8 0,0-1 0,1 5 0,0-1 0,-41 4 0,4 5 0,18-5 0,-1-10 0,28-2 0,-6-10 0,6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88AF12-2A2B-8842-9D9C-7B9FC7C83E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16163A0-6514-D44B-BDDB-4683358019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64D45D-6901-9C43-BA63-D8C65B2AA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9279-A8CD-684B-8D28-C44147BEBFFC}" type="datetimeFigureOut">
              <a:rPr kumimoji="1" lang="en-US" altLang="ja-JP" smtClean="0"/>
              <a:t>3/24/2023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6385AD-46A3-2345-B378-9C064D455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F6C1DC-B183-344C-8317-C7D6F7A4F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15DD-346B-A148-9B56-D8C1C7030312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31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922124-8032-B546-92BB-D46E7979E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75246F5-1A48-2446-97D3-1FC689A04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5E53B8-6017-E34F-A30A-60F79BAF8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9279-A8CD-684B-8D28-C44147BEBFFC}" type="datetimeFigureOut">
              <a:rPr kumimoji="1" lang="en-US" altLang="ja-JP" smtClean="0"/>
              <a:t>3/24/2023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78F042-1686-A549-B90D-D1E0FD6E9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989340-C3A4-8944-B779-6715CA695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15DD-346B-A148-9B56-D8C1C7030312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636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8F1DF5A-FF76-334B-9ADF-EA32BEB74B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2F560DD-16E3-5841-9F16-41D5B83DA1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4F3B92-C5FC-3044-B274-EE50181EE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9279-A8CD-684B-8D28-C44147BEBFFC}" type="datetimeFigureOut">
              <a:rPr kumimoji="1" lang="en-US" altLang="ja-JP" smtClean="0"/>
              <a:t>3/24/2023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44EE06-A8D1-5146-B2C5-EE014FAB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724E1B-2E3E-7943-8708-5FAF014EF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15DD-346B-A148-9B56-D8C1C7030312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493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5678F0-0AA3-204C-88B4-F9836F77D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748A22-D645-CE4B-9733-B83FA324C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BCF852-E90B-E643-A208-7E95295BA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9279-A8CD-684B-8D28-C44147BEBFFC}" type="datetimeFigureOut">
              <a:rPr kumimoji="1" lang="en-US" altLang="ja-JP" smtClean="0"/>
              <a:t>3/24/2023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E36091-E07F-BE44-BD91-B1FD1DC9F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ABD0E0-DE2A-1242-8EB3-F6A8EAFF9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15DD-346B-A148-9B56-D8C1C7030312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23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4814DB-F4E1-1F4C-AF43-3B5E3FDEF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518037-E5F2-314B-8E2D-0420C35C4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B1730A-DE13-5B4A-8B1B-AB9619738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9279-A8CD-684B-8D28-C44147BEBFFC}" type="datetimeFigureOut">
              <a:rPr kumimoji="1" lang="en-US" altLang="ja-JP" smtClean="0"/>
              <a:t>3/24/2023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ADD6A9-C16E-574B-AC8E-4F6F426D0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236A1C-3FF2-3546-8BBB-09F982296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15DD-346B-A148-9B56-D8C1C7030312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1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68E777-05BF-4E46-BF8E-0563E1D4C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6AA58C-ABC6-5143-BA16-6CE220F27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60A9D05-ECFD-854F-B25A-346A6072A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18FA8B3-F3FD-F340-936D-BF38B265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9279-A8CD-684B-8D28-C44147BEBFFC}" type="datetimeFigureOut">
              <a:rPr kumimoji="1" lang="en-US" altLang="ja-JP" smtClean="0"/>
              <a:t>3/24/2023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66092C-E6EB-A34C-B860-EB5D9E6DC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6B6B9D-4BD4-CE47-96E2-B8639F370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15DD-346B-A148-9B56-D8C1C7030312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120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207C83-77E4-C940-9D6A-F466A0202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79CE61-C387-B64B-8CD3-4DDDC8308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6817A8-0F0A-0040-A2A5-629D73A6D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9BD1B31-9300-474E-9FF5-559CA727BA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F0DFC08-07F5-E742-BF34-851E881E3E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BF4429D-0EE4-0A4B-88D4-1B8443364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9279-A8CD-684B-8D28-C44147BEBFFC}" type="datetimeFigureOut">
              <a:rPr kumimoji="1" lang="en-US" altLang="ja-JP" smtClean="0"/>
              <a:t>3/24/2023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0826A2F-ED07-4740-BC56-FF05D4182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1B913C2-7EFB-8649-9FC6-F39D49909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15DD-346B-A148-9B56-D8C1C7030312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898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7E43AE-5749-2241-8A81-2E409437C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C39DA36-47D0-B142-842A-7CCC60AF4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9279-A8CD-684B-8D28-C44147BEBFFC}" type="datetimeFigureOut">
              <a:rPr kumimoji="1" lang="en-US" altLang="ja-JP" smtClean="0"/>
              <a:t>3/24/2023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EDA31F1-DEFF-3943-AE70-7469D0CAF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CEFB8A3-D7CF-5D46-BC2F-DBA905B05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15DD-346B-A148-9B56-D8C1C7030312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79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2B474D8-728B-3C49-A770-B51689D83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9279-A8CD-684B-8D28-C44147BEBFFC}" type="datetimeFigureOut">
              <a:rPr kumimoji="1" lang="en-US" altLang="ja-JP" smtClean="0"/>
              <a:t>3/24/2023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8FDF72A-DB3C-6147-9A48-EE07D322B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12955CD-B064-974D-9825-711A6A36B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15DD-346B-A148-9B56-D8C1C7030312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49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8DF40A-267A-8145-A0C5-32E58BCE8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4CDBF2-052A-6E48-8E53-FD8A0B8FA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70CA600-E58A-CF45-9E0B-25473A348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5FFC23B-7100-9F46-BE34-6C509B0E0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9279-A8CD-684B-8D28-C44147BEBFFC}" type="datetimeFigureOut">
              <a:rPr kumimoji="1" lang="en-US" altLang="ja-JP" smtClean="0"/>
              <a:t>3/24/2023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ED402A7-C6EA-1B4A-BCE4-2995362F8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C99E67-42BB-4549-B6A7-FB46C7334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15DD-346B-A148-9B56-D8C1C7030312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832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D90DF9-9B1E-9D4A-B922-4C70CF7C4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B89C71A-C544-3342-B268-539454CDE8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EA8548C-95E8-E44A-BE69-C99E3DA84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4D3BE2-3FC7-3D48-9021-C1E021C36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9279-A8CD-684B-8D28-C44147BEBFFC}" type="datetimeFigureOut">
              <a:rPr kumimoji="1" lang="en-US" altLang="ja-JP" smtClean="0"/>
              <a:t>3/24/2023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899237-122B-0849-8AC8-CB98CCF7B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B97E87-2C7C-3548-A063-CE5EB11DD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15DD-346B-A148-9B56-D8C1C7030312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71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ED841FC-DA05-AE43-BFD5-44E763EE9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BEF25B7-6694-234B-BAF4-EB4DB7295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E2B4A9-CF6A-3F4D-8848-C093952F76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09279-A8CD-684B-8D28-C44147BEBFFC}" type="datetimeFigureOut">
              <a:rPr kumimoji="1" lang="en-US" altLang="ja-JP" smtClean="0"/>
              <a:t>3/24/2023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C8BE58-9911-E64C-9E7B-81BAC6972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607065-1007-8340-B167-1F4033F452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215DD-346B-A148-9B56-D8C1C7030312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861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1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7.png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CD00DC-6DF9-2145-B8FA-985D307D14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1000" y="170091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ja-JP" altLang="en-US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/>
            </a:r>
            <a:br>
              <a:rPr lang="ja-JP" altLang="en-US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ja-JP" altLang="en-US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大分県を</a:t>
            </a:r>
            <a:br>
              <a:rPr lang="ja-JP" altLang="en-US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ja-JP" altLang="en-US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活性化させるには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144481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BF55F1-60A2-2641-B08E-3C5016779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71764"/>
          </a:xfrm>
        </p:spPr>
        <p:txBody>
          <a:bodyPr/>
          <a:lstStyle/>
          <a:p>
            <a:r>
              <a:rPr kumimoji="1" lang="ja-JP" altLang="en-US" u="sng" dirty="0"/>
              <a:t>課題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619D72-2322-1D45-B60C-57C07009834B}"/>
              </a:ext>
            </a:extLst>
          </p:cNvPr>
          <p:cNvSpPr txBox="1"/>
          <p:nvPr/>
        </p:nvSpPr>
        <p:spPr>
          <a:xfrm>
            <a:off x="5181600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097967-B3F2-C34F-B0A3-01DE5141E843}"/>
              </a:ext>
            </a:extLst>
          </p:cNvPr>
          <p:cNvSpPr txBox="1"/>
          <p:nvPr/>
        </p:nvSpPr>
        <p:spPr>
          <a:xfrm>
            <a:off x="287867" y="365126"/>
            <a:ext cx="10210800" cy="3581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B70498-2FF8-F647-94B8-61AE37334BFB}"/>
              </a:ext>
            </a:extLst>
          </p:cNvPr>
          <p:cNvSpPr txBox="1"/>
          <p:nvPr/>
        </p:nvSpPr>
        <p:spPr>
          <a:xfrm>
            <a:off x="451555" y="2705725"/>
            <a:ext cx="51025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solidFill>
                  <a:srgbClr val="FF0000"/>
                </a:solidFill>
              </a:rPr>
              <a:t>　　進学　</a:t>
            </a:r>
            <a:r>
              <a:rPr lang="ja-JP" altLang="en-US" sz="4800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09115C6-E017-6443-BE13-7B0BA191D928}"/>
              </a:ext>
            </a:extLst>
          </p:cNvPr>
          <p:cNvSpPr txBox="1"/>
          <p:nvPr/>
        </p:nvSpPr>
        <p:spPr>
          <a:xfrm>
            <a:off x="6441723" y="2705725"/>
            <a:ext cx="46256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solidFill>
                  <a:srgbClr val="FF0000"/>
                </a:solidFill>
              </a:rPr>
              <a:t>就職</a:t>
            </a:r>
          </a:p>
        </p:txBody>
      </p:sp>
    </p:spTree>
    <p:extLst>
      <p:ext uri="{BB962C8B-B14F-4D97-AF65-F5344CB8AC3E}">
        <p14:creationId xmlns:p14="http://schemas.microsoft.com/office/powerpoint/2010/main" val="29387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3BE3FD-DB36-0C4D-A808-1FEC4772F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6264"/>
          </a:xfrm>
        </p:spPr>
        <p:txBody>
          <a:bodyPr>
            <a:normAutofit/>
          </a:bodyPr>
          <a:lstStyle/>
          <a:p>
            <a:r>
              <a:rPr kumimoji="1" lang="ja-JP" altLang="en-US" u="sng" dirty="0"/>
              <a:t>提案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E6A08DE-8BE9-9340-A16D-5E116B037224}"/>
              </a:ext>
            </a:extLst>
          </p:cNvPr>
          <p:cNvSpPr txBox="1"/>
          <p:nvPr/>
        </p:nvSpPr>
        <p:spPr>
          <a:xfrm>
            <a:off x="5181600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D62CB13-C2D1-4F42-876A-F0B1CAC6640F}"/>
              </a:ext>
            </a:extLst>
          </p:cNvPr>
          <p:cNvSpPr txBox="1"/>
          <p:nvPr/>
        </p:nvSpPr>
        <p:spPr>
          <a:xfrm>
            <a:off x="5185927" y="2514433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CE841D7-83E1-424E-B735-354EAF9E5B3A}"/>
              </a:ext>
            </a:extLst>
          </p:cNvPr>
          <p:cNvSpPr txBox="1"/>
          <p:nvPr/>
        </p:nvSpPr>
        <p:spPr>
          <a:xfrm>
            <a:off x="2105285" y="37012"/>
            <a:ext cx="7981430" cy="2956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8843515-AF21-2043-B735-D16A28DBF640}"/>
              </a:ext>
            </a:extLst>
          </p:cNvPr>
          <p:cNvSpPr txBox="1"/>
          <p:nvPr/>
        </p:nvSpPr>
        <p:spPr>
          <a:xfrm>
            <a:off x="5185927" y="2514433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77856DC-3458-874D-B2D6-F56BAB3DBEC3}"/>
              </a:ext>
            </a:extLst>
          </p:cNvPr>
          <p:cNvSpPr txBox="1"/>
          <p:nvPr/>
        </p:nvSpPr>
        <p:spPr>
          <a:xfrm>
            <a:off x="5185927" y="2514433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C78BFAB-9B75-054C-A32E-60225E2C1870}"/>
              </a:ext>
            </a:extLst>
          </p:cNvPr>
          <p:cNvSpPr txBox="1"/>
          <p:nvPr/>
        </p:nvSpPr>
        <p:spPr>
          <a:xfrm>
            <a:off x="5185927" y="2514433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C4BD9ED-C484-594B-922F-E11CD61C3D4E}"/>
              </a:ext>
            </a:extLst>
          </p:cNvPr>
          <p:cNvSpPr txBox="1"/>
          <p:nvPr/>
        </p:nvSpPr>
        <p:spPr>
          <a:xfrm>
            <a:off x="1112456" y="3145476"/>
            <a:ext cx="1009744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/>
              <a:t>　　大学設立　</a:t>
            </a:r>
          </a:p>
          <a:p>
            <a:pPr algn="l"/>
            <a:endParaRPr lang="ja-JP" altLang="en-US" sz="8800" dirty="0"/>
          </a:p>
          <a:p>
            <a:pPr algn="l"/>
            <a:endParaRPr lang="ja-JP" altLang="en-US" sz="8800" dirty="0"/>
          </a:p>
        </p:txBody>
      </p:sp>
    </p:spTree>
    <p:extLst>
      <p:ext uri="{BB962C8B-B14F-4D97-AF65-F5344CB8AC3E}">
        <p14:creationId xmlns:p14="http://schemas.microsoft.com/office/powerpoint/2010/main" val="114814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AC77C0-8505-DB42-B5EB-CC6B2DF2812D}"/>
              </a:ext>
            </a:extLst>
          </p:cNvPr>
          <p:cNvSpPr txBox="1"/>
          <p:nvPr/>
        </p:nvSpPr>
        <p:spPr>
          <a:xfrm>
            <a:off x="451536" y="2123301"/>
            <a:ext cx="112889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6600" dirty="0"/>
              <a:t>大分県は</a:t>
            </a:r>
          </a:p>
          <a:p>
            <a:pPr algn="l"/>
            <a:r>
              <a:rPr lang="ja-JP" altLang="en-US" sz="6600" dirty="0"/>
              <a:t>大学、学べる分野が少ない！</a:t>
            </a:r>
          </a:p>
        </p:txBody>
      </p:sp>
    </p:spTree>
    <p:extLst>
      <p:ext uri="{BB962C8B-B14F-4D97-AF65-F5344CB8AC3E}">
        <p14:creationId xmlns:p14="http://schemas.microsoft.com/office/powerpoint/2010/main" val="2524584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54D5B69-39D0-7B4B-9812-2D206BC967B3}"/>
              </a:ext>
            </a:extLst>
          </p:cNvPr>
          <p:cNvSpPr txBox="1"/>
          <p:nvPr/>
        </p:nvSpPr>
        <p:spPr>
          <a:xfrm>
            <a:off x="503023" y="0"/>
            <a:ext cx="11185954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ja-JP" altLang="en-US" sz="6000" dirty="0"/>
          </a:p>
          <a:p>
            <a:pPr algn="l"/>
            <a:r>
              <a:rPr lang="ja-JP" altLang="en-US" sz="6000" dirty="0"/>
              <a:t>文学　法学　経済学　経営学　商学　教育学　国際言語学</a:t>
            </a:r>
          </a:p>
          <a:p>
            <a:pPr algn="l"/>
            <a:r>
              <a:rPr lang="ja-JP" altLang="en-US" sz="6000" dirty="0"/>
              <a:t>観光学　　情報学　理学　工学　医学　薬学　農学　家政学</a:t>
            </a:r>
          </a:p>
          <a:p>
            <a:pPr algn="l"/>
            <a:endParaRPr lang="ja-JP" altLang="en-US" sz="6000" dirty="0"/>
          </a:p>
          <a:p>
            <a:pPr algn="l"/>
            <a:r>
              <a:rPr lang="ja-JP" altLang="en-US" sz="6000" dirty="0"/>
              <a:t>　　　　　</a:t>
            </a:r>
            <a:r>
              <a:rPr lang="ja-JP" altLang="en-US" sz="6000" dirty="0">
                <a:solidFill>
                  <a:srgbClr val="FF0000"/>
                </a:solidFill>
              </a:rPr>
              <a:t>全</a:t>
            </a:r>
            <a:r>
              <a:rPr lang="en-US" altLang="ja-JP" sz="6000" dirty="0">
                <a:solidFill>
                  <a:srgbClr val="FF0000"/>
                </a:solidFill>
              </a:rPr>
              <a:t>15</a:t>
            </a:r>
            <a:r>
              <a:rPr lang="ja-JP" altLang="en-US" sz="6000" dirty="0">
                <a:solidFill>
                  <a:srgbClr val="FF0000"/>
                </a:solidFill>
              </a:rPr>
              <a:t>学部</a:t>
            </a:r>
            <a:endParaRPr lang="ja-JP" altLang="en-US" sz="6000" dirty="0"/>
          </a:p>
          <a:p>
            <a:pPr algn="l"/>
            <a:r>
              <a:rPr lang="ja-JP" altLang="en-US" sz="6000" dirty="0"/>
              <a:t>　</a:t>
            </a:r>
          </a:p>
          <a:p>
            <a:pPr algn="l"/>
            <a:endParaRPr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558978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83CB61D-E286-E84D-8E49-289401FBAA91}"/>
              </a:ext>
            </a:extLst>
          </p:cNvPr>
          <p:cNvSpPr txBox="1"/>
          <p:nvPr/>
        </p:nvSpPr>
        <p:spPr>
          <a:xfrm>
            <a:off x="1273774" y="2406823"/>
            <a:ext cx="102591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000" dirty="0"/>
              <a:t>ダブルメジャー制度</a:t>
            </a:r>
          </a:p>
        </p:txBody>
      </p:sp>
    </p:spTree>
    <p:extLst>
      <p:ext uri="{BB962C8B-B14F-4D97-AF65-F5344CB8AC3E}">
        <p14:creationId xmlns:p14="http://schemas.microsoft.com/office/powerpoint/2010/main" val="1309185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0E0631-94A2-884F-A762-64CB7B881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407" y="365125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ダブルメジャーとは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26A2A29-F8E0-F24B-87E5-70513B65B381}"/>
              </a:ext>
            </a:extLst>
          </p:cNvPr>
          <p:cNvSpPr txBox="1"/>
          <p:nvPr/>
        </p:nvSpPr>
        <p:spPr>
          <a:xfrm>
            <a:off x="5181600" y="2514600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ja-JP" altLang="en-US" sz="44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767CBBC-121B-7442-A6EE-835EBBD08CAA}"/>
              </a:ext>
            </a:extLst>
          </p:cNvPr>
          <p:cNvSpPr txBox="1"/>
          <p:nvPr/>
        </p:nvSpPr>
        <p:spPr>
          <a:xfrm>
            <a:off x="838200" y="1690688"/>
            <a:ext cx="1051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4000" dirty="0"/>
              <a:t>大学で同時に複数の主専攻を取る制度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157FEF9-5488-D646-87A9-A87DF3934C1F}"/>
              </a:ext>
            </a:extLst>
          </p:cNvPr>
          <p:cNvSpPr txBox="1"/>
          <p:nvPr/>
        </p:nvSpPr>
        <p:spPr>
          <a:xfrm>
            <a:off x="347407" y="2689669"/>
            <a:ext cx="1184459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4400" dirty="0"/>
              <a:t>〈</a:t>
            </a:r>
            <a:r>
              <a:rPr lang="ja-JP" altLang="en-US" sz="4400" dirty="0"/>
              <a:t>例</a:t>
            </a:r>
            <a:r>
              <a:rPr lang="en-US" altLang="ja-JP" sz="4400" dirty="0"/>
              <a:t>〉</a:t>
            </a:r>
            <a:endParaRPr lang="ja-JP" altLang="en-US" sz="4400" dirty="0"/>
          </a:p>
          <a:p>
            <a:pPr algn="l"/>
            <a:r>
              <a:rPr lang="ja-JP" altLang="en-US" sz="4400" dirty="0"/>
              <a:t>　 化粧品会社　理学・経営</a:t>
            </a:r>
          </a:p>
          <a:p>
            <a:pPr algn="l"/>
            <a:r>
              <a:rPr lang="ja-JP" altLang="en-US" sz="4400" dirty="0"/>
              <a:t>　医療機器　工学・医療</a:t>
            </a:r>
          </a:p>
          <a:p>
            <a:pPr algn="l"/>
            <a:r>
              <a:rPr lang="ja-JP" altLang="en-US" sz="4400" dirty="0"/>
              <a:t>　国際政治　法学・語学</a:t>
            </a:r>
          </a:p>
          <a:p>
            <a:pPr algn="l"/>
            <a:endParaRPr lang="ja-JP" altLang="en-US" sz="4400" dirty="0"/>
          </a:p>
          <a:p>
            <a:pPr algn="l"/>
            <a:endParaRPr lang="ja-JP" altLang="en-US" sz="4400" dirty="0"/>
          </a:p>
          <a:p>
            <a:pPr algn="l"/>
            <a:r>
              <a:rPr lang="ja-JP" altLang="en-US" sz="4400" dirty="0"/>
              <a:t>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B0F63FA-CC52-DB49-B7AF-FBB0E2A0EC6A}"/>
              </a:ext>
            </a:extLst>
          </p:cNvPr>
          <p:cNvSpPr txBox="1"/>
          <p:nvPr/>
        </p:nvSpPr>
        <p:spPr>
          <a:xfrm flipH="1">
            <a:off x="1622687" y="5829114"/>
            <a:ext cx="9511072" cy="1028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267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759D300-2B93-C942-BABE-A9E807955903}"/>
              </a:ext>
            </a:extLst>
          </p:cNvPr>
          <p:cNvSpPr txBox="1"/>
          <p:nvPr/>
        </p:nvSpPr>
        <p:spPr>
          <a:xfrm>
            <a:off x="1692532" y="1493110"/>
            <a:ext cx="8484630" cy="1321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000" dirty="0"/>
              <a:t>県内起業サポート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948C9D3-7D74-7F44-A45E-C9DAD7A3358F}"/>
              </a:ext>
            </a:extLst>
          </p:cNvPr>
          <p:cNvSpPr txBox="1"/>
          <p:nvPr/>
        </p:nvSpPr>
        <p:spPr>
          <a:xfrm>
            <a:off x="1503748" y="3581740"/>
            <a:ext cx="9488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5400" dirty="0"/>
              <a:t>大分を支える企業の育成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78C2A32-E54C-6745-95A7-2F228B69C17A}"/>
              </a:ext>
            </a:extLst>
          </p:cNvPr>
          <p:cNvSpPr txBox="1"/>
          <p:nvPr/>
        </p:nvSpPr>
        <p:spPr>
          <a:xfrm>
            <a:off x="1383612" y="4505070"/>
            <a:ext cx="85189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5400" dirty="0"/>
              <a:t>県内就職者の増加</a:t>
            </a:r>
          </a:p>
        </p:txBody>
      </p:sp>
    </p:spTree>
    <p:extLst>
      <p:ext uri="{BB962C8B-B14F-4D97-AF65-F5344CB8AC3E}">
        <p14:creationId xmlns:p14="http://schemas.microsoft.com/office/powerpoint/2010/main" val="125068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3D4F4AF-9191-A64E-B448-6950606E1D77}"/>
              </a:ext>
            </a:extLst>
          </p:cNvPr>
          <p:cNvSpPr txBox="1"/>
          <p:nvPr/>
        </p:nvSpPr>
        <p:spPr>
          <a:xfrm>
            <a:off x="460021" y="1399822"/>
            <a:ext cx="112719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6000" dirty="0"/>
              <a:t>〈</a:t>
            </a:r>
            <a:r>
              <a:rPr lang="ja-JP" altLang="en-US" sz="6000" dirty="0"/>
              <a:t>奨学金</a:t>
            </a:r>
            <a:r>
              <a:rPr lang="en-US" altLang="ja-JP" sz="6000" dirty="0"/>
              <a:t>〉</a:t>
            </a:r>
            <a:endParaRPr lang="ja-JP" altLang="en-US" sz="6000" dirty="0"/>
          </a:p>
          <a:p>
            <a:pPr algn="l"/>
            <a:endParaRPr lang="ja-JP" altLang="en-US" sz="6000" dirty="0"/>
          </a:p>
          <a:p>
            <a:pPr algn="l"/>
            <a:r>
              <a:rPr lang="ja-JP" altLang="en-US" sz="6000" dirty="0"/>
              <a:t>成績優秀者への給付</a:t>
            </a:r>
          </a:p>
          <a:p>
            <a:pPr algn="l"/>
            <a:r>
              <a:rPr lang="ja-JP" altLang="en-US" sz="6000" dirty="0"/>
              <a:t>県内就職、起業者への返済減額</a:t>
            </a:r>
          </a:p>
        </p:txBody>
      </p:sp>
    </p:spTree>
    <p:extLst>
      <p:ext uri="{BB962C8B-B14F-4D97-AF65-F5344CB8AC3E}">
        <p14:creationId xmlns:p14="http://schemas.microsoft.com/office/powerpoint/2010/main" val="3906479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8F8C33F-B4EA-7D43-8131-02800AB50249}"/>
              </a:ext>
            </a:extLst>
          </p:cNvPr>
          <p:cNvSpPr txBox="1"/>
          <p:nvPr/>
        </p:nvSpPr>
        <p:spPr>
          <a:xfrm>
            <a:off x="1316703" y="2921168"/>
            <a:ext cx="95585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6000" dirty="0"/>
              <a:t>大型学生マンション建設</a:t>
            </a:r>
          </a:p>
        </p:txBody>
      </p:sp>
    </p:spTree>
    <p:extLst>
      <p:ext uri="{BB962C8B-B14F-4D97-AF65-F5344CB8AC3E}">
        <p14:creationId xmlns:p14="http://schemas.microsoft.com/office/powerpoint/2010/main" val="3323556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99FC87-FFC4-7E46-95F3-D01BB74B9D05}"/>
              </a:ext>
            </a:extLst>
          </p:cNvPr>
          <p:cNvSpPr txBox="1"/>
          <p:nvPr/>
        </p:nvSpPr>
        <p:spPr>
          <a:xfrm>
            <a:off x="1256889" y="1011084"/>
            <a:ext cx="99682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6000" dirty="0"/>
              <a:t>〈</a:t>
            </a:r>
            <a:r>
              <a:rPr lang="ja-JP" altLang="en-US" sz="6000" dirty="0"/>
              <a:t>立地案</a:t>
            </a:r>
            <a:r>
              <a:rPr lang="en-US" altLang="ja-JP" sz="6000" dirty="0"/>
              <a:t>〉</a:t>
            </a:r>
            <a:endParaRPr lang="ja-JP" altLang="en-US" sz="6000" dirty="0"/>
          </a:p>
          <a:p>
            <a:pPr algn="l"/>
            <a:endParaRPr lang="ja-JP" altLang="en-US" sz="6000" dirty="0"/>
          </a:p>
          <a:p>
            <a:pPr algn="l"/>
            <a:r>
              <a:rPr lang="ja-JP" altLang="en-US" sz="6000" dirty="0"/>
              <a:t>・西大分駅周辺</a:t>
            </a:r>
          </a:p>
          <a:p>
            <a:pPr algn="l"/>
            <a:r>
              <a:rPr lang="ja-JP" altLang="en-US" sz="6000" dirty="0"/>
              <a:t>・大分西部（中津、日田）</a:t>
            </a:r>
          </a:p>
          <a:p>
            <a:pPr algn="l"/>
            <a:endParaRPr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710006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EACCA4-4A61-F84D-9526-CDEA240D6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273706" cy="1169014"/>
          </a:xfrm>
        </p:spPr>
        <p:txBody>
          <a:bodyPr/>
          <a:lstStyle/>
          <a:p>
            <a:r>
              <a:rPr lang="ja-JP" altLang="en-US" u="sng" dirty="0"/>
              <a:t>設定理由</a:t>
            </a:r>
            <a:endParaRPr kumimoji="1" lang="ja-JP" altLang="en-US" u="sng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588D95-C9B1-2E45-AEE8-C666C8368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097082" y="2815271"/>
            <a:ext cx="8761924" cy="1947102"/>
          </a:xfrm>
        </p:spPr>
        <p:txBody>
          <a:bodyPr/>
          <a:lstStyle/>
          <a:p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BECF15-232A-3D43-8FFF-9C32BBA100C6}"/>
              </a:ext>
            </a:extLst>
          </p:cNvPr>
          <p:cNvSpPr txBox="1"/>
          <p:nvPr/>
        </p:nvSpPr>
        <p:spPr>
          <a:xfrm>
            <a:off x="690262" y="1600200"/>
            <a:ext cx="107397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6600" dirty="0">
                <a:solidFill>
                  <a:srgbClr val="FF0000"/>
                </a:solidFill>
              </a:rPr>
              <a:t>地元</a:t>
            </a:r>
            <a:r>
              <a:rPr lang="ja-JP" altLang="en-US" sz="6600" dirty="0"/>
              <a:t>に住み続けたい！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AA3D965-25CD-8F41-96CD-7AE602E86A48}"/>
              </a:ext>
            </a:extLst>
          </p:cNvPr>
          <p:cNvSpPr txBox="1"/>
          <p:nvPr/>
        </p:nvSpPr>
        <p:spPr>
          <a:xfrm>
            <a:off x="690262" y="2774256"/>
            <a:ext cx="8274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7200" dirty="0">
                <a:solidFill>
                  <a:srgbClr val="FF0000"/>
                </a:solidFill>
              </a:rPr>
              <a:t>都会</a:t>
            </a:r>
            <a:r>
              <a:rPr lang="ja-JP" altLang="en-US" sz="7200" dirty="0"/>
              <a:t>に住みたい！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F3B240C-68EB-C244-856F-0B20D199845D}"/>
              </a:ext>
            </a:extLst>
          </p:cNvPr>
          <p:cNvSpPr txBox="1"/>
          <p:nvPr/>
        </p:nvSpPr>
        <p:spPr>
          <a:xfrm>
            <a:off x="669322" y="4574825"/>
            <a:ext cx="99197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6000" dirty="0"/>
              <a:t>ふたつを叶えるためには、、</a:t>
            </a:r>
          </a:p>
        </p:txBody>
      </p:sp>
    </p:spTree>
    <p:extLst>
      <p:ext uri="{BB962C8B-B14F-4D97-AF65-F5344CB8AC3E}">
        <p14:creationId xmlns:p14="http://schemas.microsoft.com/office/powerpoint/2010/main" val="13954018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97851D-2720-4F48-A58C-8E9003394030}"/>
              </a:ext>
            </a:extLst>
          </p:cNvPr>
          <p:cNvSpPr txBox="1"/>
          <p:nvPr/>
        </p:nvSpPr>
        <p:spPr>
          <a:xfrm>
            <a:off x="278581" y="519468"/>
            <a:ext cx="82836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6000" dirty="0"/>
              <a:t>理由・検証</a:t>
            </a:r>
          </a:p>
          <a:p>
            <a:pPr algn="l"/>
            <a:endParaRPr lang="ja-JP" altLang="en-US" sz="6000" dirty="0"/>
          </a:p>
          <a:p>
            <a:pPr algn="l"/>
            <a:endParaRPr lang="ja-JP" altLang="en-US" sz="60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989E39-BD88-6D46-8E4E-C93035529B72}"/>
              </a:ext>
            </a:extLst>
          </p:cNvPr>
          <p:cNvSpPr txBox="1"/>
          <p:nvPr/>
        </p:nvSpPr>
        <p:spPr>
          <a:xfrm>
            <a:off x="765277" y="1950628"/>
            <a:ext cx="102140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6000" dirty="0"/>
              <a:t>〈</a:t>
            </a:r>
            <a:r>
              <a:rPr lang="ja-JP" altLang="en-US" sz="6000" dirty="0"/>
              <a:t>例</a:t>
            </a:r>
            <a:r>
              <a:rPr lang="en-US" altLang="ja-JP" sz="6000" dirty="0"/>
              <a:t>〉</a:t>
            </a:r>
            <a:endParaRPr lang="ja-JP" altLang="en-US" sz="6000" dirty="0"/>
          </a:p>
          <a:p>
            <a:pPr algn="l"/>
            <a:r>
              <a:rPr lang="ja-JP" altLang="en-US" sz="6000" dirty="0"/>
              <a:t>立命館アジア太平洋大学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DD9DEC5-4D85-A94B-A097-2C3189C15F2F}"/>
              </a:ext>
            </a:extLst>
          </p:cNvPr>
          <p:cNvSpPr txBox="1"/>
          <p:nvPr/>
        </p:nvSpPr>
        <p:spPr>
          <a:xfrm>
            <a:off x="1289664" y="4286833"/>
            <a:ext cx="7305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6000" dirty="0">
                <a:solidFill>
                  <a:srgbClr val="FF0000"/>
                </a:solidFill>
              </a:rPr>
              <a:t>70</a:t>
            </a:r>
            <a:r>
              <a:rPr lang="ja-JP" altLang="en-US" sz="6000" dirty="0">
                <a:solidFill>
                  <a:srgbClr val="FF0000"/>
                </a:solidFill>
              </a:rPr>
              <a:t>億円の付加価値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E456B9C-B51B-9F42-BD18-F0D5281ECE0F}"/>
              </a:ext>
            </a:extLst>
          </p:cNvPr>
          <p:cNvSpPr txBox="1"/>
          <p:nvPr/>
        </p:nvSpPr>
        <p:spPr>
          <a:xfrm>
            <a:off x="5632245" y="5322869"/>
            <a:ext cx="4683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6000" dirty="0">
                <a:solidFill>
                  <a:srgbClr val="FF0000"/>
                </a:solidFill>
              </a:rPr>
              <a:t>若者の増加</a:t>
            </a:r>
          </a:p>
        </p:txBody>
      </p:sp>
    </p:spTree>
    <p:extLst>
      <p:ext uri="{BB962C8B-B14F-4D97-AF65-F5344CB8AC3E}">
        <p14:creationId xmlns:p14="http://schemas.microsoft.com/office/powerpoint/2010/main" val="286121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C29336D-34DD-4D42-9834-0112B139F3C5}"/>
              </a:ext>
            </a:extLst>
          </p:cNvPr>
          <p:cNvSpPr txBox="1"/>
          <p:nvPr/>
        </p:nvSpPr>
        <p:spPr>
          <a:xfrm>
            <a:off x="2199147" y="612844"/>
            <a:ext cx="1045988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ja-JP" altLang="en-US" sz="6000" dirty="0"/>
          </a:p>
          <a:p>
            <a:pPr algn="l"/>
            <a:endParaRPr lang="ja-JP" altLang="en-US" sz="6000" dirty="0"/>
          </a:p>
          <a:p>
            <a:pPr algn="l"/>
            <a:r>
              <a:rPr lang="ja-JP" altLang="en-US" sz="6000" dirty="0">
                <a:solidFill>
                  <a:srgbClr val="FF0000"/>
                </a:solidFill>
              </a:rPr>
              <a:t>　　　</a:t>
            </a:r>
            <a:r>
              <a:rPr lang="ja-JP" altLang="en-US" sz="6000" b="1" dirty="0">
                <a:solidFill>
                  <a:srgbClr val="FF0000"/>
                </a:solidFill>
              </a:rPr>
              <a:t>大学建設</a:t>
            </a:r>
            <a:endParaRPr lang="ja-JP" altLang="en-US" sz="6000" dirty="0">
              <a:solidFill>
                <a:srgbClr val="FF0000"/>
              </a:solidFill>
            </a:endParaRPr>
          </a:p>
          <a:p>
            <a:pPr algn="l"/>
            <a:r>
              <a:rPr lang="ja-JP" altLang="en-US" sz="6000" dirty="0"/>
              <a:t>による大分県の活性化</a:t>
            </a:r>
          </a:p>
          <a:p>
            <a:pPr algn="l"/>
            <a:endParaRPr lang="ja-JP" altLang="en-US" sz="6000" dirty="0"/>
          </a:p>
          <a:p>
            <a:pPr algn="l"/>
            <a:endParaRPr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267734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C9924A-55D8-7948-98C1-E337C240B5D1}"/>
              </a:ext>
            </a:extLst>
          </p:cNvPr>
          <p:cNvSpPr txBox="1"/>
          <p:nvPr/>
        </p:nvSpPr>
        <p:spPr>
          <a:xfrm>
            <a:off x="1433871" y="2179484"/>
            <a:ext cx="991419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6600" dirty="0"/>
              <a:t>　　　　</a:t>
            </a:r>
          </a:p>
          <a:p>
            <a:pPr algn="l"/>
            <a:r>
              <a:rPr lang="ja-JP" altLang="en-US" sz="6600" dirty="0"/>
              <a:t>ありがとうございました</a:t>
            </a:r>
          </a:p>
        </p:txBody>
      </p:sp>
    </p:spTree>
    <p:extLst>
      <p:ext uri="{BB962C8B-B14F-4D97-AF65-F5344CB8AC3E}">
        <p14:creationId xmlns:p14="http://schemas.microsoft.com/office/powerpoint/2010/main" val="4210975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9D6B78E-D915-0844-86A8-4BDD77039AB8}"/>
              </a:ext>
            </a:extLst>
          </p:cNvPr>
          <p:cNvSpPr txBox="1"/>
          <p:nvPr/>
        </p:nvSpPr>
        <p:spPr>
          <a:xfrm>
            <a:off x="2499153" y="2767280"/>
            <a:ext cx="76608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000" dirty="0"/>
              <a:t>大分県の</a:t>
            </a:r>
            <a:r>
              <a:rPr lang="ja-JP" altLang="en-US" sz="8000" dirty="0">
                <a:solidFill>
                  <a:srgbClr val="FF0000"/>
                </a:solidFill>
              </a:rPr>
              <a:t>活性化</a:t>
            </a:r>
            <a:endParaRPr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3362025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ACCFC74-F627-DF4A-9984-EB8DA7F8647B}"/>
              </a:ext>
            </a:extLst>
          </p:cNvPr>
          <p:cNvSpPr txBox="1"/>
          <p:nvPr/>
        </p:nvSpPr>
        <p:spPr>
          <a:xfrm>
            <a:off x="1737153" y="1905506"/>
            <a:ext cx="95383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7200" dirty="0"/>
              <a:t>活性化とは、、</a:t>
            </a:r>
          </a:p>
          <a:p>
            <a:pPr algn="l"/>
            <a:endParaRPr lang="ja-JP" altLang="en-US" sz="6000" dirty="0">
              <a:solidFill>
                <a:srgbClr val="FF0000"/>
              </a:solidFill>
            </a:endParaRPr>
          </a:p>
          <a:p>
            <a:pPr algn="l"/>
            <a:r>
              <a:rPr lang="ja-JP" altLang="en-US" sz="6000" dirty="0">
                <a:solidFill>
                  <a:srgbClr val="FF0000"/>
                </a:solidFill>
              </a:rPr>
              <a:t>経済　文化　社会</a:t>
            </a:r>
            <a:r>
              <a:rPr lang="ja-JP" altLang="en-US" sz="6000" dirty="0"/>
              <a:t>の向上</a:t>
            </a:r>
            <a:endParaRPr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736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05676A-EFCF-D643-BEA6-9C519CE9D589}"/>
              </a:ext>
            </a:extLst>
          </p:cNvPr>
          <p:cNvSpPr txBox="1"/>
          <p:nvPr/>
        </p:nvSpPr>
        <p:spPr>
          <a:xfrm>
            <a:off x="1067828" y="686486"/>
            <a:ext cx="100189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6000" dirty="0"/>
              <a:t>文化を継承、経済を発展させるために必要なのは、、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AA1A33-7C99-0E45-A91A-97DD1C2223B1}"/>
              </a:ext>
            </a:extLst>
          </p:cNvPr>
          <p:cNvSpPr txBox="1"/>
          <p:nvPr/>
        </p:nvSpPr>
        <p:spPr>
          <a:xfrm>
            <a:off x="4644425" y="3632358"/>
            <a:ext cx="25121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7200" dirty="0">
                <a:solidFill>
                  <a:srgbClr val="FF0000"/>
                </a:solidFill>
              </a:rPr>
              <a:t>人口</a:t>
            </a:r>
          </a:p>
        </p:txBody>
      </p:sp>
    </p:spTree>
    <p:extLst>
      <p:ext uri="{BB962C8B-B14F-4D97-AF65-F5344CB8AC3E}">
        <p14:creationId xmlns:p14="http://schemas.microsoft.com/office/powerpoint/2010/main" val="173610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99F5AA-A3E5-3B41-9F91-9A978FA1720C}"/>
              </a:ext>
            </a:extLst>
          </p:cNvPr>
          <p:cNvSpPr txBox="1"/>
          <p:nvPr/>
        </p:nvSpPr>
        <p:spPr>
          <a:xfrm>
            <a:off x="3516488" y="815456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7200" dirty="0"/>
              <a:t>地域内需要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44174BE-3A4A-2D47-A7F0-BCF5618F333B}"/>
              </a:ext>
            </a:extLst>
          </p:cNvPr>
          <p:cNvSpPr txBox="1"/>
          <p:nvPr/>
        </p:nvSpPr>
        <p:spPr>
          <a:xfrm>
            <a:off x="3516488" y="2358659"/>
            <a:ext cx="6694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7200" dirty="0"/>
              <a:t>労働力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1D66D6F-15EF-954E-83A6-EF8F5A9E0DDE}"/>
              </a:ext>
            </a:extLst>
          </p:cNvPr>
          <p:cNvSpPr txBox="1"/>
          <p:nvPr/>
        </p:nvSpPr>
        <p:spPr>
          <a:xfrm>
            <a:off x="3417710" y="4200602"/>
            <a:ext cx="6227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7200" dirty="0"/>
              <a:t>文化の継承</a:t>
            </a:r>
          </a:p>
        </p:txBody>
      </p:sp>
    </p:spTree>
    <p:extLst>
      <p:ext uri="{BB962C8B-B14F-4D97-AF65-F5344CB8AC3E}">
        <p14:creationId xmlns:p14="http://schemas.microsoft.com/office/powerpoint/2010/main" val="251308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D6F700-FE49-144B-86A5-1EC4EE2B5314}"/>
              </a:ext>
            </a:extLst>
          </p:cNvPr>
          <p:cNvSpPr txBox="1"/>
          <p:nvPr/>
        </p:nvSpPr>
        <p:spPr>
          <a:xfrm>
            <a:off x="5189793" y="252689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EFA1781-7C0F-DD40-8189-D808FFB9D069}"/>
              </a:ext>
            </a:extLst>
          </p:cNvPr>
          <p:cNvSpPr txBox="1"/>
          <p:nvPr/>
        </p:nvSpPr>
        <p:spPr>
          <a:xfrm>
            <a:off x="1052050" y="1341284"/>
            <a:ext cx="10091175" cy="4312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9406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BD5B3B-596C-9348-BC53-B9DEE3FA1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u="sng" dirty="0"/>
              <a:t>先行研究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D085EC5-0448-8143-B06D-22E0220AA5A3}"/>
              </a:ext>
            </a:extLst>
          </p:cNvPr>
          <p:cNvSpPr txBox="1"/>
          <p:nvPr/>
        </p:nvSpPr>
        <p:spPr>
          <a:xfrm>
            <a:off x="5181600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9C94C2C-3CF5-944D-A145-3DF43D0F0FC9}"/>
              </a:ext>
            </a:extLst>
          </p:cNvPr>
          <p:cNvSpPr txBox="1"/>
          <p:nvPr/>
        </p:nvSpPr>
        <p:spPr>
          <a:xfrm>
            <a:off x="838200" y="1600199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ja-JP" altLang="en-US" sz="2800" dirty="0"/>
          </a:p>
        </p:txBody>
      </p:sp>
      <p:pic>
        <p:nvPicPr>
          <p:cNvPr id="3" name="図 9">
            <a:extLst>
              <a:ext uri="{FF2B5EF4-FFF2-40B4-BE49-F238E27FC236}">
                <a16:creationId xmlns:a16="http://schemas.microsoft.com/office/drawing/2014/main" id="{5337FC93-AD6C-C642-85FF-76B075EAD3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308" y="365125"/>
            <a:ext cx="7430812" cy="639937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インク 9">
                <a:extLst>
                  <a:ext uri="{FF2B5EF4-FFF2-40B4-BE49-F238E27FC236}">
                    <a16:creationId xmlns:a16="http://schemas.microsoft.com/office/drawing/2014/main" id="{E6F7CD9D-F087-974F-8D54-CAFC26C9EA08}"/>
                  </a:ext>
                </a:extLst>
              </p14:cNvPr>
              <p14:cNvContentPartPr/>
              <p14:nvPr/>
            </p14:nvContentPartPr>
            <p14:xfrm>
              <a:off x="4334385" y="2615360"/>
              <a:ext cx="2872080" cy="2779200"/>
            </p14:xfrm>
          </p:contentPart>
        </mc:Choice>
        <mc:Fallback xmlns="">
          <p:pic>
            <p:nvPicPr>
              <p:cNvPr id="10" name="インク 9">
                <a:extLst>
                  <a:ext uri="{FF2B5EF4-FFF2-40B4-BE49-F238E27FC236}">
                    <a16:creationId xmlns:a16="http://schemas.microsoft.com/office/drawing/2014/main" id="{E6F7CD9D-F087-974F-8D54-CAFC26C9EA08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298745" y="2543720"/>
                <a:ext cx="2943720" cy="2922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4387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9F529C3-C941-49FD-8C67-82F134F64B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0586029-32A0-47E5-9AEC-AE3ABA6B94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図 6">
            <a:extLst>
              <a:ext uri="{FF2B5EF4-FFF2-40B4-BE49-F238E27FC236}">
                <a16:creationId xmlns:a16="http://schemas.microsoft.com/office/drawing/2014/main" id="{48C2E161-FB87-8349-A135-9FDC2A5F08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072" y="643466"/>
            <a:ext cx="3175506" cy="5571066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C730EAB-A532-4295-A302-FB4B90DB9F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9958" y="1143000"/>
            <a:ext cx="0" cy="457200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図 7">
            <a:extLst>
              <a:ext uri="{FF2B5EF4-FFF2-40B4-BE49-F238E27FC236}">
                <a16:creationId xmlns:a16="http://schemas.microsoft.com/office/drawing/2014/main" id="{2C82CCDF-BA24-8342-95E2-97FEEDB5FB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276" y="643467"/>
            <a:ext cx="3119796" cy="557106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インク 7">
                <a:extLst>
                  <a:ext uri="{FF2B5EF4-FFF2-40B4-BE49-F238E27FC236}">
                    <a16:creationId xmlns:a16="http://schemas.microsoft.com/office/drawing/2014/main" id="{9AB0C327-A28A-7C4E-8A7F-095C084AC927}"/>
                  </a:ext>
                </a:extLst>
              </p14:cNvPr>
              <p14:cNvContentPartPr/>
              <p14:nvPr/>
            </p14:nvContentPartPr>
            <p14:xfrm>
              <a:off x="1499385" y="3143060"/>
              <a:ext cx="1739880" cy="1708200"/>
            </p14:xfrm>
          </p:contentPart>
        </mc:Choice>
        <mc:Fallback xmlns="">
          <p:pic>
            <p:nvPicPr>
              <p:cNvPr id="8" name="インク 7">
                <a:extLst>
                  <a:ext uri="{FF2B5EF4-FFF2-40B4-BE49-F238E27FC236}">
                    <a16:creationId xmlns:a16="http://schemas.microsoft.com/office/drawing/2014/main" id="{9AB0C327-A28A-7C4E-8A7F-095C084AC92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63385" y="3071060"/>
                <a:ext cx="1811520" cy="185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インク 8">
                <a:extLst>
                  <a:ext uri="{FF2B5EF4-FFF2-40B4-BE49-F238E27FC236}">
                    <a16:creationId xmlns:a16="http://schemas.microsoft.com/office/drawing/2014/main" id="{E8AEA5DA-75BE-024E-80F6-AABA1AFC7FB9}"/>
                  </a:ext>
                </a:extLst>
              </p14:cNvPr>
              <p14:cNvContentPartPr/>
              <p14:nvPr/>
            </p14:nvContentPartPr>
            <p14:xfrm>
              <a:off x="6801825" y="3611120"/>
              <a:ext cx="1652040" cy="1691640"/>
            </p14:xfrm>
          </p:contentPart>
        </mc:Choice>
        <mc:Fallback xmlns="">
          <p:pic>
            <p:nvPicPr>
              <p:cNvPr id="9" name="インク 8">
                <a:extLst>
                  <a:ext uri="{FF2B5EF4-FFF2-40B4-BE49-F238E27FC236}">
                    <a16:creationId xmlns:a16="http://schemas.microsoft.com/office/drawing/2014/main" id="{E8AEA5DA-75BE-024E-80F6-AABA1AFC7FB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765825" y="3539120"/>
                <a:ext cx="1723680" cy="1835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952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ワイド画面</PresentationFormat>
  <Paragraphs>61</Paragraphs>
  <Slides>22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6" baseType="lpstr">
      <vt:lpstr>游ゴシック</vt:lpstr>
      <vt:lpstr>游ゴシック Light</vt:lpstr>
      <vt:lpstr>Arial</vt:lpstr>
      <vt:lpstr>Office テーマ</vt:lpstr>
      <vt:lpstr> 大分県を 活性化させるには</vt:lpstr>
      <vt:lpstr>設定理由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先行研究</vt:lpstr>
      <vt:lpstr>PowerPoint プレゼンテーション</vt:lpstr>
      <vt:lpstr>課題</vt:lpstr>
      <vt:lpstr>提案</vt:lpstr>
      <vt:lpstr>PowerPoint プレゼンテーション</vt:lpstr>
      <vt:lpstr>PowerPoint プレゼンテーション</vt:lpstr>
      <vt:lpstr>PowerPoint プレゼンテーション</vt:lpstr>
      <vt:lpstr>ダブルメジャーとは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大分県の 若年層を増やす</dc:title>
  <dc:creator>U3519志賀 美咲</dc:creator>
  <cp:lastModifiedBy>Windows ユーザー</cp:lastModifiedBy>
  <cp:revision>13</cp:revision>
  <dcterms:created xsi:type="dcterms:W3CDTF">2022-06-01T06:49:26Z</dcterms:created>
  <dcterms:modified xsi:type="dcterms:W3CDTF">2023-03-24T02:12:04Z</dcterms:modified>
</cp:coreProperties>
</file>