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82" r:id="rId17"/>
    <p:sldId id="271" r:id="rId18"/>
    <p:sldId id="272" r:id="rId19"/>
    <p:sldId id="273" r:id="rId20"/>
    <p:sldId id="274" r:id="rId21"/>
    <p:sldId id="275" r:id="rId22"/>
    <p:sldId id="276" r:id="rId23"/>
    <p:sldId id="278" r:id="rId24"/>
    <p:sldId id="279" r:id="rId25"/>
    <p:sldId id="280" r:id="rId26"/>
    <p:sldId id="277" r:id="rId2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[夢ナビ.xlsx]Sheet1!$B$1</c:f>
              <c:strCache>
                <c:ptCount val="1"/>
                <c:pt idx="0">
                  <c:v>大分駅・竹町商店街またはその周辺にあるゴミ箱の量についてどう思いますか？</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7267-4AC5-980D-1D2FA13160A1}"/>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7267-4AC5-980D-1D2FA13160A1}"/>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7267-4AC5-980D-1D2FA13160A1}"/>
              </c:ext>
            </c:extLst>
          </c:dPt>
          <c:dLbls>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[夢ナビ.xlsx]Sheet1!$A$2:$A$4</c:f>
              <c:strCache>
                <c:ptCount val="3"/>
                <c:pt idx="0">
                  <c:v>少ない</c:v>
                </c:pt>
                <c:pt idx="1">
                  <c:v>ふつう</c:v>
                </c:pt>
                <c:pt idx="2">
                  <c:v>多い</c:v>
                </c:pt>
              </c:strCache>
            </c:strRef>
          </c:cat>
          <c:val>
            <c:numRef>
              <c:f>[夢ナビ.xlsx]Sheet1!$B$2:$B$4</c:f>
              <c:numCache>
                <c:formatCode>General</c:formatCode>
                <c:ptCount val="3"/>
                <c:pt idx="0">
                  <c:v>66</c:v>
                </c:pt>
                <c:pt idx="1">
                  <c:v>34</c:v>
                </c:pt>
                <c:pt idx="2">
                  <c:v>5</c:v>
                </c:pt>
              </c:numCache>
            </c:numRef>
          </c:val>
          <c:extLst>
            <c:ext xmlns:c16="http://schemas.microsoft.com/office/drawing/2014/chart" uri="{C3380CC4-5D6E-409C-BE32-E72D297353CC}">
              <c16:uniqueId val="{00000000-29AE-6A42-A8A5-7AC447C48D29}"/>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sz="2400" b="1"/>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[夢ナビ.xlsx]Sheet1!$B$7</c:f>
              <c:strCache>
                <c:ptCount val="1"/>
                <c:pt idx="0">
                  <c:v>人数</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F8CB-4F10-92C3-7209AB4FC717}"/>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F8CB-4F10-92C3-7209AB4FC717}"/>
              </c:ext>
            </c:extLst>
          </c:dPt>
          <c:dLbls>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[夢ナビ.xlsx]Sheet1!$A$8:$A$9</c:f>
              <c:strCache>
                <c:ptCount val="2"/>
                <c:pt idx="0">
                  <c:v>ある</c:v>
                </c:pt>
                <c:pt idx="1">
                  <c:v>ない</c:v>
                </c:pt>
              </c:strCache>
            </c:strRef>
          </c:cat>
          <c:val>
            <c:numRef>
              <c:f>[夢ナビ.xlsx]Sheet1!$B$8:$B$9</c:f>
              <c:numCache>
                <c:formatCode>General</c:formatCode>
                <c:ptCount val="2"/>
                <c:pt idx="0">
                  <c:v>101</c:v>
                </c:pt>
                <c:pt idx="1">
                  <c:v>6</c:v>
                </c:pt>
              </c:numCache>
            </c:numRef>
          </c:val>
          <c:extLst>
            <c:ext xmlns:c16="http://schemas.microsoft.com/office/drawing/2014/chart" uri="{C3380CC4-5D6E-409C-BE32-E72D297353CC}">
              <c16:uniqueId val="{00000000-FC7F-BA4F-BB57-E5EED21A99C5}"/>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sz="2400" b="1"/>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[夢ナビ.xlsx]Sheet1!$B$12</c:f>
              <c:strCache>
                <c:ptCount val="1"/>
                <c:pt idx="0">
                  <c:v>人数</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A737-4E3E-92C1-3F4CA13882AD}"/>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A737-4E3E-92C1-3F4CA13882AD}"/>
              </c:ext>
            </c:extLst>
          </c:dPt>
          <c:dLbls>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[夢ナビ.xlsx]Sheet1!$A$13:$A$14</c:f>
              <c:strCache>
                <c:ptCount val="2"/>
                <c:pt idx="0">
                  <c:v>思う</c:v>
                </c:pt>
                <c:pt idx="1">
                  <c:v>思わない</c:v>
                </c:pt>
              </c:strCache>
            </c:strRef>
          </c:cat>
          <c:val>
            <c:numRef>
              <c:f>[夢ナビ.xlsx]Sheet1!$B$13:$B$14</c:f>
              <c:numCache>
                <c:formatCode>General</c:formatCode>
                <c:ptCount val="2"/>
                <c:pt idx="0">
                  <c:v>95</c:v>
                </c:pt>
                <c:pt idx="1">
                  <c:v>12</c:v>
                </c:pt>
              </c:numCache>
            </c:numRef>
          </c:val>
          <c:extLst>
            <c:ext xmlns:c16="http://schemas.microsoft.com/office/drawing/2014/chart" uri="{C3380CC4-5D6E-409C-BE32-E72D297353CC}">
              <c16:uniqueId val="{00000000-2B3E-0747-87CC-1ACB04DA1889}"/>
            </c:ext>
          </c:extLst>
        </c:ser>
        <c:dLbls>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sz="2400" b="1"/>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[夢ナビ.xlsx]Sheet1!$B$17</c:f>
              <c:strCache>
                <c:ptCount val="1"/>
                <c:pt idx="0">
                  <c:v>人数</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D6DF-47F9-909D-39ED4CBDF582}"/>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D6DF-47F9-909D-39ED4CBDF582}"/>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5-D6DF-47F9-909D-39ED4CBDF582}"/>
              </c:ext>
            </c:extLst>
          </c:dPt>
          <c:dLbls>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ja-JP"/>
              </a:p>
            </c:txPr>
            <c:dLblPos val="bestFit"/>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[夢ナビ.xlsx]Sheet1!$A$18:$A$20</c:f>
              <c:strCache>
                <c:ptCount val="3"/>
                <c:pt idx="0">
                  <c:v>知らない</c:v>
                </c:pt>
                <c:pt idx="1">
                  <c:v>聞いたことはあるがよく知らない</c:v>
                </c:pt>
                <c:pt idx="2">
                  <c:v>知っている</c:v>
                </c:pt>
              </c:strCache>
            </c:strRef>
          </c:cat>
          <c:val>
            <c:numRef>
              <c:f>[夢ナビ.xlsx]Sheet1!$B$18:$B$20</c:f>
              <c:numCache>
                <c:formatCode>General</c:formatCode>
                <c:ptCount val="3"/>
                <c:pt idx="0">
                  <c:v>97</c:v>
                </c:pt>
                <c:pt idx="1">
                  <c:v>9</c:v>
                </c:pt>
                <c:pt idx="2">
                  <c:v>1</c:v>
                </c:pt>
              </c:numCache>
            </c:numRef>
          </c:val>
          <c:extLst>
            <c:ext xmlns:c16="http://schemas.microsoft.com/office/drawing/2014/chart" uri="{C3380CC4-5D6E-409C-BE32-E72D297353CC}">
              <c16:uniqueId val="{00000000-808A-2841-81F9-56CAD7FAB10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sz="2000" b="1"/>
      </a:pPr>
      <a:endParaRPr lang="ja-JP"/>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[夢ナビ.xlsx]Sheet1!$B$23</c:f>
              <c:strCache>
                <c:ptCount val="1"/>
                <c:pt idx="0">
                  <c:v>人数</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E4C0-4AA1-9249-26FD3BAA53D4}"/>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E4C0-4AA1-9249-26FD3BAA53D4}"/>
              </c:ext>
            </c:extLst>
          </c:dPt>
          <c:dLbls>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[夢ナビ.xlsx]Sheet1!$A$24:$A$25</c:f>
              <c:strCache>
                <c:ptCount val="2"/>
                <c:pt idx="0">
                  <c:v>思う</c:v>
                </c:pt>
                <c:pt idx="1">
                  <c:v>思わない</c:v>
                </c:pt>
              </c:strCache>
            </c:strRef>
          </c:cat>
          <c:val>
            <c:numRef>
              <c:f>[夢ナビ.xlsx]Sheet1!$B$24:$B$25</c:f>
              <c:numCache>
                <c:formatCode>General</c:formatCode>
                <c:ptCount val="2"/>
                <c:pt idx="0">
                  <c:v>89</c:v>
                </c:pt>
                <c:pt idx="1">
                  <c:v>18</c:v>
                </c:pt>
              </c:numCache>
            </c:numRef>
          </c:val>
          <c:extLst>
            <c:ext xmlns:c16="http://schemas.microsoft.com/office/drawing/2014/chart" uri="{C3380CC4-5D6E-409C-BE32-E72D297353CC}">
              <c16:uniqueId val="{00000000-5F84-7647-B5BC-AA0B7B271041}"/>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ja-JP"/>
        </a:p>
      </c:txPr>
    </c:legend>
    <c:plotVisOnly val="1"/>
    <c:dispBlanksAs val="gap"/>
    <c:showDLblsOverMax val="0"/>
  </c:chart>
  <c:spPr>
    <a:noFill/>
    <a:ln>
      <a:noFill/>
    </a:ln>
    <a:effectLst/>
  </c:spPr>
  <c:txPr>
    <a:bodyPr/>
    <a:lstStyle/>
    <a:p>
      <a:pPr>
        <a:defRPr sz="2000" b="1"/>
      </a:pPr>
      <a:endParaRPr lang="ja-JP"/>
    </a:p>
  </c:txPr>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1T07:11:51.374"/>
    </inkml:context>
    <inkml:brush xml:id="br0">
      <inkml:brushProperty name="width" value="0.1" units="cm"/>
      <inkml:brushProperty name="height" value="0.1" units="cm"/>
      <inkml:brushProperty name="color" value="#E71224"/>
    </inkml:brush>
  </inkml:definitions>
  <inkml:trace contextRef="#ctx0" brushRef="#br0">6923 1 24575,'-69'0'0,"3"0"0,-6 0 0,7 0 0,0 0 0,6 0 0,7 0 0,-1 0 0,8 0 0,-8 0 0,10 0 0,-3 0 0,5 0 0,2 0 0,2 0 0,4 0 0,-2 0 0,9 0 0,-9 0 0,7 0 0,-5 0 0,-4 0 0,9 0 0,-5 0 0,5 0 0,8 0 0,-2 0 0,-4 0 0,5 0 0,-6 0 0,3 0 0,-2 0 0,2 0 0,-8 0 0,1 0 0,-1 0 0,-5 0 0,4 0 0,2 0 0,-1 0 0,-7 0 0,-7 0 0,0 0 0,7 0 0,-7 0 0,0 0 0,-8 0 0,2 0 0,2 0 0,-3 0 0,5 0 0,-10 0 0,8 0 0,-16 0 0,10 0 0,-10 0 0,3 0 0,-2 0 0,-3 0 0,-4 0 0,-4 0 0,4 0 0,7 0 0,6 0 0,-6 0 0,6 0 0,-2 0 0,9 0 0,-3 0 0,10 0 0,-10 0 0,3 0 0,2 0 0,-2 0 0,6 0 0,-6 0 0,6 0 0,-6 0 0,6 0 0,-6 0 0,6 0 0,-6 0 0,6 0 0,-6 0 0,6 0 0,-6 0 0,6 0 0,-6 0 0,8 0 0,-2 0 0,3 0 0,-3 0 0,3 0 0,-10 0 0,8 0 0,-8 0 0,8 0 0,-8 0 0,14 0 0,-7 0 0,7 0 0,-13 0 0,13 0 0,-7 0 0,9 0 0,-9 0 0,3 0 0,-3 0 0,7 0 0,0 0 0,-5 0 0,11 0 0,-15 0 0,9 0 0,0 0 0,0 0 0,11 0 0,-12 0 0,8 0 0,-1 0 0,-4 0 0,4 0 0,3 0 0,-3 0 0,9 0 0,-2 0 0,-4 0 0,-3 0 0,5 0 0,1 0 0,-1 0 0,2 0 0,0 0 0,6 0 0,-6 0 0,0 0 0,0 0 0,6 0 0,-1 0 0,-6 0 0,12 0 0,-4 0 0,1 0 0,-8 0 0,4 0 0,-6 0 0,8 0 0,-1 0 0,-6 0 0,12 0 0,-4 0 0,3 0 0,-3 0 0,-10 0 0,5 0 0,-8 0 0,8 0 0,-2 0 0,4 0 0,2 0 0,-1 0 0,-6 0 0,12 0 0,-4 0 0,3 0 0,-3 0 0,-1 0 0,1 0 0,-1 0 0,0 0 0,1 0 0,-1 0 0,1 0 0,-1 0 0,0 0 0,1 0 0,-1 0 0,1 0 0,-1 0 0,0 0 0,1 0 0,-1 0 0,9 0 0,3 0 0,25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09:20.627"/>
    </inkml:context>
    <inkml:brush xml:id="br0">
      <inkml:brushProperty name="width" value="0.05" units="cm"/>
      <inkml:brushProperty name="height" value="0.05" units="cm"/>
      <inkml:brushProperty name="color" value="#F6630D"/>
    </inkml:brush>
  </inkml:definitions>
  <inkml:trace contextRef="#ctx0" brushRef="#br0">0 0 24575,'0'70'0,"0"-1"0,0 0 0,0 27 0,0-8 0,0-32 0,0-2 0,0 11 0,0 3 0,0 8 0,0 2 0,0 5 0,0 1-256,0-4 0,0 1 1,0 4-1,0-1 256,0-3 0,0 0 0,0 3 0,0-1 0,0-6 0,0 0 0,0 2 0,0-1 0,0-7 0,0-3 0,0-5 0,0-3 83,0-5 1,0 0 0,0 1 0,0 1-84,0 1 0,0 1 0,0 5 0,0 0 42,0-2 1,0 1-1,0 0 1,0 1-43,0-1 0,0-1 0,0 3 0,0 0 0,0-3 0,0 1 0,0 2 0,0 0 0,0 1 0,0 0 0,0-3 0,0-1 129,0 0 1,0 1-1,0 2 1,0 0-130,0 1 0,0 0 0,0 2 0,0-1 0,0-8 0,0-1 0,0 0 0,0-1 0,0-5 0,0-1 0,0 8 0,0 0 0,0-1 0,0 2 0,0 4 0,0 1 0,0 5 0,0 0 0,0-6 0,0-1 0,0 4 0,0-1 0,0-2 0,0 2 0,0 4 0,0-1 0,0-8 0,0-2 0,0 4 0,0-1 0,0 0 0,0 1 0,0 3 0,0 0 0,0 3 0,0 0 0,0-6 0,0-1 0,0-1 0,0 0 0,0 1 0,0 1 0,0 3 0,0 0 0,0 4 0,0 0 0,0-1 0,0-1 0,0 2 0,0 0 0,0-2 0,0 1 0,0 15 0,0 1 0,0-3 0,0 0-216,0 9 1,0 2 0,0 1 0,0 1 215,0 0 0,0 1 0,0-3 0,0 0 0,0-1 0,0 0 0,0 1 0,0 0 0,0-1 0,0-1 0,0-2 0,0-1 0,0-3 0,0-1 0,0-4 0,0-1 0,0 2 0,0 0 0,0-3 0,0 1-70,0-2 1,0 0 0,0-3 0,0-1 69,0 1 0,0-1 0,0-4 0,0-1 0,0 2 0,0 0 0,0-6 0,0-1 0,0 0 0,0-1 0,0-4 0,0-1 0,0 2 0,0 0 0,0-6 0,0-1 0,0 0 0,0-1 0,0 42 0,0 3 0,0-8 424,0-7 0,0 4-424,0-4 0,0 5 145,0 2 0,0-4-145,0 4 0,0-2 0,0-36 0,0 2 0,0 3 0,0 1 0,0 2 0,0 1 0,0 5 0,0 0 0,0-2 0,0 1 0,0 0 0,0 1 0,0-2 0,0 1 0,0 5 0,0 1 0,0-3 0,0 0 0,0 4 0,0 0 0,0 0 0,0 0 0,0-3 0,0 0 0,0 3 0,0 0 0,0 2 0,0 1 0,0 0 0,0 1 0,0-6 0,0 1 0,0 1 0,0-1 0,0-3 0,0 1 0,0 6 0,0 1 0,0-9 0,0 0 0,0 1 0,0 0 0,0-7 0,0-1 0,0 2 0,0-2 0,0-5 0,0-1 0,0 0 0,0-1 0,0 42 0,0 3 0,0-46 0,0 0 0,0 2 0,0-1 0,0 3 0,0 0 0,0 1 0,0 0 0,0 1 0,0 1 0,0 1 0,0 2 0,0 4 0,0 1 0,0 5 0,0 0 0,0 5 0,0-1 0,0 0 0,0-1 0,0 3 0,0 0 0,0 2 0,0-1 0,0-1 0,0 0 0,0-2 0,0-1 0,0-4 0,0-1 0,0-9 0,0-1 0,0 0 0,0-3 0,0 33 0,0 0 0,0-7 0,0-17 0,0 9 0,0-9 0,0 2 0,0 0 0,0 1 0,0-1 0,0 0 0,0 0 0,0 0 0,0 0 0,0 0 0,0 8 0,0-1 0,0 1 0,0-8 0,0 17 0,0 6 0,0-4 0,0-4 0,0 2 0,0 13 0,0-8 0,0 0 0,0-7 0,0-7 0,0-6 0,0 6 0,0-1 0,0-7 0,0 6 0,0-14 0,0 6 0,0 2 0,0-2 0,0-5 0,0 12 0,0-5 0,0 5 0,0-5 0,0-10 0,0-4 0,0-3 0,0 2 0,0-7 0,0 0 0,0-2 0,0-12 0,0-1 0,0-7 0,0 0 0,0 0 0,0 0 0,0 0 0,0-7 0,0 0 0,0-1 0,0 8 0,0 0 0,0-9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09:29.615"/>
    </inkml:context>
    <inkml:brush xml:id="br0">
      <inkml:brushProperty name="width" value="0.05" units="cm"/>
      <inkml:brushProperty name="height" value="0.05" units="cm"/>
      <inkml:brushProperty name="color" value="#F6630D"/>
    </inkml:brush>
  </inkml:definitions>
  <inkml:trace contextRef="#ctx0" brushRef="#br0">1 1 24575,'0'65'0,"0"-1"0,0-6 0,0-3 0,0-4 0,0-1 0,0 38 0,0-31 0,0 1 0,0-3 0,0 0 0,0 6 0,0 1 0,0-3 0,0-1 0,0 2 0,0 0 0,0-1 0,0 0 0,0-1 0,0 1 0,0 8 0,0-1 0,0-6 0,0 0 0,0 6 0,0 0 0,0-6 0,0 0 0,0 2 0,0 1 0,0-1 0,0 1 0,0 3 0,0 0 0,0-1 0,0 0 0,0-3 0,0 1 0,0 9 0,0 1 0,0-4 0,0 1 0,0 5 0,0 0 0,0-1 0,0-1 0,0-6 0,0 0 0,0 3 0,0 0 0,0 2 0,0 1 0,0-3 0,0-1 0,0 2 0,0 0 0,0 3 0,0-1 0,0-3 0,0 0 0,0 3 0,0 1 0,0-2 0,0 1 0,0 0 0,0 1 0,0-3 0,0 0 0,0-5 0,0 0 0,0 2 0,0 1 0,0-3 0,0 0 0,0 3 0,0 0 0,0-7 0,0 1 0,0-2 0,0 0 0,0 2 0,0-1 0,0-4 0,0-1 0,0 2 0,0 0 0,0-2 0,0 1 0,0 0 0,0 1 0,0 3 0,0 1 0,0 7 0,0 0 0,0-5 0,0 0 0,0 4 0,0 1 0,0 2 0,0 1 0,0 4 0,0 0 0,0 3 0,0 0 0,0-7 0,0 1 0,0 1 0,0 1 0,0 1 0,0 1 0,0 2 0,0 2-125,0-2 0,0 1 1,0 1-1,0 0 125,0-1 0,0 0 0,0-3 0,0 1 0,0 1 0,0 2 0,0 0 0,0 0 0,0-2 0,0 1 0,0 4 0,0-1 0,0-2 0,0-2 0,0 0 0,0-1 0,0-5 0,0-1 0,0 3 0,0 0 0,0-2 0,0-1 0,0 3 0,0 0 0,0 1 0,0 0 0,0-3 0,0-1 0,0 1 0,0-1 0,0-3 0,0 0 0,0 3 0,0 1 0,0-1 0,0 1 0,0 3 0,0 0 0,0 5 0,0 1 0,0 0 0,0 3 0,0 4 0,0 1 0,0 1 0,0 0 0,0-5 0,0 0 0,0-6 0,0-1 0,0 2 0,0 0 0,0-1 0,0 0 0,0 3 0,0-1 0,0-6 0,0 0 0,0 3 0,0-1 0,0-5 0,0-1 0,0 3 0,0 0 0,0 1 0,0 0 0,0 1 0,0-1 0,0 0 0,0 0 0,0 0 0,0 0 0,0 1 0,0-1 0,0-1 0,0 0 0,0-3 0,0 1 0,0-2 0,0 0 0,0-2 0,0 0 0,0-3 0,0 1 0,0 1 0,0 1 0,0 1 0,0 0 0,0-1 0,0 0 0,0 1 0,0 0 0,0-1 0,0 0 0,0-5 0,0 0 0,0 4 0,0 1 0,0-1 0,0-1 0,0 5 0,0 1 0,0 2 0,0 0 0,0-2 0,0-1 0,0-1 0,0-2 0,0 0 0,0 0 0,0 1 0,0 0 0,0-1 0,0 0 0,0 4 0,0 1 0,0-1 0,0-1 0,0 3 0,0 0 0,0 1 0,0 0 0,0-4 0,0-1 0,0-2 0,0 0 0,0 1 0,0 0 0,0-1 0,0-1 0,0 1 0,0 0 0,0-4 0,0 0 0,0 4 0,0 0 0,0-1 0,0 1 0,0 4 0,0-1 0,0-3 0,0 0 0,0 4 0,0-1 0,0-3 0,0 0 0,0 0 0,0-1 0,0-2 0,0-1 0,0 2 0,0 1 0,0 5 0,0-1 0,0-9 0,0-1 0,0 3 0,0 1 0,0-1 0,0 0 0,0-4 0,0 1 0,0 1 0,0-1 0,0-4 0,0 0 0,0-3 0,0 0 0,0 3 0,0 0 0,0-2 0,0-1 0,0-1 0,0 0 0,0-2 0,0-1 0,0 4 0,0-1 0,0 43 124,0-43 1,0 0 0,0-4 0,0 1-125,0 0 0,0-1 0,0 39 0,0-9 0,0-5 0,0 12 0,0-14 0,0 7 0,0-13 0,0-9 0,0-5 0,0-10 0,0-2 0,0-6 0,0-4 0,0-10 0,0 0 0,0 0 0,0 0 0,0 0 0,0-29 0,0-8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10:06.931"/>
    </inkml:context>
    <inkml:brush xml:id="br0">
      <inkml:brushProperty name="width" value="0.05" units="cm"/>
      <inkml:brushProperty name="height" value="0.05" units="cm"/>
      <inkml:brushProperty name="color" value="#F6630D"/>
    </inkml:brush>
  </inkml:definitions>
  <inkml:trace contextRef="#ctx0" brushRef="#br0">20893 0 24575,'-67'0'0,"0"0"0,0 0 0,-9 0 0,5 0 0,15 0 0,2 0 0,-34 0 0,37 0 0,-1 0 0,1 0 0,-1 0 0,-2 0 0,-2 0 0,-2 0 0,-2 0 0,-5 0 0,-2 0 0,-6 0 0,-1 0 0,-6 0 0,-2 0-278,-1 0 1,-3 0 0,-5 0-1,-1 0 278,-4 0 0,1 0 0,0 0 0,1 0 0,-2 0 0,1 0 0,-1 0 0,1 0 0,-4 0 0,-1 0 0,1 0 0,0 0 0,-1 0 0,1 0 0,8 0 0,1 0 0,2 0 0,0 0 0,3 0 0,1 0 0,-1 0 0,1 0 0,-3 0 0,0 0 0,2 0 0,1 0 0,-1 0 0,1 0 0,3 0 0,0 0 0,-4 0 0,1 0 0,7 0 0,0 0 0,-8 0 0,0 0 0,1 0 0,-1 0 0,2 0 0,0 0 0,-2 0 0,1 0 0,3 0 0,0 0 0,-3 0 0,-1 0 0,4 0 0,0 0 0,-3 0 0,-1 0 0,5 0 0,-1 0 0,-4 0 0,1 0 0,-2 0 0,0 0 0,2 0 0,-1 0 0,-5 0 0,1 0 0,8 0 0,1 0 0,-1 0 0,0 0 0,0 0 0,0 0 0,-5 0 0,-2 0 0,0 0 0,0 0 0,1 0 0,0 0 0,2 0 0,1 0 0,3 0 0,0 0 0,-3 0 0,-1 0 0,4 0 0,0 0 0,-3 0 0,-1 0 0,1 0 0,-1 0 0,-3 0 0,0 0 0,1 0 0,0 0 0,3 0 0,-1 0 0,-2 0 0,0 0 0,3 0 0,-1 0 0,-3 0 0,0 0 0,-4 0 0,0 0 0,4 0 0,0 0 0,0 0 0,-1 0 0,-3 0 0,0 0 0,4 0 0,0 0 0,0 0 0,0 0 0,0 0 0,-1 0 0,0 0 0,-1 0 0,-5 0 0,-1 0 0,2 0 0,0 0 0,2 0 0,0 0 0,2 0 0,-1 0 0,-5 0 0,1 0 0,4 0 0,0 0 0,-1 0 0,1 0 0,1 0 0,1 0 0,1 0 0,-1 0 0,0 0 0,-1 0 0,-2 0 0,1 0 0,5 0 0,0 0 0,-2 0 0,0 0 0,3 0 0,1 0 0,-1 0 0,1 0 0,4 0 0,1 0 0,1 0 0,1 0 0,4 0 0,-1 0-18,-3 0 0,0 0 0,-3 0 0,1 0 18,5 0 0,1 0 0,1 0 0,2 0 0,3 0 0,1 0 0,6 0 0,0 0 0,-6 0 0,0 0 0,3 0 0,1 0 0,0 0 0,-1 0 0,-2 0 0,0 0 0,3 0 0,-1 0 0,-1 0 0,-2 0 0,0 0 0,0 0 0,1 0 0,0 0 0,3 0 0,-1 0 0,-3 0 0,0 0 0,0 0 0,0 0 0,4 0 0,1 0 206,-1 0 0,-1 0 0,1 0 0,-1 0-206,1 0 0,-1 0 0,0 0 0,-1 0 89,1 0 1,1 0-1,2 0 1,0 0-90,5 0 0,0 0 0,-4 0 0,0 0 0,0 0 0,1 0 0,-1 0 0,0 0 0,4 0 0,0 0 0,0 0 0,0 0 0,-1 0 0,1 0 0,1 0 0,1 0 0,1 0 0,1 0 0,-2 0 0,0 0 0,-42 0 0,7 0 0,7 0 0,0 0 0,-7 0 0,7 0 0,0 0 0,7 0 0,-6 0 0,13 0 0,-6 0 0,-15 0 0,30 0 0,-2 0 0,5 0 0,0 0 0,-4 0 0,0 0 0,-34 0 0,20 0 0,16 0 0,13 0 0,-5 0 0,13 0 0,-9 0 0,16 0 0,-10 0 0,7 0 0,-5 0 0,5 0 0,10 0 0,8 0 0,-1 0 0,0 0 0,-7 0 0,10 0 0,12 0 0,12 0 0,10 0 0,20 0 0,9 0 0,23 0 0,14 0 0,-16 0 0,8 0 0,17 0 0,4 0 0,-25 0 0,2 0 0,1 0-301,8 0 0,2 0 0,0 0 0,-2 0 0,1 0 0,-1 0 301,-1 0 0,0 0 0,-1 0 0,-1 0 0,-1 0 0,0 0 0,-4 0 0,-1 0 0,0 0 0,4 0 0,0 0 0,-1 0 0,-3 0 0,0 0 0,1 0 0,8 0 0,1 0 0,-1 0 0,-1 0 0,0 0 0,0 0 0,2 0 0,2 0 0,-1 0 0,-1 0 0,0 0 0,0 0 0,5 0 0,0 0 0,1 0 0,-1 0 0,0 0 0,0 0 0,0 0 0,1 0 0,-2 0 0,-3 0 0,-1 0 0,0 0 0,2 0 0,1 0 0,0 0 0,-1 0 0,1 0 0,0 0 0,-1 0 0,1 0 0,0 0 0,-3 0 0,0 0 0,0 0 0,2 0 0,1 0 0,0 0 0,0 0 0,0 0 0,-1 0 0,0 0 0,-1 0 0,-1 0 0,-4 0 0,-2 0 0,2 0 0,4 0 0,1 0 0,-2 0 0,-3 0 0,-1 0 0,0 0 0,3 0 0,0 0 0,0 0 0,-3 0 0,1 0 0,-2 0 0,0 0 0,-2 0 0,1 0 0,0 0 0,-1 0 0,2 0 0,1 0 0,0 0 0,0 0 0,-1 0 0,-2 0 0,1 0 0,-1 0 0,-1 0 0,0 0 0,-3 0 0,0 0 0,-1 0 0,0 0 0,-1 0 0,0 0-201,0 0 1,-1 0-1,1 0 1,3 0-1,1 0 1,0 0 200,-2 0 0,-1 0 0,1 0 0,2 0 0,0 0 0,-1 0 0,-5 0 0,-2 0 0,1 0 0,2 0 0,1 0 0,0 0 0,2 0 0,0 0 0,0 0 0,-2 0 0,0 0 0,1 0 0,1 0 0,0 0 0,-1 0 0,-2 0 0,0 0 0,-1 0 0,2 0 0,0 0 0,-1 0 0,-1 0 0,-1 0 0,2 0 0,2 0 0,1 0 0,0 0 0,-2 0 0,0 0 0,-1 0 0,-2 0 0,0 0 0,0 0 0,4 0 0,2 0 0,-1 0 0,0 0 0,0 0 0,0 0 0,0 0 0,0 0 0,-1 0 0,2 0 0,-1 0 0,-1 0 0,0 0 0,-1 0 0,0 0 0,0 0 0,-1 0 0,1 0 0,0 0 0,0 0 0,1 0 0,1 0 0,0 0 0,0 0 0,-4 0 0,-1 0 0,1 0 0,2 0 0,-1 0 0,1 0 0,-3 0 0,0 0 0,0 0 0,0 0 0,0 0 0,0 0 0,1 0 0,1 0 0,0 0 0,-2 0 0,0 0 0,0 0 0,1 0 0,0 0 0,0 0 0,-1 0 0,0 0 0,0 0 0,1 0 0,1 0 0,0 0 0,-2 0 0,0 0 0,0 0 0,1 0 0,1 0 0,0 0 0,1 0 0,-1 0 0,0 0 0,-1 0 0,-1 0 0,0 0 0,0 0 0,0 0 0,0 0 0,0 0 0,0 0 0,0 0 0,2 0 0,1 0 0,-1 0 0,0 0 0,0 0 0,-1 0 0,0 0 0,-2 0 0,2 0 0,-1 0 0,2 0 0,-2 0 0,-2 0 0,-1 0 0,1 0 0,0 0 0,1 0 0,-1 0 0,0 0 0,0 0 0,-1 0 0,31 0 0,0 0 0,1 0 0,-1 0 0,-3 0 0,-1 0 0,-3 0 0,0 0 0,-3 0 0,0 0-143,3 0 1,0 0 0,-3 0 0,-1 0 142,-4 0 0,1 0 0,0 0 0,-1 0 0,-7 0 0,0 0 0,4 0 0,0 0 0,-4 0 0,0 0 0,0 0 0,0 0 0,4 0 0,0 0 0,1 0 0,0 0 0,-1 0 0,0 0 0,0 0 0,0 0 0,-4 0 0,0 0 0,0 0 0,0 0 0,0 0 0,1 0 0,0 0 0,0 0 0,3 0 0,0 0 0,-5 0 0,0 0 0,5 0 0,0 0 0,-10 0 0,0 0 0,2 0 0,1 0 0,2 0 0,0 0 0,-3 0 0,1 0 0,4 0 0,0 0 0,-4 0 0,-1 0 0,2 0 0,0 0-52,-2 0 0,1 0 1,1 0-1,-1 0 52,-4 0 0,0 0 0,1 0 0,0 0 0,-1 0 0,0 0 0,-3 0 0,0 0 0,3 0 0,0 0 0,0 0 0,0 0 0,-4 0 0,0 0 0,-1 0 0,0 0 403,-6 0 1,-1 0-1,-1 0 1,-1 0-404,3 0 0,0 0 0,2 0 0,0 0 315,2 0 0,-1 0 1,-1 0-1,1 0-315,0 0 0,1 0 0,-7 0 0,0 0 164,0 0 1,-2 0 0,1 0 0,-2 0-165,43 0 0,-44 0 0,1 0 62,-1 0 1,-1 0 0,3 0 0,0 0-63,1 0 0,0 0 0,4 0 0,0 0 0,-1 0 0,1 0 0,5 0 0,0 0 0,-2 0 0,1 0 0,1 0 0,1 0 0,1 0 0,1 0 0,2 0 0,1 0 0,0 0 0,0 0 0,6 0 0,0 0 0,1 0 0,0 0 0,-1 0 0,0 0 0,1 0 0,1 0 0,-2 0 0,-1 0 0,-4 0 0,-2 0 0,-1 0 0,-1 0 0,-1 0 0,0 0 0,-2 0 0,-1 0 0,7 0 0,0 0 0,6 0 0,0 0 0,1 0 0,0 0 0,3 0 0,0 0 0,-3 0 0,0 0 0,4 0 0,0 0-108,-1 0 1,1 0-1,0 0 1,0 0 107,-3 0 0,-2 0 0,-4 0 0,-2 0 0,-3 0 0,-1 0 0,-8 0 0,-1 0 0,-5 0 0,-1 0 0,39 0 0,-1 0 0,-9 0 0,-6 0 0,-5 0 0,4 0 0,8 0 0,7 0 0,-5 0 0,13 0 0,-18 0 215,10 0 0,1 0-215,-1 0 0,-2 0 0,-13 0 0,-4 0 0,4 0 0,-2 0 0,3 0 0,-11 0 0,11 0 0,-5 0 0,4 0 0,8 0 0,-15 0 0,0 0 0,0 0 0,-12 0 0,12 0 0,-7 0 0,0 0 0,-3 0 0,-4 0 0,-3 0 0,10 0 0,19 0 0,17 0 0,-43 0 0,-1 0 0,1 0 0,-1 0 0,37 0 0,-14 0 0,-8 0 0,-7 0 0,2 0 0,-9 0 0,4 0 0,-12 0 0,5 0 0,-12 0 0,-5 0 0,-1 0 0,-8 0 0,-1 0 0,-10 0 0,17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10:15.451"/>
    </inkml:context>
    <inkml:brush xml:id="br0">
      <inkml:brushProperty name="width" value="0.05" units="cm"/>
      <inkml:brushProperty name="height" value="0.05" units="cm"/>
      <inkml:brushProperty name="color" value="#F6630D"/>
    </inkml:brush>
  </inkml:definitions>
  <inkml:trace contextRef="#ctx0" brushRef="#br0">0 1 24575,'78'0'0,"-1"0"0,1 0 0,-7 0 0,0 0 0,-2 0 0,27 0 0,-1 0 0,0 0 0,1 0-362,0 0 1,-1 0 0,-5 0 0,-1 0 361,-1 0 0,0 0 0,-6 0 0,0 0 0,3 0 0,-1 0 0,0 0 0,-1 0 0,1 0 0,1 0 0,-2 0 0,1 0 0,-3 0 0,-1 0 0,-1 0 0,-1 0 0,3 0 0,0 0 0,1 0 0,0 0 0,-2 0 0,2 0 0,4 0 0,1 0 0,2 0 0,-1 0 0,-4 0 0,1 0 0,3 0 0,0 0 0,-2 0 0,0 0 0,2 0 0,0 0 0,5 0 0,0 0 0,3 0 0,-1 0 0,-1 0 0,-1 0 0,-1 0 0,-1 0 0,-2 0 0,-1 0 0,-4 0 0,1 0 0,2 0 0,0 0 0,-3 0 0,1 0 0,1 0 0,-1 0 0,0 0 0,-1 0 0,0 0 0,-1 0 0,-2 0 0,0 0 0,-1 0 0,1 0 0,7 0 0,1 0 0,-4 0 0,1 0 0,5 0 0,2 0 0,1 0 0,1 0 0,0 0 0,1 0 0,-7 0 0,0 0 0,-1 0 0,1 0 0,4 0 0,2 0 0,4 0 0,1 0 0,-1 0 0,0 0 0,1 0 0,-1 0 0,-3 0 0,1 0 0,-29 0 0,1 0 0,0 0 0,4 0 0,1 0 0,0 0-196,1 0 1,1 0 0,0 0 0,1 0 0,0 0 0,0 0 195,1 0 0,1 0 0,-1 0 0,-5 0 0,-1 0 0,1 0 0,0 0 0,1 0 0,-1 0 0,2 0 0,-1 0 0,0 0 0,2 0 0,0 0 0,0 0 0,1 0 0,0 0 0,-1 0 0,0 0 0,0 0 0,0 0 0,1 0 0,0 0 0,0 0 0,1 0 0,0 0 0,1 0 0,2 0 0,1 0 0,0 0 0,-4 0 0,0 0 0,1 0 0,5 0 0,2 0 0,-1 0 0,-2 0 0,0 0 0,1 0 0,-1 0 0,0 0 0,1 0 0,-1 0 0,0 0 0,0 0 0,-1 0 0,-2 0 0,1 0 0,-3 0 0,1 0 0,-1 0 0,3 0 0,0 0 0,0 0 0,0 0 0,0 0 0,-1 0 0,-2 0 0,-1 0 0,1 0 0,0 0 0,0 0 0,1 0 0,1 0 0,0 0 0,0 0 0,-2 0 0,0 0 0,1 0 0,5 0 0,1 0 0,-1 0 0,-3 0 0,0 0 0,-1 0 0,0 0 0,1 0 0,-2 0 0,0 0 0,-1 0 0,1 0 0,-2 0 0,1 0 0,-1 0 0,2 0 0,-1 0 0,0 0 0,0 0 0,-2 0 0,1 0 0,-3 0 0,-1 0 0,0 0 0,0 0 0,0 0 0,-1 0 0,-1 0 0,0 0 0,0 0 0,5 0 0,0 0 0,0 0 0,0 0 0,0 0 0,0 0 0,3 0 0,0 0 0,1 0 0,0 0 0,1 0 0,0 0 0,0 0 0,0 0 0,0 0 0,0 0 0,-1 0 0,1 0 0,1 0 0,0 0 0,-1 0 0,-2 0 0,0 0 0,-2 0 0,0 0 0,-1 0 0,-1 0 0,-5 0 0,-2 0 0,0 0 0,-1 0 0,0 0 0,0 0 0,1 0 0,1 0 0,0 0 0,2 0 0,1 0 0,0 0 0,-1 0 0,0 0 0,0 0 0,4 0 0,1 0 0,-1 0 0,-1 0 0,-1 0 0,0 0 0,1 0 0,-1 0 0,1 0 0,2 0 0,0 0 0,0 0 0,0 0 0,0 0 0,0 0 0,-3 0 0,0 0 0,1 0 0,2 0 0,0 0 0,0 0 0,-2 0 0,-1 0 0,0 0 0,0 0 0,0 0 0,-1 0 0,2 0 0,-1 0 0,1 0 0,-1 0 0,0 0 0,-1 0 0,-3 0 0,-1 0 0,1 0 0,0 0 0,1 0 0,-1 0 0,0 0 0,-1 0 0,1 0 0,0 0 0,0 0 0,1 0 0,1 0 0,0 0 0,0 0 0,2 0 0,0 0 0,-1 0 0,-1 0 0,0 0 0,0 0 0,0 0 0,0 0 0,0 0 0,3 0 0,0 0 0,-1 0 0,-4 0 0,0 0 0,1 0 0,3 0 0,1 0 0,0 0 0,-2 0 0,-1 0 0,1 0 0,1 0 0,1 0 0,0 0 0,0 0 0,0 0 0,1 0 0,0 0 0,2 0 0,-2 0 0,-1 0 0,0 0 0,-1 0 0,0 0 0,1 0 0,-1 0 0,3 0 0,-1 0 0,0 0 0,-4 0 0,-1 0 0,2 0 0,5 0 0,1 0 0,0 0 0,-2 0 0,0 0 0,-1 0 0,-1 0 0,0 0 0,-1 0 0,1 0 0,-1 0 0,0 0 0,-1 0 0,0 0 0,0 0 0,1 0 0,1 0 0,0 0 0,0 0 0,0 0 0,0 0 0,2 0 0,0 0 0,0 0 0,-1 0 0,-1 0 0,0 0 0,2 0 0,0 0 0,0 0 0,1 0 0,0 0 0,-1 0 0,0 0 0,0 0 0,0 0 0,2 0 0,1 0 0,-1 0 0,-1 0 0,-1 0 0,-1 0 0,-1 0 0,0 0 0,-1 0 0,-2 0 0,0 0 0,0 0 0,-4 0 0,0 0 0,0 0 0,32 0 0,0 0 0,-4 0 0,-1 0 18,-5 0 1,-2 0-1,-3 0 1,-1 0-19,-2 0 0,-1 0 0,3 0 0,-1 0 0,-2 0 0,1 0 0,1 0 0,0 0 0,0 0 0,-2 0 0,-5 0 0,0 0 0,2 0 0,0 0 0,1 0 0,1 0 0,1 0 0,1 0 0,0 0 0,0 0 0,-4 0 0,0 0 0,1 0 0,-1 0 0,0 0 0,0 0 0,-1 0 0,0 0 0,-3 0 0,1 0 0,15 0 0,3 0 0,3 0 0,1 0 0,-27 0 0,1 0 0,0 0 0,1 0 0,1 0 0,-2 0 0,23 0 0,-3 0 0,-9 0 0,-7 0 0,21 0 0,-24 0 0,-36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12:01.469"/>
    </inkml:context>
    <inkml:brush xml:id="br0">
      <inkml:brushProperty name="width" value="0.05" units="cm"/>
      <inkml:brushProperty name="height" value="0.05" units="cm"/>
      <inkml:brushProperty name="color" value="#F6630D"/>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12:02.814"/>
    </inkml:context>
    <inkml:brush xml:id="br0">
      <inkml:brushProperty name="width" value="0.05" units="cm"/>
      <inkml:brushProperty name="height" value="0.05" units="cm"/>
      <inkml:brushProperty name="color" value="#F6630D"/>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3T23:12:03.714"/>
    </inkml:context>
    <inkml:brush xml:id="br0">
      <inkml:brushProperty name="width" value="0.05" units="cm"/>
      <inkml:brushProperty name="height" value="0.05" units="cm"/>
      <inkml:brushProperty name="color" value="#F6630D"/>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FF56F-5324-DB43-BC7E-C956F41501EE}" type="datetimeFigureOut">
              <a:rPr kumimoji="1" lang="en-US" altLang="ja-JP" smtClean="0"/>
              <a:t>3/29/2023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5F718-A01D-014B-BF61-A7858C8FDA76}" type="slidenum">
              <a:rPr kumimoji="1" lang="en-US" altLang="ja-JP" smtClean="0"/>
              <a:t>‹#›</a:t>
            </a:fld>
            <a:endParaRPr kumimoji="1" lang="ja-JP" altLang="en-US"/>
          </a:p>
        </p:txBody>
      </p:sp>
    </p:spTree>
    <p:extLst>
      <p:ext uri="{BB962C8B-B14F-4D97-AF65-F5344CB8AC3E}">
        <p14:creationId xmlns:p14="http://schemas.microsoft.com/office/powerpoint/2010/main" val="13037441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私は大分にもっとゴミ箱をというテーマで研究を進めました。</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a:t>
            </a:fld>
            <a:endParaRPr kumimoji="1" lang="ja-JP" altLang="en-US"/>
          </a:p>
        </p:txBody>
      </p:sp>
    </p:spTree>
    <p:extLst>
      <p:ext uri="{BB962C8B-B14F-4D97-AF65-F5344CB8AC3E}">
        <p14:creationId xmlns:p14="http://schemas.microsoft.com/office/powerpoint/2010/main" val="3569128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などです。このような課題を解決するために私は次のような仮説を立てました。それは、</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12</a:t>
            </a:fld>
            <a:endParaRPr kumimoji="1" lang="ja-JP" altLang="en-US"/>
          </a:p>
        </p:txBody>
      </p:sp>
    </p:spTree>
    <p:extLst>
      <p:ext uri="{BB962C8B-B14F-4D97-AF65-F5344CB8AC3E}">
        <p14:creationId xmlns:p14="http://schemas.microsoft.com/office/powerpoint/2010/main" val="221088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というものです。この仮説を立証するために、次のような調査を行いました。</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13</a:t>
            </a:fld>
            <a:endParaRPr kumimoji="1" lang="ja-JP" altLang="en-US"/>
          </a:p>
        </p:txBody>
      </p:sp>
    </p:spTree>
    <p:extLst>
      <p:ext uri="{BB962C8B-B14F-4D97-AF65-F5344CB8AC3E}">
        <p14:creationId xmlns:p14="http://schemas.microsoft.com/office/powerpoint/2010/main" val="2422806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lang="ja-JP" altLang="ja-JP" sz="1800" dirty="0">
                <a:effectLst/>
                <a:ea typeface="ＭＳ 明朝" panose="020B0300000000000000" pitchFamily="34" charset="-128"/>
                <a:cs typeface="Times New Roman" panose="02020603050405020304" pitchFamily="18" charset="0"/>
              </a:rPr>
              <a:t>そもそも街にゴミ箱が何個あるのかを知るために、大分駅と竹町商店街とその周辺に範囲を絞って、実際にどこに何個ゴミ箱があるのかを調べ</a:t>
            </a:r>
            <a:r>
              <a:rPr lang="ja-JP" altLang="en-US" sz="1800" dirty="0">
                <a:effectLst/>
                <a:ea typeface="ＭＳ 明朝" panose="020B0300000000000000" pitchFamily="34" charset="-128"/>
                <a:cs typeface="Times New Roman" panose="02020603050405020304" pitchFamily="18" charset="0"/>
              </a:rPr>
              <a:t>る、次に</a:t>
            </a:r>
            <a:r>
              <a:rPr lang="ja-JP" altLang="ja-JP" sz="1800" dirty="0">
                <a:effectLst/>
                <a:ea typeface="ＭＳ 明朝" panose="020B0300000000000000" pitchFamily="34" charset="-128"/>
                <a:cs typeface="Times New Roman" panose="02020603050405020304" pitchFamily="18" charset="0"/>
              </a:rPr>
              <a:t>各学年１クラスずつ</a:t>
            </a:r>
            <a:r>
              <a:rPr lang="ja-JP" altLang="en-US" sz="1800" dirty="0">
                <a:effectLst/>
                <a:ea typeface="ＭＳ 明朝" panose="020B0300000000000000" pitchFamily="34" charset="-128"/>
                <a:cs typeface="Times New Roman" panose="02020603050405020304" pitchFamily="18" charset="0"/>
              </a:rPr>
              <a:t>で高校生</a:t>
            </a:r>
            <a:r>
              <a:rPr lang="ja-JP" altLang="ja-JP" sz="1800" dirty="0">
                <a:effectLst/>
                <a:ea typeface="ＭＳ 明朝" panose="020B0300000000000000" pitchFamily="34" charset="-128"/>
                <a:cs typeface="Times New Roman" panose="02020603050405020304" pitchFamily="18" charset="0"/>
              </a:rPr>
              <a:t>を対象とした校内アンケートを</a:t>
            </a:r>
            <a:r>
              <a:rPr lang="ja-JP" altLang="en-US" sz="1800" dirty="0">
                <a:effectLst/>
                <a:ea typeface="ＭＳ 明朝" panose="020B0300000000000000" pitchFamily="34" charset="-128"/>
                <a:cs typeface="Times New Roman" panose="02020603050405020304" pitchFamily="18" charset="0"/>
              </a:rPr>
              <a:t>実施しました。まず街にゴミ箱が何個あるのかについてですが、</a:t>
            </a:r>
            <a:endParaRPr kumimoji="1" lang="ja-JP" altLang="en-US" dirty="0"/>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14</a:t>
            </a:fld>
            <a:endParaRPr kumimoji="1" lang="ja-JP" altLang="en-US"/>
          </a:p>
        </p:txBody>
      </p:sp>
    </p:spTree>
    <p:extLst>
      <p:ext uri="{BB962C8B-B14F-4D97-AF65-F5344CB8AC3E}">
        <p14:creationId xmlns:p14="http://schemas.microsoft.com/office/powerpoint/2010/main" val="365355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15</a:t>
            </a:fld>
            <a:endParaRPr kumimoji="1" lang="ja-JP" altLang="en-US"/>
          </a:p>
        </p:txBody>
      </p:sp>
    </p:spTree>
    <p:extLst>
      <p:ext uri="{BB962C8B-B14F-4D97-AF65-F5344CB8AC3E}">
        <p14:creationId xmlns:p14="http://schemas.microsoft.com/office/powerpoint/2010/main" val="3790930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大分駅にはどこにも設置されておらず、</a:t>
            </a:r>
          </a:p>
          <a:p>
            <a:r>
              <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竹町商店街にはコンビニの前に１つ設置されて</a:t>
            </a:r>
            <a:r>
              <a:rPr lang="ja-JP" altLang="en-US" sz="1200" kern="100" dirty="0">
                <a:effectLst/>
                <a:latin typeface="Yu Mincho" panose="02020400000000000000" pitchFamily="18" charset="-128"/>
                <a:ea typeface="Yu Mincho" panose="02020400000000000000" pitchFamily="18" charset="-128"/>
                <a:cs typeface="Times New Roman" panose="02020603050405020304" pitchFamily="18" charset="0"/>
              </a:rPr>
              <a:t>おり、</a:t>
            </a:r>
            <a:endPar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endParaRPr>
          </a:p>
          <a:p>
            <a:r>
              <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また、周辺に関しては、府内</a:t>
            </a:r>
            <a:r>
              <a:rPr lang="en-US"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5</a:t>
            </a:r>
            <a:r>
              <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番街商店街側の道と</a:t>
            </a:r>
          </a:p>
          <a:p>
            <a:r>
              <a:rPr lang="ja-JP" altLang="ja-JP" sz="1200" kern="100" dirty="0">
                <a:effectLst/>
                <a:latin typeface="Yu Mincho" panose="02020400000000000000" pitchFamily="18" charset="-128"/>
                <a:ea typeface="Yu Mincho" panose="02020400000000000000" pitchFamily="18" charset="-128"/>
                <a:cs typeface="Times New Roman" panose="02020603050405020304" pitchFamily="18" charset="0"/>
              </a:rPr>
              <a:t>竹町商店街側の道の間にある中央通りに沿う形で、</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dirty="0">
                <a:effectLst/>
                <a:ea typeface="Yu Mincho" panose="02020400000000000000" pitchFamily="18" charset="-128"/>
                <a:cs typeface="Times New Roman" panose="02020603050405020304" pitchFamily="18" charset="0"/>
              </a:rPr>
              <a:t>竹町商店街側の道に</a:t>
            </a:r>
            <a:r>
              <a:rPr lang="en-US" altLang="ja-JP" sz="1200" dirty="0">
                <a:effectLst/>
                <a:ea typeface="Yu Mincho" panose="02020400000000000000" pitchFamily="18" charset="-128"/>
                <a:cs typeface="Times New Roman" panose="02020603050405020304" pitchFamily="18" charset="0"/>
              </a:rPr>
              <a:t>4</a:t>
            </a:r>
            <a:r>
              <a:rPr lang="ja-JP" altLang="ja-JP" sz="1200" dirty="0">
                <a:effectLst/>
                <a:ea typeface="Yu Mincho" panose="02020400000000000000" pitchFamily="18" charset="-128"/>
                <a:cs typeface="Times New Roman" panose="02020603050405020304" pitchFamily="18" charset="0"/>
              </a:rPr>
              <a:t>つ</a:t>
            </a:r>
            <a:r>
              <a:rPr lang="ja-JP" altLang="en-US" sz="1200" dirty="0">
                <a:effectLst/>
                <a:ea typeface="Yu Mincho" panose="02020400000000000000" pitchFamily="18" charset="-128"/>
                <a:cs typeface="Times New Roman" panose="02020603050405020304" pitchFamily="18" charset="0"/>
              </a:rPr>
              <a:t>、</a:t>
            </a:r>
            <a:r>
              <a:rPr lang="ja-JP" altLang="ja-JP" sz="1000" kern="100" dirty="0">
                <a:effectLst/>
                <a:latin typeface="Yu Mincho" panose="02020400000000000000" pitchFamily="18" charset="-128"/>
                <a:ea typeface="Yu Mincho" panose="02020400000000000000" pitchFamily="18" charset="-128"/>
                <a:cs typeface="Times New Roman" panose="02020603050405020304" pitchFamily="18" charset="0"/>
              </a:rPr>
              <a:t>府内</a:t>
            </a:r>
            <a:r>
              <a:rPr lang="en-US" altLang="ja-JP" sz="1000" kern="100" dirty="0">
                <a:effectLst/>
                <a:latin typeface="Yu Mincho" panose="02020400000000000000" pitchFamily="18" charset="-128"/>
                <a:ea typeface="Yu Mincho" panose="02020400000000000000" pitchFamily="18" charset="-128"/>
                <a:cs typeface="Times New Roman" panose="02020603050405020304" pitchFamily="18" charset="0"/>
              </a:rPr>
              <a:t>5</a:t>
            </a:r>
            <a:r>
              <a:rPr lang="ja-JP" altLang="ja-JP" sz="1000" kern="100" dirty="0">
                <a:effectLst/>
                <a:latin typeface="Yu Mincho" panose="02020400000000000000" pitchFamily="18" charset="-128"/>
                <a:ea typeface="Yu Mincho" panose="02020400000000000000" pitchFamily="18" charset="-128"/>
                <a:cs typeface="Times New Roman" panose="02020603050405020304" pitchFamily="18" charset="0"/>
              </a:rPr>
              <a:t>番街商店街側の道に</a:t>
            </a:r>
            <a:r>
              <a:rPr lang="en-US" altLang="ja-JP" sz="1000" kern="100" dirty="0">
                <a:effectLst/>
                <a:latin typeface="Yu Mincho" panose="02020400000000000000" pitchFamily="18" charset="-128"/>
                <a:ea typeface="Yu Mincho" panose="02020400000000000000" pitchFamily="18" charset="-128"/>
                <a:cs typeface="Times New Roman" panose="02020603050405020304" pitchFamily="18" charset="0"/>
              </a:rPr>
              <a:t>3</a:t>
            </a:r>
            <a:r>
              <a:rPr lang="ja-JP" altLang="ja-JP" sz="1000" kern="100" dirty="0">
                <a:effectLst/>
                <a:latin typeface="Yu Mincho" panose="02020400000000000000" pitchFamily="18" charset="-128"/>
                <a:ea typeface="Yu Mincho" panose="02020400000000000000" pitchFamily="18" charset="-128"/>
                <a:cs typeface="Times New Roman" panose="02020603050405020304" pitchFamily="18" charset="0"/>
              </a:rPr>
              <a:t>つ</a:t>
            </a:r>
            <a:r>
              <a:rPr lang="ja-JP" altLang="en-US" sz="1000" kern="100" dirty="0">
                <a:effectLst/>
                <a:latin typeface="Yu Mincho" panose="02020400000000000000" pitchFamily="18" charset="-128"/>
                <a:ea typeface="Yu Mincho" panose="02020400000000000000" pitchFamily="18" charset="-128"/>
                <a:cs typeface="Times New Roman" panose="02020603050405020304" pitchFamily="18" charset="0"/>
              </a:rPr>
              <a:t>、合計で８つ設置されていました。</a:t>
            </a:r>
            <a:endParaRPr lang="ja-JP" altLang="ja-JP" sz="1000" kern="100" dirty="0">
              <a:effectLst/>
              <a:latin typeface="Yu Mincho" panose="02020400000000000000" pitchFamily="18" charset="-128"/>
              <a:ea typeface="Yu Mincho" panose="02020400000000000000" pitchFamily="18" charset="-128"/>
              <a:cs typeface="Times New Roman" panose="02020603050405020304" pitchFamily="18" charset="0"/>
            </a:endParaRP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16</a:t>
            </a:fld>
            <a:endParaRPr kumimoji="1" lang="ja-JP" altLang="en-US"/>
          </a:p>
        </p:txBody>
      </p:sp>
    </p:spTree>
    <p:extLst>
      <p:ext uri="{BB962C8B-B14F-4D97-AF65-F5344CB8AC3E}">
        <p14:creationId xmlns:p14="http://schemas.microsoft.com/office/powerpoint/2010/main" val="415169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今回は実際にアプリを制作しての実験が出来なかったため、アプリにどれくらい費用がかかるのかをかんがえていかなぇればならず、また、どこに</a:t>
            </a:r>
            <a:r>
              <a:rPr kumimoji="1" lang="en-US" altLang="ja-JP" dirty="0" err="1"/>
              <a:t>iot</a:t>
            </a:r>
            <a:r>
              <a:rPr kumimoji="1" lang="ja-JP" altLang="en-US" dirty="0"/>
              <a:t>ゴミ箱を設置するかや、タイアップ企業などを検討していかなければならないなど、まだまだ多くの課題が見受けられました。なのでこれらを考慮して、これからもゴミ箱問題について考えて</a:t>
            </a:r>
            <a:r>
              <a:rPr kumimoji="1" lang="ja-JP" altLang="en-US"/>
              <a:t>いきたいです。</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24</a:t>
            </a:fld>
            <a:endParaRPr kumimoji="1" lang="ja-JP" altLang="en-US"/>
          </a:p>
        </p:txBody>
      </p:sp>
    </p:spTree>
    <p:extLst>
      <p:ext uri="{BB962C8B-B14F-4D97-AF65-F5344CB8AC3E}">
        <p14:creationId xmlns:p14="http://schemas.microsoft.com/office/powerpoint/2010/main" val="320655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ーマ設定の理由としては、外出先で出たゴミをどこに捨てればいいのかわからない、大きいサイズのゴミや、汚れがひどいゴミなどを持ち歩くのが面倒、ゴミが出るから商品を購入しにくいなどです。このように日々生活していく中でゴミ箱はとても重要なものとなっています。このことについては、次の表にもよく表れています。</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2</a:t>
            </a:fld>
            <a:endParaRPr kumimoji="1" lang="ja-JP" altLang="en-US"/>
          </a:p>
        </p:txBody>
      </p:sp>
    </p:spTree>
    <p:extLst>
      <p:ext uri="{BB962C8B-B14F-4D97-AF65-F5344CB8AC3E}">
        <p14:creationId xmlns:p14="http://schemas.microsoft.com/office/powerpoint/2010/main" val="361669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この表は、訪日外国人に向けて観光庁が平成</a:t>
            </a:r>
            <a:r>
              <a:rPr kumimoji="1" lang="en-US" altLang="ja-JP" dirty="0"/>
              <a:t>29</a:t>
            </a:r>
            <a:r>
              <a:rPr kumimoji="1" lang="ja-JP" altLang="en-US" dirty="0"/>
              <a:t>年度から令和元年度までの</a:t>
            </a:r>
            <a:r>
              <a:rPr kumimoji="1" lang="en-US" altLang="ja-JP" dirty="0"/>
              <a:t>3</a:t>
            </a:r>
            <a:r>
              <a:rPr kumimoji="1" lang="ja-JP" altLang="en-US" dirty="0"/>
              <a:t>年間でおこなった訪日旅行中に全体を通して困ったことについての表です。この表の下から</a:t>
            </a:r>
            <a:r>
              <a:rPr kumimoji="1" lang="en-US" altLang="ja-JP" dirty="0"/>
              <a:t>3</a:t>
            </a:r>
            <a:r>
              <a:rPr kumimoji="1" lang="ja-JP" altLang="en-US" dirty="0"/>
              <a:t>番目にあるゴミ箱の少なさの項目を見てください。これは令和元年度に追加された項目なのですが、それにも関わらず、</a:t>
            </a:r>
            <a:r>
              <a:rPr kumimoji="1" lang="en-US" altLang="ja-JP" dirty="0"/>
              <a:t>23</a:t>
            </a:r>
            <a:r>
              <a:rPr kumimoji="1" lang="ja-JP" altLang="en-US" dirty="0"/>
              <a:t>，</a:t>
            </a:r>
            <a:r>
              <a:rPr kumimoji="1" lang="en-US" altLang="ja-JP" dirty="0"/>
              <a:t>4%</a:t>
            </a:r>
            <a:r>
              <a:rPr kumimoji="1" lang="ja-JP" altLang="en-US" dirty="0"/>
              <a:t>と旅行中困ったことの第一位となっています。最近では、外国人旅行者の受け入れも進んできており、この問題は早めに解決しなければならないと思います。では、なぜそもそもゴミ箱が日本に少ないのかということについてですが、</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3</a:t>
            </a:fld>
            <a:endParaRPr kumimoji="1" lang="ja-JP" altLang="en-US"/>
          </a:p>
        </p:txBody>
      </p:sp>
    </p:spTree>
    <p:extLst>
      <p:ext uri="{BB962C8B-B14F-4D97-AF65-F5344CB8AC3E}">
        <p14:creationId xmlns:p14="http://schemas.microsoft.com/office/powerpoint/2010/main" val="260677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理由としては、</a:t>
            </a:r>
            <a:r>
              <a:rPr kumimoji="1" lang="en-US" altLang="ja-JP" dirty="0"/>
              <a:t>1995</a:t>
            </a:r>
            <a:r>
              <a:rPr kumimoji="1" lang="ja-JP" altLang="en-US" dirty="0"/>
              <a:t>年に起きた地下鉄サリン事件が影響して、ゴミ箱に爆弾物等を入れられないようにするというのと、カラスによる被害を防ぐため、ゴミの回収、処理にかかる費用削減のため、街の景観を綺麗にするためという理由が挙げられます。このような理由でゴミ箱はどんどん減少していっているのですが、今設置されているゴミ箱にも問題があります。</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4</a:t>
            </a:fld>
            <a:endParaRPr kumimoji="1" lang="ja-JP" altLang="en-US"/>
          </a:p>
        </p:txBody>
      </p:sp>
    </p:spTree>
    <p:extLst>
      <p:ext uri="{BB962C8B-B14F-4D97-AF65-F5344CB8AC3E}">
        <p14:creationId xmlns:p14="http://schemas.microsoft.com/office/powerpoint/2010/main" val="79166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それは、　　　　　　などです。このような問題に対して今されている取り組みは</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5</a:t>
            </a:fld>
            <a:endParaRPr kumimoji="1" lang="ja-JP" altLang="en-US"/>
          </a:p>
        </p:txBody>
      </p:sp>
    </p:spTree>
    <p:extLst>
      <p:ext uri="{BB962C8B-B14F-4D97-AF65-F5344CB8AC3E}">
        <p14:creationId xmlns:p14="http://schemas.microsoft.com/office/powerpoint/2010/main" val="72065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スマゴはソーラー発電で作動するスマートゴミ箱</a:t>
            </a:r>
            <a:r>
              <a:rPr lang="ja-JP" altLang="en-US" sz="1800" kern="0" spc="75" dirty="0">
                <a:solidFill>
                  <a:srgbClr val="111111"/>
                </a:solidFill>
                <a:effectLst/>
                <a:ea typeface="ＭＳ 明朝" panose="020B0300000000000000" pitchFamily="34" charset="-128"/>
                <a:cs typeface="ＭＳ Ｐゴシック" panose="020B0600070205080204" pitchFamily="34" charset="-128"/>
              </a:rPr>
              <a:t>で、</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ゴミを自動的に最大</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5</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倍まで圧縮する機能を持ち、約</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600</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リットルのゴミを捨てることが可能</a:t>
            </a:r>
            <a:r>
              <a:rPr lang="ja-JP" altLang="en-US" sz="1800" kern="0" spc="75" dirty="0">
                <a:solidFill>
                  <a:srgbClr val="111111"/>
                </a:solidFill>
                <a:effectLst/>
                <a:ea typeface="ＭＳ 明朝" panose="020B0300000000000000" pitchFamily="34" charset="-128"/>
                <a:cs typeface="ＭＳ Ｐゴシック" panose="020B0600070205080204" pitchFamily="34" charset="-128"/>
              </a:rPr>
              <a:t>です。</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また、</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4G</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通信機能を通じてゴミの蓄積状況をクラウド上でリアルタイムに把握できるため、ゴミの収集作業を効率化でき、回収コストや回収作業に伴う</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CO2</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排出量の削減が期待でき</a:t>
            </a:r>
            <a:r>
              <a:rPr lang="ja-JP" altLang="en-US" sz="1800" kern="0" spc="75" dirty="0">
                <a:solidFill>
                  <a:srgbClr val="111111"/>
                </a:solidFill>
                <a:effectLst/>
                <a:ea typeface="ＭＳ 明朝" panose="020B0300000000000000" pitchFamily="34" charset="-128"/>
                <a:cs typeface="ＭＳ Ｐゴシック" panose="020B0600070205080204" pitchFamily="34" charset="-128"/>
              </a:rPr>
              <a:t>ます。</a:t>
            </a:r>
            <a:endParaRPr kumimoji="1" lang="ja-JP" altLang="en-US" dirty="0"/>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8</a:t>
            </a:fld>
            <a:endParaRPr kumimoji="1" lang="ja-JP" altLang="en-US"/>
          </a:p>
        </p:txBody>
      </p:sp>
    </p:spTree>
    <p:extLst>
      <p:ext uri="{BB962C8B-B14F-4D97-AF65-F5344CB8AC3E}">
        <p14:creationId xmlns:p14="http://schemas.microsoft.com/office/powerpoint/2010/main" val="100865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設置場所としては　　　　　　　　などがあります。</a:t>
            </a:r>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9</a:t>
            </a:fld>
            <a:endParaRPr kumimoji="1" lang="ja-JP" altLang="en-US"/>
          </a:p>
        </p:txBody>
      </p:sp>
    </p:spTree>
    <p:extLst>
      <p:ext uri="{BB962C8B-B14F-4D97-AF65-F5344CB8AC3E}">
        <p14:creationId xmlns:p14="http://schemas.microsoft.com/office/powerpoint/2010/main" val="84207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kern="0" spc="75" dirty="0">
                <a:solidFill>
                  <a:srgbClr val="111111"/>
                </a:solidFill>
                <a:effectLst/>
                <a:latin typeface="ＭＳ 明朝" panose="020B0300000000000000" pitchFamily="34" charset="-128"/>
                <a:cs typeface="ＭＳ Ｐゴシック" panose="020B0600070205080204" pitchFamily="34" charset="-128"/>
              </a:rPr>
              <a:t>2020</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年</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10</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月から</a:t>
            </a:r>
            <a:r>
              <a:rPr lang="en-US" altLang="ja-JP" sz="1800" kern="0" spc="75" dirty="0" err="1">
                <a:solidFill>
                  <a:srgbClr val="111111"/>
                </a:solidFill>
                <a:effectLst/>
                <a:ea typeface="ＭＳ 明朝" panose="020B0300000000000000" pitchFamily="34" charset="-128"/>
                <a:cs typeface="ＭＳ Ｐゴシック" panose="020B0600070205080204" pitchFamily="34" charset="-128"/>
              </a:rPr>
              <a:t>SmaGO</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を設置している「表参道」においてはゴミ箱の容量増加により街の散乱ゴミが大幅に軽減され、</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2021</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年</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6</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月から設置している渋谷の「</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RAYARD </a:t>
            </a:r>
            <a:r>
              <a:rPr lang="en-US" altLang="ja-JP" sz="1800" kern="0" spc="75" dirty="0" err="1">
                <a:solidFill>
                  <a:srgbClr val="111111"/>
                </a:solidFill>
                <a:effectLst/>
                <a:ea typeface="ＭＳ 明朝" panose="020B0300000000000000" pitchFamily="34" charset="-128"/>
                <a:cs typeface="ＭＳ Ｐゴシック" panose="020B0600070205080204" pitchFamily="34" charset="-128"/>
              </a:rPr>
              <a:t>MIYASHITA</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 PARK</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」ではゴミの回収頻度が</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5</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割以下になって</a:t>
            </a:r>
            <a:r>
              <a:rPr lang="ja-JP" altLang="en-US" sz="1800" kern="0" spc="75" dirty="0">
                <a:solidFill>
                  <a:srgbClr val="111111"/>
                </a:solidFill>
                <a:effectLst/>
                <a:ea typeface="ＭＳ 明朝" panose="020B0300000000000000" pitchFamily="34" charset="-128"/>
                <a:cs typeface="ＭＳ Ｐゴシック" panose="020B0600070205080204" pitchFamily="34" charset="-128"/>
              </a:rPr>
              <a:t>います</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a:t>
            </a:r>
            <a:r>
              <a:rPr lang="ja-JP" altLang="ja-JP" dirty="0">
                <a:effectLst/>
              </a:rPr>
              <a:t> </a:t>
            </a:r>
            <a:endParaRPr kumimoji="1" lang="ja-JP" altLang="en-US" dirty="0"/>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10</a:t>
            </a:fld>
            <a:endParaRPr kumimoji="1" lang="ja-JP" altLang="en-US"/>
          </a:p>
        </p:txBody>
      </p:sp>
    </p:spTree>
    <p:extLst>
      <p:ext uri="{BB962C8B-B14F-4D97-AF65-F5344CB8AC3E}">
        <p14:creationId xmlns:p14="http://schemas.microsoft.com/office/powerpoint/2010/main" val="266551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kern="0" spc="75" dirty="0">
                <a:solidFill>
                  <a:srgbClr val="111111"/>
                </a:solidFill>
                <a:effectLst/>
                <a:latin typeface="ＭＳ 明朝" panose="020B0300000000000000" pitchFamily="34" charset="-128"/>
                <a:cs typeface="ＭＳ Ｐゴシック" panose="020B0600070205080204" pitchFamily="34" charset="-128"/>
              </a:rPr>
              <a:t>名古屋市の</a:t>
            </a:r>
            <a:r>
              <a:rPr lang="en-US" altLang="ja-JP" sz="1800" kern="0" spc="75" dirty="0" err="1">
                <a:solidFill>
                  <a:srgbClr val="111111"/>
                </a:solidFill>
                <a:effectLst/>
                <a:latin typeface="ＭＳ 明朝" panose="020B0300000000000000" pitchFamily="34" charset="-128"/>
                <a:cs typeface="ＭＳ Ｐゴシック" panose="020B0600070205080204" pitchFamily="34" charset="-128"/>
              </a:rPr>
              <a:t>Hisaya-odori</a:t>
            </a:r>
            <a:r>
              <a:rPr lang="en-US" altLang="ja-JP" sz="1800" kern="0" spc="75" dirty="0">
                <a:solidFill>
                  <a:srgbClr val="111111"/>
                </a:solidFill>
                <a:effectLst/>
                <a:latin typeface="ＭＳ 明朝" panose="020B0300000000000000" pitchFamily="34" charset="-128"/>
                <a:cs typeface="ＭＳ Ｐゴシック" panose="020B0600070205080204" pitchFamily="34" charset="-128"/>
              </a:rPr>
              <a:t> Park</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への設置では、</a:t>
            </a:r>
            <a:r>
              <a:rPr lang="en-US" altLang="ja-JP" sz="1800" kern="0" spc="75" dirty="0" err="1">
                <a:solidFill>
                  <a:srgbClr val="111111"/>
                </a:solidFill>
                <a:effectLst/>
                <a:ea typeface="ＭＳ 明朝" panose="020B0300000000000000" pitchFamily="34" charset="-128"/>
                <a:cs typeface="ＭＳ Ｐゴシック" panose="020B0600070205080204" pitchFamily="34" charset="-128"/>
              </a:rPr>
              <a:t>SmaGO</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オフィシャルパートナーとしてメ～テレが協賛することで公園を所有する名古屋市の負担ゼロでの設置が</a:t>
            </a:r>
            <a:r>
              <a:rPr lang="ja-JP" altLang="ja-JP" sz="1800" kern="0" spc="75">
                <a:solidFill>
                  <a:srgbClr val="111111"/>
                </a:solidFill>
                <a:effectLst/>
                <a:ea typeface="ＭＳ 明朝" panose="020B0300000000000000" pitchFamily="34" charset="-128"/>
                <a:cs typeface="ＭＳ Ｐゴシック" panose="020B0600070205080204" pitchFamily="34" charset="-128"/>
              </a:rPr>
              <a:t>実現し</a:t>
            </a:r>
            <a:r>
              <a:rPr lang="ja-JP" altLang="en-US" sz="1800" kern="0" spc="75">
                <a:solidFill>
                  <a:srgbClr val="111111"/>
                </a:solidFill>
                <a:effectLst/>
                <a:ea typeface="ＭＳ 明朝" panose="020B0300000000000000" pitchFamily="34" charset="-128"/>
                <a:cs typeface="ＭＳ Ｐゴシック" panose="020B0600070205080204" pitchFamily="34" charset="-128"/>
              </a:rPr>
              <a:t>ています</a:t>
            </a:r>
            <a:r>
              <a:rPr lang="ja-JP" altLang="ja-JP" sz="1800" kern="0" spc="75">
                <a:solidFill>
                  <a:srgbClr val="111111"/>
                </a:solidFill>
                <a:effectLst/>
                <a:ea typeface="ＭＳ 明朝" panose="020B0300000000000000" pitchFamily="34" charset="-128"/>
                <a:cs typeface="ＭＳ Ｐゴシック" panose="020B0600070205080204" pitchFamily="34" charset="-128"/>
              </a:rPr>
              <a:t>。</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メ～テレの局キャラクター「ウルフィ」がゴミの分別や</a:t>
            </a:r>
            <a:r>
              <a:rPr lang="en-US" altLang="ja-JP" sz="1800" kern="0" spc="75" dirty="0">
                <a:solidFill>
                  <a:srgbClr val="111111"/>
                </a:solidFill>
                <a:effectLst/>
                <a:ea typeface="ＭＳ 明朝" panose="020B0300000000000000" pitchFamily="34" charset="-128"/>
                <a:cs typeface="ＭＳ Ｐゴシック" panose="020B0600070205080204" pitchFamily="34" charset="-128"/>
              </a:rPr>
              <a:t>SDGs</a:t>
            </a:r>
            <a:r>
              <a:rPr lang="ja-JP" altLang="ja-JP" sz="1800" kern="0" spc="75" dirty="0">
                <a:solidFill>
                  <a:srgbClr val="111111"/>
                </a:solidFill>
                <a:effectLst/>
                <a:ea typeface="ＭＳ 明朝" panose="020B0300000000000000" pitchFamily="34" charset="-128"/>
                <a:cs typeface="ＭＳ Ｐゴシック" panose="020B0600070205080204" pitchFamily="34" charset="-128"/>
              </a:rPr>
              <a:t>活動を呼びかけるラッピングを行ってい</a:t>
            </a:r>
            <a:r>
              <a:rPr lang="ja-JP" altLang="en-US" sz="1800" kern="0" spc="75" dirty="0">
                <a:solidFill>
                  <a:srgbClr val="111111"/>
                </a:solidFill>
                <a:effectLst/>
                <a:ea typeface="ＭＳ 明朝" panose="020B0300000000000000" pitchFamily="34" charset="-128"/>
                <a:cs typeface="ＭＳ Ｐゴシック" panose="020B0600070205080204" pitchFamily="34" charset="-128"/>
              </a:rPr>
              <a:t>ます。</a:t>
            </a:r>
            <a:r>
              <a:rPr lang="ja-JP" altLang="ja-JP" sz="1800" dirty="0">
                <a:effectLst/>
                <a:ea typeface="ＭＳ 明朝" panose="020B0300000000000000" pitchFamily="34" charset="-128"/>
                <a:cs typeface="Times New Roman" panose="02020603050405020304" pitchFamily="18" charset="0"/>
              </a:rPr>
              <a:t>これらの取り組みは、どれも</a:t>
            </a:r>
            <a:r>
              <a:rPr lang="en-US" altLang="ja-JP" sz="1800" dirty="0">
                <a:effectLst/>
                <a:ea typeface="ＭＳ 明朝" panose="020B0300000000000000" pitchFamily="34" charset="-128"/>
                <a:cs typeface="Times New Roman" panose="02020603050405020304" pitchFamily="18" charset="0"/>
              </a:rPr>
              <a:t>IoT</a:t>
            </a:r>
            <a:r>
              <a:rPr lang="ja-JP" altLang="ja-JP" sz="1800" dirty="0">
                <a:effectLst/>
                <a:ea typeface="ＭＳ 明朝" panose="020B0300000000000000" pitchFamily="34" charset="-128"/>
                <a:cs typeface="Times New Roman" panose="02020603050405020304" pitchFamily="18" charset="0"/>
              </a:rPr>
              <a:t>を活用した画期的なものであり、人件費削減や、景観破壊の抑制など、ゴミ問題の解決に大きく貢献してい</a:t>
            </a:r>
            <a:r>
              <a:rPr lang="ja-JP" altLang="en-US" sz="1800" dirty="0">
                <a:effectLst/>
                <a:ea typeface="ＭＳ 明朝" panose="020B0300000000000000" pitchFamily="34" charset="-128"/>
                <a:cs typeface="Times New Roman" panose="02020603050405020304" pitchFamily="18" charset="0"/>
              </a:rPr>
              <a:t>ます。</a:t>
            </a:r>
            <a:r>
              <a:rPr lang="ja-JP" altLang="ja-JP" sz="1800" dirty="0">
                <a:effectLst/>
                <a:ea typeface="ＭＳ 明朝" panose="020B0300000000000000" pitchFamily="34" charset="-128"/>
                <a:cs typeface="Times New Roman" panose="02020603050405020304" pitchFamily="18" charset="0"/>
              </a:rPr>
              <a:t>しかし、このような社会に大いに役立つ取り組みでも</a:t>
            </a:r>
            <a:r>
              <a:rPr lang="ja-JP" altLang="ja-JP" dirty="0">
                <a:effectLst/>
              </a:rPr>
              <a:t> </a:t>
            </a:r>
            <a:r>
              <a:rPr lang="ja-JP" altLang="en-US" dirty="0">
                <a:effectLst/>
              </a:rPr>
              <a:t>このような課題があります。それは、</a:t>
            </a:r>
            <a:endParaRPr kumimoji="1" lang="ja-JP" altLang="en-US" dirty="0"/>
          </a:p>
        </p:txBody>
      </p:sp>
      <p:sp>
        <p:nvSpPr>
          <p:cNvPr id="4" name="スライド番号プレースホルダー 3"/>
          <p:cNvSpPr>
            <a:spLocks noGrp="1"/>
          </p:cNvSpPr>
          <p:nvPr>
            <p:ph type="sldNum" sz="quarter" idx="5"/>
          </p:nvPr>
        </p:nvSpPr>
        <p:spPr/>
        <p:txBody>
          <a:bodyPr/>
          <a:lstStyle/>
          <a:p>
            <a:fld id="{D035F718-A01D-014B-BF61-A7858C8FDA76}" type="slidenum">
              <a:rPr kumimoji="1" lang="en-US" altLang="ja-JP" smtClean="0"/>
              <a:t>11</a:t>
            </a:fld>
            <a:endParaRPr kumimoji="1" lang="ja-JP" altLang="en-US"/>
          </a:p>
        </p:txBody>
      </p:sp>
    </p:spTree>
    <p:extLst>
      <p:ext uri="{BB962C8B-B14F-4D97-AF65-F5344CB8AC3E}">
        <p14:creationId xmlns:p14="http://schemas.microsoft.com/office/powerpoint/2010/main" val="295392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5157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826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201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8090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119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45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667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980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767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641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18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32056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ustomXml" Target="../ink/ink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22.png"/><Relationship Id="rId4" Type="http://schemas.openxmlformats.org/officeDocument/2006/relationships/customXml" Target="../ink/ink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google.com/maps/@33.2355941,131.6069028,16.81z?hl=ja" TargetMode="External"/><Relationship Id="rId3" Type="http://schemas.openxmlformats.org/officeDocument/2006/relationships/hyperlink" Target="https://loosedrawing.com/?_sf_s=%E3%82%B9%E3%83%9E%E3%83%9B" TargetMode="External"/><Relationship Id="rId7" Type="http://schemas.openxmlformats.org/officeDocument/2006/relationships/hyperlink" Target="https://www.arts-crafts.co.jp/post-612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iotnews.jp/archives/173317#%E3%82%B9%E3%83%9E%E3%83%BC%E3%83%88%E3%82%B4%E3%83%9F%E7%AE%B1%E3%81%AE%E3%83%87%E3%83%A1%E3%83%AA%E3%83%83%E3%83%88" TargetMode="External"/><Relationship Id="rId11" Type="http://schemas.openxmlformats.org/officeDocument/2006/relationships/hyperlink" Target="https://www.mlit.go.jp/kankocho/news08_000322.html" TargetMode="External"/><Relationship Id="rId5" Type="http://schemas.openxmlformats.org/officeDocument/2006/relationships/hyperlink" Target="https://forcetec.jp/" TargetMode="External"/><Relationship Id="rId10" Type="http://schemas.openxmlformats.org/officeDocument/2006/relationships/hyperlink" Target="https://www.mlit.go.jp/kankocho/content/001333861.pdf" TargetMode="External"/><Relationship Id="rId4" Type="http://schemas.openxmlformats.org/officeDocument/2006/relationships/hyperlink" Target="https://www.itmedia.co.jp/business/articles/2109/25/news006_3.html" TargetMode="External"/><Relationship Id="rId9" Type="http://schemas.openxmlformats.org/officeDocument/2006/relationships/hyperlink" Target="https://japan.visitbeijing.com.cn/article/47JwaamvXXT"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8E54F9-849C-4865-8C5E-FD967B81D7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1AE6B3-1D2D-4C67-A4DB-888635B527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7EDE5F05-F3B2-8641-9966-665D1971A4BB}"/>
              </a:ext>
            </a:extLst>
          </p:cNvPr>
          <p:cNvSpPr>
            <a:spLocks noGrp="1"/>
          </p:cNvSpPr>
          <p:nvPr>
            <p:ph type="ctrTitle"/>
          </p:nvPr>
        </p:nvSpPr>
        <p:spPr>
          <a:xfrm>
            <a:off x="1524000" y="929452"/>
            <a:ext cx="9144000" cy="2526738"/>
          </a:xfrm>
        </p:spPr>
        <p:txBody>
          <a:bodyPr>
            <a:normAutofit/>
          </a:bodyPr>
          <a:lstStyle/>
          <a:p>
            <a:r>
              <a:rPr kumimoji="1" lang="ja-JP" altLang="en-US" sz="6600">
                <a:solidFill>
                  <a:srgbClr val="FFFFFF"/>
                </a:solidFill>
              </a:rPr>
              <a:t>大分にもっとゴミ箱を</a:t>
            </a:r>
          </a:p>
        </p:txBody>
      </p:sp>
      <p:sp>
        <p:nvSpPr>
          <p:cNvPr id="21" name="sketch line">
            <a:extLst>
              <a:ext uri="{FF2B5EF4-FFF2-40B4-BE49-F238E27FC236}">
                <a16:creationId xmlns:a16="http://schemas.microsoft.com/office/drawing/2014/main" id="{6D080EC2-42B5-4E04-BBF7-F0BC5CB7C9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761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D37EE4-EA1B-46EE-A54B-5233C63C96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a:extLst>
              <a:ext uri="{FF2B5EF4-FFF2-40B4-BE49-F238E27FC236}">
                <a16:creationId xmlns:a16="http://schemas.microsoft.com/office/drawing/2014/main" id="{BA3995D4-B7DE-044D-A15C-986950936D61}"/>
              </a:ext>
            </a:extLst>
          </p:cNvPr>
          <p:cNvSpPr>
            <a:spLocks noGrp="1"/>
          </p:cNvSpPr>
          <p:nvPr>
            <p:ph type="title"/>
          </p:nvPr>
        </p:nvSpPr>
        <p:spPr>
          <a:xfrm>
            <a:off x="572493" y="238539"/>
            <a:ext cx="11047013" cy="1434415"/>
          </a:xfrm>
        </p:spPr>
        <p:txBody>
          <a:bodyPr anchor="b">
            <a:normAutofit/>
          </a:bodyPr>
          <a:lstStyle/>
          <a:p>
            <a:r>
              <a:rPr lang="ja-JP" altLang="en-US" sz="5400"/>
              <a:t>結果</a:t>
            </a:r>
          </a:p>
        </p:txBody>
      </p:sp>
      <p:sp>
        <p:nvSpPr>
          <p:cNvPr id="18" name="sketch line">
            <a:extLst>
              <a:ext uri="{FF2B5EF4-FFF2-40B4-BE49-F238E27FC236}">
                <a16:creationId xmlns:a16="http://schemas.microsoft.com/office/drawing/2014/main" id="{927D5270-6648-4CC1-8F78-48BE299CAC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7">
            <a:extLst>
              <a:ext uri="{FF2B5EF4-FFF2-40B4-BE49-F238E27FC236}">
                <a16:creationId xmlns:a16="http://schemas.microsoft.com/office/drawing/2014/main" id="{1BB5B628-53E8-D842-945D-2A8E89081649}"/>
              </a:ext>
            </a:extLst>
          </p:cNvPr>
          <p:cNvPicPr>
            <a:picLocks noChangeAspect="1"/>
          </p:cNvPicPr>
          <p:nvPr/>
        </p:nvPicPr>
        <p:blipFill rotWithShape="1">
          <a:blip r:embed="rId3">
            <a:extLst>
              <a:ext uri="{28A0092B-C50C-407E-A947-70E740481C1C}">
                <a14:useLocalDpi xmlns:a14="http://schemas.microsoft.com/office/drawing/2010/main" val="0"/>
              </a:ext>
            </a:extLst>
          </a:blip>
          <a:srcRect l="4002" r="1738" b="-1"/>
          <a:stretch/>
        </p:blipFill>
        <p:spPr>
          <a:xfrm>
            <a:off x="8469947" y="2959856"/>
            <a:ext cx="3719005" cy="3945521"/>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1" name="コンテンツ プレースホルダー 10">
            <a:extLst>
              <a:ext uri="{FF2B5EF4-FFF2-40B4-BE49-F238E27FC236}">
                <a16:creationId xmlns:a16="http://schemas.microsoft.com/office/drawing/2014/main" id="{29F952BE-AF53-D143-B914-BF964453B624}"/>
              </a:ext>
            </a:extLst>
          </p:cNvPr>
          <p:cNvSpPr txBox="1">
            <a:spLocks noGrp="1"/>
          </p:cNvSpPr>
          <p:nvPr>
            <p:ph idx="1"/>
          </p:nvPr>
        </p:nvSpPr>
        <p:spPr>
          <a:xfrm>
            <a:off x="572493" y="2503866"/>
            <a:ext cx="10061721" cy="5136275"/>
          </a:xfrm>
        </p:spPr>
        <p:txBody>
          <a:bodyPr rot="0" spcFirstLastPara="0" vert="horz" lIns="91440" tIns="45720" rIns="91440" bIns="45720" numCol="1" spcCol="0" rtlCol="0" fromWordArt="0" anchor="t" anchorCtr="0" forceAA="0" compatLnSpc="1">
            <a:prstTxWarp prst="textNoShape">
              <a:avLst/>
            </a:prstTxWarp>
            <a:norm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457200" indent="-457200"/>
            <a:r>
              <a:rPr lang="ja-JP" altLang="en-US" sz="3200"/>
              <a:t>ゴミ箱の容量増加による街の散乱ゴミを大幅に軽減</a:t>
            </a:r>
            <a:endParaRPr lang="en-US" altLang="ja-JP" sz="3200"/>
          </a:p>
          <a:p>
            <a:pPr marL="457200" indent="-457200"/>
            <a:endParaRPr lang="en-US" altLang="ja-JP" sz="3200"/>
          </a:p>
          <a:p>
            <a:pPr marL="457200" indent="-457200"/>
            <a:endParaRPr lang="en-US" altLang="ja-JP" sz="3200"/>
          </a:p>
          <a:p>
            <a:pPr marL="457200" indent="-457200"/>
            <a:r>
              <a:rPr lang="ja-JP" altLang="en-US" sz="3200"/>
              <a:t>ゴミの回収頻度が五割以下に減少</a:t>
            </a:r>
            <a:endParaRPr lang="en-US" altLang="ja-JP" sz="3200"/>
          </a:p>
          <a:p>
            <a:pPr marL="457200" indent="-457200"/>
            <a:endParaRPr lang="ja-JP" altLang="en-US" sz="3200"/>
          </a:p>
        </p:txBody>
      </p:sp>
    </p:spTree>
    <p:extLst>
      <p:ext uri="{BB962C8B-B14F-4D97-AF65-F5344CB8AC3E}">
        <p14:creationId xmlns:p14="http://schemas.microsoft.com/office/powerpoint/2010/main" val="2502506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C1C40A10-1D69-834A-B12B-D3D5CE71E4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21" b="9579"/>
          <a:stretch/>
        </p:blipFill>
        <p:spPr>
          <a:xfrm>
            <a:off x="20" y="10"/>
            <a:ext cx="12191980" cy="6857990"/>
          </a:xfrm>
          <a:prstGeom prst="rect">
            <a:avLst/>
          </a:prstGeom>
        </p:spPr>
      </p:pic>
      <p:pic>
        <p:nvPicPr>
          <p:cNvPr id="5" name="図 5">
            <a:extLst>
              <a:ext uri="{FF2B5EF4-FFF2-40B4-BE49-F238E27FC236}">
                <a16:creationId xmlns:a16="http://schemas.microsoft.com/office/drawing/2014/main" id="{E83729F7-DD4C-3C48-9A2B-47D603E7E126}"/>
              </a:ext>
            </a:extLst>
          </p:cNvPr>
          <p:cNvPicPr>
            <a:picLocks noChangeAspect="1"/>
          </p:cNvPicPr>
          <p:nvPr/>
        </p:nvPicPr>
        <p:blipFill rotWithShape="1">
          <a:blip r:embed="rId4">
            <a:extLst>
              <a:ext uri="{28A0092B-C50C-407E-A947-70E740481C1C}">
                <a14:useLocalDpi xmlns:a14="http://schemas.microsoft.com/office/drawing/2010/main" val="0"/>
              </a:ext>
            </a:extLst>
          </a:blip>
          <a:srcRect r="-4" b="6097"/>
          <a:stretch/>
        </p:blipFill>
        <p:spPr>
          <a:xfrm>
            <a:off x="543604" y="3095625"/>
            <a:ext cx="3573513" cy="33554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mc:AlternateContent xmlns:mc="http://schemas.openxmlformats.org/markup-compatibility/2006" xmlns:p14="http://schemas.microsoft.com/office/powerpoint/2010/main">
        <mc:Choice Requires="p14">
          <p:contentPart p14:bwMode="auto" r:id="rId5">
            <p14:nvContentPartPr>
              <p14:cNvPr id="3" name="インク 2">
                <a:extLst>
                  <a:ext uri="{FF2B5EF4-FFF2-40B4-BE49-F238E27FC236}">
                    <a16:creationId xmlns:a16="http://schemas.microsoft.com/office/drawing/2014/main" id="{34D158D2-4267-AC4E-85E8-3E002C9CEA25}"/>
                  </a:ext>
                </a:extLst>
              </p14:cNvPr>
              <p14:cNvContentPartPr/>
              <p14:nvPr/>
            </p14:nvContentPartPr>
            <p14:xfrm>
              <a:off x="116625" y="-317560"/>
              <a:ext cx="360" cy="7715520"/>
            </p14:xfrm>
          </p:contentPart>
        </mc:Choice>
        <mc:Fallback xmlns="">
          <p:pic>
            <p:nvPicPr>
              <p:cNvPr id="3" name="インク 2">
                <a:extLst>
                  <a:ext uri="{FF2B5EF4-FFF2-40B4-BE49-F238E27FC236}">
                    <a16:creationId xmlns:a16="http://schemas.microsoft.com/office/drawing/2014/main" id="{34D158D2-4267-AC4E-85E8-3E002C9CEA25}"/>
                  </a:ext>
                </a:extLst>
              </p:cNvPr>
              <p:cNvPicPr/>
              <p:nvPr/>
            </p:nvPicPr>
            <p:blipFill>
              <a:blip r:embed="rId6"/>
              <a:stretch>
                <a:fillRect/>
              </a:stretch>
            </p:blipFill>
            <p:spPr>
              <a:xfrm>
                <a:off x="107625" y="-326560"/>
                <a:ext cx="18000" cy="773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インク 5">
                <a:extLst>
                  <a:ext uri="{FF2B5EF4-FFF2-40B4-BE49-F238E27FC236}">
                    <a16:creationId xmlns:a16="http://schemas.microsoft.com/office/drawing/2014/main" id="{28E92275-59B3-A541-B0B3-9492DDE4429A}"/>
                  </a:ext>
                </a:extLst>
              </p14:cNvPr>
              <p14:cNvContentPartPr/>
              <p14:nvPr/>
            </p14:nvContentPartPr>
            <p14:xfrm>
              <a:off x="12038745" y="-281200"/>
              <a:ext cx="360" cy="7977600"/>
            </p14:xfrm>
          </p:contentPart>
        </mc:Choice>
        <mc:Fallback xmlns="">
          <p:pic>
            <p:nvPicPr>
              <p:cNvPr id="6" name="インク 5">
                <a:extLst>
                  <a:ext uri="{FF2B5EF4-FFF2-40B4-BE49-F238E27FC236}">
                    <a16:creationId xmlns:a16="http://schemas.microsoft.com/office/drawing/2014/main" id="{28E92275-59B3-A541-B0B3-9492DDE4429A}"/>
                  </a:ext>
                </a:extLst>
              </p:cNvPr>
              <p:cNvPicPr/>
              <p:nvPr/>
            </p:nvPicPr>
            <p:blipFill>
              <a:blip r:embed="rId8"/>
              <a:stretch>
                <a:fillRect/>
              </a:stretch>
            </p:blipFill>
            <p:spPr>
              <a:xfrm>
                <a:off x="12030105" y="-289840"/>
                <a:ext cx="18000" cy="799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インク 6">
                <a:extLst>
                  <a:ext uri="{FF2B5EF4-FFF2-40B4-BE49-F238E27FC236}">
                    <a16:creationId xmlns:a16="http://schemas.microsoft.com/office/drawing/2014/main" id="{79136442-E8D7-FC42-86CF-D1D28874DA2B}"/>
                  </a:ext>
                </a:extLst>
              </p14:cNvPr>
              <p14:cNvContentPartPr/>
              <p14:nvPr/>
            </p14:nvContentPartPr>
            <p14:xfrm>
              <a:off x="-298455" y="116240"/>
              <a:ext cx="12816000" cy="360"/>
            </p14:xfrm>
          </p:contentPart>
        </mc:Choice>
        <mc:Fallback xmlns="">
          <p:pic>
            <p:nvPicPr>
              <p:cNvPr id="7" name="インク 6">
                <a:extLst>
                  <a:ext uri="{FF2B5EF4-FFF2-40B4-BE49-F238E27FC236}">
                    <a16:creationId xmlns:a16="http://schemas.microsoft.com/office/drawing/2014/main" id="{79136442-E8D7-FC42-86CF-D1D28874DA2B}"/>
                  </a:ext>
                </a:extLst>
              </p:cNvPr>
              <p:cNvPicPr/>
              <p:nvPr/>
            </p:nvPicPr>
            <p:blipFill>
              <a:blip r:embed="rId10"/>
              <a:stretch>
                <a:fillRect/>
              </a:stretch>
            </p:blipFill>
            <p:spPr>
              <a:xfrm>
                <a:off x="-307095" y="107240"/>
                <a:ext cx="12833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インク 7">
                <a:extLst>
                  <a:ext uri="{FF2B5EF4-FFF2-40B4-BE49-F238E27FC236}">
                    <a16:creationId xmlns:a16="http://schemas.microsoft.com/office/drawing/2014/main" id="{AD3E3C34-810E-A045-8FDD-69457BC7C83E}"/>
                  </a:ext>
                </a:extLst>
              </p14:cNvPr>
              <p14:cNvContentPartPr/>
              <p14:nvPr/>
            </p14:nvContentPartPr>
            <p14:xfrm>
              <a:off x="-135015" y="6783440"/>
              <a:ext cx="12652560" cy="360"/>
            </p14:xfrm>
          </p:contentPart>
        </mc:Choice>
        <mc:Fallback xmlns="">
          <p:pic>
            <p:nvPicPr>
              <p:cNvPr id="8" name="インク 7">
                <a:extLst>
                  <a:ext uri="{FF2B5EF4-FFF2-40B4-BE49-F238E27FC236}">
                    <a16:creationId xmlns:a16="http://schemas.microsoft.com/office/drawing/2014/main" id="{AD3E3C34-810E-A045-8FDD-69457BC7C83E}"/>
                  </a:ext>
                </a:extLst>
              </p:cNvPr>
              <p:cNvPicPr/>
              <p:nvPr/>
            </p:nvPicPr>
            <p:blipFill>
              <a:blip r:embed="rId12"/>
              <a:stretch>
                <a:fillRect/>
              </a:stretch>
            </p:blipFill>
            <p:spPr>
              <a:xfrm>
                <a:off x="-144015" y="6774800"/>
                <a:ext cx="12670200" cy="18000"/>
              </a:xfrm>
              <a:prstGeom prst="rect">
                <a:avLst/>
              </a:prstGeom>
            </p:spPr>
          </p:pic>
        </mc:Fallback>
      </mc:AlternateContent>
    </p:spTree>
    <p:extLst>
      <p:ext uri="{BB962C8B-B14F-4D97-AF65-F5344CB8AC3E}">
        <p14:creationId xmlns:p14="http://schemas.microsoft.com/office/powerpoint/2010/main" val="198970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00ECE823-30F6-A74B-BE41-2075963A6C70}"/>
              </a:ext>
            </a:extLst>
          </p:cNvPr>
          <p:cNvSpPr>
            <a:spLocks noGrp="1"/>
          </p:cNvSpPr>
          <p:nvPr>
            <p:ph type="title"/>
          </p:nvPr>
        </p:nvSpPr>
        <p:spPr>
          <a:xfrm>
            <a:off x="838200" y="365125"/>
            <a:ext cx="10515600" cy="1325563"/>
          </a:xfrm>
        </p:spPr>
        <p:txBody>
          <a:bodyPr>
            <a:normAutofit/>
          </a:bodyPr>
          <a:lstStyle/>
          <a:p>
            <a:r>
              <a:rPr kumimoji="1" lang="ja-JP" altLang="en-US" sz="5400" dirty="0"/>
              <a:t>課題</a:t>
            </a: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53453949-C0F2-8F46-99DA-80099584FC63}"/>
              </a:ext>
            </a:extLst>
          </p:cNvPr>
          <p:cNvSpPr>
            <a:spLocks noGrp="1"/>
          </p:cNvSpPr>
          <p:nvPr>
            <p:ph idx="1"/>
          </p:nvPr>
        </p:nvSpPr>
        <p:spPr>
          <a:xfrm>
            <a:off x="1007364" y="2606040"/>
            <a:ext cx="10515600" cy="4251960"/>
          </a:xfrm>
        </p:spPr>
        <p:txBody>
          <a:bodyPr>
            <a:normAutofit/>
          </a:bodyPr>
          <a:lstStyle/>
          <a:p>
            <a:r>
              <a:rPr lang="en-US" altLang="ja-JP" sz="3600"/>
              <a:t> </a:t>
            </a:r>
            <a:r>
              <a:rPr kumimoji="1" lang="ja-JP" altLang="en-US" sz="3600"/>
              <a:t>国内での導入例が少ない</a:t>
            </a:r>
            <a:endParaRPr kumimoji="1" lang="en-US" altLang="ja-JP" sz="3600"/>
          </a:p>
          <a:p>
            <a:pPr marL="0" indent="0">
              <a:buNone/>
            </a:pPr>
            <a:endParaRPr kumimoji="1" lang="en-US" altLang="ja-JP" sz="3600"/>
          </a:p>
          <a:p>
            <a:pPr marL="0" indent="0">
              <a:buNone/>
            </a:pPr>
            <a:endParaRPr kumimoji="1" lang="en-US" altLang="ja-JP" sz="3600"/>
          </a:p>
          <a:p>
            <a:r>
              <a:rPr lang="en-US" altLang="ja-JP" sz="3600"/>
              <a:t> </a:t>
            </a:r>
            <a:r>
              <a:rPr lang="ja-JP" altLang="en-US" sz="3600"/>
              <a:t>ゴミ箱の位置が分かりにくい</a:t>
            </a:r>
            <a:endParaRPr kumimoji="1" lang="ja-JP" altLang="en-US" sz="3600"/>
          </a:p>
        </p:txBody>
      </p:sp>
      <p:pic>
        <p:nvPicPr>
          <p:cNvPr id="4" name="図 4">
            <a:extLst>
              <a:ext uri="{FF2B5EF4-FFF2-40B4-BE49-F238E27FC236}">
                <a16:creationId xmlns:a16="http://schemas.microsoft.com/office/drawing/2014/main" id="{D5580BC7-D79C-6746-B228-207961EE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358" y="2032900"/>
            <a:ext cx="4459975" cy="4459975"/>
          </a:xfrm>
          <a:prstGeom prst="rect">
            <a:avLst/>
          </a:prstGeom>
        </p:spPr>
      </p:pic>
    </p:spTree>
    <p:extLst>
      <p:ext uri="{BB962C8B-B14F-4D97-AF65-F5344CB8AC3E}">
        <p14:creationId xmlns:p14="http://schemas.microsoft.com/office/powerpoint/2010/main" val="277559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DE337E-4460-1444-83F9-8EC9350F0546}"/>
              </a:ext>
            </a:extLst>
          </p:cNvPr>
          <p:cNvSpPr>
            <a:spLocks noGrp="1"/>
          </p:cNvSpPr>
          <p:nvPr>
            <p:ph type="title"/>
          </p:nvPr>
        </p:nvSpPr>
        <p:spPr>
          <a:xfrm>
            <a:off x="572493" y="238539"/>
            <a:ext cx="11018520" cy="1434415"/>
          </a:xfrm>
        </p:spPr>
        <p:txBody>
          <a:bodyPr anchor="b">
            <a:normAutofit/>
          </a:bodyPr>
          <a:lstStyle/>
          <a:p>
            <a:r>
              <a:rPr lang="ja-JP" altLang="en-US" sz="5400"/>
              <a:t>仮説</a:t>
            </a:r>
            <a:endParaRPr kumimoji="1" lang="ja-JP" altLang="en-US" sz="5400"/>
          </a:p>
        </p:txBody>
      </p:sp>
      <p:sp>
        <p:nvSpPr>
          <p:cNvPr id="3" name="コンテンツ プレースホルダー 2">
            <a:extLst>
              <a:ext uri="{FF2B5EF4-FFF2-40B4-BE49-F238E27FC236}">
                <a16:creationId xmlns:a16="http://schemas.microsoft.com/office/drawing/2014/main" id="{4718A4EA-37AD-BB46-849A-91046ECA3E3D}"/>
              </a:ext>
            </a:extLst>
          </p:cNvPr>
          <p:cNvSpPr>
            <a:spLocks noGrp="1"/>
          </p:cNvSpPr>
          <p:nvPr>
            <p:ph idx="1"/>
          </p:nvPr>
        </p:nvSpPr>
        <p:spPr>
          <a:xfrm>
            <a:off x="1032867" y="2646969"/>
            <a:ext cx="8222257" cy="5058974"/>
          </a:xfrm>
        </p:spPr>
        <p:txBody>
          <a:bodyPr numCol="1" anchor="t">
            <a:noAutofit/>
          </a:bodyPr>
          <a:lstStyle/>
          <a:p>
            <a:pPr marL="0" indent="0">
              <a:buNone/>
            </a:pPr>
            <a:r>
              <a:rPr kumimoji="1" lang="ja-JP" altLang="en-US" sz="3600" u="sng" dirty="0"/>
              <a:t>広告付きのゴミ箱位置情報アプリ</a:t>
            </a:r>
            <a:r>
              <a:rPr kumimoji="1" lang="ja-JP" altLang="en-US" sz="3600" dirty="0"/>
              <a:t>を</a:t>
            </a:r>
          </a:p>
          <a:p>
            <a:pPr marL="0" indent="0">
              <a:buNone/>
            </a:pPr>
            <a:r>
              <a:rPr kumimoji="1" lang="ja-JP" altLang="en-US" sz="3600" dirty="0"/>
              <a:t>提供することによって、</a:t>
            </a:r>
            <a:r>
              <a:rPr kumimoji="1" lang="en-US" altLang="ja-JP" sz="3600" dirty="0" err="1"/>
              <a:t>Iot</a:t>
            </a:r>
            <a:r>
              <a:rPr kumimoji="1" lang="ja-JP" altLang="en-US" sz="3600" dirty="0"/>
              <a:t>ゴミ箱</a:t>
            </a:r>
            <a:r>
              <a:rPr lang="ja-JP" altLang="en-US" sz="3600" dirty="0"/>
              <a:t>の</a:t>
            </a:r>
          </a:p>
          <a:p>
            <a:pPr marL="0" indent="0">
              <a:buNone/>
            </a:pPr>
            <a:r>
              <a:rPr lang="ja-JP" altLang="en-US" sz="3600" dirty="0"/>
              <a:t>導入促進と外出先でのゴミ問題を</a:t>
            </a:r>
          </a:p>
          <a:p>
            <a:pPr marL="0" indent="0">
              <a:buNone/>
            </a:pPr>
            <a:r>
              <a:rPr lang="ja-JP" altLang="en-US" sz="3600" dirty="0"/>
              <a:t>解決できるのではないか</a:t>
            </a:r>
            <a:endParaRPr kumimoji="1" lang="ja-JP" altLang="en-US" sz="3600" dirty="0"/>
          </a:p>
        </p:txBody>
      </p:sp>
      <p:pic>
        <p:nvPicPr>
          <p:cNvPr id="4" name="図 4">
            <a:extLst>
              <a:ext uri="{FF2B5EF4-FFF2-40B4-BE49-F238E27FC236}">
                <a16:creationId xmlns:a16="http://schemas.microsoft.com/office/drawing/2014/main" id="{BCDCAD67-D19F-5E4A-8C41-429746160A70}"/>
              </a:ext>
            </a:extLst>
          </p:cNvPr>
          <p:cNvPicPr>
            <a:picLocks noChangeAspect="1"/>
          </p:cNvPicPr>
          <p:nvPr/>
        </p:nvPicPr>
        <p:blipFill rotWithShape="1">
          <a:blip r:embed="rId3">
            <a:extLst>
              <a:ext uri="{28A0092B-C50C-407E-A947-70E740481C1C}">
                <a14:useLocalDpi xmlns:a14="http://schemas.microsoft.com/office/drawing/2010/main" val="0"/>
              </a:ext>
            </a:extLst>
          </a:blip>
          <a:srcRect l="3795" r="-3" b="-3"/>
          <a:stretch/>
        </p:blipFill>
        <p:spPr>
          <a:xfrm>
            <a:off x="8421783" y="3083316"/>
            <a:ext cx="3941064" cy="4096512"/>
          </a:xfrm>
          <a:prstGeom prst="rect">
            <a:avLst/>
          </a:prstGeom>
        </p:spPr>
      </p:pic>
      <p:pic>
        <p:nvPicPr>
          <p:cNvPr id="5" name="図 5">
            <a:extLst>
              <a:ext uri="{FF2B5EF4-FFF2-40B4-BE49-F238E27FC236}">
                <a16:creationId xmlns:a16="http://schemas.microsoft.com/office/drawing/2014/main" id="{25B147CC-519D-D34E-8BE2-E163DE5AE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133186" y="1482014"/>
            <a:ext cx="11925628" cy="690477"/>
          </a:xfrm>
          <a:prstGeom prst="rect">
            <a:avLst/>
          </a:prstGeom>
        </p:spPr>
      </p:pic>
    </p:spTree>
    <p:extLst>
      <p:ext uri="{BB962C8B-B14F-4D97-AF65-F5344CB8AC3E}">
        <p14:creationId xmlns:p14="http://schemas.microsoft.com/office/powerpoint/2010/main" val="176520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7A7B51A-DB23-304C-B321-52439BF4A933}"/>
              </a:ext>
            </a:extLst>
          </p:cNvPr>
          <p:cNvSpPr>
            <a:spLocks noGrp="1"/>
          </p:cNvSpPr>
          <p:nvPr>
            <p:ph type="title"/>
          </p:nvPr>
        </p:nvSpPr>
        <p:spPr>
          <a:xfrm>
            <a:off x="5297593" y="581119"/>
            <a:ext cx="6251110" cy="1783080"/>
          </a:xfrm>
        </p:spPr>
        <p:txBody>
          <a:bodyPr anchor="b">
            <a:normAutofit/>
          </a:bodyPr>
          <a:lstStyle/>
          <a:p>
            <a:r>
              <a:rPr lang="ja-JP" altLang="en-US" sz="5400" dirty="0"/>
              <a:t>調査</a:t>
            </a:r>
            <a:endParaRPr kumimoji="1" lang="ja-JP" altLang="en-US" sz="5400" dirty="0"/>
          </a:p>
        </p:txBody>
      </p:sp>
      <p:pic>
        <p:nvPicPr>
          <p:cNvPr id="4" name="図 4">
            <a:extLst>
              <a:ext uri="{FF2B5EF4-FFF2-40B4-BE49-F238E27FC236}">
                <a16:creationId xmlns:a16="http://schemas.microsoft.com/office/drawing/2014/main" id="{4DA5468B-E15A-E04A-9060-C838482F1B90}"/>
              </a:ext>
            </a:extLst>
          </p:cNvPr>
          <p:cNvPicPr>
            <a:picLocks noChangeAspect="1"/>
          </p:cNvPicPr>
          <p:nvPr/>
        </p:nvPicPr>
        <p:blipFill rotWithShape="1">
          <a:blip r:embed="rId3">
            <a:extLst>
              <a:ext uri="{28A0092B-C50C-407E-A947-70E740481C1C}">
                <a14:useLocalDpi xmlns:a14="http://schemas.microsoft.com/office/drawing/2010/main" val="0"/>
              </a:ext>
            </a:extLst>
          </a:blip>
          <a:srcRect l="19214" r="1287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4D81A130-1BC8-BC41-8FA9-00168B03F8A3}"/>
              </a:ext>
            </a:extLst>
          </p:cNvPr>
          <p:cNvSpPr>
            <a:spLocks noGrp="1"/>
          </p:cNvSpPr>
          <p:nvPr>
            <p:ph idx="1"/>
          </p:nvPr>
        </p:nvSpPr>
        <p:spPr>
          <a:xfrm>
            <a:off x="4995968" y="3452715"/>
            <a:ext cx="8048625" cy="3483864"/>
          </a:xfrm>
        </p:spPr>
        <p:txBody>
          <a:bodyPr>
            <a:normAutofit/>
          </a:bodyPr>
          <a:lstStyle/>
          <a:p>
            <a:pPr marL="0" indent="0">
              <a:buNone/>
            </a:pPr>
            <a:r>
              <a:rPr lang="ja-JP" altLang="en-US" sz="3200"/>
              <a:t>① 街にゴミ箱が何個あるのか調べる</a:t>
            </a:r>
          </a:p>
          <a:p>
            <a:pPr marL="0" indent="0">
              <a:buNone/>
            </a:pPr>
            <a:endParaRPr kumimoji="1" lang="ja-JP" altLang="en-US" sz="3200"/>
          </a:p>
          <a:p>
            <a:pPr marL="0" indent="0">
              <a:buNone/>
            </a:pPr>
            <a:r>
              <a:rPr lang="ja-JP" altLang="en-US" sz="3200"/>
              <a:t>②校内アンケートの実施</a:t>
            </a:r>
            <a:endParaRPr kumimoji="1" lang="ja-JP" altLang="en-US" sz="3200"/>
          </a:p>
        </p:txBody>
      </p:sp>
      <mc:AlternateContent xmlns:mc="http://schemas.openxmlformats.org/markup-compatibility/2006" xmlns:p14="http://schemas.microsoft.com/office/powerpoint/2010/main">
        <mc:Choice Requires="p14">
          <p:contentPart p14:bwMode="auto" r:id="rId4">
            <p14:nvContentPartPr>
              <p14:cNvPr id="5" name="インク 4">
                <a:extLst>
                  <a:ext uri="{FF2B5EF4-FFF2-40B4-BE49-F238E27FC236}">
                    <a16:creationId xmlns:a16="http://schemas.microsoft.com/office/drawing/2014/main" id="{201D7A8F-68E9-3A45-8C91-72D71582B075}"/>
                  </a:ext>
                </a:extLst>
              </p14:cNvPr>
              <p14:cNvContentPartPr/>
              <p14:nvPr/>
            </p14:nvContentPartPr>
            <p14:xfrm>
              <a:off x="11032905" y="3603560"/>
              <a:ext cx="360" cy="360"/>
            </p14:xfrm>
          </p:contentPart>
        </mc:Choice>
        <mc:Fallback xmlns="">
          <p:pic>
            <p:nvPicPr>
              <p:cNvPr id="5" name="インク 4">
                <a:extLst>
                  <a:ext uri="{FF2B5EF4-FFF2-40B4-BE49-F238E27FC236}">
                    <a16:creationId xmlns:a16="http://schemas.microsoft.com/office/drawing/2014/main" id="{201D7A8F-68E9-3A45-8C91-72D71582B075}"/>
                  </a:ext>
                </a:extLst>
              </p:cNvPr>
              <p:cNvPicPr/>
              <p:nvPr/>
            </p:nvPicPr>
            <p:blipFill>
              <a:blip r:embed="rId5"/>
              <a:stretch>
                <a:fillRect/>
              </a:stretch>
            </p:blipFill>
            <p:spPr>
              <a:xfrm>
                <a:off x="11024265" y="35945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1C2050CB-1F52-624C-BDA8-659FFCA50166}"/>
                  </a:ext>
                </a:extLst>
              </p14:cNvPr>
              <p14:cNvContentPartPr/>
              <p14:nvPr/>
            </p14:nvContentPartPr>
            <p14:xfrm>
              <a:off x="10715385" y="4667000"/>
              <a:ext cx="360" cy="360"/>
            </p14:xfrm>
          </p:contentPart>
        </mc:Choice>
        <mc:Fallback xmlns="">
          <p:pic>
            <p:nvPicPr>
              <p:cNvPr id="6" name="インク 5">
                <a:extLst>
                  <a:ext uri="{FF2B5EF4-FFF2-40B4-BE49-F238E27FC236}">
                    <a16:creationId xmlns:a16="http://schemas.microsoft.com/office/drawing/2014/main" id="{1C2050CB-1F52-624C-BDA8-659FFCA50166}"/>
                  </a:ext>
                </a:extLst>
              </p:cNvPr>
              <p:cNvPicPr/>
              <p:nvPr/>
            </p:nvPicPr>
            <p:blipFill>
              <a:blip r:embed="rId5"/>
              <a:stretch>
                <a:fillRect/>
              </a:stretch>
            </p:blipFill>
            <p:spPr>
              <a:xfrm>
                <a:off x="10706745" y="46583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インク 6">
                <a:extLst>
                  <a:ext uri="{FF2B5EF4-FFF2-40B4-BE49-F238E27FC236}">
                    <a16:creationId xmlns:a16="http://schemas.microsoft.com/office/drawing/2014/main" id="{579608DA-E853-3A47-8432-15409657F38A}"/>
                  </a:ext>
                </a:extLst>
              </p14:cNvPr>
              <p14:cNvContentPartPr/>
              <p14:nvPr/>
            </p14:nvContentPartPr>
            <p14:xfrm>
              <a:off x="9381945" y="5087840"/>
              <a:ext cx="360" cy="360"/>
            </p14:xfrm>
          </p:contentPart>
        </mc:Choice>
        <mc:Fallback xmlns="">
          <p:pic>
            <p:nvPicPr>
              <p:cNvPr id="7" name="インク 6">
                <a:extLst>
                  <a:ext uri="{FF2B5EF4-FFF2-40B4-BE49-F238E27FC236}">
                    <a16:creationId xmlns:a16="http://schemas.microsoft.com/office/drawing/2014/main" id="{579608DA-E853-3A47-8432-15409657F38A}"/>
                  </a:ext>
                </a:extLst>
              </p:cNvPr>
              <p:cNvPicPr/>
              <p:nvPr/>
            </p:nvPicPr>
            <p:blipFill>
              <a:blip r:embed="rId5"/>
              <a:stretch>
                <a:fillRect/>
              </a:stretch>
            </p:blipFill>
            <p:spPr>
              <a:xfrm>
                <a:off x="9373305" y="5078840"/>
                <a:ext cx="18000" cy="18000"/>
              </a:xfrm>
              <a:prstGeom prst="rect">
                <a:avLst/>
              </a:prstGeom>
            </p:spPr>
          </p:pic>
        </mc:Fallback>
      </mc:AlternateContent>
    </p:spTree>
    <p:extLst>
      <p:ext uri="{BB962C8B-B14F-4D97-AF65-F5344CB8AC3E}">
        <p14:creationId xmlns:p14="http://schemas.microsoft.com/office/powerpoint/2010/main" val="230908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82B116A1-C1FE-5245-BD2D-168365B0D8FD}"/>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altLang="ja-JP" sz="3300" kern="1200" dirty="0">
                <a:solidFill>
                  <a:schemeClr val="tx1"/>
                </a:solidFill>
                <a:latin typeface="+mj-lt"/>
                <a:ea typeface="+mj-ea"/>
                <a:cs typeface="+mj-cs"/>
              </a:rPr>
              <a:t>①</a:t>
            </a:r>
            <a:r>
              <a:rPr lang="ja-JP" altLang="en-US" sz="3300" kern="1200" dirty="0">
                <a:solidFill>
                  <a:schemeClr val="tx1"/>
                </a:solidFill>
                <a:latin typeface="+mj-lt"/>
                <a:ea typeface="+mj-ea"/>
                <a:cs typeface="+mj-cs"/>
              </a:rPr>
              <a:t>街にゴミ箱が何個あるのか調べる</a:t>
            </a:r>
          </a:p>
        </p:txBody>
      </p:sp>
      <p:pic>
        <p:nvPicPr>
          <p:cNvPr id="11" name="図 11">
            <a:extLst>
              <a:ext uri="{FF2B5EF4-FFF2-40B4-BE49-F238E27FC236}">
                <a16:creationId xmlns:a16="http://schemas.microsoft.com/office/drawing/2014/main" id="{854EC4EA-15D2-7D48-8085-029BFA52734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 b="22307"/>
          <a:stretch/>
        </p:blipFill>
        <p:spPr>
          <a:xfrm>
            <a:off x="321628" y="320511"/>
            <a:ext cx="3794760" cy="3930978"/>
          </a:xfrm>
          <a:prstGeom prst="rect">
            <a:avLst/>
          </a:prstGeom>
        </p:spPr>
      </p:pic>
      <p:pic>
        <p:nvPicPr>
          <p:cNvPr id="4" name="図 4">
            <a:extLst>
              <a:ext uri="{FF2B5EF4-FFF2-40B4-BE49-F238E27FC236}">
                <a16:creationId xmlns:a16="http://schemas.microsoft.com/office/drawing/2014/main" id="{E3D103B7-77AC-A14A-9937-162E191BE5C2}"/>
              </a:ext>
            </a:extLst>
          </p:cNvPr>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t="8173" r="-2" b="14134"/>
          <a:stretch/>
        </p:blipFill>
        <p:spPr>
          <a:xfrm>
            <a:off x="4198385" y="320511"/>
            <a:ext cx="3794760" cy="3930978"/>
          </a:xfrm>
          <a:prstGeom prst="rect">
            <a:avLst/>
          </a:prstGeom>
        </p:spPr>
      </p:pic>
      <p:pic>
        <p:nvPicPr>
          <p:cNvPr id="19" name="図 22">
            <a:extLst>
              <a:ext uri="{FF2B5EF4-FFF2-40B4-BE49-F238E27FC236}">
                <a16:creationId xmlns:a16="http://schemas.microsoft.com/office/drawing/2014/main" id="{8D94342B-FE03-B944-AB15-4323E5E9124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059" r="-2" b="21248"/>
          <a:stretch/>
        </p:blipFill>
        <p:spPr>
          <a:xfrm>
            <a:off x="8075142" y="320511"/>
            <a:ext cx="3794760" cy="3930978"/>
          </a:xfrm>
          <a:prstGeom prst="rect">
            <a:avLst/>
          </a:prstGeom>
        </p:spPr>
      </p:pic>
      <p:cxnSp>
        <p:nvCxnSpPr>
          <p:cNvPr id="31" name="Straight Connector 30">
            <a:extLst>
              <a:ext uri="{FF2B5EF4-FFF2-40B4-BE49-F238E27FC236}">
                <a16:creationId xmlns:a16="http://schemas.microsoft.com/office/drawing/2014/main" id="{60188E89-AF78-40F6-B787-E9BD9C62568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F97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27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図 6">
            <a:extLst>
              <a:ext uri="{FF2B5EF4-FFF2-40B4-BE49-F238E27FC236}">
                <a16:creationId xmlns:a16="http://schemas.microsoft.com/office/drawing/2014/main" id="{CED63E30-5ED8-2F44-8A09-2CD2D96E22C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04"/>
          <a:stretch/>
        </p:blipFill>
        <p:spPr>
          <a:xfrm>
            <a:off x="20" y="1282"/>
            <a:ext cx="12191980" cy="6856718"/>
          </a:xfrm>
          <a:prstGeom prst="rect">
            <a:avLst/>
          </a:prstGeom>
        </p:spPr>
      </p:pic>
      <p:sp>
        <p:nvSpPr>
          <p:cNvPr id="7" name="四角形 6">
            <a:extLst>
              <a:ext uri="{FF2B5EF4-FFF2-40B4-BE49-F238E27FC236}">
                <a16:creationId xmlns:a16="http://schemas.microsoft.com/office/drawing/2014/main" id="{22D3C4FF-A2FB-F94A-B6EB-471F66182653}"/>
              </a:ext>
            </a:extLst>
          </p:cNvPr>
          <p:cNvSpPr/>
          <p:nvPr/>
        </p:nvSpPr>
        <p:spPr>
          <a:xfrm>
            <a:off x="6956779" y="4065722"/>
            <a:ext cx="5235222" cy="2790996"/>
          </a:xfrm>
          <a:prstGeom prst="rect">
            <a:avLst/>
          </a:prstGeom>
          <a:solidFill>
            <a:schemeClr val="bg1">
              <a:alpha val="50000"/>
            </a:schemeClr>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2" name="コンテンツ プレースホルダー 9">
            <a:extLst>
              <a:ext uri="{FF2B5EF4-FFF2-40B4-BE49-F238E27FC236}">
                <a16:creationId xmlns:a16="http://schemas.microsoft.com/office/drawing/2014/main" id="{917EA3DD-A8FB-F64F-88DD-94DB1089BFA3}"/>
              </a:ext>
            </a:extLst>
          </p:cNvPr>
          <p:cNvSpPr txBox="1">
            <a:spLocks/>
          </p:cNvSpPr>
          <p:nvPr/>
        </p:nvSpPr>
        <p:spPr>
          <a:xfrm>
            <a:off x="7210171" y="4351472"/>
            <a:ext cx="6894576"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大分駅</a:t>
            </a:r>
            <a:r>
              <a:rPr lang="en-US" altLang="ja-JP" dirty="0"/>
              <a:t>…0</a:t>
            </a:r>
            <a:endParaRPr lang="ja-JP" altLang="en-US" dirty="0"/>
          </a:p>
          <a:p>
            <a:pPr marL="0" indent="0">
              <a:buFont typeface="Arial" panose="020B0604020202020204" pitchFamily="34" charset="0"/>
              <a:buNone/>
            </a:pPr>
            <a:endParaRPr lang="ja-JP" altLang="en-US" sz="1600" dirty="0"/>
          </a:p>
          <a:p>
            <a:pPr marL="0" indent="0">
              <a:buFont typeface="Arial" panose="020B0604020202020204" pitchFamily="34" charset="0"/>
              <a:buNone/>
            </a:pPr>
            <a:r>
              <a:rPr lang="ja-JP" altLang="en-US" dirty="0"/>
              <a:t>竹町商店街</a:t>
            </a:r>
            <a:r>
              <a:rPr lang="en-US" altLang="ja-JP" dirty="0"/>
              <a:t>…4</a:t>
            </a:r>
            <a:endParaRPr lang="ja-JP" altLang="en-US" dirty="0"/>
          </a:p>
          <a:p>
            <a:pPr marL="0" indent="0">
              <a:buFont typeface="Arial" panose="020B0604020202020204" pitchFamily="34" charset="0"/>
              <a:buNone/>
            </a:pPr>
            <a:endParaRPr lang="ja-JP" altLang="en-US" sz="1600" dirty="0"/>
          </a:p>
          <a:p>
            <a:pPr marL="0" indent="0">
              <a:buFont typeface="Arial" panose="020B0604020202020204" pitchFamily="34" charset="0"/>
              <a:buNone/>
            </a:pPr>
            <a:r>
              <a:rPr lang="ja-JP" altLang="en-US" dirty="0"/>
              <a:t>府内</a:t>
            </a:r>
            <a:r>
              <a:rPr lang="en-US" altLang="ja-JP" dirty="0"/>
              <a:t>5</a:t>
            </a:r>
            <a:r>
              <a:rPr lang="ja-JP" altLang="en-US" dirty="0"/>
              <a:t>番街、トキハ側の道</a:t>
            </a:r>
            <a:r>
              <a:rPr lang="en-US" altLang="ja-JP" dirty="0"/>
              <a:t>…4</a:t>
            </a:r>
            <a:endParaRPr lang="ja-JP" altLang="en-US" dirty="0"/>
          </a:p>
        </p:txBody>
      </p:sp>
    </p:spTree>
    <p:extLst>
      <p:ext uri="{BB962C8B-B14F-4D97-AF65-F5344CB8AC3E}">
        <p14:creationId xmlns:p14="http://schemas.microsoft.com/office/powerpoint/2010/main" val="3834159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445A82D-8874-EA4B-A570-A231FCFE6829}"/>
              </a:ext>
            </a:extLst>
          </p:cNvPr>
          <p:cNvSpPr>
            <a:spLocks noGrp="1"/>
          </p:cNvSpPr>
          <p:nvPr>
            <p:ph type="title"/>
          </p:nvPr>
        </p:nvSpPr>
        <p:spPr>
          <a:xfrm>
            <a:off x="838200" y="365125"/>
            <a:ext cx="10515600" cy="1325563"/>
          </a:xfrm>
        </p:spPr>
        <p:txBody>
          <a:bodyPr>
            <a:normAutofit/>
          </a:bodyPr>
          <a:lstStyle/>
          <a:p>
            <a:r>
              <a:rPr kumimoji="1" lang="ja-JP" altLang="en-US" sz="5400" dirty="0"/>
              <a:t>②アンケート</a:t>
            </a:r>
            <a:r>
              <a:rPr kumimoji="1" lang="ja-JP" altLang="en-US" sz="3200" dirty="0"/>
              <a:t>（</a:t>
            </a:r>
            <a:r>
              <a:rPr kumimoji="1" lang="en-US" altLang="ja-JP" sz="3200" dirty="0"/>
              <a:t>1-2</a:t>
            </a:r>
            <a:r>
              <a:rPr kumimoji="1" lang="ja-JP" altLang="en-US" sz="3200" dirty="0"/>
              <a:t>、</a:t>
            </a:r>
            <a:r>
              <a:rPr kumimoji="1" lang="en-US" altLang="ja-JP" sz="3200" dirty="0"/>
              <a:t>2-1</a:t>
            </a:r>
            <a:r>
              <a:rPr kumimoji="1" lang="ja-JP" altLang="en-US" sz="3200" dirty="0"/>
              <a:t>、</a:t>
            </a:r>
            <a:r>
              <a:rPr kumimoji="1" lang="en-US" altLang="ja-JP" sz="3200" dirty="0"/>
              <a:t>3-3</a:t>
            </a:r>
            <a:r>
              <a:rPr lang="ja-JP" altLang="en-US" sz="3200" dirty="0"/>
              <a:t>に実施）</a:t>
            </a:r>
            <a:endParaRPr kumimoji="1" lang="ja-JP" altLang="en-US" sz="3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コンテンツ プレースホルダー 3">
            <a:extLst>
              <a:ext uri="{FF2B5EF4-FFF2-40B4-BE49-F238E27FC236}">
                <a16:creationId xmlns:a16="http://schemas.microsoft.com/office/drawing/2014/main" id="{4BC17ABB-869E-7040-AF18-534300227E85}"/>
              </a:ext>
            </a:extLst>
          </p:cNvPr>
          <p:cNvGraphicFramePr>
            <a:graphicFrameLocks noGrp="1"/>
          </p:cNvGraphicFramePr>
          <p:nvPr>
            <p:ph idx="1"/>
            <p:extLst>
              <p:ext uri="{D42A27DB-BD31-4B8C-83A1-F6EECF244321}">
                <p14:modId xmlns:p14="http://schemas.microsoft.com/office/powerpoint/2010/main" val="3481240775"/>
              </p:ext>
            </p:extLst>
          </p:nvPr>
        </p:nvGraphicFramePr>
        <p:xfrm>
          <a:off x="6823074" y="2010751"/>
          <a:ext cx="5559425" cy="4729778"/>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8F3881A4-9CB3-8E47-86D7-5B228ABB2C0E}"/>
              </a:ext>
            </a:extLst>
          </p:cNvPr>
          <p:cNvSpPr txBox="1"/>
          <p:nvPr/>
        </p:nvSpPr>
        <p:spPr>
          <a:xfrm>
            <a:off x="355663" y="3002936"/>
            <a:ext cx="7953375" cy="1569660"/>
          </a:xfrm>
          <a:prstGeom prst="rect">
            <a:avLst/>
          </a:prstGeom>
          <a:noFill/>
        </p:spPr>
        <p:txBody>
          <a:bodyPr wrap="square">
            <a:spAutoFit/>
          </a:bodyPr>
          <a:lstStyle/>
          <a:p>
            <a:r>
              <a:rPr lang="en-US" altLang="ja-JP" sz="3200" dirty="0"/>
              <a:t>Q1, </a:t>
            </a:r>
            <a:r>
              <a:rPr lang="ja-JP" altLang="en-US" sz="3200" dirty="0"/>
              <a:t>大分駅・竹町商店街または</a:t>
            </a:r>
          </a:p>
          <a:p>
            <a:r>
              <a:rPr lang="ja-JP" altLang="en-US" sz="3200" dirty="0"/>
              <a:t>　その周辺にあるゴミ箱の量について</a:t>
            </a:r>
          </a:p>
          <a:p>
            <a:r>
              <a:rPr lang="ja-JP" altLang="en-US" sz="3200" dirty="0"/>
              <a:t>　どう思いますか？</a:t>
            </a:r>
          </a:p>
        </p:txBody>
      </p:sp>
    </p:spTree>
    <p:extLst>
      <p:ext uri="{BB962C8B-B14F-4D97-AF65-F5344CB8AC3E}">
        <p14:creationId xmlns:p14="http://schemas.microsoft.com/office/powerpoint/2010/main" val="4234316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54EBB-957B-CB4D-9841-00E15DE3DA86}"/>
              </a:ext>
            </a:extLst>
          </p:cNvPr>
          <p:cNvSpPr>
            <a:spLocks noGrp="1"/>
          </p:cNvSpPr>
          <p:nvPr>
            <p:ph type="title"/>
          </p:nvPr>
        </p:nvSpPr>
        <p:spPr>
          <a:xfrm>
            <a:off x="640644" y="-1675796"/>
            <a:ext cx="10515600" cy="1325563"/>
          </a:xfrm>
        </p:spPr>
        <p:txBody>
          <a:bodyPr/>
          <a:lstStyle/>
          <a:p>
            <a:endParaRPr kumimoji="1" lang="ja-JP" altLang="en-US"/>
          </a:p>
        </p:txBody>
      </p:sp>
      <p:graphicFrame>
        <p:nvGraphicFramePr>
          <p:cNvPr id="6" name="コンテンツ プレースホルダー 5">
            <a:extLst>
              <a:ext uri="{FF2B5EF4-FFF2-40B4-BE49-F238E27FC236}">
                <a16:creationId xmlns:a16="http://schemas.microsoft.com/office/drawing/2014/main" id="{6B7CF8FC-6F05-D64A-B71F-FA07CCC8A043}"/>
              </a:ext>
              <a:ext uri="{147F2762-F138-4A5C-976F-8EAC2B608ADB}">
                <a16:predDERef xmlns:a16="http://schemas.microsoft.com/office/drawing/2014/main" pred="{8E09CDB9-E9CA-5A43-BAA5-91BA79C30D91}"/>
              </a:ext>
            </a:extLst>
          </p:cNvPr>
          <p:cNvGraphicFramePr>
            <a:graphicFrameLocks noGrp="1"/>
          </p:cNvGraphicFramePr>
          <p:nvPr>
            <p:ph idx="1"/>
            <p:extLst>
              <p:ext uri="{D42A27DB-BD31-4B8C-83A1-F6EECF244321}">
                <p14:modId xmlns:p14="http://schemas.microsoft.com/office/powerpoint/2010/main" val="2213944113"/>
              </p:ext>
            </p:extLst>
          </p:nvPr>
        </p:nvGraphicFramePr>
        <p:xfrm>
          <a:off x="6492876" y="690562"/>
          <a:ext cx="5937250" cy="588962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1B0BD69F-963D-074C-9AAA-A8A268BA33FF}"/>
              </a:ext>
            </a:extLst>
          </p:cNvPr>
          <p:cNvSpPr txBox="1"/>
          <p:nvPr/>
        </p:nvSpPr>
        <p:spPr>
          <a:xfrm>
            <a:off x="838200" y="2644169"/>
            <a:ext cx="6238874" cy="1569660"/>
          </a:xfrm>
          <a:prstGeom prst="rect">
            <a:avLst/>
          </a:prstGeom>
          <a:noFill/>
        </p:spPr>
        <p:txBody>
          <a:bodyPr wrap="square">
            <a:spAutoFit/>
          </a:bodyPr>
          <a:lstStyle/>
          <a:p>
            <a:r>
              <a:rPr lang="en-US" altLang="ja-JP" sz="3200" dirty="0"/>
              <a:t>Q2, </a:t>
            </a:r>
            <a:r>
              <a:rPr lang="ja-JP" altLang="en-US" sz="3200" dirty="0"/>
              <a:t>外出時、周りにゴミ箱が</a:t>
            </a:r>
          </a:p>
          <a:p>
            <a:r>
              <a:rPr lang="ja-JP" altLang="en-US" sz="3200" dirty="0"/>
              <a:t>　無くて不便に思った事は</a:t>
            </a:r>
          </a:p>
          <a:p>
            <a:r>
              <a:rPr lang="ja-JP" altLang="en-US" sz="3200" dirty="0"/>
              <a:t>　ありますか？</a:t>
            </a:r>
          </a:p>
        </p:txBody>
      </p:sp>
    </p:spTree>
    <p:extLst>
      <p:ext uri="{BB962C8B-B14F-4D97-AF65-F5344CB8AC3E}">
        <p14:creationId xmlns:p14="http://schemas.microsoft.com/office/powerpoint/2010/main" val="236834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2CFD07-89AB-5B41-8AAD-4C13E189E199}"/>
              </a:ext>
            </a:extLst>
          </p:cNvPr>
          <p:cNvSpPr>
            <a:spLocks noGrp="1"/>
          </p:cNvSpPr>
          <p:nvPr>
            <p:ph type="title"/>
          </p:nvPr>
        </p:nvSpPr>
        <p:spPr>
          <a:xfrm>
            <a:off x="682977" y="-1441097"/>
            <a:ext cx="10515600" cy="1325563"/>
          </a:xfrm>
        </p:spPr>
        <p:txBody>
          <a:bodyPr/>
          <a:lstStyle/>
          <a:p>
            <a:endParaRPr kumimoji="1" lang="ja-JP" altLang="en-US"/>
          </a:p>
        </p:txBody>
      </p:sp>
      <p:graphicFrame>
        <p:nvGraphicFramePr>
          <p:cNvPr id="6" name="コンテンツ プレースホルダー 5">
            <a:extLst>
              <a:ext uri="{FF2B5EF4-FFF2-40B4-BE49-F238E27FC236}">
                <a16:creationId xmlns:a16="http://schemas.microsoft.com/office/drawing/2014/main" id="{933146EB-97EA-3D44-8AB1-C68AA3B0E160}"/>
              </a:ext>
              <a:ext uri="{147F2762-F138-4A5C-976F-8EAC2B608ADB}">
                <a16:predDERef xmlns:a16="http://schemas.microsoft.com/office/drawing/2014/main" pred="{4C76C2A9-49AD-4D4F-9CEE-88A2609D9F5C}"/>
              </a:ext>
            </a:extLst>
          </p:cNvPr>
          <p:cNvGraphicFramePr>
            <a:graphicFrameLocks noGrp="1"/>
          </p:cNvGraphicFramePr>
          <p:nvPr>
            <p:ph idx="1"/>
            <p:extLst>
              <p:ext uri="{D42A27DB-BD31-4B8C-83A1-F6EECF244321}">
                <p14:modId xmlns:p14="http://schemas.microsoft.com/office/powerpoint/2010/main" val="146906531"/>
              </p:ext>
            </p:extLst>
          </p:nvPr>
        </p:nvGraphicFramePr>
        <p:xfrm>
          <a:off x="5778501" y="662781"/>
          <a:ext cx="7527926" cy="5830094"/>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24978451-9273-5A4A-B40D-4EF1A1E0E850}"/>
              </a:ext>
            </a:extLst>
          </p:cNvPr>
          <p:cNvSpPr txBox="1"/>
          <p:nvPr/>
        </p:nvSpPr>
        <p:spPr>
          <a:xfrm>
            <a:off x="373063" y="2522121"/>
            <a:ext cx="7527926" cy="1569660"/>
          </a:xfrm>
          <a:prstGeom prst="rect">
            <a:avLst/>
          </a:prstGeom>
          <a:noFill/>
        </p:spPr>
        <p:txBody>
          <a:bodyPr wrap="square">
            <a:spAutoFit/>
          </a:bodyPr>
          <a:lstStyle/>
          <a:p>
            <a:r>
              <a:rPr lang="en-US" altLang="ja-JP" sz="3200" dirty="0"/>
              <a:t>Q3, </a:t>
            </a:r>
            <a:r>
              <a:rPr lang="ja-JP" altLang="en-US" sz="3200" dirty="0"/>
              <a:t>大分駅・竹町商店街に</a:t>
            </a:r>
          </a:p>
          <a:p>
            <a:r>
              <a:rPr lang="ja-JP" altLang="en-US" sz="3200" dirty="0"/>
              <a:t>　ゴミ箱をもっと増やして欲しいと</a:t>
            </a:r>
          </a:p>
          <a:p>
            <a:r>
              <a:rPr lang="ja-JP" altLang="en-US" sz="3200" dirty="0"/>
              <a:t>　思いますか？</a:t>
            </a:r>
          </a:p>
        </p:txBody>
      </p:sp>
    </p:spTree>
    <p:extLst>
      <p:ext uri="{BB962C8B-B14F-4D97-AF65-F5344CB8AC3E}">
        <p14:creationId xmlns:p14="http://schemas.microsoft.com/office/powerpoint/2010/main" val="127049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62FAE30D-CBF7-6448-8FBF-FB3CD5E9D47B}"/>
              </a:ext>
            </a:extLst>
          </p:cNvPr>
          <p:cNvSpPr>
            <a:spLocks noGrp="1"/>
          </p:cNvSpPr>
          <p:nvPr>
            <p:ph type="title"/>
          </p:nvPr>
        </p:nvSpPr>
        <p:spPr>
          <a:xfrm>
            <a:off x="572493" y="238539"/>
            <a:ext cx="11047013" cy="1434415"/>
          </a:xfrm>
        </p:spPr>
        <p:txBody>
          <a:bodyPr anchor="b">
            <a:normAutofit/>
          </a:bodyPr>
          <a:lstStyle/>
          <a:p>
            <a:r>
              <a:rPr kumimoji="1" lang="ja-JP" altLang="en-US" sz="5400"/>
              <a:t>テーマ設定の理由</a:t>
            </a:r>
          </a:p>
        </p:txBody>
      </p:sp>
      <p:sp>
        <p:nvSpPr>
          <p:cNvPr id="12" name="sketch line">
            <a:extLst>
              <a:ext uri="{FF2B5EF4-FFF2-40B4-BE49-F238E27FC236}">
                <a16:creationId xmlns:a16="http://schemas.microsoft.com/office/drawing/2014/main" id="{927D5270-6648-4CC1-8F78-48BE299CAC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5">
            <a:extLst>
              <a:ext uri="{FF2B5EF4-FFF2-40B4-BE49-F238E27FC236}">
                <a16:creationId xmlns:a16="http://schemas.microsoft.com/office/drawing/2014/main" id="{B3F30906-C849-6549-A4B4-38E291ABB8AE}"/>
              </a:ext>
            </a:extLst>
          </p:cNvPr>
          <p:cNvPicPr>
            <a:picLocks noChangeAspect="1"/>
          </p:cNvPicPr>
          <p:nvPr/>
        </p:nvPicPr>
        <p:blipFill rotWithShape="1">
          <a:blip r:embed="rId3">
            <a:extLst>
              <a:ext uri="{28A0092B-C50C-407E-A947-70E740481C1C}">
                <a14:useLocalDpi xmlns:a14="http://schemas.microsoft.com/office/drawing/2010/main" val="0"/>
              </a:ext>
            </a:extLst>
          </a:blip>
          <a:srcRect r="5740" b="-1"/>
          <a:stretch/>
        </p:blipFill>
        <p:spPr>
          <a:xfrm flipH="1">
            <a:off x="8837608" y="2965971"/>
            <a:ext cx="3443740" cy="365349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コンテンツ プレースホルダー 2">
            <a:extLst>
              <a:ext uri="{FF2B5EF4-FFF2-40B4-BE49-F238E27FC236}">
                <a16:creationId xmlns:a16="http://schemas.microsoft.com/office/drawing/2014/main" id="{044ACAFD-7AFB-A646-B69B-07636034AAEB}"/>
              </a:ext>
            </a:extLst>
          </p:cNvPr>
          <p:cNvSpPr>
            <a:spLocks noGrp="1"/>
          </p:cNvSpPr>
          <p:nvPr>
            <p:ph idx="1"/>
          </p:nvPr>
        </p:nvSpPr>
        <p:spPr>
          <a:xfrm>
            <a:off x="572493" y="2504661"/>
            <a:ext cx="11431664" cy="4114800"/>
          </a:xfrm>
        </p:spPr>
        <p:txBody>
          <a:bodyPr anchor="t">
            <a:noAutofit/>
          </a:bodyPr>
          <a:lstStyle/>
          <a:p>
            <a:r>
              <a:rPr kumimoji="1" lang="ja-JP" altLang="en-US"/>
              <a:t>外出先で出たゴミをどこに捨てればいいのかわからない</a:t>
            </a:r>
            <a:r>
              <a:rPr kumimoji="1" lang="en-US" altLang="ja-JP"/>
              <a:t>…</a:t>
            </a:r>
          </a:p>
          <a:p>
            <a:pPr marL="0" indent="0">
              <a:buNone/>
            </a:pPr>
            <a:endParaRPr kumimoji="1" lang="en-US" altLang="ja-JP"/>
          </a:p>
          <a:p>
            <a:r>
              <a:rPr lang="ja-JP" altLang="en-US"/>
              <a:t>ゴミ（大きいものや、汚れがひどいものなど）を</a:t>
            </a:r>
            <a:endParaRPr lang="en-US" altLang="ja-JP"/>
          </a:p>
          <a:p>
            <a:pPr marL="0" indent="0">
              <a:buNone/>
            </a:pPr>
            <a:r>
              <a:rPr lang="ja-JP" altLang="en-US"/>
              <a:t>　持ち歩くのが面倒</a:t>
            </a:r>
            <a:r>
              <a:rPr lang="en-US" altLang="ja-JP"/>
              <a:t>…</a:t>
            </a:r>
          </a:p>
          <a:p>
            <a:pPr marL="0" indent="0">
              <a:buNone/>
            </a:pPr>
            <a:endParaRPr lang="en-US" altLang="ja-JP"/>
          </a:p>
          <a:p>
            <a:r>
              <a:rPr lang="ja-JP" altLang="en-US"/>
              <a:t>ゴミが出るから商品を購入しにくい</a:t>
            </a:r>
            <a:r>
              <a:rPr lang="en-US" altLang="ja-JP"/>
              <a:t>…</a:t>
            </a:r>
          </a:p>
          <a:p>
            <a:pPr marL="0" indent="0">
              <a:buNone/>
            </a:pPr>
            <a:endParaRPr kumimoji="1" lang="ja-JP" altLang="en-US"/>
          </a:p>
        </p:txBody>
      </p:sp>
    </p:spTree>
    <p:extLst>
      <p:ext uri="{BB962C8B-B14F-4D97-AF65-F5344CB8AC3E}">
        <p14:creationId xmlns:p14="http://schemas.microsoft.com/office/powerpoint/2010/main" val="2761471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2F892A-934E-8D49-A2E7-3024CCBBB704}"/>
              </a:ext>
            </a:extLst>
          </p:cNvPr>
          <p:cNvSpPr>
            <a:spLocks noGrp="1"/>
          </p:cNvSpPr>
          <p:nvPr>
            <p:ph type="title"/>
          </p:nvPr>
        </p:nvSpPr>
        <p:spPr>
          <a:xfrm>
            <a:off x="725312" y="-1751542"/>
            <a:ext cx="10515600" cy="1325563"/>
          </a:xfrm>
        </p:spPr>
        <p:txBody>
          <a:bodyPr/>
          <a:lstStyle/>
          <a:p>
            <a:endParaRPr kumimoji="1" lang="ja-JP" altLang="en-US"/>
          </a:p>
        </p:txBody>
      </p:sp>
      <p:graphicFrame>
        <p:nvGraphicFramePr>
          <p:cNvPr id="6" name="コンテンツ プレースホルダー 5">
            <a:extLst>
              <a:ext uri="{FF2B5EF4-FFF2-40B4-BE49-F238E27FC236}">
                <a16:creationId xmlns:a16="http://schemas.microsoft.com/office/drawing/2014/main" id="{0AC2FC3A-D5C2-694C-A076-7E2482C0B316}"/>
              </a:ext>
              <a:ext uri="{147F2762-F138-4A5C-976F-8EAC2B608ADB}">
                <a16:predDERef xmlns:a16="http://schemas.microsoft.com/office/drawing/2014/main" pred="{11272D2B-6820-DC49-8EB5-0A14FDDA1784}"/>
              </a:ext>
            </a:extLst>
          </p:cNvPr>
          <p:cNvGraphicFramePr>
            <a:graphicFrameLocks noGrp="1"/>
          </p:cNvGraphicFramePr>
          <p:nvPr>
            <p:ph idx="1"/>
            <p:extLst>
              <p:ext uri="{D42A27DB-BD31-4B8C-83A1-F6EECF244321}">
                <p14:modId xmlns:p14="http://schemas.microsoft.com/office/powerpoint/2010/main" val="2018529238"/>
              </p:ext>
            </p:extLst>
          </p:nvPr>
        </p:nvGraphicFramePr>
        <p:xfrm>
          <a:off x="5826126" y="418703"/>
          <a:ext cx="7588250" cy="6274594"/>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7DABE9D2-8626-4B4F-864A-5DCBE8B98508}"/>
              </a:ext>
            </a:extLst>
          </p:cNvPr>
          <p:cNvSpPr txBox="1"/>
          <p:nvPr/>
        </p:nvSpPr>
        <p:spPr>
          <a:xfrm>
            <a:off x="333374" y="2644170"/>
            <a:ext cx="7286625" cy="1569660"/>
          </a:xfrm>
          <a:prstGeom prst="rect">
            <a:avLst/>
          </a:prstGeom>
          <a:noFill/>
        </p:spPr>
        <p:txBody>
          <a:bodyPr wrap="square">
            <a:spAutoFit/>
          </a:bodyPr>
          <a:lstStyle/>
          <a:p>
            <a:r>
              <a:rPr lang="en-US" altLang="ja-JP" sz="3200" dirty="0"/>
              <a:t>Q4, </a:t>
            </a:r>
            <a:r>
              <a:rPr lang="ja-JP" altLang="en-US" sz="3200" dirty="0"/>
              <a:t>あなたは「</a:t>
            </a:r>
            <a:r>
              <a:rPr lang="en-US" altLang="ja-JP" sz="3200" dirty="0"/>
              <a:t>IoT</a:t>
            </a:r>
            <a:r>
              <a:rPr lang="ja-JP" altLang="en-US" sz="3200" dirty="0"/>
              <a:t>ゴミ箱」</a:t>
            </a:r>
            <a:r>
              <a:rPr lang="en-US" altLang="ja-JP" sz="3200" dirty="0"/>
              <a:t>. </a:t>
            </a:r>
            <a:r>
              <a:rPr lang="ja-JP" altLang="en-US" sz="3200" dirty="0"/>
              <a:t>（「</a:t>
            </a:r>
            <a:r>
              <a:rPr lang="en-US" altLang="ja-JP" sz="3200" dirty="0" err="1"/>
              <a:t>SmaGO</a:t>
            </a:r>
            <a:r>
              <a:rPr lang="ja-JP" altLang="en-US" sz="3200" dirty="0"/>
              <a:t>」や「</a:t>
            </a:r>
            <a:r>
              <a:rPr lang="en-US" altLang="ja-JP" sz="3200" dirty="0"/>
              <a:t>TERAS BOX</a:t>
            </a:r>
            <a:r>
              <a:rPr lang="ja-JP" altLang="en-US" sz="3200" dirty="0"/>
              <a:t>」など）</a:t>
            </a:r>
            <a:endParaRPr lang="en-US" altLang="ja-JP" sz="3200" dirty="0"/>
          </a:p>
          <a:p>
            <a:r>
              <a:rPr lang="en-US" altLang="ja-JP" sz="3200" dirty="0"/>
              <a:t>   </a:t>
            </a:r>
            <a:r>
              <a:rPr lang="ja-JP" altLang="en-US" sz="3200" dirty="0"/>
              <a:t>を知っていますか？</a:t>
            </a:r>
          </a:p>
        </p:txBody>
      </p:sp>
    </p:spTree>
    <p:extLst>
      <p:ext uri="{BB962C8B-B14F-4D97-AF65-F5344CB8AC3E}">
        <p14:creationId xmlns:p14="http://schemas.microsoft.com/office/powerpoint/2010/main" val="4059396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B1BA8E-0EAE-8D4A-8060-52531F79A3DA}"/>
              </a:ext>
            </a:extLst>
          </p:cNvPr>
          <p:cNvSpPr>
            <a:spLocks noGrp="1"/>
          </p:cNvSpPr>
          <p:nvPr>
            <p:ph type="title"/>
          </p:nvPr>
        </p:nvSpPr>
        <p:spPr>
          <a:xfrm>
            <a:off x="838200" y="-1751541"/>
            <a:ext cx="10515600" cy="1325563"/>
          </a:xfrm>
        </p:spPr>
        <p:txBody>
          <a:bodyPr/>
          <a:lstStyle/>
          <a:p>
            <a:endParaRPr kumimoji="1" lang="ja-JP" altLang="en-US"/>
          </a:p>
        </p:txBody>
      </p:sp>
      <p:graphicFrame>
        <p:nvGraphicFramePr>
          <p:cNvPr id="6" name="コンテンツ プレースホルダー 5">
            <a:extLst>
              <a:ext uri="{FF2B5EF4-FFF2-40B4-BE49-F238E27FC236}">
                <a16:creationId xmlns:a16="http://schemas.microsoft.com/office/drawing/2014/main" id="{F21EFA12-4C58-1446-BB09-65955C2311EB}"/>
              </a:ext>
              <a:ext uri="{147F2762-F138-4A5C-976F-8EAC2B608ADB}">
                <a16:predDERef xmlns:a16="http://schemas.microsoft.com/office/drawing/2014/main" pred="{80869DC1-1762-5F45-9697-D6588B618AA2}"/>
              </a:ext>
            </a:extLst>
          </p:cNvPr>
          <p:cNvGraphicFramePr>
            <a:graphicFrameLocks noGrp="1"/>
          </p:cNvGraphicFramePr>
          <p:nvPr>
            <p:ph idx="1"/>
            <p:extLst>
              <p:ext uri="{D42A27DB-BD31-4B8C-83A1-F6EECF244321}">
                <p14:modId xmlns:p14="http://schemas.microsoft.com/office/powerpoint/2010/main" val="19381667"/>
              </p:ext>
            </p:extLst>
          </p:nvPr>
        </p:nvGraphicFramePr>
        <p:xfrm>
          <a:off x="6207126" y="785018"/>
          <a:ext cx="6477000" cy="5287963"/>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A5B1846A-07B5-6B4C-935A-C4ACAD1D1418}"/>
              </a:ext>
            </a:extLst>
          </p:cNvPr>
          <p:cNvSpPr txBox="1"/>
          <p:nvPr/>
        </p:nvSpPr>
        <p:spPr>
          <a:xfrm>
            <a:off x="535781" y="2883585"/>
            <a:ext cx="6639720" cy="1569660"/>
          </a:xfrm>
          <a:prstGeom prst="rect">
            <a:avLst/>
          </a:prstGeom>
          <a:noFill/>
        </p:spPr>
        <p:txBody>
          <a:bodyPr wrap="square">
            <a:spAutoFit/>
          </a:bodyPr>
          <a:lstStyle/>
          <a:p>
            <a:r>
              <a:rPr lang="en-US" altLang="ja-JP" sz="3200" dirty="0"/>
              <a:t>Q5, </a:t>
            </a:r>
            <a:r>
              <a:rPr lang="ja-JP" altLang="en-US" sz="3200" dirty="0"/>
              <a:t>もし、外出先にあるゴミ箱の　　位置がわかるアプリが出来たら、　利用したいと思いますか？</a:t>
            </a:r>
          </a:p>
        </p:txBody>
      </p:sp>
    </p:spTree>
    <p:extLst>
      <p:ext uri="{BB962C8B-B14F-4D97-AF65-F5344CB8AC3E}">
        <p14:creationId xmlns:p14="http://schemas.microsoft.com/office/powerpoint/2010/main" val="300179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84F864CC-9FF0-F14A-B272-12E444744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40643" y="1216787"/>
            <a:ext cx="10515600" cy="608838"/>
          </a:xfrm>
          <a:prstGeom prst="rect">
            <a:avLst/>
          </a:prstGeom>
        </p:spPr>
      </p:pic>
      <p:sp>
        <p:nvSpPr>
          <p:cNvPr id="2" name="タイトル 1">
            <a:extLst>
              <a:ext uri="{FF2B5EF4-FFF2-40B4-BE49-F238E27FC236}">
                <a16:creationId xmlns:a16="http://schemas.microsoft.com/office/drawing/2014/main" id="{F9FB1707-DF8E-6740-B604-93595449B241}"/>
              </a:ext>
            </a:extLst>
          </p:cNvPr>
          <p:cNvSpPr>
            <a:spLocks noGrp="1"/>
          </p:cNvSpPr>
          <p:nvPr>
            <p:ph type="title"/>
          </p:nvPr>
        </p:nvSpPr>
        <p:spPr>
          <a:xfrm>
            <a:off x="1312332" y="487303"/>
            <a:ext cx="10515600" cy="1325563"/>
          </a:xfrm>
        </p:spPr>
        <p:txBody>
          <a:bodyPr/>
          <a:lstStyle/>
          <a:p>
            <a:r>
              <a:rPr kumimoji="1" lang="ja-JP" altLang="en-US" dirty="0"/>
              <a:t>考察</a:t>
            </a:r>
          </a:p>
        </p:txBody>
      </p:sp>
      <p:sp>
        <p:nvSpPr>
          <p:cNvPr id="3" name="コンテンツ プレースホルダー 2">
            <a:extLst>
              <a:ext uri="{FF2B5EF4-FFF2-40B4-BE49-F238E27FC236}">
                <a16:creationId xmlns:a16="http://schemas.microsoft.com/office/drawing/2014/main" id="{6A32A9BA-C50A-424A-A745-271F3372CEE8}"/>
              </a:ext>
            </a:extLst>
          </p:cNvPr>
          <p:cNvSpPr>
            <a:spLocks noGrp="1"/>
          </p:cNvSpPr>
          <p:nvPr>
            <p:ph idx="1"/>
          </p:nvPr>
        </p:nvSpPr>
        <p:spPr/>
        <p:txBody>
          <a:bodyPr>
            <a:normAutofit/>
          </a:bodyPr>
          <a:lstStyle/>
          <a:p>
            <a:r>
              <a:rPr kumimoji="1" lang="ja-JP" altLang="en-US" dirty="0"/>
              <a:t>ゴミ箱に対して不満を持っている人が多い</a:t>
            </a:r>
            <a:endParaRPr kumimoji="1" lang="en-US" altLang="ja-JP" dirty="0"/>
          </a:p>
          <a:p>
            <a:r>
              <a:rPr lang="en-US" altLang="ja-JP" dirty="0"/>
              <a:t>IoT</a:t>
            </a:r>
            <a:r>
              <a:rPr lang="ja-JP" altLang="en-US" dirty="0"/>
              <a:t>ゴミ箱はあまり認知されていない</a:t>
            </a:r>
            <a:endParaRPr lang="en-US" altLang="ja-JP" dirty="0"/>
          </a:p>
          <a:p>
            <a:r>
              <a:rPr lang="ja-JP" altLang="en-US" dirty="0"/>
              <a:t>「広告つきのゴミ箱位置情報アプリ」は需要がある</a:t>
            </a:r>
            <a:endParaRPr lang="en-US" altLang="ja-JP" dirty="0"/>
          </a:p>
          <a:p>
            <a:endParaRPr kumimoji="1" lang="ja-JP" altLang="en-US" dirty="0"/>
          </a:p>
        </p:txBody>
      </p:sp>
      <p:sp>
        <p:nvSpPr>
          <p:cNvPr id="4" name="テキスト ボックス 3">
            <a:extLst>
              <a:ext uri="{FF2B5EF4-FFF2-40B4-BE49-F238E27FC236}">
                <a16:creationId xmlns:a16="http://schemas.microsoft.com/office/drawing/2014/main" id="{236A5BC3-C6AC-D642-8C19-02862D2CC67C}"/>
              </a:ext>
            </a:extLst>
          </p:cNvPr>
          <p:cNvSpPr txBox="1"/>
          <p:nvPr/>
        </p:nvSpPr>
        <p:spPr>
          <a:xfrm>
            <a:off x="582788" y="4671717"/>
            <a:ext cx="11974688" cy="1938992"/>
          </a:xfrm>
          <a:prstGeom prst="rect">
            <a:avLst/>
          </a:prstGeom>
          <a:noFill/>
        </p:spPr>
        <p:txBody>
          <a:bodyPr wrap="square" rtlCol="0">
            <a:spAutoFit/>
          </a:bodyPr>
          <a:lstStyle/>
          <a:p>
            <a:pPr algn="l"/>
            <a:r>
              <a:rPr lang="ja-JP" altLang="en-US" sz="4000" dirty="0"/>
              <a:t>「広告付きのゴミ箱位置情報アプリ」を活用し、　　</a:t>
            </a:r>
            <a:r>
              <a:rPr lang="en-US" altLang="ja-JP" sz="4000" dirty="0"/>
              <a:t>IoT</a:t>
            </a:r>
            <a:r>
              <a:rPr lang="ja-JP" altLang="en-US" sz="4000" dirty="0"/>
              <a:t>ゴミ箱の導入を進めれば、</a:t>
            </a:r>
            <a:endParaRPr lang="en-US" altLang="ja-JP" sz="4000" dirty="0"/>
          </a:p>
          <a:p>
            <a:pPr algn="l"/>
            <a:r>
              <a:rPr lang="ja-JP" altLang="en-US" sz="4000" dirty="0"/>
              <a:t>問題解決につながるのではないか</a:t>
            </a:r>
          </a:p>
        </p:txBody>
      </p:sp>
      <p:sp>
        <p:nvSpPr>
          <p:cNvPr id="6" name="矢印: 下 5">
            <a:extLst>
              <a:ext uri="{FF2B5EF4-FFF2-40B4-BE49-F238E27FC236}">
                <a16:creationId xmlns:a16="http://schemas.microsoft.com/office/drawing/2014/main" id="{8492D84C-44AC-1049-A109-86F2C495DBBD}"/>
              </a:ext>
            </a:extLst>
          </p:cNvPr>
          <p:cNvSpPr/>
          <p:nvPr/>
        </p:nvSpPr>
        <p:spPr>
          <a:xfrm>
            <a:off x="5577762" y="3573849"/>
            <a:ext cx="623019" cy="852378"/>
          </a:xfrm>
          <a:prstGeom prst="downArrow">
            <a:avLst>
              <a:gd name="adj1" fmla="val 34459"/>
              <a:gd name="adj2" fmla="val 70429"/>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3113813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C85D91A-54ED-F347-BBF3-AE56D33AF3A8}"/>
              </a:ext>
            </a:extLst>
          </p:cNvPr>
          <p:cNvSpPr>
            <a:spLocks noGrp="1"/>
          </p:cNvSpPr>
          <p:nvPr>
            <p:ph type="title"/>
          </p:nvPr>
        </p:nvSpPr>
        <p:spPr>
          <a:xfrm>
            <a:off x="838200" y="365125"/>
            <a:ext cx="10515600" cy="1325563"/>
          </a:xfrm>
        </p:spPr>
        <p:txBody>
          <a:bodyPr>
            <a:normAutofit/>
          </a:bodyPr>
          <a:lstStyle/>
          <a:p>
            <a:r>
              <a:rPr kumimoji="1" lang="ja-JP" altLang="en-US" sz="5400"/>
              <a:t>まとめ</a:t>
            </a: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3FF8210C-289B-1443-88B8-DD518AC1CFD9}"/>
              </a:ext>
            </a:extLst>
          </p:cNvPr>
          <p:cNvSpPr>
            <a:spLocks noGrp="1"/>
          </p:cNvSpPr>
          <p:nvPr>
            <p:ph idx="1"/>
          </p:nvPr>
        </p:nvSpPr>
        <p:spPr>
          <a:xfrm>
            <a:off x="669036" y="2971165"/>
            <a:ext cx="10515600" cy="4251960"/>
          </a:xfrm>
        </p:spPr>
        <p:txBody>
          <a:bodyPr>
            <a:normAutofit/>
          </a:bodyPr>
          <a:lstStyle/>
          <a:p>
            <a:pPr marL="0" indent="0">
              <a:buNone/>
            </a:pPr>
            <a:r>
              <a:rPr kumimoji="1" lang="ja-JP" altLang="en-US" sz="4000" dirty="0"/>
              <a:t>「広告付きのゴミ箱位置情報アプリ」</a:t>
            </a:r>
          </a:p>
          <a:p>
            <a:pPr marL="0" indent="0">
              <a:buNone/>
            </a:pPr>
            <a:r>
              <a:rPr kumimoji="1" lang="ja-JP" altLang="en-US" sz="4000" dirty="0"/>
              <a:t>を作る意義は大いにある</a:t>
            </a:r>
          </a:p>
        </p:txBody>
      </p:sp>
      <p:pic>
        <p:nvPicPr>
          <p:cNvPr id="4" name="図 4">
            <a:extLst>
              <a:ext uri="{FF2B5EF4-FFF2-40B4-BE49-F238E27FC236}">
                <a16:creationId xmlns:a16="http://schemas.microsoft.com/office/drawing/2014/main" id="{72A217D3-6B40-2A4E-977E-5D81FA845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791" y="3077564"/>
            <a:ext cx="4039161" cy="4039161"/>
          </a:xfrm>
          <a:prstGeom prst="rect">
            <a:avLst/>
          </a:prstGeom>
        </p:spPr>
      </p:pic>
    </p:spTree>
    <p:extLst>
      <p:ext uri="{BB962C8B-B14F-4D97-AF65-F5344CB8AC3E}">
        <p14:creationId xmlns:p14="http://schemas.microsoft.com/office/powerpoint/2010/main" val="639922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815EADE-6BAC-3347-8FCB-06878E9EE16C}"/>
              </a:ext>
            </a:extLst>
          </p:cNvPr>
          <p:cNvSpPr>
            <a:spLocks noGrp="1"/>
          </p:cNvSpPr>
          <p:nvPr>
            <p:ph type="title"/>
          </p:nvPr>
        </p:nvSpPr>
        <p:spPr>
          <a:xfrm>
            <a:off x="631902" y="566202"/>
            <a:ext cx="4762627" cy="5431536"/>
          </a:xfrm>
        </p:spPr>
        <p:txBody>
          <a:bodyPr>
            <a:normAutofit/>
          </a:bodyPr>
          <a:lstStyle/>
          <a:p>
            <a:r>
              <a:rPr lang="ja-JP" altLang="en-US" sz="5400"/>
              <a:t>今後の課題</a:t>
            </a:r>
            <a:endParaRPr kumimoji="1" lang="ja-JP" altLang="en-US"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3129A01A-9855-1243-821A-D32FEC37816B}"/>
              </a:ext>
            </a:extLst>
          </p:cNvPr>
          <p:cNvSpPr>
            <a:spLocks noGrp="1"/>
          </p:cNvSpPr>
          <p:nvPr>
            <p:ph idx="1"/>
          </p:nvPr>
        </p:nvSpPr>
        <p:spPr>
          <a:xfrm>
            <a:off x="5603874" y="552091"/>
            <a:ext cx="6224335" cy="5431536"/>
          </a:xfrm>
        </p:spPr>
        <p:txBody>
          <a:bodyPr anchor="ctr">
            <a:normAutofit/>
          </a:bodyPr>
          <a:lstStyle/>
          <a:p>
            <a:r>
              <a:rPr kumimoji="1" lang="ja-JP" altLang="en-US" sz="3600"/>
              <a:t>アプリの制作費用の工面</a:t>
            </a:r>
          </a:p>
          <a:p>
            <a:endParaRPr kumimoji="1" lang="ja-JP" altLang="en-US" sz="3600"/>
          </a:p>
          <a:p>
            <a:r>
              <a:rPr lang="ja-JP" altLang="en-US" sz="3600"/>
              <a:t>導入する自治体の検討</a:t>
            </a:r>
          </a:p>
          <a:p>
            <a:endParaRPr lang="ja-JP" altLang="en-US" sz="3600"/>
          </a:p>
          <a:p>
            <a:r>
              <a:rPr kumimoji="1" lang="ja-JP" altLang="en-US" sz="3600"/>
              <a:t>タイアップ企業の検討</a:t>
            </a:r>
          </a:p>
        </p:txBody>
      </p:sp>
    </p:spTree>
    <p:extLst>
      <p:ext uri="{BB962C8B-B14F-4D97-AF65-F5344CB8AC3E}">
        <p14:creationId xmlns:p14="http://schemas.microsoft.com/office/powerpoint/2010/main" val="265842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C6E2764A-B6D2-DC4A-8839-F3D681CCE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72216" y="1158875"/>
            <a:ext cx="12133980" cy="666750"/>
          </a:xfrm>
          <a:prstGeom prst="rect">
            <a:avLst/>
          </a:prstGeom>
        </p:spPr>
      </p:pic>
      <p:sp>
        <p:nvSpPr>
          <p:cNvPr id="2" name="タイトル 1">
            <a:extLst>
              <a:ext uri="{FF2B5EF4-FFF2-40B4-BE49-F238E27FC236}">
                <a16:creationId xmlns:a16="http://schemas.microsoft.com/office/drawing/2014/main" id="{A539D7AC-53F4-BE4F-B528-C662EB6440E1}"/>
              </a:ext>
            </a:extLst>
          </p:cNvPr>
          <p:cNvSpPr>
            <a:spLocks noGrp="1"/>
          </p:cNvSpPr>
          <p:nvPr>
            <p:ph type="title"/>
          </p:nvPr>
        </p:nvSpPr>
        <p:spPr/>
        <p:txBody>
          <a:bodyPr/>
          <a:lstStyle/>
          <a:p>
            <a:r>
              <a:rPr kumimoji="1" lang="ja-JP" altLang="en-US" dirty="0"/>
              <a:t>参考文献</a:t>
            </a:r>
          </a:p>
        </p:txBody>
      </p:sp>
      <p:sp>
        <p:nvSpPr>
          <p:cNvPr id="3" name="コンテンツ プレースホルダー 2">
            <a:extLst>
              <a:ext uri="{FF2B5EF4-FFF2-40B4-BE49-F238E27FC236}">
                <a16:creationId xmlns:a16="http://schemas.microsoft.com/office/drawing/2014/main" id="{A2A29AED-472B-C846-AF91-8B3A7D985ACE}"/>
              </a:ext>
            </a:extLst>
          </p:cNvPr>
          <p:cNvSpPr>
            <a:spLocks noGrp="1"/>
          </p:cNvSpPr>
          <p:nvPr>
            <p:ph idx="1"/>
          </p:nvPr>
        </p:nvSpPr>
        <p:spPr>
          <a:xfrm>
            <a:off x="838200" y="2141537"/>
            <a:ext cx="10515600" cy="4351338"/>
          </a:xfrm>
        </p:spPr>
        <p:txBody>
          <a:bodyPr/>
          <a:lstStyle/>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3"/>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3"/>
              </a:rPr>
              <a:t>loosedrawing.com</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3"/>
              </a:rPr>
              <a:t>/?_sf_s=%E3%82%B9%E3%83%9E%E3%83%9B</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4"/>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4"/>
              </a:rPr>
              <a:t>www.itmedia.co.jp</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4"/>
              </a:rPr>
              <a:t>/business/articles/2109/25/news006_3.html</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5"/>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5"/>
              </a:rPr>
              <a:t>forcetec.jp</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5"/>
              </a:rPr>
              <a:t>/</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6"/>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6"/>
              </a:rPr>
              <a:t>iotnews.jp</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6"/>
              </a:rPr>
              <a:t>/archives/173317#%E3%82%B9%E3%83%9E%E3%83%BC%E3%83%88%E3%82%B4%E3%83%9F%E7%AE%B1%E3%81%AE%E3%83%87%E3%83%A1%E3%83%AA%E3%83%83%E3%83%88</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7"/>
              </a:rPr>
              <a:t>https://www.arts-crafts.co.jp/post-6128/</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8"/>
              </a:rPr>
              <a:t>https://www.google.com/maps/@33.2355941,131.6069028,16.81z?hl=ja</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9"/>
              </a:rPr>
              <a:t>https://japan.visitbeijing.com.cn/article/</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9"/>
              </a:rPr>
              <a:t>47JwaamvXXT</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0"/>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0"/>
              </a:rPr>
              <a:t>www.mlit.go.jp</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0"/>
              </a:rPr>
              <a:t>/</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0"/>
              </a:rPr>
              <a:t>kankocho</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0"/>
              </a:rPr>
              <a:t>/content/001333861.pdf</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1"/>
              </a:rPr>
              <a:t>https://</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1"/>
              </a:rPr>
              <a:t>www.mlit.go.jp</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1"/>
              </a:rPr>
              <a:t>/</a:t>
            </a:r>
            <a:r>
              <a:rPr lang="en-US" altLang="ja-JP" sz="1800" u="sng" kern="100" dirty="0" err="1">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1"/>
              </a:rPr>
              <a:t>kankocho</a:t>
            </a:r>
            <a:r>
              <a:rPr lang="en-US" altLang="ja-JP" sz="1800" u="sng" kern="100" dirty="0">
                <a:solidFill>
                  <a:srgbClr val="0563C1"/>
                </a:solidFill>
                <a:effectLst/>
                <a:latin typeface="游明朝" panose="020B0300000000000000" pitchFamily="34" charset="-128"/>
                <a:ea typeface="游明朝" panose="020B0300000000000000" pitchFamily="34" charset="-128"/>
                <a:cs typeface="Times New Roman" panose="020F0502020204030204" pitchFamily="34" charset="0"/>
                <a:hlinkClick r:id="rId11"/>
              </a:rPr>
              <a:t>/news08_000322.html</a:t>
            </a:r>
            <a:endParaRPr lang="ja-JP" altLang="ja-JP" sz="1800" kern="100" dirty="0">
              <a:effectLst/>
              <a:latin typeface="游明朝" panose="020B0300000000000000" pitchFamily="34" charset="-128"/>
              <a:ea typeface="游明朝" panose="020B0300000000000000" pitchFamily="34" charset="-128"/>
              <a:cs typeface="Times New Roman" panose="020F0502020204030204" pitchFamily="34" charset="0"/>
            </a:endParaRPr>
          </a:p>
          <a:p>
            <a:pPr marL="0" indent="0">
              <a:buNone/>
            </a:pPr>
            <a:endParaRPr kumimoji="1" lang="ja-JP" altLang="en-US" dirty="0"/>
          </a:p>
        </p:txBody>
      </p:sp>
    </p:spTree>
    <p:extLst>
      <p:ext uri="{BB962C8B-B14F-4D97-AF65-F5344CB8AC3E}">
        <p14:creationId xmlns:p14="http://schemas.microsoft.com/office/powerpoint/2010/main" val="1986108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ACA8AD39-A4BD-3F45-BD1A-BAB62D80CC31}"/>
              </a:ext>
            </a:extLst>
          </p:cNvPr>
          <p:cNvSpPr>
            <a:spLocks noGrp="1"/>
          </p:cNvSpPr>
          <p:nvPr>
            <p:ph type="title"/>
          </p:nvPr>
        </p:nvSpPr>
        <p:spPr>
          <a:xfrm>
            <a:off x="890337" y="640080"/>
            <a:ext cx="6878775" cy="3566160"/>
          </a:xfrm>
        </p:spPr>
        <p:txBody>
          <a:bodyPr vert="horz" lIns="91440" tIns="45720" rIns="91440" bIns="45720" rtlCol="0" anchor="b">
            <a:normAutofit/>
          </a:bodyPr>
          <a:lstStyle/>
          <a:p>
            <a:r>
              <a:rPr kumimoji="1" lang="ja-JP" altLang="en-US" sz="5400" dirty="0"/>
              <a:t>ご清聴ありがとう　ございました。</a:t>
            </a:r>
          </a:p>
        </p:txBody>
      </p:sp>
      <p:sp>
        <p:nvSpPr>
          <p:cNvPr id="11" name="sketchy line">
            <a:extLst>
              <a:ext uri="{FF2B5EF4-FFF2-40B4-BE49-F238E27FC236}">
                <a16:creationId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CDC1A550-E932-4847-B000-675CEB127403}"/>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782736" y="418052"/>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807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95C996-8C70-274C-BBE6-37048860A3CA}"/>
              </a:ext>
            </a:extLst>
          </p:cNvPr>
          <p:cNvSpPr>
            <a:spLocks noGrp="1"/>
          </p:cNvSpPr>
          <p:nvPr>
            <p:ph type="title"/>
          </p:nvPr>
        </p:nvSpPr>
        <p:spPr/>
        <p:txBody>
          <a:bodyPr/>
          <a:lstStyle/>
          <a:p>
            <a:endParaRPr kumimoji="1" lang="ja-JP" altLang="en-US"/>
          </a:p>
        </p:txBody>
      </p:sp>
      <p:pic>
        <p:nvPicPr>
          <p:cNvPr id="14" name="図 14">
            <a:extLst>
              <a:ext uri="{FF2B5EF4-FFF2-40B4-BE49-F238E27FC236}">
                <a16:creationId xmlns:a16="http://schemas.microsoft.com/office/drawing/2014/main" id="{7FA27750-CA94-BE44-A123-0BD4012F02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950" y="0"/>
            <a:ext cx="9944100" cy="6858000"/>
          </a:xfrm>
        </p:spPr>
      </p:pic>
      <p:sp>
        <p:nvSpPr>
          <p:cNvPr id="6" name="四角形 5">
            <a:extLst>
              <a:ext uri="{FF2B5EF4-FFF2-40B4-BE49-F238E27FC236}">
                <a16:creationId xmlns:a16="http://schemas.microsoft.com/office/drawing/2014/main" id="{334BCE21-82D8-7343-B05B-9D76021942E2}"/>
              </a:ext>
            </a:extLst>
          </p:cNvPr>
          <p:cNvSpPr/>
          <p:nvPr/>
        </p:nvSpPr>
        <p:spPr>
          <a:xfrm>
            <a:off x="-1" y="0"/>
            <a:ext cx="1191303" cy="685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四角形 6">
            <a:extLst>
              <a:ext uri="{FF2B5EF4-FFF2-40B4-BE49-F238E27FC236}">
                <a16:creationId xmlns:a16="http://schemas.microsoft.com/office/drawing/2014/main" id="{03A25352-5492-374A-A9A2-8972EBAE8E8C}"/>
              </a:ext>
            </a:extLst>
          </p:cNvPr>
          <p:cNvSpPr/>
          <p:nvPr/>
        </p:nvSpPr>
        <p:spPr>
          <a:xfrm>
            <a:off x="11000697" y="0"/>
            <a:ext cx="1191303" cy="6858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1" name="矢印: 下 10">
            <a:extLst>
              <a:ext uri="{FF2B5EF4-FFF2-40B4-BE49-F238E27FC236}">
                <a16:creationId xmlns:a16="http://schemas.microsoft.com/office/drawing/2014/main" id="{CB012B57-AA51-B242-A0DE-614D81CB0003}"/>
              </a:ext>
            </a:extLst>
          </p:cNvPr>
          <p:cNvSpPr/>
          <p:nvPr/>
        </p:nvSpPr>
        <p:spPr>
          <a:xfrm rot="1938079">
            <a:off x="10320458" y="4746229"/>
            <a:ext cx="706782" cy="1426899"/>
          </a:xfrm>
          <a:prstGeom prst="downArrow">
            <a:avLst>
              <a:gd name="adj1" fmla="val 26409"/>
              <a:gd name="adj2" fmla="val 879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組合せ 14">
            <a:extLst>
              <a:ext uri="{FF2B5EF4-FFF2-40B4-BE49-F238E27FC236}">
                <a16:creationId xmlns:a16="http://schemas.microsoft.com/office/drawing/2014/main" id="{952ED3A2-5F1D-5B48-A069-8385703B4E3C}"/>
              </a:ext>
            </a:extLst>
          </p:cNvPr>
          <p:cNvSpPr/>
          <p:nvPr/>
        </p:nvSpPr>
        <p:spPr>
          <a:xfrm rot="16200000" flipH="1">
            <a:off x="924839" y="6148324"/>
            <a:ext cx="344551" cy="344551"/>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mc:AlternateContent xmlns:mc="http://schemas.openxmlformats.org/markup-compatibility/2006" xmlns:p14="http://schemas.microsoft.com/office/powerpoint/2010/main">
        <mc:Choice Requires="p14">
          <p:contentPart p14:bwMode="auto" r:id="rId4">
            <p14:nvContentPartPr>
              <p14:cNvPr id="30" name="インク 29">
                <a:extLst>
                  <a:ext uri="{FF2B5EF4-FFF2-40B4-BE49-F238E27FC236}">
                    <a16:creationId xmlns:a16="http://schemas.microsoft.com/office/drawing/2014/main" id="{91E39F35-7295-F64C-A07F-65A90488E4E2}"/>
                  </a:ext>
                </a:extLst>
              </p14:cNvPr>
              <p14:cNvContentPartPr/>
              <p14:nvPr/>
            </p14:nvContentPartPr>
            <p14:xfrm>
              <a:off x="1345987" y="6391018"/>
              <a:ext cx="2492280" cy="360"/>
            </p14:xfrm>
          </p:contentPart>
        </mc:Choice>
        <mc:Fallback xmlns="">
          <p:pic>
            <p:nvPicPr>
              <p:cNvPr id="30" name="インク 29">
                <a:extLst>
                  <a:ext uri="{FF2B5EF4-FFF2-40B4-BE49-F238E27FC236}">
                    <a16:creationId xmlns:a16="http://schemas.microsoft.com/office/drawing/2014/main" id="{91E39F35-7295-F64C-A07F-65A90488E4E2}"/>
                  </a:ext>
                </a:extLst>
              </p:cNvPr>
              <p:cNvPicPr/>
              <p:nvPr/>
            </p:nvPicPr>
            <p:blipFill>
              <a:blip r:embed="rId5"/>
              <a:stretch>
                <a:fillRect/>
              </a:stretch>
            </p:blipFill>
            <p:spPr>
              <a:xfrm>
                <a:off x="1328347" y="6373378"/>
                <a:ext cx="2527920" cy="36000"/>
              </a:xfrm>
              <a:prstGeom prst="rect">
                <a:avLst/>
              </a:prstGeom>
            </p:spPr>
          </p:pic>
        </mc:Fallback>
      </mc:AlternateContent>
    </p:spTree>
    <p:extLst>
      <p:ext uri="{BB962C8B-B14F-4D97-AF65-F5344CB8AC3E}">
        <p14:creationId xmlns:p14="http://schemas.microsoft.com/office/powerpoint/2010/main" val="260784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2105C5-862A-5540-9DAA-27743863900F}"/>
              </a:ext>
            </a:extLst>
          </p:cNvPr>
          <p:cNvSpPr>
            <a:spLocks noGrp="1"/>
          </p:cNvSpPr>
          <p:nvPr>
            <p:ph type="title"/>
          </p:nvPr>
        </p:nvSpPr>
        <p:spPr/>
        <p:txBody>
          <a:bodyPr>
            <a:normAutofit/>
          </a:bodyPr>
          <a:lstStyle/>
          <a:p>
            <a:r>
              <a:rPr kumimoji="1" lang="ja-JP" altLang="en-US" sz="5400"/>
              <a:t>現状</a:t>
            </a:r>
          </a:p>
        </p:txBody>
      </p:sp>
      <p:sp>
        <p:nvSpPr>
          <p:cNvPr id="6" name="コンテンツ プレースホルダー 5">
            <a:extLst>
              <a:ext uri="{FF2B5EF4-FFF2-40B4-BE49-F238E27FC236}">
                <a16:creationId xmlns:a16="http://schemas.microsoft.com/office/drawing/2014/main" id="{63151D7A-2294-E545-84BD-FE20569C6726}"/>
              </a:ext>
            </a:extLst>
          </p:cNvPr>
          <p:cNvSpPr>
            <a:spLocks noGrp="1"/>
          </p:cNvSpPr>
          <p:nvPr>
            <p:ph idx="1"/>
          </p:nvPr>
        </p:nvSpPr>
        <p:spPr>
          <a:xfrm>
            <a:off x="1402644" y="1884815"/>
            <a:ext cx="10515600" cy="4251960"/>
          </a:xfrm>
        </p:spPr>
        <p:txBody>
          <a:bodyPr>
            <a:normAutofit/>
          </a:bodyPr>
          <a:lstStyle/>
          <a:p>
            <a:pPr marL="0" indent="0">
              <a:buNone/>
            </a:pPr>
            <a:r>
              <a:rPr lang="ja-JP" altLang="en-US" sz="3200" u="sng" dirty="0"/>
              <a:t>ゴミ箱はどんどん減少している</a:t>
            </a:r>
          </a:p>
        </p:txBody>
      </p:sp>
      <p:sp>
        <p:nvSpPr>
          <p:cNvPr id="7" name="矢印: 下 6">
            <a:extLst>
              <a:ext uri="{FF2B5EF4-FFF2-40B4-BE49-F238E27FC236}">
                <a16:creationId xmlns:a16="http://schemas.microsoft.com/office/drawing/2014/main" id="{BD6F12B3-B27A-AB44-BC37-567CEBC0B964}"/>
              </a:ext>
            </a:extLst>
          </p:cNvPr>
          <p:cNvSpPr/>
          <p:nvPr/>
        </p:nvSpPr>
        <p:spPr>
          <a:xfrm flipH="1">
            <a:off x="2695965" y="2529780"/>
            <a:ext cx="544935" cy="1100666"/>
          </a:xfrm>
          <a:prstGeom prst="downArrow">
            <a:avLst>
              <a:gd name="adj1" fmla="val 37986"/>
              <a:gd name="adj2" fmla="val 9660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81BF16D5-415B-5E44-A80A-55A1EBCB1F2F}"/>
              </a:ext>
            </a:extLst>
          </p:cNvPr>
          <p:cNvSpPr txBox="1"/>
          <p:nvPr/>
        </p:nvSpPr>
        <p:spPr>
          <a:xfrm>
            <a:off x="3492935" y="2783286"/>
            <a:ext cx="2017886" cy="584775"/>
          </a:xfrm>
          <a:prstGeom prst="rect">
            <a:avLst/>
          </a:prstGeom>
          <a:noFill/>
        </p:spPr>
        <p:txBody>
          <a:bodyPr wrap="square" rtlCol="0">
            <a:spAutoFit/>
          </a:bodyPr>
          <a:lstStyle/>
          <a:p>
            <a:pPr algn="l"/>
            <a:r>
              <a:rPr lang="ja-JP" altLang="en-US" sz="3200" dirty="0"/>
              <a:t>なぜ？</a:t>
            </a:r>
          </a:p>
        </p:txBody>
      </p:sp>
      <p:sp>
        <p:nvSpPr>
          <p:cNvPr id="11" name="テキスト ボックス 10">
            <a:extLst>
              <a:ext uri="{FF2B5EF4-FFF2-40B4-BE49-F238E27FC236}">
                <a16:creationId xmlns:a16="http://schemas.microsoft.com/office/drawing/2014/main" id="{96080312-184C-8645-81AB-8B9D3CB0ACA1}"/>
              </a:ext>
            </a:extLst>
          </p:cNvPr>
          <p:cNvSpPr txBox="1"/>
          <p:nvPr/>
        </p:nvSpPr>
        <p:spPr>
          <a:xfrm>
            <a:off x="1131936" y="3866346"/>
            <a:ext cx="7699022" cy="954107"/>
          </a:xfrm>
          <a:prstGeom prst="rect">
            <a:avLst/>
          </a:prstGeom>
          <a:noFill/>
        </p:spPr>
        <p:txBody>
          <a:bodyPr wrap="square" rtlCol="0">
            <a:spAutoFit/>
          </a:bodyPr>
          <a:lstStyle/>
          <a:p>
            <a:pPr algn="l"/>
            <a:r>
              <a:rPr lang="ja-JP" altLang="en-US" sz="2800" dirty="0"/>
              <a:t>・テロ攻撃を防ぐため</a:t>
            </a:r>
            <a:endParaRPr lang="en-US" altLang="ja-JP" sz="2800" dirty="0"/>
          </a:p>
          <a:p>
            <a:pPr algn="l"/>
            <a:r>
              <a:rPr lang="ja-JP" altLang="en-US" sz="2800" dirty="0"/>
              <a:t>（</a:t>
            </a:r>
            <a:r>
              <a:rPr lang="en-US" altLang="ja-JP" sz="2800" dirty="0"/>
              <a:t>1995</a:t>
            </a:r>
            <a:r>
              <a:rPr lang="ja-JP" altLang="en-US" sz="2800" dirty="0"/>
              <a:t>年に起きた地下鉄サリン事件が影響）</a:t>
            </a:r>
          </a:p>
        </p:txBody>
      </p:sp>
      <p:sp>
        <p:nvSpPr>
          <p:cNvPr id="13" name="テキスト ボックス 12">
            <a:extLst>
              <a:ext uri="{FF2B5EF4-FFF2-40B4-BE49-F238E27FC236}">
                <a16:creationId xmlns:a16="http://schemas.microsoft.com/office/drawing/2014/main" id="{3A72F8D8-76A8-484E-A3F4-8157BFD3FC41}"/>
              </a:ext>
            </a:extLst>
          </p:cNvPr>
          <p:cNvSpPr txBox="1"/>
          <p:nvPr/>
        </p:nvSpPr>
        <p:spPr>
          <a:xfrm>
            <a:off x="5181600" y="2514600"/>
            <a:ext cx="1828800" cy="1828800"/>
          </a:xfrm>
          <a:prstGeom prst="rect">
            <a:avLst/>
          </a:prstGeom>
          <a:noFill/>
        </p:spPr>
        <p:txBody>
          <a:bodyPr wrap="square" rtlCol="0">
            <a:spAutoFit/>
          </a:bodyPr>
          <a:lstStyle/>
          <a:p>
            <a:pPr algn="l"/>
            <a:endParaRPr lang="ja-JP" altLang="en-US" dirty="0"/>
          </a:p>
        </p:txBody>
      </p:sp>
      <p:sp>
        <p:nvSpPr>
          <p:cNvPr id="15" name="テキスト ボックス 14">
            <a:extLst>
              <a:ext uri="{FF2B5EF4-FFF2-40B4-BE49-F238E27FC236}">
                <a16:creationId xmlns:a16="http://schemas.microsoft.com/office/drawing/2014/main" id="{7C662259-2A97-A34F-9063-DD71E2AB6C5D}"/>
              </a:ext>
            </a:extLst>
          </p:cNvPr>
          <p:cNvSpPr txBox="1"/>
          <p:nvPr/>
        </p:nvSpPr>
        <p:spPr>
          <a:xfrm>
            <a:off x="1131936" y="4837395"/>
            <a:ext cx="769902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2800" dirty="0"/>
              <a:t>・カラスによる被害を防ぐため</a:t>
            </a:r>
            <a:endParaRPr lang="en-US" altLang="ja-JP" sz="2800" dirty="0"/>
          </a:p>
        </p:txBody>
      </p:sp>
      <p:sp>
        <p:nvSpPr>
          <p:cNvPr id="19" name="テキスト ボックス 18">
            <a:extLst>
              <a:ext uri="{FF2B5EF4-FFF2-40B4-BE49-F238E27FC236}">
                <a16:creationId xmlns:a16="http://schemas.microsoft.com/office/drawing/2014/main" id="{892CFCC8-2DB5-7D48-B16C-419EA2865B53}"/>
              </a:ext>
            </a:extLst>
          </p:cNvPr>
          <p:cNvSpPr txBox="1"/>
          <p:nvPr/>
        </p:nvSpPr>
        <p:spPr>
          <a:xfrm>
            <a:off x="1131936" y="5459617"/>
            <a:ext cx="769902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2800" dirty="0"/>
              <a:t>・ゴミの回収、処理にかかる費用削減のため</a:t>
            </a:r>
            <a:endParaRPr lang="en-US" altLang="ja-JP" sz="2800" dirty="0"/>
          </a:p>
        </p:txBody>
      </p:sp>
      <p:sp>
        <p:nvSpPr>
          <p:cNvPr id="21" name="テキスト ボックス 20">
            <a:extLst>
              <a:ext uri="{FF2B5EF4-FFF2-40B4-BE49-F238E27FC236}">
                <a16:creationId xmlns:a16="http://schemas.microsoft.com/office/drawing/2014/main" id="{F4C52A15-C4DA-5F42-A249-B92A6B6C1E14}"/>
              </a:ext>
            </a:extLst>
          </p:cNvPr>
          <p:cNvSpPr txBox="1"/>
          <p:nvPr/>
        </p:nvSpPr>
        <p:spPr>
          <a:xfrm>
            <a:off x="1131936" y="6106607"/>
            <a:ext cx="769902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sz="2800" dirty="0"/>
              <a:t>・街の景観を綺麗に保つため</a:t>
            </a:r>
            <a:endParaRPr lang="en-US" altLang="ja-JP" sz="2800" dirty="0"/>
          </a:p>
        </p:txBody>
      </p:sp>
      <p:pic>
        <p:nvPicPr>
          <p:cNvPr id="22" name="図 23">
            <a:extLst>
              <a:ext uri="{FF2B5EF4-FFF2-40B4-BE49-F238E27FC236}">
                <a16:creationId xmlns:a16="http://schemas.microsoft.com/office/drawing/2014/main" id="{FD57A84A-0FCB-6D45-B9E3-E2590898E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284" y="2030211"/>
            <a:ext cx="4028182" cy="4028182"/>
          </a:xfrm>
          <a:prstGeom prst="rect">
            <a:avLst/>
          </a:prstGeom>
        </p:spPr>
      </p:pic>
      <p:pic>
        <p:nvPicPr>
          <p:cNvPr id="3" name="図 3">
            <a:extLst>
              <a:ext uri="{FF2B5EF4-FFF2-40B4-BE49-F238E27FC236}">
                <a16:creationId xmlns:a16="http://schemas.microsoft.com/office/drawing/2014/main" id="{2F477105-21B9-5244-B5F4-FB82D1818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264792" y="1330819"/>
            <a:ext cx="11653452" cy="523220"/>
          </a:xfrm>
          <a:prstGeom prst="rect">
            <a:avLst/>
          </a:prstGeom>
        </p:spPr>
      </p:pic>
    </p:spTree>
    <p:extLst>
      <p:ext uri="{BB962C8B-B14F-4D97-AF65-F5344CB8AC3E}">
        <p14:creationId xmlns:p14="http://schemas.microsoft.com/office/powerpoint/2010/main" val="74152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FAE30D-CBF7-6448-8FBF-FB3CD5E9D47B}"/>
              </a:ext>
            </a:extLst>
          </p:cNvPr>
          <p:cNvSpPr>
            <a:spLocks noGrp="1"/>
          </p:cNvSpPr>
          <p:nvPr>
            <p:ph type="title"/>
          </p:nvPr>
        </p:nvSpPr>
        <p:spPr/>
        <p:txBody>
          <a:bodyPr>
            <a:normAutofit/>
          </a:bodyPr>
          <a:lstStyle/>
          <a:p>
            <a:r>
              <a:rPr lang="ja-JP" altLang="en-US" sz="5400" dirty="0"/>
              <a:t>問題点</a:t>
            </a:r>
            <a:endParaRPr kumimoji="1" lang="ja-JP" altLang="en-US" sz="5400" dirty="0"/>
          </a:p>
        </p:txBody>
      </p:sp>
      <p:sp>
        <p:nvSpPr>
          <p:cNvPr id="3" name="コンテンツ プレースホルダー 2">
            <a:extLst>
              <a:ext uri="{FF2B5EF4-FFF2-40B4-BE49-F238E27FC236}">
                <a16:creationId xmlns:a16="http://schemas.microsoft.com/office/drawing/2014/main" id="{044ACAFD-7AFB-A646-B69B-07636034AAEB}"/>
              </a:ext>
            </a:extLst>
          </p:cNvPr>
          <p:cNvSpPr>
            <a:spLocks noGrp="1"/>
          </p:cNvSpPr>
          <p:nvPr>
            <p:ph idx="1"/>
          </p:nvPr>
        </p:nvSpPr>
        <p:spPr>
          <a:xfrm>
            <a:off x="838200" y="2590731"/>
            <a:ext cx="11184636" cy="4251960"/>
          </a:xfrm>
        </p:spPr>
        <p:txBody>
          <a:bodyPr>
            <a:normAutofit/>
          </a:bodyPr>
          <a:lstStyle/>
          <a:p>
            <a:r>
              <a:rPr lang="ja-JP" altLang="en-US" sz="3200" dirty="0"/>
              <a:t>ゴミがどれくらい捨てられたかわからない</a:t>
            </a:r>
            <a:endParaRPr kumimoji="1" lang="en-US" altLang="ja-JP" sz="3200" dirty="0"/>
          </a:p>
          <a:p>
            <a:pPr marL="0" indent="0">
              <a:buNone/>
            </a:pPr>
            <a:endParaRPr kumimoji="1" lang="en-US" altLang="ja-JP" sz="3200" dirty="0"/>
          </a:p>
          <a:p>
            <a:r>
              <a:rPr lang="ja-JP" altLang="en-US" sz="3200" dirty="0"/>
              <a:t>ゴミがあふれかえってしまい、景観を損ねる</a:t>
            </a:r>
            <a:endParaRPr lang="en-US" altLang="ja-JP" sz="3200" dirty="0"/>
          </a:p>
          <a:p>
            <a:pPr marL="0" indent="0">
              <a:buNone/>
            </a:pPr>
            <a:endParaRPr lang="en-US" altLang="ja-JP" sz="3200" dirty="0"/>
          </a:p>
          <a:p>
            <a:r>
              <a:rPr lang="ja-JP" altLang="en-US" sz="3200" dirty="0"/>
              <a:t>人員の確保が必要</a:t>
            </a:r>
          </a:p>
          <a:p>
            <a:endParaRPr lang="ja-JP" altLang="en-US" sz="3200" dirty="0"/>
          </a:p>
          <a:p>
            <a:endParaRPr lang="en-US" altLang="ja-JP" sz="3200" dirty="0"/>
          </a:p>
          <a:p>
            <a:pPr marL="0" indent="0">
              <a:buNone/>
            </a:pPr>
            <a:endParaRPr kumimoji="1" lang="ja-JP" altLang="en-US" sz="3200" dirty="0"/>
          </a:p>
        </p:txBody>
      </p:sp>
      <p:pic>
        <p:nvPicPr>
          <p:cNvPr id="4" name="図 5">
            <a:extLst>
              <a:ext uri="{FF2B5EF4-FFF2-40B4-BE49-F238E27FC236}">
                <a16:creationId xmlns:a16="http://schemas.microsoft.com/office/drawing/2014/main" id="{15981D94-D987-D345-846E-DB5864A06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9954" y="1359737"/>
            <a:ext cx="11432091" cy="661901"/>
          </a:xfrm>
          <a:prstGeom prst="rect">
            <a:avLst/>
          </a:prstGeom>
        </p:spPr>
      </p:pic>
      <p:pic>
        <p:nvPicPr>
          <p:cNvPr id="6" name="図 6">
            <a:extLst>
              <a:ext uri="{FF2B5EF4-FFF2-40B4-BE49-F238E27FC236}">
                <a16:creationId xmlns:a16="http://schemas.microsoft.com/office/drawing/2014/main" id="{4567375A-561B-DD45-B681-014FA4475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02525" y="3429000"/>
            <a:ext cx="3520311" cy="3520311"/>
          </a:xfrm>
          <a:prstGeom prst="rect">
            <a:avLst/>
          </a:prstGeom>
        </p:spPr>
      </p:pic>
    </p:spTree>
    <p:extLst>
      <p:ext uri="{BB962C8B-B14F-4D97-AF65-F5344CB8AC3E}">
        <p14:creationId xmlns:p14="http://schemas.microsoft.com/office/powerpoint/2010/main" val="66465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32EF4A-5E85-5B43-85BD-C27E6DCCC7BD}"/>
              </a:ext>
            </a:extLst>
          </p:cNvPr>
          <p:cNvSpPr>
            <a:spLocks noGrp="1"/>
          </p:cNvSpPr>
          <p:nvPr>
            <p:ph type="title"/>
          </p:nvPr>
        </p:nvSpPr>
        <p:spPr>
          <a:xfrm>
            <a:off x="5297762" y="610155"/>
            <a:ext cx="6251110" cy="1783080"/>
          </a:xfrm>
        </p:spPr>
        <p:txBody>
          <a:bodyPr vert="horz" lIns="91440" tIns="45720" rIns="91440" bIns="45720" rtlCol="0" anchor="b">
            <a:normAutofit/>
          </a:bodyPr>
          <a:lstStyle/>
          <a:p>
            <a:r>
              <a:rPr kumimoji="1" lang="ja-JP" altLang="en-US" sz="5400"/>
              <a:t>取り組み</a:t>
            </a:r>
          </a:p>
        </p:txBody>
      </p:sp>
      <p:sp>
        <p:nvSpPr>
          <p:cNvPr id="3" name="コンテンツ プレースホルダー 2">
            <a:extLst>
              <a:ext uri="{FF2B5EF4-FFF2-40B4-BE49-F238E27FC236}">
                <a16:creationId xmlns:a16="http://schemas.microsoft.com/office/drawing/2014/main" id="{80ABA69A-9422-F843-9460-87F5466D3A18}"/>
              </a:ext>
            </a:extLst>
          </p:cNvPr>
          <p:cNvSpPr>
            <a:spLocks noGrp="1"/>
          </p:cNvSpPr>
          <p:nvPr>
            <p:ph idx="1"/>
          </p:nvPr>
        </p:nvSpPr>
        <p:spPr>
          <a:xfrm>
            <a:off x="5608206" y="3261247"/>
            <a:ext cx="6251110" cy="3483864"/>
          </a:xfrm>
        </p:spPr>
        <p:txBody>
          <a:bodyPr vert="horz" lIns="91440" tIns="45720" rIns="91440" bIns="45720" rtlCol="0">
            <a:normAutofit/>
          </a:bodyPr>
          <a:lstStyle/>
          <a:p>
            <a:pPr marL="0" indent="0">
              <a:buNone/>
            </a:pPr>
            <a:r>
              <a:rPr kumimoji="1" lang="en-US" altLang="ja-JP" sz="4400" b="1" dirty="0" err="1"/>
              <a:t>Iot</a:t>
            </a:r>
            <a:r>
              <a:rPr kumimoji="1" lang="ja-JP" altLang="en-US" sz="4400" b="1" dirty="0"/>
              <a:t>を活用した</a:t>
            </a:r>
            <a:endParaRPr kumimoji="1" lang="en-US" altLang="ja-JP" sz="4400" b="1" dirty="0"/>
          </a:p>
          <a:p>
            <a:pPr marL="0" indent="0">
              <a:buNone/>
            </a:pPr>
            <a:r>
              <a:rPr kumimoji="1" lang="ja-JP" altLang="en-US" sz="4400" b="1" dirty="0"/>
              <a:t>最先端のゴミ箱の導入</a:t>
            </a:r>
          </a:p>
        </p:txBody>
      </p:sp>
      <p:pic>
        <p:nvPicPr>
          <p:cNvPr id="4" name="図 4">
            <a:extLst>
              <a:ext uri="{FF2B5EF4-FFF2-40B4-BE49-F238E27FC236}">
                <a16:creationId xmlns:a16="http://schemas.microsoft.com/office/drawing/2014/main" id="{9EB0F1B9-9AAA-6845-88C4-4195E13D6985}"/>
              </a:ext>
            </a:extLst>
          </p:cNvPr>
          <p:cNvPicPr>
            <a:picLocks noChangeAspect="1"/>
          </p:cNvPicPr>
          <p:nvPr/>
        </p:nvPicPr>
        <p:blipFill rotWithShape="1">
          <a:blip r:embed="rId2">
            <a:extLst>
              <a:ext uri="{28A0092B-C50C-407E-A947-70E740481C1C}">
                <a14:useLocalDpi xmlns:a14="http://schemas.microsoft.com/office/drawing/2010/main" val="0"/>
              </a:ext>
            </a:extLst>
          </a:blip>
          <a:srcRect l="34905" r="20613"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5" name="図 5">
            <a:extLst>
              <a:ext uri="{FF2B5EF4-FFF2-40B4-BE49-F238E27FC236}">
                <a16:creationId xmlns:a16="http://schemas.microsoft.com/office/drawing/2014/main" id="{6E480DA0-2C71-8B4C-8FB6-C3124EBBA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297762" y="2393235"/>
            <a:ext cx="5701489" cy="330108"/>
          </a:xfrm>
          <a:prstGeom prst="rect">
            <a:avLst/>
          </a:prstGeom>
        </p:spPr>
      </p:pic>
    </p:spTree>
    <p:extLst>
      <p:ext uri="{BB962C8B-B14F-4D97-AF65-F5344CB8AC3E}">
        <p14:creationId xmlns:p14="http://schemas.microsoft.com/office/powerpoint/2010/main" val="153068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8083AB-37FF-6142-8EA4-9D2D132D26F0}"/>
              </a:ext>
            </a:extLst>
          </p:cNvPr>
          <p:cNvSpPr>
            <a:spLocks noGrp="1"/>
          </p:cNvSpPr>
          <p:nvPr>
            <p:ph type="title"/>
          </p:nvPr>
        </p:nvSpPr>
        <p:spPr>
          <a:xfrm>
            <a:off x="1442516" y="534886"/>
            <a:ext cx="6692827" cy="3892669"/>
          </a:xfrm>
        </p:spPr>
        <p:txBody>
          <a:bodyPr vert="horz" lIns="91440" tIns="45720" rIns="91440" bIns="45720" rtlCol="0" anchor="b">
            <a:normAutofit/>
          </a:bodyPr>
          <a:lstStyle/>
          <a:p>
            <a:r>
              <a:rPr kumimoji="1" lang="en-US" altLang="ja-JP" sz="6600" kern="1200" dirty="0" err="1">
                <a:solidFill>
                  <a:schemeClr val="tx1"/>
                </a:solidFill>
                <a:latin typeface="+mj-lt"/>
                <a:ea typeface="+mj-ea"/>
                <a:cs typeface="+mj-cs"/>
              </a:rPr>
              <a:t>SmaGO</a:t>
            </a:r>
            <a:endParaRPr kumimoji="1" lang="en-US" altLang="ja-JP" sz="6600" kern="1200" dirty="0">
              <a:solidFill>
                <a:schemeClr val="tx1"/>
              </a:solidFill>
              <a:latin typeface="+mj-lt"/>
              <a:ea typeface="+mj-ea"/>
              <a:cs typeface="+mj-cs"/>
            </a:endParaRPr>
          </a:p>
        </p:txBody>
      </p:sp>
      <p:pic>
        <p:nvPicPr>
          <p:cNvPr id="5" name="図 5">
            <a:extLst>
              <a:ext uri="{FF2B5EF4-FFF2-40B4-BE49-F238E27FC236}">
                <a16:creationId xmlns:a16="http://schemas.microsoft.com/office/drawing/2014/main" id="{B32F7026-086B-7941-9D05-FC0220861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34886"/>
            <a:ext cx="5749487" cy="6058329"/>
          </a:xfrm>
          <a:prstGeom prst="rect">
            <a:avLst/>
          </a:prstGeom>
        </p:spPr>
      </p:pic>
      <p:sp>
        <p:nvSpPr>
          <p:cNvPr id="10" name="テキスト ボックス 9">
            <a:extLst>
              <a:ext uri="{FF2B5EF4-FFF2-40B4-BE49-F238E27FC236}">
                <a16:creationId xmlns:a16="http://schemas.microsoft.com/office/drawing/2014/main" id="{F0BC834C-D135-2E43-84BB-158058DF4570}"/>
              </a:ext>
            </a:extLst>
          </p:cNvPr>
          <p:cNvSpPr txBox="1"/>
          <p:nvPr/>
        </p:nvSpPr>
        <p:spPr>
          <a:xfrm>
            <a:off x="10422960" y="6571719"/>
            <a:ext cx="6096000" cy="307777"/>
          </a:xfrm>
          <a:prstGeom prst="rect">
            <a:avLst/>
          </a:prstGeom>
          <a:noFill/>
        </p:spPr>
        <p:txBody>
          <a:bodyPr wrap="square">
            <a:spAutoFit/>
          </a:bodyPr>
          <a:lstStyle/>
          <a:p>
            <a:r>
              <a:rPr lang="en-US" altLang="ja-JP" sz="1400" dirty="0"/>
              <a:t>https://</a:t>
            </a:r>
            <a:r>
              <a:rPr lang="en-US" altLang="ja-JP" sz="1400" dirty="0" err="1"/>
              <a:t>forcetec.jp</a:t>
            </a:r>
            <a:r>
              <a:rPr lang="en-US" altLang="ja-JP" sz="1400" dirty="0"/>
              <a:t>/</a:t>
            </a:r>
            <a:endParaRPr lang="ja-JP" altLang="en-US" sz="1400" dirty="0"/>
          </a:p>
        </p:txBody>
      </p:sp>
      <p:pic>
        <p:nvPicPr>
          <p:cNvPr id="3" name="図 3">
            <a:extLst>
              <a:ext uri="{FF2B5EF4-FFF2-40B4-BE49-F238E27FC236}">
                <a16:creationId xmlns:a16="http://schemas.microsoft.com/office/drawing/2014/main" id="{AE16BFE5-9616-6B4A-9D63-0D93E568CC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083" y="4327110"/>
            <a:ext cx="3469666" cy="200889"/>
          </a:xfrm>
          <a:prstGeom prst="rect">
            <a:avLst/>
          </a:prstGeom>
        </p:spPr>
      </p:pic>
    </p:spTree>
    <p:extLst>
      <p:ext uri="{BB962C8B-B14F-4D97-AF65-F5344CB8AC3E}">
        <p14:creationId xmlns:p14="http://schemas.microsoft.com/office/powerpoint/2010/main" val="1980758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35D5BA-C04A-0C4D-88AC-D728D88F886D}"/>
              </a:ext>
            </a:extLst>
          </p:cNvPr>
          <p:cNvSpPr>
            <a:spLocks noGrp="1"/>
          </p:cNvSpPr>
          <p:nvPr>
            <p:ph type="title"/>
          </p:nvPr>
        </p:nvSpPr>
        <p:spPr/>
        <p:txBody>
          <a:bodyPr/>
          <a:lstStyle/>
          <a:p>
            <a:endParaRPr kumimoji="1" lang="ja-JP" altLang="en-US"/>
          </a:p>
        </p:txBody>
      </p:sp>
      <p:pic>
        <p:nvPicPr>
          <p:cNvPr id="6" name="図 6">
            <a:extLst>
              <a:ext uri="{FF2B5EF4-FFF2-40B4-BE49-F238E27FC236}">
                <a16:creationId xmlns:a16="http://schemas.microsoft.com/office/drawing/2014/main" id="{AC6E1DC9-00D2-0849-83E9-3B28DBAF5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6" y="-37748"/>
            <a:ext cx="12326212" cy="6933495"/>
          </a:xfrm>
          <a:prstGeom prst="rect">
            <a:avLst/>
          </a:prstGeom>
        </p:spPr>
      </p:pic>
    </p:spTree>
    <p:extLst>
      <p:ext uri="{BB962C8B-B14F-4D97-AF65-F5344CB8AC3E}">
        <p14:creationId xmlns:p14="http://schemas.microsoft.com/office/powerpoint/2010/main" val="245120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5">
            <a:extLst>
              <a:ext uri="{FF2B5EF4-FFF2-40B4-BE49-F238E27FC236}">
                <a16:creationId xmlns:a16="http://schemas.microsoft.com/office/drawing/2014/main" id="{F062056F-BB85-3E4C-913F-D67E4025D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98095" y="1999495"/>
            <a:ext cx="11367812" cy="649405"/>
          </a:xfrm>
          <a:prstGeom prst="rect">
            <a:avLst/>
          </a:prstGeom>
        </p:spPr>
      </p:pic>
      <p:sp>
        <p:nvSpPr>
          <p:cNvPr id="2" name="タイトル 1">
            <a:extLst>
              <a:ext uri="{FF2B5EF4-FFF2-40B4-BE49-F238E27FC236}">
                <a16:creationId xmlns:a16="http://schemas.microsoft.com/office/drawing/2014/main" id="{5608035E-6974-D846-8341-EA0F8BC08BED}"/>
              </a:ext>
            </a:extLst>
          </p:cNvPr>
          <p:cNvSpPr>
            <a:spLocks noGrp="1"/>
          </p:cNvSpPr>
          <p:nvPr>
            <p:ph type="title"/>
          </p:nvPr>
        </p:nvSpPr>
        <p:spPr>
          <a:xfrm>
            <a:off x="1700149" y="180832"/>
            <a:ext cx="10908792" cy="1860354"/>
          </a:xfrm>
        </p:spPr>
        <p:txBody>
          <a:bodyPr vert="horz" lIns="91440" tIns="45720" rIns="91440" bIns="45720" rtlCol="0" anchor="b">
            <a:noAutofit/>
          </a:bodyPr>
          <a:lstStyle/>
          <a:p>
            <a:r>
              <a:rPr lang="en-US" altLang="ja-JP" sz="2800" b="1" kern="1200" dirty="0">
                <a:solidFill>
                  <a:schemeClr val="tx1"/>
                </a:solidFill>
                <a:latin typeface="+mj-lt"/>
                <a:ea typeface="+mj-ea"/>
                <a:cs typeface="+mj-cs"/>
              </a:rPr>
              <a:t>⚪︎</a:t>
            </a:r>
            <a:r>
              <a:rPr lang="ja-JP" altLang="en-US" sz="2800" b="1" kern="1200" dirty="0">
                <a:solidFill>
                  <a:schemeClr val="tx1"/>
                </a:solidFill>
                <a:latin typeface="+mj-lt"/>
                <a:ea typeface="+mj-ea"/>
                <a:cs typeface="+mj-cs"/>
              </a:rPr>
              <a:t> 表参道（</a:t>
            </a:r>
            <a:r>
              <a:rPr lang="en-US" altLang="ja-JP" sz="2800" b="1" kern="1200" dirty="0">
                <a:solidFill>
                  <a:schemeClr val="tx1"/>
                </a:solidFill>
                <a:latin typeface="+mj-lt"/>
                <a:ea typeface="+mj-ea"/>
                <a:cs typeface="+mj-cs"/>
              </a:rPr>
              <a:t>2020.10〜</a:t>
            </a:r>
            <a:r>
              <a:rPr lang="ja-JP" altLang="en-US" sz="2800" b="1" kern="1200" dirty="0">
                <a:solidFill>
                  <a:schemeClr val="tx1"/>
                </a:solidFill>
                <a:latin typeface="+mj-lt"/>
                <a:ea typeface="+mj-ea"/>
                <a:cs typeface="+mj-cs"/>
              </a:rPr>
              <a:t>）</a:t>
            </a:r>
            <a:r>
              <a:rPr lang="en-US" altLang="ja-JP" sz="2400" b="1" kern="1200" dirty="0">
                <a:solidFill>
                  <a:schemeClr val="tx1"/>
                </a:solidFill>
                <a:latin typeface="+mj-lt"/>
                <a:ea typeface="+mj-ea"/>
                <a:cs typeface="+mj-cs"/>
              </a:rPr>
              <a:t/>
            </a:r>
            <a:br>
              <a:rPr lang="en-US" altLang="ja-JP" sz="2400" b="1" kern="1200" dirty="0">
                <a:solidFill>
                  <a:schemeClr val="tx1"/>
                </a:solidFill>
                <a:latin typeface="+mj-lt"/>
                <a:ea typeface="+mj-ea"/>
                <a:cs typeface="+mj-cs"/>
              </a:rPr>
            </a:br>
            <a:r>
              <a:rPr lang="en-US" altLang="ja-JP" sz="1100" b="1" dirty="0"/>
              <a:t/>
            </a:r>
            <a:br>
              <a:rPr lang="en-US" altLang="ja-JP" sz="1100" b="1" dirty="0"/>
            </a:br>
            <a:r>
              <a:rPr lang="en-US" altLang="ja-JP" sz="2400" b="1" kern="1200" dirty="0">
                <a:solidFill>
                  <a:schemeClr val="tx1"/>
                </a:solidFill>
                <a:latin typeface="+mj-lt"/>
                <a:ea typeface="+mj-ea"/>
                <a:cs typeface="+mj-cs"/>
              </a:rPr>
              <a:t>⚪</a:t>
            </a:r>
            <a:r>
              <a:rPr lang="en-US" altLang="ja-JP" sz="2800" b="1" kern="1200" dirty="0">
                <a:solidFill>
                  <a:schemeClr val="tx1"/>
                </a:solidFill>
                <a:latin typeface="+mj-lt"/>
                <a:ea typeface="+mj-ea"/>
                <a:cs typeface="+mj-cs"/>
              </a:rPr>
              <a:t>︎</a:t>
            </a:r>
            <a:r>
              <a:rPr lang="ja-JP" altLang="en-US" sz="2800" b="1" kern="1200" dirty="0">
                <a:solidFill>
                  <a:schemeClr val="tx1"/>
                </a:solidFill>
                <a:latin typeface="+mj-lt"/>
                <a:ea typeface="+mj-ea"/>
                <a:cs typeface="+mj-cs"/>
              </a:rPr>
              <a:t> 渋谷</a:t>
            </a:r>
            <a:r>
              <a:rPr lang="en-US" altLang="ja-JP" sz="2800" b="1" kern="1200" dirty="0">
                <a:solidFill>
                  <a:schemeClr val="tx1"/>
                </a:solidFill>
                <a:latin typeface="+mj-lt"/>
                <a:ea typeface="+mj-ea"/>
                <a:cs typeface="+mj-cs"/>
              </a:rPr>
              <a:t>  </a:t>
            </a:r>
            <a:r>
              <a:rPr lang="ja-JP" altLang="en-US" sz="2800" b="1" kern="1200" dirty="0">
                <a:solidFill>
                  <a:schemeClr val="tx1"/>
                </a:solidFill>
                <a:latin typeface="+mj-lt"/>
                <a:ea typeface="+mj-ea"/>
                <a:cs typeface="+mj-cs"/>
              </a:rPr>
              <a:t>レイヤードミヤシタパーク（</a:t>
            </a:r>
            <a:r>
              <a:rPr lang="en-US" altLang="ja-JP" sz="2800" b="1" kern="1200" dirty="0">
                <a:solidFill>
                  <a:schemeClr val="tx1"/>
                </a:solidFill>
                <a:latin typeface="+mj-lt"/>
                <a:ea typeface="+mj-ea"/>
                <a:cs typeface="+mj-cs"/>
              </a:rPr>
              <a:t>2021.6〜</a:t>
            </a:r>
            <a:r>
              <a:rPr lang="ja-JP" altLang="en-US" sz="2800" b="1" kern="1200" dirty="0">
                <a:solidFill>
                  <a:schemeClr val="tx1"/>
                </a:solidFill>
                <a:latin typeface="+mj-lt"/>
                <a:ea typeface="+mj-ea"/>
                <a:cs typeface="+mj-cs"/>
              </a:rPr>
              <a:t>）</a:t>
            </a:r>
            <a:r>
              <a:rPr lang="en-US" altLang="ja-JP" sz="2800" b="1" kern="1200" dirty="0">
                <a:solidFill>
                  <a:schemeClr val="tx1"/>
                </a:solidFill>
                <a:latin typeface="+mj-lt"/>
                <a:ea typeface="+mj-ea"/>
                <a:cs typeface="+mj-cs"/>
              </a:rPr>
              <a:t/>
            </a:r>
            <a:br>
              <a:rPr lang="en-US" altLang="ja-JP" sz="2800" b="1" kern="1200" dirty="0">
                <a:solidFill>
                  <a:schemeClr val="tx1"/>
                </a:solidFill>
                <a:latin typeface="+mj-lt"/>
                <a:ea typeface="+mj-ea"/>
                <a:cs typeface="+mj-cs"/>
              </a:rPr>
            </a:br>
            <a:r>
              <a:rPr lang="en-US" altLang="ja-JP" sz="1100" b="1" kern="1200" dirty="0">
                <a:solidFill>
                  <a:schemeClr val="tx1"/>
                </a:solidFill>
                <a:latin typeface="+mj-lt"/>
                <a:ea typeface="+mj-ea"/>
                <a:cs typeface="+mj-cs"/>
              </a:rPr>
              <a:t/>
            </a:r>
            <a:br>
              <a:rPr lang="en-US" altLang="ja-JP" sz="1100" b="1" kern="1200" dirty="0">
                <a:solidFill>
                  <a:schemeClr val="tx1"/>
                </a:solidFill>
                <a:latin typeface="+mj-lt"/>
                <a:ea typeface="+mj-ea"/>
                <a:cs typeface="+mj-cs"/>
              </a:rPr>
            </a:br>
            <a:r>
              <a:rPr lang="en-US" altLang="ja-JP" sz="2800" b="1" kern="1200" dirty="0">
                <a:solidFill>
                  <a:schemeClr val="tx1"/>
                </a:solidFill>
                <a:latin typeface="+mj-lt"/>
                <a:ea typeface="+mj-ea"/>
                <a:cs typeface="+mj-cs"/>
              </a:rPr>
              <a:t>⚪︎</a:t>
            </a:r>
            <a:r>
              <a:rPr lang="ja-JP" altLang="en-US" sz="2800" b="1" kern="1200" dirty="0">
                <a:solidFill>
                  <a:schemeClr val="tx1"/>
                </a:solidFill>
                <a:latin typeface="+mj-lt"/>
                <a:ea typeface="+mj-ea"/>
                <a:cs typeface="+mj-cs"/>
              </a:rPr>
              <a:t> 名古屋市　レイヤード久屋大通りパーク（</a:t>
            </a:r>
            <a:r>
              <a:rPr lang="en-US" altLang="ja-JP" sz="2800" b="1" kern="1200" dirty="0">
                <a:solidFill>
                  <a:schemeClr val="tx1"/>
                </a:solidFill>
                <a:latin typeface="+mj-lt"/>
                <a:ea typeface="+mj-ea"/>
                <a:cs typeface="+mj-cs"/>
              </a:rPr>
              <a:t>2022.3〜</a:t>
            </a:r>
            <a:r>
              <a:rPr lang="ja-JP" altLang="en-US" sz="2800" b="1" kern="1200" dirty="0">
                <a:solidFill>
                  <a:schemeClr val="tx1"/>
                </a:solidFill>
                <a:latin typeface="+mj-lt"/>
                <a:ea typeface="+mj-ea"/>
                <a:cs typeface="+mj-cs"/>
              </a:rPr>
              <a:t>）</a:t>
            </a:r>
            <a:endParaRPr kumimoji="1" lang="en-US" altLang="ja-JP" sz="2800" b="1" kern="1200" dirty="0">
              <a:solidFill>
                <a:schemeClr val="tx1"/>
              </a:solidFill>
              <a:latin typeface="+mj-lt"/>
              <a:ea typeface="+mj-ea"/>
              <a:cs typeface="+mj-cs"/>
            </a:endParaRPr>
          </a:p>
        </p:txBody>
      </p:sp>
      <p:pic>
        <p:nvPicPr>
          <p:cNvPr id="5" name="図 5">
            <a:extLst>
              <a:ext uri="{FF2B5EF4-FFF2-40B4-BE49-F238E27FC236}">
                <a16:creationId xmlns:a16="http://schemas.microsoft.com/office/drawing/2014/main" id="{C363C31D-A324-BF43-8FE4-14895C7D20F6}"/>
              </a:ext>
            </a:extLst>
          </p:cNvPr>
          <p:cNvPicPr>
            <a:picLocks noChangeAspect="1"/>
          </p:cNvPicPr>
          <p:nvPr/>
        </p:nvPicPr>
        <p:blipFill rotWithShape="1">
          <a:blip r:embed="rId4">
            <a:extLst>
              <a:ext uri="{28A0092B-C50C-407E-A947-70E740481C1C}">
                <a14:useLocalDpi xmlns:a14="http://schemas.microsoft.com/office/drawing/2010/main" val="0"/>
              </a:ext>
            </a:extLst>
          </a:blip>
          <a:srcRect l="1583" r="2" b="3"/>
          <a:stretch/>
        </p:blipFill>
        <p:spPr>
          <a:xfrm>
            <a:off x="20" y="2665139"/>
            <a:ext cx="6181981"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4" name="図 4">
            <a:extLst>
              <a:ext uri="{FF2B5EF4-FFF2-40B4-BE49-F238E27FC236}">
                <a16:creationId xmlns:a16="http://schemas.microsoft.com/office/drawing/2014/main" id="{88207964-B9E4-3441-AA00-057E944838D3}"/>
              </a:ext>
            </a:extLst>
          </p:cNvPr>
          <p:cNvPicPr>
            <a:picLocks noChangeAspect="1"/>
          </p:cNvPicPr>
          <p:nvPr/>
        </p:nvPicPr>
        <p:blipFill rotWithShape="1">
          <a:blip r:embed="rId5">
            <a:extLst>
              <a:ext uri="{28A0092B-C50C-407E-A947-70E740481C1C}">
                <a14:useLocalDpi xmlns:a14="http://schemas.microsoft.com/office/drawing/2010/main" val="0"/>
              </a:ext>
            </a:extLst>
          </a:blip>
          <a:srcRect l="3202" r="-1" b="-1"/>
          <a:stretch/>
        </p:blipFill>
        <p:spPr>
          <a:xfrm>
            <a:off x="6096001" y="2654313"/>
            <a:ext cx="6096002"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extLst>
      <p:ext uri="{BB962C8B-B14F-4D97-AF65-F5344CB8AC3E}">
        <p14:creationId xmlns:p14="http://schemas.microsoft.com/office/powerpoint/2010/main" val="1426253975"/>
      </p:ext>
    </p:extLst>
  </p:cSld>
  <p:clrMapOvr>
    <a:masterClrMapping/>
  </p:clrMapOvr>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1462</Words>
  <Application>Microsoft Office PowerPoint</Application>
  <PresentationFormat>ワイド画面</PresentationFormat>
  <Paragraphs>126</Paragraphs>
  <Slides>26</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26</vt:i4>
      </vt:variant>
    </vt:vector>
  </HeadingPairs>
  <TitlesOfParts>
    <vt:vector size="37" baseType="lpstr">
      <vt:lpstr>ＭＳ Ｐゴシック</vt:lpstr>
      <vt:lpstr>ＭＳ 明朝</vt:lpstr>
      <vt:lpstr>游ゴシック</vt:lpstr>
      <vt:lpstr>游ゴシック Light</vt:lpstr>
      <vt:lpstr>游明朝</vt:lpstr>
      <vt:lpstr>游明朝</vt:lpstr>
      <vt:lpstr>Arial</vt:lpstr>
      <vt:lpstr>Calibri</vt:lpstr>
      <vt:lpstr>Calibri Light</vt:lpstr>
      <vt:lpstr>Times New Roman</vt:lpstr>
      <vt:lpstr>Office テーマ</vt:lpstr>
      <vt:lpstr>大分にもっとゴミ箱を</vt:lpstr>
      <vt:lpstr>テーマ設定の理由</vt:lpstr>
      <vt:lpstr>PowerPoint プレゼンテーション</vt:lpstr>
      <vt:lpstr>現状</vt:lpstr>
      <vt:lpstr>問題点</vt:lpstr>
      <vt:lpstr>取り組み</vt:lpstr>
      <vt:lpstr>SmaGO</vt:lpstr>
      <vt:lpstr>PowerPoint プレゼンテーション</vt:lpstr>
      <vt:lpstr>⚪︎ 表参道（2020.10〜）  ⚪︎ 渋谷  レイヤードミヤシタパーク（2021.6〜）  ⚪︎ 名古屋市　レイヤード久屋大通りパーク（2022.3〜）</vt:lpstr>
      <vt:lpstr>結果</vt:lpstr>
      <vt:lpstr>PowerPoint プレゼンテーション</vt:lpstr>
      <vt:lpstr>課題</vt:lpstr>
      <vt:lpstr>仮説</vt:lpstr>
      <vt:lpstr>調査</vt:lpstr>
      <vt:lpstr>①街にゴミ箱が何個あるのか調べる</vt:lpstr>
      <vt:lpstr>PowerPoint プレゼンテーション</vt:lpstr>
      <vt:lpstr>②アンケート（1-2、2-1、3-3に実施）</vt:lpstr>
      <vt:lpstr>PowerPoint プレゼンテーション</vt:lpstr>
      <vt:lpstr>PowerPoint プレゼンテーション</vt:lpstr>
      <vt:lpstr>PowerPoint プレゼンテーション</vt:lpstr>
      <vt:lpstr>PowerPoint プレゼンテーション</vt:lpstr>
      <vt:lpstr>考察</vt:lpstr>
      <vt:lpstr>まとめ</vt:lpstr>
      <vt:lpstr>今後の課題</vt:lpstr>
      <vt:lpstr>参考文献</vt:lpstr>
      <vt:lpstr>ご清聴ありがとう　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大分にもっとゴミ箱を</dc:title>
  <dc:creator>22大分西3111下岡琴美</dc:creator>
  <cp:lastModifiedBy>oitapref</cp:lastModifiedBy>
  <cp:revision>26</cp:revision>
  <dcterms:created xsi:type="dcterms:W3CDTF">2022-08-20T14:49:53Z</dcterms:created>
  <dcterms:modified xsi:type="dcterms:W3CDTF">2023-03-29T00:53:28Z</dcterms:modified>
</cp:coreProperties>
</file>