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5" r:id="rId9"/>
    <p:sldId id="264" r:id="rId10"/>
    <p:sldId id="266" r:id="rId11"/>
    <p:sldId id="267" r:id="rId12"/>
    <p:sldId id="272" r:id="rId13"/>
    <p:sldId id="274" r:id="rId14"/>
    <p:sldId id="268" r:id="rId15"/>
    <p:sldId id="269" r:id="rId16"/>
    <p:sldId id="270" r:id="rId17"/>
    <p:sldId id="271" r:id="rId18"/>
    <p:sldId id="273" r:id="rId19"/>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12A5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78417" autoAdjust="0"/>
  </p:normalViewPr>
  <p:slideViewPr>
    <p:cSldViewPr snapToGrid="0">
      <p:cViewPr varScale="1">
        <p:scale>
          <a:sx n="90" d="100"/>
          <a:sy n="90" d="100"/>
        </p:scale>
        <p:origin x="15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74BFA9DD-3D73-4208-BFCE-BC367355A52E}" type="datetimeFigureOut">
              <a:rPr kumimoji="1" lang="ja-JP" altLang="en-US" smtClean="0"/>
              <a:t>2023/3/13</a:t>
            </a:fld>
            <a:endParaRPr kumimoji="1" lang="ja-JP" altLang="en-US"/>
          </a:p>
        </p:txBody>
      </p:sp>
      <p:sp>
        <p:nvSpPr>
          <p:cNvPr id="4" name="フッター プレースホルダー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18E2365B-4116-4F6F-98A5-57100DC7B5EA}" type="slidenum">
              <a:rPr kumimoji="1" lang="ja-JP" altLang="en-US" smtClean="0"/>
              <a:t>‹#›</a:t>
            </a:fld>
            <a:endParaRPr kumimoji="1" lang="ja-JP" altLang="en-US"/>
          </a:p>
        </p:txBody>
      </p:sp>
    </p:spTree>
    <p:extLst>
      <p:ext uri="{BB962C8B-B14F-4D97-AF65-F5344CB8AC3E}">
        <p14:creationId xmlns:p14="http://schemas.microsoft.com/office/powerpoint/2010/main" val="152619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B95F099D-F550-40DE-8ED8-FF756A01789A}" type="datetimeFigureOut">
              <a:rPr kumimoji="1" lang="ja-JP" altLang="en-US" smtClean="0"/>
              <a:t>2023/3/13</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2EB0A53-DD7B-4DFA-97C2-0462D7F63743}" type="slidenum">
              <a:rPr kumimoji="1" lang="ja-JP" altLang="en-US" smtClean="0"/>
              <a:t>‹#›</a:t>
            </a:fld>
            <a:endParaRPr kumimoji="1" lang="ja-JP" altLang="en-US"/>
          </a:p>
        </p:txBody>
      </p:sp>
    </p:spTree>
    <p:extLst>
      <p:ext uri="{BB962C8B-B14F-4D97-AF65-F5344CB8AC3E}">
        <p14:creationId xmlns:p14="http://schemas.microsoft.com/office/powerpoint/2010/main" val="3252430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1</a:t>
            </a:fld>
            <a:endParaRPr kumimoji="1" lang="ja-JP" altLang="en-US"/>
          </a:p>
        </p:txBody>
      </p:sp>
    </p:spTree>
    <p:extLst>
      <p:ext uri="{BB962C8B-B14F-4D97-AF65-F5344CB8AC3E}">
        <p14:creationId xmlns:p14="http://schemas.microsoft.com/office/powerpoint/2010/main" val="251842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パイプを加工しました。寸法が少しでもずれるとその後作業に支障が出てしまうので慎重に行いました。また、パイプどうしを連結させる為に使用した接着剤も直ぐに乾いてしまうものだったので、乾く前に連結させる為にかなりいそぎながら作業しました。左の写真は、実際にパイプの切断している時の写真で、右の写真は切断したパイプに器具を取り付け連結させている時の写真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10</a:t>
            </a:fld>
            <a:endParaRPr kumimoji="1" lang="ja-JP" altLang="en-US"/>
          </a:p>
        </p:txBody>
      </p:sp>
    </p:spTree>
    <p:extLst>
      <p:ext uri="{BB962C8B-B14F-4D97-AF65-F5344CB8AC3E}">
        <p14:creationId xmlns:p14="http://schemas.microsoft.com/office/powerpoint/2010/main" val="261439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最後にこれまで、製作して来た物どうしを組み立て完成させて行きます。左の写真は、先ほど加工した木材と、パイプそれぞれ組み立て、土台を作っている時の写真です。右の写真は、ライトと製作した回路やバッテリーなどを接続させる為に、ライトの線を</a:t>
            </a:r>
            <a:r>
              <a:rPr kumimoji="1" lang="ja-JP" altLang="en-US" sz="1200" kern="1200" dirty="0" smtClean="0">
                <a:solidFill>
                  <a:schemeClr val="tx1"/>
                </a:solidFill>
                <a:effectLst/>
                <a:latin typeface="+mn-lt"/>
                <a:ea typeface="+mn-ea"/>
                <a:cs typeface="+mn-cs"/>
              </a:rPr>
              <a:t>はんだ付けして</a:t>
            </a:r>
            <a:r>
              <a:rPr kumimoji="1" lang="ja-JP" altLang="ja-JP" sz="1200" kern="1200" dirty="0" smtClean="0">
                <a:solidFill>
                  <a:schemeClr val="tx1"/>
                </a:solidFill>
                <a:effectLst/>
                <a:latin typeface="+mn-lt"/>
                <a:ea typeface="+mn-ea"/>
                <a:cs typeface="+mn-cs"/>
              </a:rPr>
              <a:t>伸ばしている際の写真です。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11</a:t>
            </a:fld>
            <a:endParaRPr kumimoji="1" lang="ja-JP" altLang="en-US"/>
          </a:p>
        </p:txBody>
      </p:sp>
    </p:spTree>
    <p:extLst>
      <p:ext uri="{BB962C8B-B14F-4D97-AF65-F5344CB8AC3E}">
        <p14:creationId xmlns:p14="http://schemas.microsoft.com/office/powerpoint/2010/main" val="187988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今回</a:t>
            </a:r>
            <a:r>
              <a:rPr kumimoji="1" lang="ja-JP" altLang="en-US" sz="1200" kern="1200" dirty="0" smtClean="0">
                <a:solidFill>
                  <a:schemeClr val="tx1"/>
                </a:solidFill>
                <a:effectLst/>
                <a:latin typeface="+mn-lt"/>
                <a:ea typeface="+mn-ea"/>
                <a:cs typeface="+mn-cs"/>
              </a:rPr>
              <a:t>自動</a:t>
            </a:r>
            <a:r>
              <a:rPr kumimoji="1" lang="ja-JP" altLang="ja-JP" sz="1200" kern="1200" dirty="0" smtClean="0">
                <a:solidFill>
                  <a:schemeClr val="tx1"/>
                </a:solidFill>
                <a:effectLst/>
                <a:latin typeface="+mn-lt"/>
                <a:ea typeface="+mn-ea"/>
                <a:cs typeface="+mn-cs"/>
              </a:rPr>
              <a:t>車用のバッテリーを使用しました。使用</a:t>
            </a:r>
            <a:r>
              <a:rPr kumimoji="1" lang="ja-JP" altLang="en-US" sz="1200" kern="1200" dirty="0" smtClean="0">
                <a:solidFill>
                  <a:schemeClr val="tx1"/>
                </a:solidFill>
                <a:effectLst/>
                <a:latin typeface="+mn-lt"/>
                <a:ea typeface="+mn-ea"/>
                <a:cs typeface="+mn-cs"/>
              </a:rPr>
              <a:t>した</a:t>
            </a:r>
            <a:r>
              <a:rPr kumimoji="1" lang="ja-JP" altLang="ja-JP" sz="1200" kern="1200" dirty="0" smtClean="0">
                <a:solidFill>
                  <a:schemeClr val="tx1"/>
                </a:solidFill>
                <a:effectLst/>
                <a:latin typeface="+mn-lt"/>
                <a:ea typeface="+mn-ea"/>
                <a:cs typeface="+mn-cs"/>
              </a:rPr>
              <a:t>バッテリーの</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時間率容量</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２８</a:t>
            </a:r>
            <a:r>
              <a:rPr kumimoji="1" lang="ja-JP" altLang="en-US" sz="1200" kern="1200" dirty="0" smtClean="0">
                <a:solidFill>
                  <a:schemeClr val="tx1"/>
                </a:solidFill>
                <a:effectLst/>
                <a:latin typeface="+mn-lt"/>
                <a:ea typeface="+mn-ea"/>
                <a:cs typeface="+mn-cs"/>
              </a:rPr>
              <a:t>アンペアアワー</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LED</a:t>
            </a:r>
            <a:r>
              <a:rPr kumimoji="1" lang="ja-JP" altLang="ja-JP" sz="1200" kern="1200" dirty="0" smtClean="0">
                <a:solidFill>
                  <a:schemeClr val="tx1"/>
                </a:solidFill>
                <a:effectLst/>
                <a:latin typeface="+mn-lt"/>
                <a:ea typeface="+mn-ea"/>
                <a:cs typeface="+mn-cs"/>
              </a:rPr>
              <a:t>が</a:t>
            </a:r>
            <a:r>
              <a:rPr kumimoji="1" lang="ja-JP" altLang="en-US" sz="1200" kern="1200" dirty="0" smtClean="0">
                <a:solidFill>
                  <a:schemeClr val="tx1"/>
                </a:solidFill>
                <a:effectLst/>
                <a:latin typeface="+mn-lt"/>
                <a:ea typeface="+mn-ea"/>
                <a:cs typeface="+mn-cs"/>
              </a:rPr>
              <a:t>点灯時の電流値は</a:t>
            </a:r>
            <a:r>
              <a:rPr kumimoji="1" lang="en-US" altLang="ja-JP" sz="1200" kern="1200" dirty="0" smtClean="0">
                <a:solidFill>
                  <a:schemeClr val="tx1"/>
                </a:solidFill>
                <a:effectLst/>
                <a:latin typeface="+mn-lt"/>
                <a:ea typeface="+mn-ea"/>
                <a:cs typeface="+mn-cs"/>
              </a:rPr>
              <a:t>0.3A</a:t>
            </a:r>
            <a:r>
              <a:rPr kumimoji="1" lang="ja-JP" altLang="en-US" sz="1200" kern="1200" dirty="0" smtClean="0">
                <a:solidFill>
                  <a:schemeClr val="tx1"/>
                </a:solidFill>
                <a:effectLst/>
                <a:latin typeface="+mn-lt"/>
                <a:ea typeface="+mn-ea"/>
                <a:cs typeface="+mn-cs"/>
              </a:rPr>
              <a:t>でした。ですので、バッテリー容量の</a:t>
            </a:r>
            <a:r>
              <a:rPr kumimoji="1" lang="ja-JP" altLang="ja-JP" sz="1200" kern="1200" dirty="0" smtClean="0">
                <a:solidFill>
                  <a:schemeClr val="tx1"/>
                </a:solidFill>
                <a:effectLst/>
                <a:latin typeface="+mn-lt"/>
                <a:ea typeface="+mn-ea"/>
                <a:cs typeface="+mn-cs"/>
              </a:rPr>
              <a:t>２８</a:t>
            </a:r>
            <a:r>
              <a:rPr kumimoji="1" lang="ja-JP" altLang="en-US" sz="1200" kern="1200" dirty="0" smtClean="0">
                <a:solidFill>
                  <a:schemeClr val="tx1"/>
                </a:solidFill>
                <a:effectLst/>
                <a:latin typeface="+mn-lt"/>
                <a:ea typeface="+mn-ea"/>
                <a:cs typeface="+mn-cs"/>
              </a:rPr>
              <a:t>アンペアアワーを電流値の</a:t>
            </a:r>
            <a:r>
              <a:rPr kumimoji="1" lang="en-US" altLang="ja-JP" sz="1200" kern="1200" dirty="0" smtClean="0">
                <a:solidFill>
                  <a:schemeClr val="tx1"/>
                </a:solidFill>
                <a:effectLst/>
                <a:latin typeface="+mn-lt"/>
                <a:ea typeface="+mn-ea"/>
                <a:cs typeface="+mn-cs"/>
              </a:rPr>
              <a:t>0.3</a:t>
            </a:r>
            <a:r>
              <a:rPr kumimoji="1" lang="ja-JP" altLang="en-US" sz="1200" kern="1200" dirty="0" smtClean="0">
                <a:solidFill>
                  <a:schemeClr val="tx1"/>
                </a:solidFill>
                <a:effectLst/>
                <a:latin typeface="+mn-lt"/>
                <a:ea typeface="+mn-ea"/>
                <a:cs typeface="+mn-cs"/>
              </a:rPr>
              <a:t>で割った値が</a:t>
            </a:r>
            <a:r>
              <a:rPr kumimoji="1" lang="en-US" altLang="ja-JP" sz="1200" kern="1200" dirty="0" smtClean="0">
                <a:solidFill>
                  <a:schemeClr val="tx1"/>
                </a:solidFill>
                <a:effectLst/>
                <a:latin typeface="+mn-lt"/>
                <a:ea typeface="+mn-ea"/>
                <a:cs typeface="+mn-cs"/>
              </a:rPr>
              <a:t>93.3</a:t>
            </a:r>
            <a:r>
              <a:rPr kumimoji="1" lang="ja-JP" altLang="en-US" sz="1200" kern="1200" dirty="0" smtClean="0">
                <a:solidFill>
                  <a:schemeClr val="tx1"/>
                </a:solidFill>
                <a:effectLst/>
                <a:latin typeface="+mn-lt"/>
                <a:ea typeface="+mn-ea"/>
                <a:cs typeface="+mn-cs"/>
              </a:rPr>
              <a:t>となり、理論上では、この</a:t>
            </a:r>
            <a:r>
              <a:rPr kumimoji="1" lang="en-US" altLang="ja-JP" sz="1200" kern="1200" dirty="0" smtClean="0">
                <a:solidFill>
                  <a:schemeClr val="tx1"/>
                </a:solidFill>
                <a:effectLst/>
                <a:latin typeface="+mn-lt"/>
                <a:ea typeface="+mn-ea"/>
                <a:cs typeface="+mn-cs"/>
              </a:rPr>
              <a:t>LED</a:t>
            </a:r>
            <a:r>
              <a:rPr kumimoji="1" lang="ja-JP" altLang="ja-JP" sz="1200" kern="1200" dirty="0" smtClean="0">
                <a:solidFill>
                  <a:schemeClr val="tx1"/>
                </a:solidFill>
                <a:effectLst/>
                <a:latin typeface="+mn-lt"/>
                <a:ea typeface="+mn-ea"/>
                <a:cs typeface="+mn-cs"/>
              </a:rPr>
              <a:t>ライト</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９３時間点灯</a:t>
            </a:r>
            <a:r>
              <a:rPr kumimoji="1" lang="ja-JP" altLang="en-US" sz="1200" kern="1200" dirty="0" smtClean="0">
                <a:solidFill>
                  <a:schemeClr val="tx1"/>
                </a:solidFill>
                <a:effectLst/>
                <a:latin typeface="+mn-lt"/>
                <a:ea typeface="+mn-ea"/>
                <a:cs typeface="+mn-cs"/>
              </a:rPr>
              <a:t>させ</a:t>
            </a:r>
            <a:r>
              <a:rPr kumimoji="1" lang="ja-JP" altLang="ja-JP" sz="1200" kern="1200" dirty="0" smtClean="0">
                <a:solidFill>
                  <a:schemeClr val="tx1"/>
                </a:solidFill>
                <a:effectLst/>
                <a:latin typeface="+mn-lt"/>
                <a:ea typeface="+mn-ea"/>
                <a:cs typeface="+mn-cs"/>
              </a:rPr>
              <a:t>続ける事が出来</a:t>
            </a:r>
            <a:r>
              <a:rPr kumimoji="1" lang="ja-JP" altLang="en-US" sz="1200" kern="1200" dirty="0" smtClean="0">
                <a:solidFill>
                  <a:schemeClr val="tx1"/>
                </a:solidFill>
                <a:effectLst/>
                <a:latin typeface="+mn-lt"/>
                <a:ea typeface="+mn-ea"/>
                <a:cs typeface="+mn-cs"/>
              </a:rPr>
              <a:t>るということがわかりました</a:t>
            </a:r>
            <a:r>
              <a:rPr kumimoji="1" lang="ja-JP" altLang="ja-JP" sz="1200" kern="1200" dirty="0" smtClean="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12</a:t>
            </a:fld>
            <a:endParaRPr kumimoji="1" lang="ja-JP" altLang="en-US"/>
          </a:p>
        </p:txBody>
      </p:sp>
    </p:spTree>
    <p:extLst>
      <p:ext uri="{BB962C8B-B14F-4D97-AF65-F5344CB8AC3E}">
        <p14:creationId xmlns:p14="http://schemas.microsoft.com/office/powerpoint/2010/main" val="3544042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今回１２</a:t>
            </a:r>
            <a:r>
              <a:rPr kumimoji="1" lang="en-US" altLang="ja-JP" dirty="0" smtClean="0"/>
              <a:t>V</a:t>
            </a:r>
            <a:r>
              <a:rPr kumimoji="1" lang="ja-JP" altLang="en-US" dirty="0" smtClean="0"/>
              <a:t>のバッテリーを充電する為に、こちらのソーラーパネルを使用しました。このソーラーパネルは、出力５</a:t>
            </a:r>
            <a:r>
              <a:rPr kumimoji="1" lang="en-US" altLang="ja-JP" dirty="0" smtClean="0"/>
              <a:t>W</a:t>
            </a:r>
            <a:r>
              <a:rPr kumimoji="1" lang="ja-JP" altLang="en-US" dirty="0" err="1" smtClean="0"/>
              <a:t>、</a:t>
            </a:r>
            <a:r>
              <a:rPr kumimoji="1" lang="ja-JP" altLang="en-US" dirty="0" smtClean="0"/>
              <a:t>充電電圧</a:t>
            </a:r>
            <a:r>
              <a:rPr kumimoji="1" lang="en-US" altLang="ja-JP" dirty="0" smtClean="0"/>
              <a:t>17.4V</a:t>
            </a:r>
            <a:r>
              <a:rPr kumimoji="1" lang="ja-JP" altLang="en-US" dirty="0" err="1" smtClean="0"/>
              <a:t>、</a:t>
            </a:r>
            <a:r>
              <a:rPr kumimoji="1" lang="ja-JP" altLang="en-US" dirty="0" smtClean="0"/>
              <a:t>充電電流</a:t>
            </a:r>
            <a:r>
              <a:rPr kumimoji="1" lang="en-US" altLang="ja-JP" dirty="0" smtClean="0"/>
              <a:t>0.29A</a:t>
            </a:r>
            <a:r>
              <a:rPr kumimoji="1" lang="ja-JP" altLang="en-US" dirty="0" smtClean="0"/>
              <a:t>の物を使用しました。このソーラーパネルで、電源となるバッテリーを充電します。例えばこのソーラーパネルで</a:t>
            </a:r>
            <a:r>
              <a:rPr kumimoji="1" lang="en-US" altLang="ja-JP" dirty="0" smtClean="0"/>
              <a:t>8</a:t>
            </a:r>
            <a:r>
              <a:rPr kumimoji="1" lang="ja-JP" altLang="en-US" dirty="0" smtClean="0"/>
              <a:t>時間充電したとすると、</a:t>
            </a:r>
            <a:r>
              <a:rPr kumimoji="1" lang="en-US" altLang="ja-JP" dirty="0" smtClean="0"/>
              <a:t>2.32</a:t>
            </a:r>
            <a:r>
              <a:rPr kumimoji="1" lang="ja-JP" altLang="en-US" dirty="0" smtClean="0"/>
              <a:t>アンペアアワーをバッテリーに充電出来ます。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13</a:t>
            </a:fld>
            <a:endParaRPr kumimoji="1" lang="ja-JP" altLang="en-US"/>
          </a:p>
        </p:txBody>
      </p:sp>
    </p:spTree>
    <p:extLst>
      <p:ext uri="{BB962C8B-B14F-4D97-AF65-F5344CB8AC3E}">
        <p14:creationId xmlns:p14="http://schemas.microsoft.com/office/powerpoint/2010/main" val="130488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先ほど作業を全て行い完成したものがこちらになります。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14</a:t>
            </a:fld>
            <a:endParaRPr kumimoji="1" lang="ja-JP" altLang="en-US"/>
          </a:p>
        </p:txBody>
      </p:sp>
    </p:spTree>
    <p:extLst>
      <p:ext uri="{BB962C8B-B14F-4D97-AF65-F5344CB8AC3E}">
        <p14:creationId xmlns:p14="http://schemas.microsoft.com/office/powerpoint/2010/main" val="348538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完成したものがきちんと動作するか動作確認を行いました。前の写真はそれぞれの比較と</a:t>
            </a:r>
          </a:p>
          <a:p>
            <a:r>
              <a:rPr kumimoji="1" lang="ja-JP" altLang="ja-JP" sz="1200" kern="1200" dirty="0" smtClean="0">
                <a:solidFill>
                  <a:schemeClr val="tx1"/>
                </a:solidFill>
                <a:effectLst/>
                <a:latin typeface="+mn-lt"/>
                <a:ea typeface="+mn-ea"/>
                <a:cs typeface="+mn-cs"/>
              </a:rPr>
              <a:t>なります。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15</a:t>
            </a:fld>
            <a:endParaRPr kumimoji="1" lang="ja-JP" altLang="en-US"/>
          </a:p>
        </p:txBody>
      </p:sp>
    </p:spTree>
    <p:extLst>
      <p:ext uri="{BB962C8B-B14F-4D97-AF65-F5344CB8AC3E}">
        <p14:creationId xmlns:p14="http://schemas.microsoft.com/office/powerpoint/2010/main" val="512805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作業を終え僕自身では思っていたよりも明るく出来たと思います。</a:t>
            </a:r>
          </a:p>
          <a:p>
            <a:r>
              <a:rPr kumimoji="1" lang="ja-JP" altLang="ja-JP" sz="1200" kern="1200" dirty="0" smtClean="0">
                <a:solidFill>
                  <a:schemeClr val="tx1"/>
                </a:solidFill>
                <a:effectLst/>
                <a:latin typeface="+mn-lt"/>
                <a:ea typeface="+mn-ea"/>
                <a:cs typeface="+mn-cs"/>
              </a:rPr>
              <a:t>苦労した所は、やはり久々に行ったはんだ付けと、やすり掛けに時間をかけてしまった木材の加工です。</a:t>
            </a:r>
          </a:p>
          <a:p>
            <a:r>
              <a:rPr kumimoji="1" lang="ja-JP" altLang="ja-JP" sz="1200" kern="1200" dirty="0" smtClean="0">
                <a:solidFill>
                  <a:schemeClr val="tx1"/>
                </a:solidFill>
                <a:effectLst/>
                <a:latin typeface="+mn-lt"/>
                <a:ea typeface="+mn-ea"/>
                <a:cs typeface="+mn-cs"/>
              </a:rPr>
              <a:t>製作を終えて、改善できると思ったのは、防水加工とキャスターを取り付けることです。</a:t>
            </a:r>
          </a:p>
          <a:p>
            <a:r>
              <a:rPr kumimoji="1" lang="ja-JP" altLang="ja-JP" sz="1200" kern="1200" dirty="0" smtClean="0">
                <a:solidFill>
                  <a:schemeClr val="tx1"/>
                </a:solidFill>
                <a:effectLst/>
                <a:latin typeface="+mn-lt"/>
                <a:ea typeface="+mn-ea"/>
                <a:cs typeface="+mn-cs"/>
              </a:rPr>
              <a:t>防水加工をしていないので、屋外の雨が当たる所では、使用出来ないのと、全体がかなり重いのでキャスターを取り付ければもう少し移動させやすかったかなと思いました。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16</a:t>
            </a:fld>
            <a:endParaRPr kumimoji="1" lang="ja-JP" altLang="en-US"/>
          </a:p>
        </p:txBody>
      </p:sp>
    </p:spTree>
    <p:extLst>
      <p:ext uri="{BB962C8B-B14F-4D97-AF65-F5344CB8AC3E}">
        <p14:creationId xmlns:p14="http://schemas.microsoft.com/office/powerpoint/2010/main" val="2905810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・製作していくにつれて、初めは苦手だったはんだ付けなども上達し、</a:t>
            </a:r>
          </a:p>
          <a:p>
            <a:r>
              <a:rPr kumimoji="1" lang="ja-JP" altLang="ja-JP" sz="1200" kern="1200" dirty="0" smtClean="0">
                <a:solidFill>
                  <a:schemeClr val="tx1"/>
                </a:solidFill>
                <a:effectLst/>
                <a:latin typeface="+mn-lt"/>
                <a:ea typeface="+mn-ea"/>
                <a:cs typeface="+mn-cs"/>
              </a:rPr>
              <a:t>　完成に近づくにつれてどんどん楽しくなりました。また、あまり触れる</a:t>
            </a:r>
          </a:p>
          <a:p>
            <a:r>
              <a:rPr kumimoji="1" lang="ja-JP" altLang="ja-JP" sz="1200" kern="1200" dirty="0" smtClean="0">
                <a:solidFill>
                  <a:schemeClr val="tx1"/>
                </a:solidFill>
                <a:effectLst/>
                <a:latin typeface="+mn-lt"/>
                <a:ea typeface="+mn-ea"/>
                <a:cs typeface="+mn-cs"/>
              </a:rPr>
              <a:t>　ことのなかったパワーポイントでの資料</a:t>
            </a:r>
            <a:r>
              <a:rPr kumimoji="1" lang="ja-JP" altLang="en-US" sz="1200" kern="1200" dirty="0" smtClean="0">
                <a:solidFill>
                  <a:schemeClr val="tx1"/>
                </a:solidFill>
                <a:effectLst/>
                <a:latin typeface="+mn-lt"/>
                <a:ea typeface="+mn-ea"/>
                <a:cs typeface="+mn-cs"/>
              </a:rPr>
              <a:t>作成</a:t>
            </a:r>
            <a:r>
              <a:rPr kumimoji="1" lang="ja-JP" altLang="ja-JP" sz="1200" kern="1200" dirty="0" smtClean="0">
                <a:solidFill>
                  <a:schemeClr val="tx1"/>
                </a:solidFill>
                <a:effectLst/>
                <a:latin typeface="+mn-lt"/>
                <a:ea typeface="+mn-ea"/>
                <a:cs typeface="+mn-cs"/>
              </a:rPr>
              <a:t>なども良い経験になり、とても</a:t>
            </a:r>
          </a:p>
          <a:p>
            <a:r>
              <a:rPr kumimoji="1" lang="ja-JP"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思い出に残る</a:t>
            </a:r>
            <a:r>
              <a:rPr kumimoji="1" lang="ja-JP" altLang="ja-JP" sz="1200" kern="1200" dirty="0" smtClean="0">
                <a:solidFill>
                  <a:schemeClr val="tx1"/>
                </a:solidFill>
                <a:effectLst/>
                <a:latin typeface="+mn-lt"/>
                <a:ea typeface="+mn-ea"/>
                <a:cs typeface="+mn-cs"/>
              </a:rPr>
              <a:t>課題研究にな</a:t>
            </a:r>
            <a:r>
              <a:rPr kumimoji="1" lang="ja-JP" altLang="en-US" sz="1200" kern="1200" dirty="0" smtClean="0">
                <a:solidFill>
                  <a:schemeClr val="tx1"/>
                </a:solidFill>
                <a:effectLst/>
                <a:latin typeface="+mn-lt"/>
                <a:ea typeface="+mn-ea"/>
                <a:cs typeface="+mn-cs"/>
              </a:rPr>
              <a:t>りました</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・最後に課題研究に対して様々な協力をして下さった先生方、また材料の提供</a:t>
            </a:r>
          </a:p>
          <a:p>
            <a:r>
              <a:rPr kumimoji="1" lang="ja-JP" altLang="ja-JP" sz="1200" kern="1200" dirty="0" smtClean="0">
                <a:solidFill>
                  <a:schemeClr val="tx1"/>
                </a:solidFill>
                <a:effectLst/>
                <a:latin typeface="+mn-lt"/>
                <a:ea typeface="+mn-ea"/>
                <a:cs typeface="+mn-cs"/>
              </a:rPr>
              <a:t>　など、いろいろと支援くれた父や、その関係者の方々に感謝しています。</a:t>
            </a:r>
          </a:p>
          <a:p>
            <a:r>
              <a:rPr kumimoji="1" lang="ja-JP" altLang="ja-JP" sz="1200" kern="1200" dirty="0" smtClean="0">
                <a:solidFill>
                  <a:schemeClr val="tx1"/>
                </a:solidFill>
                <a:effectLst/>
                <a:latin typeface="+mn-lt"/>
                <a:ea typeface="+mn-ea"/>
                <a:cs typeface="+mn-cs"/>
              </a:rPr>
              <a:t>　どうもありがとうございました。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17</a:t>
            </a:fld>
            <a:endParaRPr kumimoji="1" lang="ja-JP" altLang="en-US"/>
          </a:p>
        </p:txBody>
      </p:sp>
    </p:spTree>
    <p:extLst>
      <p:ext uri="{BB962C8B-B14F-4D97-AF65-F5344CB8AC3E}">
        <p14:creationId xmlns:p14="http://schemas.microsoft.com/office/powerpoint/2010/main" val="347871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以上で発表を終わります。</a:t>
            </a:r>
            <a:endParaRPr kumimoji="1" lang="en-US" altLang="ja-JP" dirty="0" smtClean="0"/>
          </a:p>
          <a:p>
            <a:r>
              <a:rPr kumimoji="1" lang="ja-JP" altLang="en-US" dirty="0" smtClean="0"/>
              <a:t>ご清聴ありがとうございました。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18</a:t>
            </a:fld>
            <a:endParaRPr kumimoji="1" lang="ja-JP" altLang="en-US"/>
          </a:p>
        </p:txBody>
      </p:sp>
    </p:spTree>
    <p:extLst>
      <p:ext uri="{BB962C8B-B14F-4D97-AF65-F5344CB8AC3E}">
        <p14:creationId xmlns:p14="http://schemas.microsoft.com/office/powerpoint/2010/main" val="310344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・課題研究を通して何か学校のためになる物を作りたいと考え、学校の中でまだ暗い場所があったので、少しでも明るくするセンサーライトを作ろうと思いました。</a:t>
            </a:r>
          </a:p>
          <a:p>
            <a:r>
              <a:rPr kumimoji="1" lang="ja-JP" altLang="ja-JP" sz="1200" kern="1200" dirty="0" smtClean="0">
                <a:solidFill>
                  <a:schemeClr val="tx1"/>
                </a:solidFill>
                <a:effectLst/>
                <a:latin typeface="+mn-lt"/>
                <a:ea typeface="+mn-ea"/>
                <a:cs typeface="+mn-cs"/>
              </a:rPr>
              <a:t>・センサーライトを回路から製作することで、ソーラーパネル、ライトの構造を知り、その回路がどういった動作をするのかを理解する。</a:t>
            </a:r>
            <a:r>
              <a:rPr kumimoji="1" lang="ja-JP" altLang="en-US" sz="1200" kern="1200" dirty="0" smtClean="0">
                <a:solidFill>
                  <a:schemeClr val="tx1"/>
                </a:solidFill>
                <a:effectLst/>
                <a:latin typeface="+mn-lt"/>
                <a:ea typeface="+mn-ea"/>
                <a:cs typeface="+mn-cs"/>
              </a:rPr>
              <a:t>この二つ</a:t>
            </a:r>
            <a:r>
              <a:rPr kumimoji="1" lang="ja-JP" altLang="ja-JP" sz="1200" kern="1200" dirty="0" smtClean="0">
                <a:solidFill>
                  <a:schemeClr val="tx1"/>
                </a:solidFill>
                <a:effectLst/>
                <a:latin typeface="+mn-lt"/>
                <a:ea typeface="+mn-ea"/>
                <a:cs typeface="+mn-cs"/>
              </a:rPr>
              <a:t>を目的に製作してゆきました。</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2</a:t>
            </a:fld>
            <a:endParaRPr kumimoji="1" lang="ja-JP" altLang="en-US"/>
          </a:p>
        </p:txBody>
      </p:sp>
    </p:spTree>
    <p:extLst>
      <p:ext uri="{BB962C8B-B14F-4D97-AF65-F5344CB8AC3E}">
        <p14:creationId xmlns:p14="http://schemas.microsoft.com/office/powerpoint/2010/main" val="189522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ちらが製作の流れです、まず回路を調べ、次に降圧回路とセンサー回路を作成しました。次に組み立て作業を行い、上から木材の加工、パイプの加工の順番で行い、最後にこれまで作成して来た物を、組み立てて動作確認を行いました。この作業を</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月からを行い</a:t>
            </a:r>
            <a:r>
              <a:rPr kumimoji="1" lang="en-US" altLang="ja-JP" sz="1200" kern="1200" dirty="0" smtClean="0">
                <a:solidFill>
                  <a:schemeClr val="tx1"/>
                </a:solidFill>
                <a:effectLst/>
                <a:latin typeface="+mn-lt"/>
                <a:ea typeface="+mn-ea"/>
                <a:cs typeface="+mn-cs"/>
              </a:rPr>
              <a:t>11</a:t>
            </a:r>
            <a:r>
              <a:rPr kumimoji="1" lang="ja-JP" altLang="ja-JP" sz="1200" kern="1200" dirty="0" smtClean="0">
                <a:solidFill>
                  <a:schemeClr val="tx1"/>
                </a:solidFill>
                <a:effectLst/>
                <a:latin typeface="+mn-lt"/>
                <a:ea typeface="+mn-ea"/>
                <a:cs typeface="+mn-cs"/>
              </a:rPr>
              <a:t>月に完成を目指して作成してゆきました。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3</a:t>
            </a:fld>
            <a:endParaRPr kumimoji="1" lang="ja-JP" altLang="en-US"/>
          </a:p>
        </p:txBody>
      </p:sp>
    </p:spTree>
    <p:extLst>
      <p:ext uri="{BB962C8B-B14F-4D97-AF65-F5344CB8AC3E}">
        <p14:creationId xmlns:p14="http://schemas.microsoft.com/office/powerpoint/2010/main" val="353582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・初めに、製作するにおいてどのような回路が必要か調べこの二つの回路が必要とわかり、</a:t>
            </a:r>
          </a:p>
          <a:p>
            <a:r>
              <a:rPr kumimoji="1" lang="ja-JP" altLang="ja-JP" sz="1200" kern="1200" dirty="0" smtClean="0">
                <a:solidFill>
                  <a:schemeClr val="tx1"/>
                </a:solidFill>
                <a:effectLst/>
                <a:latin typeface="+mn-lt"/>
                <a:ea typeface="+mn-ea"/>
                <a:cs typeface="+mn-cs"/>
              </a:rPr>
              <a:t>回路図などもインターネットで調べました。</a:t>
            </a:r>
          </a:p>
          <a:p>
            <a:r>
              <a:rPr kumimoji="1" lang="ja-JP" altLang="ja-JP" sz="1200" kern="1200" dirty="0" smtClean="0">
                <a:solidFill>
                  <a:schemeClr val="tx1"/>
                </a:solidFill>
                <a:effectLst/>
                <a:latin typeface="+mn-lt"/>
                <a:ea typeface="+mn-ea"/>
                <a:cs typeface="+mn-cs"/>
              </a:rPr>
              <a:t>・まず一つ目が降圧回路です</a:t>
            </a:r>
          </a:p>
          <a:p>
            <a:r>
              <a:rPr kumimoji="1" lang="ja-JP" altLang="ja-JP" sz="1200" kern="1200" dirty="0" smtClean="0">
                <a:solidFill>
                  <a:schemeClr val="tx1"/>
                </a:solidFill>
                <a:effectLst/>
                <a:latin typeface="+mn-lt"/>
                <a:ea typeface="+mn-ea"/>
                <a:cs typeface="+mn-cs"/>
              </a:rPr>
              <a:t>今回製作するセンサーライトの仕組みとして、</a:t>
            </a:r>
            <a:r>
              <a:rPr kumimoji="1" lang="en-US" altLang="ja-JP" sz="1200" kern="1200" dirty="0" smtClean="0">
                <a:solidFill>
                  <a:schemeClr val="tx1"/>
                </a:solidFill>
                <a:effectLst/>
                <a:latin typeface="+mn-lt"/>
                <a:ea typeface="+mn-ea"/>
                <a:cs typeface="+mn-cs"/>
              </a:rPr>
              <a:t>12V</a:t>
            </a:r>
            <a:r>
              <a:rPr kumimoji="1" lang="ja-JP" altLang="ja-JP" sz="1200" kern="1200" dirty="0" smtClean="0">
                <a:solidFill>
                  <a:schemeClr val="tx1"/>
                </a:solidFill>
                <a:effectLst/>
                <a:latin typeface="+mn-lt"/>
                <a:ea typeface="+mn-ea"/>
                <a:cs typeface="+mn-cs"/>
              </a:rPr>
              <a:t>のバッテリーを使用して</a:t>
            </a:r>
            <a:r>
              <a:rPr kumimoji="1" lang="en-US" altLang="ja-JP" sz="1200" kern="1200" dirty="0" smtClean="0">
                <a:solidFill>
                  <a:schemeClr val="tx1"/>
                </a:solidFill>
                <a:effectLst/>
                <a:latin typeface="+mn-lt"/>
                <a:ea typeface="+mn-ea"/>
                <a:cs typeface="+mn-cs"/>
              </a:rPr>
              <a:t>6V</a:t>
            </a:r>
            <a:r>
              <a:rPr kumimoji="1" lang="ja-JP" altLang="ja-JP" sz="1200" kern="1200" dirty="0" smtClean="0">
                <a:solidFill>
                  <a:schemeClr val="tx1"/>
                </a:solidFill>
                <a:effectLst/>
                <a:latin typeface="+mn-lt"/>
                <a:ea typeface="+mn-ea"/>
                <a:cs typeface="+mn-cs"/>
              </a:rPr>
              <a:t>のライトを点灯させるので、バッテリーの電圧が</a:t>
            </a:r>
            <a:r>
              <a:rPr kumimoji="1" lang="en-US" altLang="ja-JP" sz="1200" kern="1200" dirty="0" smtClean="0">
                <a:solidFill>
                  <a:schemeClr val="tx1"/>
                </a:solidFill>
                <a:effectLst/>
                <a:latin typeface="+mn-lt"/>
                <a:ea typeface="+mn-ea"/>
                <a:cs typeface="+mn-cs"/>
              </a:rPr>
              <a:t>12V</a:t>
            </a:r>
            <a:r>
              <a:rPr kumimoji="1" lang="ja-JP" altLang="ja-JP" sz="1200" kern="1200" dirty="0" smtClean="0">
                <a:solidFill>
                  <a:schemeClr val="tx1"/>
                </a:solidFill>
                <a:effectLst/>
                <a:latin typeface="+mn-lt"/>
                <a:ea typeface="+mn-ea"/>
                <a:cs typeface="+mn-cs"/>
              </a:rPr>
              <a:t>と高いので６</a:t>
            </a:r>
            <a:r>
              <a:rPr kumimoji="1" lang="en-US" altLang="ja-JP" sz="1200" kern="1200" dirty="0" smtClean="0">
                <a:solidFill>
                  <a:schemeClr val="tx1"/>
                </a:solidFill>
                <a:effectLst/>
                <a:latin typeface="+mn-lt"/>
                <a:ea typeface="+mn-ea"/>
                <a:cs typeface="+mn-cs"/>
              </a:rPr>
              <a:t>V</a:t>
            </a:r>
            <a:r>
              <a:rPr kumimoji="1" lang="ja-JP" altLang="ja-JP" sz="1200" kern="1200" dirty="0" err="1" smtClean="0">
                <a:solidFill>
                  <a:schemeClr val="tx1"/>
                </a:solidFill>
                <a:effectLst/>
                <a:latin typeface="+mn-lt"/>
                <a:ea typeface="+mn-ea"/>
                <a:cs typeface="+mn-cs"/>
              </a:rPr>
              <a:t>まで</a:t>
            </a:r>
            <a:r>
              <a:rPr kumimoji="1" lang="ja-JP" altLang="ja-JP" sz="1200" kern="1200" dirty="0" smtClean="0">
                <a:solidFill>
                  <a:schemeClr val="tx1"/>
                </a:solidFill>
                <a:effectLst/>
                <a:latin typeface="+mn-lt"/>
                <a:ea typeface="+mn-ea"/>
                <a:cs typeface="+mn-cs"/>
              </a:rPr>
              <a:t>下げる必要があり、降圧回路を製作しました。</a:t>
            </a:r>
          </a:p>
          <a:p>
            <a:r>
              <a:rPr kumimoji="1" lang="ja-JP" altLang="ja-JP" sz="1200" kern="1200" dirty="0" smtClean="0">
                <a:solidFill>
                  <a:schemeClr val="tx1"/>
                </a:solidFill>
                <a:effectLst/>
                <a:latin typeface="+mn-lt"/>
                <a:ea typeface="+mn-ea"/>
                <a:cs typeface="+mn-cs"/>
              </a:rPr>
              <a:t>・もう一つがセンサー回路です</a:t>
            </a:r>
          </a:p>
          <a:p>
            <a:r>
              <a:rPr kumimoji="1" lang="ja-JP" altLang="ja-JP" sz="1200" kern="1200" dirty="0" smtClean="0">
                <a:solidFill>
                  <a:schemeClr val="tx1"/>
                </a:solidFill>
                <a:effectLst/>
                <a:latin typeface="+mn-lt"/>
                <a:ea typeface="+mn-ea"/>
                <a:cs typeface="+mn-cs"/>
              </a:rPr>
              <a:t>暗くなったら点灯させるために、光センサーを使用した回路を製作しました。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4</a:t>
            </a:fld>
            <a:endParaRPr kumimoji="1" lang="ja-JP" altLang="en-US"/>
          </a:p>
        </p:txBody>
      </p:sp>
    </p:spTree>
    <p:extLst>
      <p:ext uri="{BB962C8B-B14F-4D97-AF65-F5344CB8AC3E}">
        <p14:creationId xmlns:p14="http://schemas.microsoft.com/office/powerpoint/2010/main" val="335637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回路を製作する前に、調べた回路がちゃんと動作するかブレッ</a:t>
            </a:r>
            <a:r>
              <a:rPr kumimoji="1" lang="ja-JP" altLang="en-US" sz="1200" kern="1200" dirty="0" smtClean="0">
                <a:solidFill>
                  <a:schemeClr val="tx1"/>
                </a:solidFill>
                <a:effectLst/>
                <a:latin typeface="+mn-lt"/>
                <a:ea typeface="+mn-ea"/>
                <a:cs typeface="+mn-cs"/>
              </a:rPr>
              <a:t>ド</a:t>
            </a:r>
            <a:r>
              <a:rPr kumimoji="1" lang="ja-JP" altLang="ja-JP" sz="1200" kern="1200" dirty="0" smtClean="0">
                <a:solidFill>
                  <a:schemeClr val="tx1"/>
                </a:solidFill>
                <a:effectLst/>
                <a:latin typeface="+mn-lt"/>
                <a:ea typeface="+mn-ea"/>
                <a:cs typeface="+mn-cs"/>
              </a:rPr>
              <a:t>ボードに作成し、正常に　動作する</a:t>
            </a:r>
            <a:r>
              <a:rPr kumimoji="1" lang="ja-JP" altLang="ja-JP" sz="1200" kern="1200" dirty="0" err="1"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確認出来たので、いよいよ回路製作に移りたいと思います。前の左の写真は、</a:t>
            </a:r>
          </a:p>
          <a:p>
            <a:r>
              <a:rPr kumimoji="1" lang="ja-JP" altLang="ja-JP" sz="1200" kern="1200" dirty="0" smtClean="0">
                <a:solidFill>
                  <a:schemeClr val="tx1"/>
                </a:solidFill>
                <a:effectLst/>
                <a:latin typeface="+mn-lt"/>
                <a:ea typeface="+mn-ea"/>
                <a:cs typeface="+mn-cs"/>
              </a:rPr>
              <a:t>一度作成して完成した時の写真で、右の写真は先ほど作成したものを動作確認している写真です。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5</a:t>
            </a:fld>
            <a:endParaRPr kumimoji="1" lang="ja-JP" altLang="en-US"/>
          </a:p>
        </p:txBody>
      </p:sp>
    </p:spTree>
    <p:extLst>
      <p:ext uri="{BB962C8B-B14F-4D97-AF65-F5344CB8AC3E}">
        <p14:creationId xmlns:p14="http://schemas.microsoft.com/office/powerpoint/2010/main" val="104129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まずは、回路図を参考にして降圧回路を製作してゆきました。久しぶりのはんだ付けで</a:t>
            </a:r>
          </a:p>
          <a:p>
            <a:r>
              <a:rPr kumimoji="1" lang="ja-JP" altLang="ja-JP" sz="1200" kern="1200" dirty="0" smtClean="0">
                <a:solidFill>
                  <a:schemeClr val="tx1"/>
                </a:solidFill>
                <a:effectLst/>
                <a:latin typeface="+mn-lt"/>
                <a:ea typeface="+mn-ea"/>
                <a:cs typeface="+mn-cs"/>
              </a:rPr>
              <a:t>時間がかかってしまい、途中でミスに気づき何度かやり直しました。</a:t>
            </a:r>
          </a:p>
          <a:p>
            <a:r>
              <a:rPr kumimoji="1" lang="ja-JP" altLang="ja-JP" sz="1200" kern="1200" dirty="0" smtClean="0">
                <a:solidFill>
                  <a:schemeClr val="tx1"/>
                </a:solidFill>
                <a:effectLst/>
                <a:latin typeface="+mn-lt"/>
                <a:ea typeface="+mn-ea"/>
                <a:cs typeface="+mn-cs"/>
              </a:rPr>
              <a:t>そして、こちらの回路で重要なのが、こちらの三端子レギュレータと可変抵抗器です。</a:t>
            </a:r>
          </a:p>
          <a:p>
            <a:r>
              <a:rPr kumimoji="1" lang="ja-JP" altLang="ja-JP" sz="1200" kern="1200" dirty="0" smtClean="0">
                <a:solidFill>
                  <a:schemeClr val="tx1"/>
                </a:solidFill>
                <a:effectLst/>
                <a:latin typeface="+mn-lt"/>
                <a:ea typeface="+mn-ea"/>
                <a:cs typeface="+mn-cs"/>
              </a:rPr>
              <a:t>三端子レギュレータは、入力端子、出力端子、共通端子の三つの端子から構成されていて、</a:t>
            </a:r>
          </a:p>
          <a:p>
            <a:r>
              <a:rPr kumimoji="1" lang="ja-JP" altLang="ja-JP" sz="1200" kern="1200" dirty="0" smtClean="0">
                <a:solidFill>
                  <a:schemeClr val="tx1"/>
                </a:solidFill>
                <a:effectLst/>
                <a:latin typeface="+mn-lt"/>
                <a:ea typeface="+mn-ea"/>
                <a:cs typeface="+mn-cs"/>
              </a:rPr>
              <a:t>主に入力側から、入った、１２</a:t>
            </a:r>
            <a:r>
              <a:rPr kumimoji="1" lang="en-US" altLang="ja-JP" sz="1200" kern="1200" dirty="0" smtClean="0">
                <a:solidFill>
                  <a:schemeClr val="tx1"/>
                </a:solidFill>
                <a:effectLst/>
                <a:latin typeface="+mn-lt"/>
                <a:ea typeface="+mn-ea"/>
                <a:cs typeface="+mn-cs"/>
              </a:rPr>
              <a:t>V</a:t>
            </a:r>
            <a:r>
              <a:rPr kumimoji="1" lang="ja-JP" altLang="ja-JP" sz="1200" kern="1200" dirty="0" smtClean="0">
                <a:solidFill>
                  <a:schemeClr val="tx1"/>
                </a:solidFill>
                <a:effectLst/>
                <a:latin typeface="+mn-lt"/>
                <a:ea typeface="+mn-ea"/>
                <a:cs typeface="+mn-cs"/>
              </a:rPr>
              <a:t>の電圧を出力側から６</a:t>
            </a:r>
            <a:r>
              <a:rPr kumimoji="1" lang="en-US" altLang="ja-JP" sz="1200" kern="1200" dirty="0" smtClean="0">
                <a:solidFill>
                  <a:schemeClr val="tx1"/>
                </a:solidFill>
                <a:effectLst/>
                <a:latin typeface="+mn-lt"/>
                <a:ea typeface="+mn-ea"/>
                <a:cs typeface="+mn-cs"/>
              </a:rPr>
              <a:t>V</a:t>
            </a:r>
            <a:r>
              <a:rPr kumimoji="1" lang="ja-JP" altLang="ja-JP" sz="1200" kern="1200" dirty="0" smtClean="0">
                <a:solidFill>
                  <a:schemeClr val="tx1"/>
                </a:solidFill>
                <a:effectLst/>
                <a:latin typeface="+mn-lt"/>
                <a:ea typeface="+mn-ea"/>
                <a:cs typeface="+mn-cs"/>
              </a:rPr>
              <a:t>に変圧させるために取り付けました。こちらの可変抵抗器は、前の写真を見てもらえば分かると思いますが、ドライバーなどで、回すための場所が付いていて、こちら回して</a:t>
            </a:r>
            <a:r>
              <a:rPr kumimoji="1" lang="ja-JP" altLang="en-US" sz="1200" kern="1200" dirty="0" smtClean="0">
                <a:solidFill>
                  <a:schemeClr val="tx1"/>
                </a:solidFill>
                <a:effectLst/>
                <a:latin typeface="+mn-lt"/>
                <a:ea typeface="+mn-ea"/>
                <a:cs typeface="+mn-cs"/>
              </a:rPr>
              <a:t>抵抗</a:t>
            </a:r>
            <a:r>
              <a:rPr kumimoji="1" lang="ja-JP" altLang="ja-JP" sz="1200" kern="1200" dirty="0" smtClean="0">
                <a:solidFill>
                  <a:schemeClr val="tx1"/>
                </a:solidFill>
                <a:effectLst/>
                <a:latin typeface="+mn-lt"/>
                <a:ea typeface="+mn-ea"/>
                <a:cs typeface="+mn-cs"/>
              </a:rPr>
              <a:t>を調節させ</a:t>
            </a:r>
            <a:r>
              <a:rPr kumimoji="1" lang="ja-JP" altLang="en-US" sz="1200" kern="1200" dirty="0" smtClean="0">
                <a:solidFill>
                  <a:schemeClr val="tx1"/>
                </a:solidFill>
                <a:effectLst/>
                <a:latin typeface="+mn-lt"/>
                <a:ea typeface="+mn-ea"/>
                <a:cs typeface="+mn-cs"/>
              </a:rPr>
              <a:t>、電圧を変える</a:t>
            </a:r>
            <a:r>
              <a:rPr kumimoji="1" lang="ja-JP" altLang="ja-JP" sz="1200" kern="1200" dirty="0" smtClean="0">
                <a:solidFill>
                  <a:schemeClr val="tx1"/>
                </a:solidFill>
                <a:effectLst/>
                <a:latin typeface="+mn-lt"/>
                <a:ea typeface="+mn-ea"/>
                <a:cs typeface="+mn-cs"/>
              </a:rPr>
              <a:t>為に取り付けました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6</a:t>
            </a:fld>
            <a:endParaRPr kumimoji="1" lang="ja-JP" altLang="en-US"/>
          </a:p>
        </p:txBody>
      </p:sp>
    </p:spTree>
    <p:extLst>
      <p:ext uri="{BB962C8B-B14F-4D97-AF65-F5344CB8AC3E}">
        <p14:creationId xmlns:p14="http://schemas.microsoft.com/office/powerpoint/2010/main" val="23859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次に、回路図に参考にしてセンサー回路を製作しました。この回路は降圧回路を製作した</a:t>
            </a:r>
          </a:p>
          <a:p>
            <a:r>
              <a:rPr kumimoji="1" lang="ja-JP" altLang="ja-JP" sz="1200" kern="1200" dirty="0" smtClean="0">
                <a:solidFill>
                  <a:schemeClr val="tx1"/>
                </a:solidFill>
                <a:effectLst/>
                <a:latin typeface="+mn-lt"/>
                <a:ea typeface="+mn-ea"/>
                <a:cs typeface="+mn-cs"/>
              </a:rPr>
              <a:t>後に、作業を行ったので降圧回路よりは時間はかからなかったのですが、二つの回路を</a:t>
            </a:r>
          </a:p>
          <a:p>
            <a:r>
              <a:rPr kumimoji="1" lang="ja-JP" altLang="ja-JP" sz="1200" kern="1200" dirty="0" smtClean="0">
                <a:solidFill>
                  <a:schemeClr val="tx1"/>
                </a:solidFill>
                <a:effectLst/>
                <a:latin typeface="+mn-lt"/>
                <a:ea typeface="+mn-ea"/>
                <a:cs typeface="+mn-cs"/>
              </a:rPr>
              <a:t>繋げるための穴を開けている時に、誤って大きく開けすぎてしまい初めからやり直しに</a:t>
            </a:r>
          </a:p>
          <a:p>
            <a:r>
              <a:rPr kumimoji="1" lang="ja-JP" altLang="ja-JP" sz="1200" kern="1200" dirty="0" smtClean="0">
                <a:solidFill>
                  <a:schemeClr val="tx1"/>
                </a:solidFill>
                <a:effectLst/>
                <a:latin typeface="+mn-lt"/>
                <a:ea typeface="+mn-ea"/>
                <a:cs typeface="+mn-cs"/>
              </a:rPr>
              <a:t>なったのでこちらも時間がかかりました。</a:t>
            </a:r>
          </a:p>
          <a:p>
            <a:r>
              <a:rPr kumimoji="1" lang="ja-JP" altLang="ja-JP" sz="1200" kern="1200" dirty="0" smtClean="0">
                <a:solidFill>
                  <a:schemeClr val="tx1"/>
                </a:solidFill>
                <a:effectLst/>
                <a:latin typeface="+mn-lt"/>
                <a:ea typeface="+mn-ea"/>
                <a:cs typeface="+mn-cs"/>
              </a:rPr>
              <a:t>こちらの回路で重要なのが、こちらの</a:t>
            </a:r>
            <a:r>
              <a:rPr kumimoji="1" lang="en-US" altLang="ja-JP" sz="1200" kern="1200" dirty="0" smtClean="0">
                <a:solidFill>
                  <a:schemeClr val="tx1"/>
                </a:solidFill>
                <a:effectLst/>
                <a:latin typeface="+mn-lt"/>
                <a:ea typeface="+mn-ea"/>
                <a:cs typeface="+mn-cs"/>
              </a:rPr>
              <a:t>FET</a:t>
            </a:r>
            <a:r>
              <a:rPr kumimoji="1" lang="ja-JP" altLang="ja-JP" sz="1200" kern="1200" dirty="0" smtClean="0">
                <a:solidFill>
                  <a:schemeClr val="tx1"/>
                </a:solidFill>
                <a:effectLst/>
                <a:latin typeface="+mn-lt"/>
                <a:ea typeface="+mn-ea"/>
                <a:cs typeface="+mn-cs"/>
              </a:rPr>
              <a:t>とこちらの</a:t>
            </a:r>
            <a:r>
              <a:rPr kumimoji="1" lang="en-US" altLang="ja-JP" sz="1200" kern="1200" dirty="0" err="1" smtClean="0">
                <a:solidFill>
                  <a:schemeClr val="tx1"/>
                </a:solidFill>
                <a:effectLst/>
                <a:latin typeface="+mn-lt"/>
                <a:ea typeface="+mn-ea"/>
                <a:cs typeface="+mn-cs"/>
              </a:rPr>
              <a:t>CdS</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FET</a:t>
            </a:r>
            <a:r>
              <a:rPr kumimoji="1" lang="ja-JP" altLang="ja-JP" sz="1200" kern="1200" dirty="0" smtClean="0">
                <a:solidFill>
                  <a:schemeClr val="tx1"/>
                </a:solidFill>
                <a:effectLst/>
                <a:latin typeface="+mn-lt"/>
                <a:ea typeface="+mn-ea"/>
                <a:cs typeface="+mn-cs"/>
              </a:rPr>
              <a:t>はゲート、ドレイン、ソースの三つの端子があり、ゲート部分にかかる電圧によって、ドレイン、ソース</a:t>
            </a:r>
            <a:r>
              <a:rPr kumimoji="1" lang="ja-JP" altLang="en-US" sz="1200" kern="1200" dirty="0" smtClean="0">
                <a:solidFill>
                  <a:schemeClr val="tx1"/>
                </a:solidFill>
                <a:effectLst/>
                <a:latin typeface="+mn-lt"/>
                <a:ea typeface="+mn-ea"/>
                <a:cs typeface="+mn-cs"/>
              </a:rPr>
              <a:t>間</a:t>
            </a:r>
            <a:r>
              <a:rPr kumimoji="1" lang="ja-JP" altLang="ja-JP" sz="1200" kern="1200" dirty="0" smtClean="0">
                <a:solidFill>
                  <a:schemeClr val="tx1"/>
                </a:solidFill>
                <a:effectLst/>
                <a:latin typeface="+mn-lt"/>
                <a:ea typeface="+mn-ea"/>
                <a:cs typeface="+mn-cs"/>
              </a:rPr>
              <a:t>の電流を制御させる為に取り付けました。</a:t>
            </a:r>
          </a:p>
          <a:p>
            <a:r>
              <a:rPr kumimoji="1" lang="ja-JP" altLang="ja-JP" sz="1200" kern="1200" dirty="0" smtClean="0">
                <a:solidFill>
                  <a:schemeClr val="tx1"/>
                </a:solidFill>
                <a:effectLst/>
                <a:latin typeface="+mn-lt"/>
                <a:ea typeface="+mn-ea"/>
                <a:cs typeface="+mn-cs"/>
              </a:rPr>
              <a:t>こちらの</a:t>
            </a:r>
            <a:r>
              <a:rPr kumimoji="1" lang="en-US" altLang="ja-JP" sz="1200" kern="1200" dirty="0" err="1" smtClean="0">
                <a:solidFill>
                  <a:schemeClr val="tx1"/>
                </a:solidFill>
                <a:effectLst/>
                <a:latin typeface="+mn-lt"/>
                <a:ea typeface="+mn-ea"/>
                <a:cs typeface="+mn-cs"/>
              </a:rPr>
              <a:t>Cds</a:t>
            </a:r>
            <a:r>
              <a:rPr kumimoji="1" lang="ja-JP" altLang="ja-JP" sz="1200" kern="1200" dirty="0" smtClean="0">
                <a:solidFill>
                  <a:schemeClr val="tx1"/>
                </a:solidFill>
                <a:effectLst/>
                <a:latin typeface="+mn-lt"/>
                <a:ea typeface="+mn-ea"/>
                <a:cs typeface="+mn-cs"/>
              </a:rPr>
              <a:t>は、暗くなると抵抗の値が</a:t>
            </a:r>
            <a:r>
              <a:rPr kumimoji="1" lang="ja-JP" altLang="en-US" sz="1200" kern="1200" dirty="0" smtClean="0">
                <a:solidFill>
                  <a:schemeClr val="tx1"/>
                </a:solidFill>
                <a:effectLst/>
                <a:latin typeface="+mn-lt"/>
                <a:ea typeface="+mn-ea"/>
                <a:cs typeface="+mn-cs"/>
              </a:rPr>
              <a:t>大きくなり、ゲートに一定の電圧が加えられると、ドレイン、ソース間が導通じてライトが点灯します。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7</a:t>
            </a:fld>
            <a:endParaRPr kumimoji="1" lang="ja-JP" altLang="en-US"/>
          </a:p>
        </p:txBody>
      </p:sp>
    </p:spTree>
    <p:extLst>
      <p:ext uri="{BB962C8B-B14F-4D97-AF65-F5344CB8AC3E}">
        <p14:creationId xmlns:p14="http://schemas.microsoft.com/office/powerpoint/2010/main" val="249501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最後に組み立て作業を行って行きます。前の完成想定を基に材料を加工、組み立ての作業を</a:t>
            </a:r>
          </a:p>
          <a:p>
            <a:r>
              <a:rPr kumimoji="1" lang="ja-JP" altLang="ja-JP" sz="1200" kern="1200" dirty="0" smtClean="0">
                <a:solidFill>
                  <a:schemeClr val="tx1"/>
                </a:solidFill>
                <a:effectLst/>
                <a:latin typeface="+mn-lt"/>
                <a:ea typeface="+mn-ea"/>
                <a:cs typeface="+mn-cs"/>
              </a:rPr>
              <a:t>行って行きました。</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8</a:t>
            </a:fld>
            <a:endParaRPr kumimoji="1" lang="ja-JP" altLang="en-US"/>
          </a:p>
        </p:txBody>
      </p:sp>
    </p:spTree>
    <p:extLst>
      <p:ext uri="{BB962C8B-B14F-4D97-AF65-F5344CB8AC3E}">
        <p14:creationId xmlns:p14="http://schemas.microsoft.com/office/powerpoint/2010/main" val="155246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まず初めに木材の加工を始めました。元のまま使用すると、大きすぎたので寸法を測り切断</a:t>
            </a:r>
          </a:p>
          <a:p>
            <a:r>
              <a:rPr kumimoji="1" lang="ja-JP" altLang="ja-JP" sz="1200" kern="1200" dirty="0" smtClean="0">
                <a:solidFill>
                  <a:schemeClr val="tx1"/>
                </a:solidFill>
                <a:effectLst/>
                <a:latin typeface="+mn-lt"/>
                <a:ea typeface="+mn-ea"/>
                <a:cs typeface="+mn-cs"/>
              </a:rPr>
              <a:t>したのを</a:t>
            </a:r>
            <a:r>
              <a:rPr kumimoji="1" lang="ja-JP" altLang="ja-JP" sz="1200" kern="1200" dirty="0" err="1" smtClean="0">
                <a:solidFill>
                  <a:schemeClr val="tx1"/>
                </a:solidFill>
                <a:effectLst/>
                <a:latin typeface="+mn-lt"/>
                <a:ea typeface="+mn-ea"/>
                <a:cs typeface="+mn-cs"/>
              </a:rPr>
              <a:t>や</a:t>
            </a:r>
            <a:r>
              <a:rPr kumimoji="1" lang="ja-JP" altLang="ja-JP" sz="1200" kern="1200" dirty="0" smtClean="0">
                <a:solidFill>
                  <a:schemeClr val="tx1"/>
                </a:solidFill>
                <a:effectLst/>
                <a:latin typeface="+mn-lt"/>
                <a:ea typeface="+mn-ea"/>
                <a:cs typeface="+mn-cs"/>
              </a:rPr>
              <a:t>すり掛けし、使用しました。切断し断面がかなり曲がっていたので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やすり掛けを行</a:t>
            </a:r>
            <a:r>
              <a:rPr kumimoji="1" lang="ja-JP" altLang="en-US" sz="1200" kern="1200" dirty="0" smtClean="0">
                <a:solidFill>
                  <a:schemeClr val="tx1"/>
                </a:solidFill>
                <a:effectLst/>
                <a:latin typeface="+mn-lt"/>
                <a:ea typeface="+mn-ea"/>
                <a:cs typeface="+mn-cs"/>
              </a:rPr>
              <a:t>いましたが</a:t>
            </a:r>
            <a:r>
              <a:rPr kumimoji="1" lang="ja-JP" altLang="ja-JP" sz="1200" kern="1200" dirty="0" smtClean="0">
                <a:solidFill>
                  <a:schemeClr val="tx1"/>
                </a:solidFill>
                <a:effectLst/>
                <a:latin typeface="+mn-lt"/>
                <a:ea typeface="+mn-ea"/>
                <a:cs typeface="+mn-cs"/>
              </a:rPr>
              <a:t>、そちらがかなり大変でした。左の写真は実際にノコギリで切断している時の写真で、右の写真は、その後やすり掛けする際の寸法を測っている写真です。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2EB0A53-DD7B-4DFA-97C2-0462D7F63743}" type="slidenum">
              <a:rPr kumimoji="1" lang="ja-JP" altLang="en-US" smtClean="0"/>
              <a:t>9</a:t>
            </a:fld>
            <a:endParaRPr kumimoji="1" lang="ja-JP" altLang="en-US"/>
          </a:p>
        </p:txBody>
      </p:sp>
    </p:spTree>
    <p:extLst>
      <p:ext uri="{BB962C8B-B14F-4D97-AF65-F5344CB8AC3E}">
        <p14:creationId xmlns:p14="http://schemas.microsoft.com/office/powerpoint/2010/main" val="2800550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35BE03A-769A-4939-A2AE-426ADF7D7C34}" type="datetimeFigureOut">
              <a:rPr kumimoji="1" lang="ja-JP" altLang="en-US" smtClean="0"/>
              <a:t>2023/3/13</a:t>
            </a:fld>
            <a:endParaRPr kumimoji="1" lang="ja-JP" alt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kumimoji="1" lang="ja-JP" alt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233432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217998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2264257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ja-JP" altLang="en-US" smtClean="0"/>
              <a:t>マスター タイトルの書式設定</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41136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2866923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3221217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8" name="Footer Placeholder 7"/>
          <p:cNvSpPr>
            <a:spLocks noGrp="1"/>
          </p:cNvSpPr>
          <p:nvPr>
            <p:ph type="ftr" sz="quarter" idx="11"/>
          </p:nvPr>
        </p:nvSpPr>
        <p:spPr>
          <a:xfrm>
            <a:off x="561111" y="6391838"/>
            <a:ext cx="3644282" cy="304801"/>
          </a:xfrm>
        </p:spPr>
        <p:txBody>
          <a:bodyPr/>
          <a:lstStyle/>
          <a:p>
            <a:endParaRPr kumimoji="1" lang="ja-JP" altLang="en-US"/>
          </a:p>
        </p:txBody>
      </p:sp>
      <p:sp>
        <p:nvSpPr>
          <p:cNvPr id="9" name="Slide Number Placeholder 8"/>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4293227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35BE03A-769A-4939-A2AE-426ADF7D7C34}" type="datetimeFigureOut">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2894842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35BE03A-769A-4939-A2AE-426ADF7D7C34}" type="datetimeFigureOut">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109681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101603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405078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90546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148283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157874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152199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406611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ja-JP" altLang="en-US" smtClean="0"/>
              <a:t>図を追加</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35BE03A-769A-4939-A2AE-426ADF7D7C34}" type="datetimeFigureOut">
              <a:rPr kumimoji="1" lang="ja-JP" altLang="en-US" smtClean="0"/>
              <a:t>2023/3/13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207583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35BE03A-769A-4939-A2AE-426ADF7D7C34}" type="datetimeFigureOut">
              <a:rPr kumimoji="1" lang="ja-JP" altLang="en-US" smtClean="0"/>
              <a:t>2023/3/13</a:t>
            </a:fld>
            <a:endParaRPr kumimoji="1" lang="ja-JP" alt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kumimoji="1" lang="ja-JP" alt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73A0C45-C102-4797-BE45-EBDED52F84B4}" type="slidenum">
              <a:rPr kumimoji="1" lang="ja-JP" altLang="en-US" smtClean="0"/>
              <a:t>‹#›</a:t>
            </a:fld>
            <a:endParaRPr kumimoji="1" lang="ja-JP" altLang="en-US"/>
          </a:p>
        </p:txBody>
      </p:sp>
    </p:spTree>
    <p:extLst>
      <p:ext uri="{BB962C8B-B14F-4D97-AF65-F5344CB8AC3E}">
        <p14:creationId xmlns:p14="http://schemas.microsoft.com/office/powerpoint/2010/main" val="10861549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センサーライトの製作</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207126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730674" y="1262731"/>
            <a:ext cx="8761413" cy="706964"/>
          </a:xfrm>
        </p:spPr>
        <p:txBody>
          <a:bodyPr/>
          <a:lstStyle/>
          <a:p>
            <a:pPr algn="ctr"/>
            <a:r>
              <a:rPr kumimoji="1" lang="ja-JP" altLang="en-US" sz="2800" b="1" dirty="0" smtClean="0"/>
              <a:t>パイプの加工</a:t>
            </a:r>
            <a:endParaRPr kumimoji="1" lang="ja-JP" altLang="en-US" sz="2800" b="1" dirty="0"/>
          </a:p>
        </p:txBody>
      </p:sp>
      <p:pic>
        <p:nvPicPr>
          <p:cNvPr id="9" name="コンテンツ プレースホルダー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0384" y="2372811"/>
            <a:ext cx="5167390" cy="3877678"/>
          </a:xfrm>
        </p:spPr>
      </p:pic>
      <p:pic>
        <p:nvPicPr>
          <p:cNvPr id="10" name="コンテンツ プレースホルダー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36356" y="2372811"/>
            <a:ext cx="4977076" cy="3877678"/>
          </a:xfrm>
        </p:spPr>
      </p:pic>
      <p:sp>
        <p:nvSpPr>
          <p:cNvPr id="3" name="正方形/長方形 2"/>
          <p:cNvSpPr/>
          <p:nvPr/>
        </p:nvSpPr>
        <p:spPr>
          <a:xfrm>
            <a:off x="4225175" y="677956"/>
            <a:ext cx="3772413" cy="584775"/>
          </a:xfrm>
          <a:prstGeom prst="rect">
            <a:avLst/>
          </a:prstGeom>
        </p:spPr>
        <p:txBody>
          <a:bodyPr wrap="square">
            <a:spAutoFit/>
          </a:bodyPr>
          <a:lstStyle/>
          <a:p>
            <a:r>
              <a:rPr lang="ja-JP" altLang="en-US" sz="3200" b="1" dirty="0">
                <a:solidFill>
                  <a:schemeClr val="bg1"/>
                </a:solidFill>
              </a:rPr>
              <a:t>３．組み立て作業</a:t>
            </a:r>
            <a:endParaRPr lang="ja-JP" altLang="en-US" sz="3200" dirty="0">
              <a:solidFill>
                <a:schemeClr val="bg1"/>
              </a:solidFill>
            </a:endParaRPr>
          </a:p>
        </p:txBody>
      </p:sp>
    </p:spTree>
    <p:extLst>
      <p:ext uri="{BB962C8B-B14F-4D97-AF65-F5344CB8AC3E}">
        <p14:creationId xmlns:p14="http://schemas.microsoft.com/office/powerpoint/2010/main" val="8254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41491" y="1332693"/>
            <a:ext cx="8761413" cy="706964"/>
          </a:xfrm>
        </p:spPr>
        <p:txBody>
          <a:bodyPr/>
          <a:lstStyle/>
          <a:p>
            <a:pPr algn="ctr"/>
            <a:r>
              <a:rPr kumimoji="1" lang="ja-JP" altLang="en-US" sz="3200" b="1" dirty="0" smtClean="0"/>
              <a:t>土台の組み立て</a:t>
            </a:r>
            <a:endParaRPr kumimoji="1" lang="ja-JP" altLang="en-US" sz="3200" b="1" dirty="0"/>
          </a:p>
        </p:txBody>
      </p:sp>
      <p:pic>
        <p:nvPicPr>
          <p:cNvPr id="7" name="コンテンツ プレースホルダー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42574" y="2266326"/>
            <a:ext cx="5000065" cy="3753474"/>
          </a:xfrm>
        </p:spPr>
      </p:pic>
      <p:pic>
        <p:nvPicPr>
          <p:cNvPr id="6" name="コンテンツ プレースホルダー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88631" y="2266326"/>
            <a:ext cx="3291010" cy="3749698"/>
          </a:xfrm>
        </p:spPr>
      </p:pic>
      <p:sp>
        <p:nvSpPr>
          <p:cNvPr id="3" name="正方形/長方形 2"/>
          <p:cNvSpPr/>
          <p:nvPr/>
        </p:nvSpPr>
        <p:spPr>
          <a:xfrm>
            <a:off x="4089156" y="713339"/>
            <a:ext cx="3467616" cy="584775"/>
          </a:xfrm>
          <a:prstGeom prst="rect">
            <a:avLst/>
          </a:prstGeom>
        </p:spPr>
        <p:txBody>
          <a:bodyPr wrap="none">
            <a:spAutoFit/>
          </a:bodyPr>
          <a:lstStyle/>
          <a:p>
            <a:r>
              <a:rPr lang="ja-JP" altLang="en-US" sz="3200" b="1" dirty="0">
                <a:solidFill>
                  <a:schemeClr val="bg1"/>
                </a:solidFill>
              </a:rPr>
              <a:t>３．組み立て作業</a:t>
            </a:r>
            <a:endParaRPr lang="ja-JP" altLang="en-US" sz="3200" dirty="0">
              <a:solidFill>
                <a:schemeClr val="bg1"/>
              </a:solidFill>
            </a:endParaRPr>
          </a:p>
        </p:txBody>
      </p:sp>
    </p:spTree>
    <p:extLst>
      <p:ext uri="{BB962C8B-B14F-4D97-AF65-F5344CB8AC3E}">
        <p14:creationId xmlns:p14="http://schemas.microsoft.com/office/powerpoint/2010/main" val="106771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8602" y="1273919"/>
            <a:ext cx="8761413" cy="706964"/>
          </a:xfrm>
        </p:spPr>
        <p:txBody>
          <a:bodyPr/>
          <a:lstStyle/>
          <a:p>
            <a:pPr algn="ctr"/>
            <a:r>
              <a:rPr lang="ja-JP" altLang="en-US" b="1" dirty="0" smtClean="0"/>
              <a:t>今回使用したバッテリー</a:t>
            </a:r>
            <a:endParaRPr kumimoji="1" lang="ja-JP" altLang="en-US" b="1" dirty="0"/>
          </a:p>
        </p:txBody>
      </p:sp>
      <p:sp>
        <p:nvSpPr>
          <p:cNvPr id="3" name="コンテンツ プレースホルダー 2"/>
          <p:cNvSpPr>
            <a:spLocks noGrp="1"/>
          </p:cNvSpPr>
          <p:nvPr>
            <p:ph sz="half" idx="1"/>
          </p:nvPr>
        </p:nvSpPr>
        <p:spPr>
          <a:xfrm>
            <a:off x="382137" y="2603500"/>
            <a:ext cx="6960359" cy="4015664"/>
          </a:xfrm>
        </p:spPr>
        <p:txBody>
          <a:bodyPr>
            <a:normAutofit lnSpcReduction="10000"/>
          </a:bodyPr>
          <a:lstStyle/>
          <a:p>
            <a:pPr marL="0" indent="0">
              <a:buNone/>
            </a:pPr>
            <a:r>
              <a:rPr kumimoji="1" lang="ja-JP" altLang="en-US" sz="4000" b="1" dirty="0" smtClean="0">
                <a:solidFill>
                  <a:srgbClr val="FF0000"/>
                </a:solidFill>
              </a:rPr>
              <a:t>　バッテリー</a:t>
            </a:r>
            <a:r>
              <a:rPr kumimoji="1" lang="ja-JP" altLang="en-US" sz="4000" b="1" dirty="0" smtClean="0"/>
              <a:t>　</a:t>
            </a:r>
            <a:r>
              <a:rPr kumimoji="1" lang="en-US" altLang="ja-JP" sz="4000" b="1" dirty="0" smtClean="0"/>
              <a:t>40B19L</a:t>
            </a:r>
          </a:p>
          <a:p>
            <a:pPr marL="0" indent="0">
              <a:buNone/>
            </a:pPr>
            <a:r>
              <a:rPr lang="ja-JP" altLang="en-US" sz="3600" b="1" dirty="0"/>
              <a:t>　</a:t>
            </a:r>
            <a:r>
              <a:rPr lang="ja-JP" altLang="en-US" sz="3600" b="1" dirty="0" smtClean="0"/>
              <a:t>容量　</a:t>
            </a:r>
            <a:r>
              <a:rPr lang="en-US" altLang="ja-JP" sz="3600" b="1" dirty="0" smtClean="0"/>
              <a:t>28Ah</a:t>
            </a:r>
            <a:r>
              <a:rPr lang="ja-JP" altLang="en-US" sz="3600" b="1" dirty="0" smtClean="0"/>
              <a:t>（</a:t>
            </a:r>
            <a:r>
              <a:rPr lang="en-US" altLang="ja-JP" sz="3600" b="1" dirty="0" smtClean="0"/>
              <a:t>5</a:t>
            </a:r>
            <a:r>
              <a:rPr lang="ja-JP" altLang="en-US" sz="3600" b="1" dirty="0" smtClean="0"/>
              <a:t>時間率容量）</a:t>
            </a:r>
            <a:endParaRPr lang="en-US" altLang="ja-JP" sz="3600" b="1" dirty="0" smtClean="0"/>
          </a:p>
          <a:p>
            <a:pPr marL="0" indent="0" algn="ctr">
              <a:buNone/>
            </a:pPr>
            <a:endParaRPr lang="en-US" altLang="ja-JP" sz="3600" b="1" dirty="0" smtClean="0"/>
          </a:p>
          <a:p>
            <a:pPr marL="0" indent="0">
              <a:buNone/>
            </a:pPr>
            <a:r>
              <a:rPr lang="ja-JP" altLang="en-US" sz="3600" b="1" dirty="0"/>
              <a:t>　</a:t>
            </a:r>
            <a:r>
              <a:rPr lang="en-US" altLang="ja-JP" sz="4000" b="1" dirty="0" smtClean="0">
                <a:solidFill>
                  <a:srgbClr val="FF0000"/>
                </a:solidFill>
              </a:rPr>
              <a:t>LED</a:t>
            </a:r>
            <a:r>
              <a:rPr lang="ja-JP" altLang="en-US" sz="4000" b="1" dirty="0" smtClean="0">
                <a:solidFill>
                  <a:srgbClr val="FF0000"/>
                </a:solidFill>
              </a:rPr>
              <a:t>ライト</a:t>
            </a:r>
            <a:endParaRPr lang="en-US" altLang="ja-JP" sz="4000" b="1" dirty="0" smtClean="0">
              <a:solidFill>
                <a:srgbClr val="FF0000"/>
              </a:solidFill>
            </a:endParaRPr>
          </a:p>
          <a:p>
            <a:pPr marL="0" indent="0">
              <a:buNone/>
            </a:pPr>
            <a:r>
              <a:rPr lang="ja-JP" altLang="en-US" sz="3600" b="1" dirty="0"/>
              <a:t>　</a:t>
            </a:r>
            <a:r>
              <a:rPr lang="ja-JP" altLang="en-US" sz="3600" b="1" dirty="0" smtClean="0"/>
              <a:t>電流値　</a:t>
            </a:r>
            <a:r>
              <a:rPr lang="en-US" altLang="ja-JP" sz="3600" b="1" dirty="0" smtClean="0"/>
              <a:t>0.3A</a:t>
            </a:r>
          </a:p>
          <a:p>
            <a:pPr marL="0" indent="0">
              <a:buNone/>
            </a:pPr>
            <a:r>
              <a:rPr lang="ja-JP" altLang="en-US" sz="3600" b="1" dirty="0"/>
              <a:t>　</a:t>
            </a:r>
            <a:r>
              <a:rPr lang="ja-JP" altLang="en-US" sz="3600" b="1" dirty="0" smtClean="0"/>
              <a:t>　２８</a:t>
            </a:r>
            <a:r>
              <a:rPr lang="en-US" altLang="ja-JP" sz="3600" b="1" dirty="0" smtClean="0"/>
              <a:t>÷0.3A</a:t>
            </a:r>
            <a:r>
              <a:rPr lang="ja-JP" altLang="en-US" sz="3600" b="1" dirty="0" smtClean="0"/>
              <a:t>＝</a:t>
            </a:r>
            <a:r>
              <a:rPr lang="en-US" altLang="ja-JP" sz="3600" b="1" dirty="0" smtClean="0"/>
              <a:t>93.3</a:t>
            </a:r>
            <a:r>
              <a:rPr lang="ja-JP" altLang="en-US" sz="3600" b="1" dirty="0" smtClean="0"/>
              <a:t>時間</a:t>
            </a:r>
            <a:endParaRPr lang="en-US" altLang="ja-JP" sz="3600" b="1" dirty="0"/>
          </a:p>
        </p:txBody>
      </p:sp>
      <p:pic>
        <p:nvPicPr>
          <p:cNvPr id="5" name="コンテンツ プレースホルダー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23879" y="2603499"/>
            <a:ext cx="5863774" cy="3729061"/>
          </a:xfrm>
        </p:spPr>
      </p:pic>
    </p:spTree>
    <p:extLst>
      <p:ext uri="{BB962C8B-B14F-4D97-AF65-F5344CB8AC3E}">
        <p14:creationId xmlns:p14="http://schemas.microsoft.com/office/powerpoint/2010/main" val="23038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8005" y="1023545"/>
            <a:ext cx="8761413" cy="706964"/>
          </a:xfrm>
        </p:spPr>
        <p:txBody>
          <a:bodyPr/>
          <a:lstStyle/>
          <a:p>
            <a:r>
              <a:rPr kumimoji="1" lang="ja-JP" altLang="en-US" sz="4400" b="1" dirty="0" smtClean="0"/>
              <a:t>今回使用したソーラーパネル</a:t>
            </a:r>
            <a:endParaRPr kumimoji="1" lang="ja-JP" altLang="en-US" sz="4400" b="1" dirty="0"/>
          </a:p>
        </p:txBody>
      </p:sp>
      <p:pic>
        <p:nvPicPr>
          <p:cNvPr id="5" name="コンテンツ プレースホルダー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807" t="9929" r="9029"/>
          <a:stretch/>
        </p:blipFill>
        <p:spPr>
          <a:xfrm>
            <a:off x="598518" y="2470496"/>
            <a:ext cx="4788131" cy="4083886"/>
          </a:xfrm>
        </p:spPr>
      </p:pic>
      <p:sp>
        <p:nvSpPr>
          <p:cNvPr id="4" name="コンテンツ プレースホルダー 3"/>
          <p:cNvSpPr>
            <a:spLocks noGrp="1"/>
          </p:cNvSpPr>
          <p:nvPr>
            <p:ph sz="half" idx="2"/>
          </p:nvPr>
        </p:nvSpPr>
        <p:spPr>
          <a:xfrm>
            <a:off x="5698864" y="2657329"/>
            <a:ext cx="6493136" cy="3901006"/>
          </a:xfrm>
        </p:spPr>
        <p:txBody>
          <a:bodyPr>
            <a:normAutofit lnSpcReduction="10000"/>
          </a:bodyPr>
          <a:lstStyle/>
          <a:p>
            <a:pPr marL="0" indent="0">
              <a:buNone/>
            </a:pPr>
            <a:r>
              <a:rPr kumimoji="1" lang="ja-JP" altLang="en-US" sz="3600" b="1" dirty="0" smtClean="0">
                <a:solidFill>
                  <a:srgbClr val="FF0000"/>
                </a:solidFill>
              </a:rPr>
              <a:t>規格</a:t>
            </a:r>
            <a:r>
              <a:rPr kumimoji="1" lang="ja-JP" altLang="en-US" sz="3600" b="1" dirty="0" smtClean="0"/>
              <a:t>　１２</a:t>
            </a:r>
            <a:r>
              <a:rPr kumimoji="1" lang="en-US" altLang="ja-JP" sz="3600" b="1" dirty="0" smtClean="0"/>
              <a:t>V</a:t>
            </a:r>
            <a:r>
              <a:rPr kumimoji="1" lang="ja-JP" altLang="en-US" sz="3600" b="1" dirty="0" smtClean="0"/>
              <a:t>バッテリー充電用</a:t>
            </a:r>
            <a:endParaRPr kumimoji="1" lang="en-US" altLang="ja-JP" sz="3600" b="1" dirty="0" smtClean="0"/>
          </a:p>
          <a:p>
            <a:pPr marL="0" indent="0">
              <a:buNone/>
            </a:pPr>
            <a:r>
              <a:rPr kumimoji="1" lang="ja-JP" altLang="en-US" sz="3600" b="1" dirty="0" smtClean="0">
                <a:solidFill>
                  <a:srgbClr val="FF0000"/>
                </a:solidFill>
              </a:rPr>
              <a:t>出力　</a:t>
            </a:r>
            <a:r>
              <a:rPr kumimoji="1" lang="en-US" altLang="ja-JP" sz="3600" b="1" dirty="0" smtClean="0"/>
              <a:t>5W</a:t>
            </a:r>
          </a:p>
          <a:p>
            <a:pPr marL="0" indent="0">
              <a:buNone/>
            </a:pPr>
            <a:r>
              <a:rPr lang="ja-JP" altLang="en-US" sz="3600" b="1" dirty="0">
                <a:solidFill>
                  <a:srgbClr val="FF0000"/>
                </a:solidFill>
              </a:rPr>
              <a:t>充電</a:t>
            </a:r>
            <a:r>
              <a:rPr lang="ja-JP" altLang="en-US" sz="3600" b="1" dirty="0" smtClean="0">
                <a:solidFill>
                  <a:srgbClr val="FF0000"/>
                </a:solidFill>
              </a:rPr>
              <a:t>電圧　</a:t>
            </a:r>
            <a:r>
              <a:rPr lang="en-US" altLang="ja-JP" sz="3600" b="1" dirty="0" smtClean="0">
                <a:solidFill>
                  <a:srgbClr val="404040"/>
                </a:solidFill>
              </a:rPr>
              <a:t>17.4V</a:t>
            </a:r>
          </a:p>
          <a:p>
            <a:pPr marL="0" indent="0">
              <a:buNone/>
            </a:pPr>
            <a:r>
              <a:rPr kumimoji="1" lang="ja-JP" altLang="en-US" sz="3600" b="1" dirty="0" smtClean="0">
                <a:solidFill>
                  <a:srgbClr val="FF0000"/>
                </a:solidFill>
              </a:rPr>
              <a:t>充電電流　</a:t>
            </a:r>
            <a:r>
              <a:rPr kumimoji="1" lang="en-US" altLang="ja-JP" sz="3600" b="1" dirty="0" smtClean="0"/>
              <a:t>0.29A</a:t>
            </a:r>
          </a:p>
          <a:p>
            <a:pPr marL="0" indent="0">
              <a:buNone/>
            </a:pPr>
            <a:r>
              <a:rPr lang="en-US" altLang="ja-JP" sz="3600" b="1" dirty="0"/>
              <a:t>8</a:t>
            </a:r>
            <a:r>
              <a:rPr lang="ja-JP" altLang="en-US" sz="3600" b="1" dirty="0" smtClean="0"/>
              <a:t>時間充電すると</a:t>
            </a:r>
            <a:endParaRPr lang="en-US" altLang="ja-JP" sz="3600" b="1" dirty="0" smtClean="0"/>
          </a:p>
          <a:p>
            <a:pPr marL="0" indent="0">
              <a:buNone/>
            </a:pPr>
            <a:r>
              <a:rPr lang="en-US" altLang="ja-JP" sz="3600" b="1" dirty="0" smtClean="0"/>
              <a:t>0.29×8</a:t>
            </a:r>
            <a:r>
              <a:rPr lang="ja-JP" altLang="en-US" sz="3600" b="1" dirty="0" smtClean="0"/>
              <a:t>＝</a:t>
            </a:r>
            <a:r>
              <a:rPr lang="en-US" altLang="ja-JP" sz="4800" b="1" u="sng" dirty="0" smtClean="0">
                <a:solidFill>
                  <a:srgbClr val="FF0000"/>
                </a:solidFill>
              </a:rPr>
              <a:t>2.32Ah</a:t>
            </a:r>
            <a:endParaRPr kumimoji="1" lang="ja-JP" altLang="en-US" sz="4800" b="1" u="sng" dirty="0">
              <a:solidFill>
                <a:srgbClr val="FF0000"/>
              </a:solidFill>
            </a:endParaRPr>
          </a:p>
        </p:txBody>
      </p:sp>
    </p:spTree>
    <p:extLst>
      <p:ext uri="{BB962C8B-B14F-4D97-AF65-F5344CB8AC3E}">
        <p14:creationId xmlns:p14="http://schemas.microsoft.com/office/powerpoint/2010/main" val="38824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smtClean="0"/>
              <a:t>完成</a:t>
            </a:r>
            <a:endParaRPr kumimoji="1" lang="ja-JP" altLang="en-US" b="1" dirty="0"/>
          </a:p>
        </p:txBody>
      </p:sp>
      <p:pic>
        <p:nvPicPr>
          <p:cNvPr id="14" name="コンテンツ プレースホルダー 1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0424"/>
          <a:stretch/>
        </p:blipFill>
        <p:spPr>
          <a:xfrm>
            <a:off x="592429" y="2285910"/>
            <a:ext cx="4507606" cy="4572090"/>
          </a:xfrm>
        </p:spPr>
      </p:pic>
      <p:pic>
        <p:nvPicPr>
          <p:cNvPr id="19" name="コンテンツ プレースホルダー 1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91618" y="2285910"/>
            <a:ext cx="4585648" cy="4572090"/>
          </a:xfrm>
        </p:spPr>
      </p:pic>
    </p:spTree>
    <p:extLst>
      <p:ext uri="{BB962C8B-B14F-4D97-AF65-F5344CB8AC3E}">
        <p14:creationId xmlns:p14="http://schemas.microsoft.com/office/powerpoint/2010/main" val="329534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smtClean="0"/>
              <a:t>動作確認</a:t>
            </a:r>
            <a:endParaRPr kumimoji="1" lang="ja-JP" altLang="en-US" b="1" dirty="0"/>
          </a:p>
        </p:txBody>
      </p:sp>
      <p:pic>
        <p:nvPicPr>
          <p:cNvPr id="7" name="点灯後"/>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5431" y="2228044"/>
            <a:ext cx="7475621" cy="4629955"/>
          </a:xfrm>
        </p:spPr>
      </p:pic>
      <p:pic>
        <p:nvPicPr>
          <p:cNvPr id="14" name="点灯前"/>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45431" y="2228044"/>
            <a:ext cx="7475621" cy="4629956"/>
          </a:xfrm>
        </p:spPr>
      </p:pic>
      <p:sp>
        <p:nvSpPr>
          <p:cNvPr id="16" name="点灯後　ボタン"/>
          <p:cNvSpPr/>
          <p:nvPr/>
        </p:nvSpPr>
        <p:spPr>
          <a:xfrm>
            <a:off x="8887326" y="4847822"/>
            <a:ext cx="3304674" cy="737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t>点灯後</a:t>
            </a:r>
            <a:endParaRPr kumimoji="1" lang="ja-JP" altLang="en-US" sz="4400" b="1" dirty="0"/>
          </a:p>
        </p:txBody>
      </p:sp>
      <p:sp>
        <p:nvSpPr>
          <p:cNvPr id="17" name="点灯前　ボタン"/>
          <p:cNvSpPr/>
          <p:nvPr/>
        </p:nvSpPr>
        <p:spPr>
          <a:xfrm>
            <a:off x="8887326" y="2810473"/>
            <a:ext cx="3304674" cy="737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t>点灯前</a:t>
            </a:r>
            <a:endParaRPr kumimoji="1" lang="ja-JP" altLang="en-US" sz="4400" b="1" dirty="0"/>
          </a:p>
        </p:txBody>
      </p:sp>
    </p:spTree>
    <p:extLst>
      <p:ext uri="{BB962C8B-B14F-4D97-AF65-F5344CB8AC3E}">
        <p14:creationId xmlns:p14="http://schemas.microsoft.com/office/powerpoint/2010/main" val="240736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smtClean="0"/>
              <a:t>結果・考察</a:t>
            </a:r>
            <a:endParaRPr kumimoji="1" lang="ja-JP" altLang="en-US" b="1" dirty="0"/>
          </a:p>
        </p:txBody>
      </p:sp>
      <p:sp>
        <p:nvSpPr>
          <p:cNvPr id="3" name="コンテンツ プレースホルダー 2"/>
          <p:cNvSpPr>
            <a:spLocks noGrp="1"/>
          </p:cNvSpPr>
          <p:nvPr>
            <p:ph idx="1"/>
          </p:nvPr>
        </p:nvSpPr>
        <p:spPr>
          <a:xfrm>
            <a:off x="741405" y="2603499"/>
            <a:ext cx="10775092" cy="4069149"/>
          </a:xfrm>
        </p:spPr>
        <p:txBody>
          <a:bodyPr>
            <a:normAutofit/>
          </a:bodyPr>
          <a:lstStyle/>
          <a:p>
            <a:pPr marL="0" indent="0">
              <a:buNone/>
            </a:pPr>
            <a:r>
              <a:rPr kumimoji="1" lang="ja-JP" altLang="en-US" sz="2800" b="1" dirty="0" smtClean="0"/>
              <a:t>・思ったよりも良い作品になったと思います。</a:t>
            </a:r>
            <a:endParaRPr kumimoji="1" lang="en-US" altLang="ja-JP" sz="2800" b="1" dirty="0" smtClean="0"/>
          </a:p>
          <a:p>
            <a:pPr marL="0" indent="0">
              <a:buNone/>
            </a:pPr>
            <a:r>
              <a:rPr lang="ja-JP" altLang="en-US" sz="3200" b="1" dirty="0" smtClean="0">
                <a:solidFill>
                  <a:srgbClr val="FF0000"/>
                </a:solidFill>
              </a:rPr>
              <a:t>　</a:t>
            </a:r>
            <a:r>
              <a:rPr lang="ja-JP" altLang="en-US" sz="3200" b="1" u="sng" dirty="0" smtClean="0">
                <a:solidFill>
                  <a:srgbClr val="FF0000"/>
                </a:solidFill>
              </a:rPr>
              <a:t>苦労した所</a:t>
            </a:r>
            <a:endParaRPr lang="en-US" altLang="ja-JP" sz="3200" b="1" u="sng" dirty="0" smtClean="0">
              <a:solidFill>
                <a:srgbClr val="FF0000"/>
              </a:solidFill>
            </a:endParaRPr>
          </a:p>
          <a:p>
            <a:pPr marL="0" indent="0">
              <a:buNone/>
            </a:pPr>
            <a:r>
              <a:rPr kumimoji="1" lang="ja-JP" altLang="en-US" sz="2800" b="1" dirty="0"/>
              <a:t>　</a:t>
            </a:r>
            <a:r>
              <a:rPr kumimoji="1" lang="ja-JP" altLang="en-US" sz="2800" b="1" dirty="0" smtClean="0"/>
              <a:t>　・はんだ付け</a:t>
            </a:r>
            <a:endParaRPr kumimoji="1" lang="en-US" altLang="ja-JP" sz="2800" b="1" dirty="0" smtClean="0"/>
          </a:p>
          <a:p>
            <a:pPr marL="0" indent="0">
              <a:buNone/>
            </a:pPr>
            <a:r>
              <a:rPr lang="ja-JP" altLang="en-US" sz="2800" b="1" dirty="0"/>
              <a:t>　</a:t>
            </a:r>
            <a:r>
              <a:rPr lang="ja-JP" altLang="en-US" sz="2800" b="1" dirty="0" smtClean="0"/>
              <a:t>　・木材の加工</a:t>
            </a:r>
            <a:endParaRPr kumimoji="1" lang="en-US" altLang="ja-JP" sz="2800" b="1" dirty="0" smtClean="0"/>
          </a:p>
          <a:p>
            <a:pPr marL="0" indent="0">
              <a:buNone/>
            </a:pPr>
            <a:r>
              <a:rPr kumimoji="1" lang="ja-JP" altLang="en-US" sz="3200" b="1" dirty="0" smtClean="0">
                <a:solidFill>
                  <a:srgbClr val="FF0000"/>
                </a:solidFill>
              </a:rPr>
              <a:t>　</a:t>
            </a:r>
            <a:r>
              <a:rPr kumimoji="1" lang="ja-JP" altLang="en-US" sz="3200" b="1" u="sng" dirty="0" smtClean="0">
                <a:solidFill>
                  <a:srgbClr val="FF0000"/>
                </a:solidFill>
              </a:rPr>
              <a:t>改善点</a:t>
            </a:r>
            <a:endParaRPr kumimoji="1" lang="en-US" altLang="ja-JP" sz="3200" b="1" u="sng" dirty="0" smtClean="0">
              <a:solidFill>
                <a:srgbClr val="FF0000"/>
              </a:solidFill>
            </a:endParaRPr>
          </a:p>
          <a:p>
            <a:pPr marL="0" indent="0">
              <a:buNone/>
            </a:pPr>
            <a:r>
              <a:rPr lang="ja-JP" altLang="en-US" sz="2800" b="1" dirty="0"/>
              <a:t>　</a:t>
            </a:r>
            <a:r>
              <a:rPr lang="ja-JP" altLang="en-US" sz="2800" b="1" dirty="0" smtClean="0"/>
              <a:t>　・防水加工</a:t>
            </a:r>
            <a:endParaRPr lang="en-US" altLang="ja-JP" sz="2800" b="1" dirty="0" smtClean="0"/>
          </a:p>
          <a:p>
            <a:pPr marL="0" indent="0">
              <a:buNone/>
            </a:pPr>
            <a:r>
              <a:rPr kumimoji="1" lang="ja-JP" altLang="en-US" sz="2800" b="1" dirty="0"/>
              <a:t>　</a:t>
            </a:r>
            <a:r>
              <a:rPr kumimoji="1" lang="ja-JP" altLang="en-US" sz="2800" b="1" dirty="0" smtClean="0"/>
              <a:t>　・キャスターを付ける</a:t>
            </a:r>
            <a:endParaRPr kumimoji="1" lang="en-US" altLang="ja-JP" sz="2800" b="1" dirty="0" smtClean="0"/>
          </a:p>
        </p:txBody>
      </p:sp>
    </p:spTree>
    <p:extLst>
      <p:ext uri="{BB962C8B-B14F-4D97-AF65-F5344CB8AC3E}">
        <p14:creationId xmlns:p14="http://schemas.microsoft.com/office/powerpoint/2010/main" val="105338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12A59"/>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154954" y="1096498"/>
            <a:ext cx="8761413" cy="706964"/>
          </a:xfrm>
        </p:spPr>
        <p:txBody>
          <a:bodyPr/>
          <a:lstStyle/>
          <a:p>
            <a:pPr algn="ctr"/>
            <a:r>
              <a:rPr kumimoji="1" lang="ja-JP" altLang="en-US" sz="4800" b="1" dirty="0" smtClean="0"/>
              <a:t>感想</a:t>
            </a:r>
            <a:endParaRPr kumimoji="1" lang="ja-JP" altLang="en-US" sz="4800" b="1" dirty="0"/>
          </a:p>
        </p:txBody>
      </p:sp>
      <p:sp>
        <p:nvSpPr>
          <p:cNvPr id="3" name="コンテンツ プレースホルダー 2"/>
          <p:cNvSpPr>
            <a:spLocks noGrp="1"/>
          </p:cNvSpPr>
          <p:nvPr>
            <p:ph idx="1"/>
          </p:nvPr>
        </p:nvSpPr>
        <p:spPr>
          <a:xfrm>
            <a:off x="395785" y="2344192"/>
            <a:ext cx="11696131" cy="4513808"/>
          </a:xfrm>
        </p:spPr>
        <p:txBody>
          <a:bodyPr>
            <a:noAutofit/>
          </a:bodyPr>
          <a:lstStyle/>
          <a:p>
            <a:pPr marL="0" indent="0">
              <a:buNone/>
            </a:pPr>
            <a:r>
              <a:rPr kumimoji="1" lang="ja-JP" altLang="en-US" sz="2800" b="1" dirty="0" smtClean="0"/>
              <a:t>・製作していくにつれて、初めは苦手だったはんだ付けなども上達し、</a:t>
            </a:r>
            <a:endParaRPr kumimoji="1" lang="en-US" altLang="ja-JP" sz="2800" b="1" dirty="0" smtClean="0"/>
          </a:p>
          <a:p>
            <a:pPr marL="0" indent="0">
              <a:buNone/>
            </a:pPr>
            <a:r>
              <a:rPr kumimoji="1" lang="ja-JP" altLang="en-US" sz="2800" b="1" dirty="0" smtClean="0"/>
              <a:t>　完成</a:t>
            </a:r>
            <a:r>
              <a:rPr lang="ja-JP" altLang="en-US" sz="2800" b="1" dirty="0" smtClean="0"/>
              <a:t>に近</a:t>
            </a:r>
            <a:r>
              <a:rPr lang="ja-JP" altLang="en-US" sz="2800" b="1" dirty="0"/>
              <a:t>づく</a:t>
            </a:r>
            <a:r>
              <a:rPr lang="ja-JP" altLang="en-US" sz="2800" b="1" dirty="0" smtClean="0"/>
              <a:t>につれてどんどん楽しくなりました。また、あまり触れ</a:t>
            </a:r>
            <a:endParaRPr lang="en-US" altLang="ja-JP" sz="2800" b="1" dirty="0" smtClean="0"/>
          </a:p>
          <a:p>
            <a:pPr marL="0" indent="0">
              <a:buNone/>
            </a:pPr>
            <a:r>
              <a:rPr lang="ja-JP" altLang="en-US" sz="2800" b="1" dirty="0" smtClean="0"/>
              <a:t>　</a:t>
            </a:r>
            <a:r>
              <a:rPr lang="ja-JP" altLang="en-US" sz="2800" b="1" dirty="0" err="1" smtClean="0"/>
              <a:t>る</a:t>
            </a:r>
            <a:r>
              <a:rPr lang="ja-JP" altLang="en-US" sz="2800" b="1" dirty="0" smtClean="0"/>
              <a:t>ことの</a:t>
            </a:r>
            <a:r>
              <a:rPr lang="ja-JP" altLang="en-US" sz="2800" b="1" dirty="0"/>
              <a:t>な</a:t>
            </a:r>
            <a:r>
              <a:rPr kumimoji="1" lang="ja-JP" altLang="en-US" sz="2800" b="1" dirty="0" smtClean="0"/>
              <a:t>かったパワーポイントでの資料</a:t>
            </a:r>
            <a:r>
              <a:rPr lang="ja-JP" altLang="en-US" sz="2800" b="1" dirty="0"/>
              <a:t>作成</a:t>
            </a:r>
            <a:r>
              <a:rPr kumimoji="1" lang="ja-JP" altLang="en-US" sz="2800" b="1" dirty="0" smtClean="0"/>
              <a:t>なども良い経験になり、</a:t>
            </a:r>
            <a:endParaRPr kumimoji="1" lang="en-US" altLang="ja-JP" sz="2800" b="1" dirty="0" smtClean="0"/>
          </a:p>
          <a:p>
            <a:pPr marL="0" indent="0">
              <a:buNone/>
            </a:pPr>
            <a:r>
              <a:rPr lang="ja-JP" altLang="en-US" sz="2800" b="1" dirty="0"/>
              <a:t>　</a:t>
            </a:r>
            <a:r>
              <a:rPr kumimoji="1" lang="ja-JP" altLang="en-US" sz="2800" b="1" dirty="0" smtClean="0"/>
              <a:t>とても</a:t>
            </a:r>
            <a:r>
              <a:rPr lang="ja-JP" altLang="en-US" sz="2800" b="1" dirty="0" smtClean="0"/>
              <a:t>思い出に残る</a:t>
            </a:r>
            <a:r>
              <a:rPr kumimoji="1" lang="ja-JP" altLang="en-US" sz="2800" b="1" dirty="0" smtClean="0"/>
              <a:t>課題研究になりました。</a:t>
            </a:r>
            <a:endParaRPr kumimoji="1" lang="en-US" altLang="ja-JP" sz="2800" b="1" dirty="0" smtClean="0"/>
          </a:p>
          <a:p>
            <a:pPr marL="0" indent="0">
              <a:buNone/>
            </a:pPr>
            <a:r>
              <a:rPr lang="ja-JP" altLang="en-US" sz="2800" b="1" dirty="0" smtClean="0"/>
              <a:t>・最後に課題研究に対して様々な協力をして下さった先生方、また材料</a:t>
            </a:r>
            <a:endParaRPr lang="en-US" altLang="ja-JP" sz="2800" b="1" dirty="0" smtClean="0"/>
          </a:p>
          <a:p>
            <a:pPr marL="0" indent="0">
              <a:buNone/>
            </a:pPr>
            <a:r>
              <a:rPr lang="ja-JP" altLang="en-US" sz="2800" b="1" dirty="0"/>
              <a:t>　</a:t>
            </a:r>
            <a:r>
              <a:rPr lang="ja-JP" altLang="en-US" sz="2800" b="1" dirty="0" smtClean="0"/>
              <a:t>の提供</a:t>
            </a:r>
            <a:r>
              <a:rPr kumimoji="1" lang="ja-JP" altLang="en-US" sz="2800" b="1" dirty="0" smtClean="0"/>
              <a:t>など、いろいろと支援くれた父や、その関係者の方々に感謝し</a:t>
            </a:r>
            <a:endParaRPr kumimoji="1" lang="en-US" altLang="ja-JP" sz="2800" b="1" dirty="0" smtClean="0"/>
          </a:p>
          <a:p>
            <a:pPr marL="0" indent="0">
              <a:buNone/>
            </a:pPr>
            <a:r>
              <a:rPr lang="ja-JP" altLang="en-US" sz="2800" b="1" dirty="0"/>
              <a:t>　</a:t>
            </a:r>
            <a:r>
              <a:rPr kumimoji="1" lang="ja-JP" altLang="en-US" sz="2800" b="1" dirty="0" smtClean="0"/>
              <a:t>ています</a:t>
            </a:r>
            <a:r>
              <a:rPr lang="ja-JP" altLang="en-US" sz="2800" b="1" dirty="0" smtClean="0"/>
              <a:t>。</a:t>
            </a:r>
            <a:endParaRPr lang="en-US" altLang="ja-JP" sz="2800" b="1" dirty="0" smtClean="0"/>
          </a:p>
          <a:p>
            <a:pPr marL="0" indent="0">
              <a:buNone/>
            </a:pPr>
            <a:r>
              <a:rPr kumimoji="1" lang="ja-JP" altLang="en-US" sz="2800" b="1" dirty="0"/>
              <a:t>　</a:t>
            </a:r>
            <a:r>
              <a:rPr kumimoji="1" lang="ja-JP" altLang="en-US" sz="2800" b="1" dirty="0" smtClean="0"/>
              <a:t>どうもありがとうございました。</a:t>
            </a:r>
            <a:endParaRPr kumimoji="1" lang="ja-JP" altLang="en-US" sz="2800" b="1" dirty="0"/>
          </a:p>
        </p:txBody>
      </p:sp>
    </p:spTree>
    <p:extLst>
      <p:ext uri="{BB962C8B-B14F-4D97-AF65-F5344CB8AC3E}">
        <p14:creationId xmlns:p14="http://schemas.microsoft.com/office/powerpoint/2010/main" val="15203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12A59"/>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532264" y="3766783"/>
            <a:ext cx="11027390" cy="1015663"/>
          </a:xfrm>
          <a:prstGeom prst="rect">
            <a:avLst/>
          </a:prstGeom>
          <a:noFill/>
        </p:spPr>
        <p:txBody>
          <a:bodyPr wrap="square" rtlCol="0">
            <a:spAutoFit/>
          </a:bodyPr>
          <a:lstStyle/>
          <a:p>
            <a:r>
              <a:rPr kumimoji="1" lang="ja-JP" altLang="en-US" sz="6000" b="1" dirty="0" smtClean="0">
                <a:solidFill>
                  <a:srgbClr val="FFFF00"/>
                </a:solidFill>
              </a:rPr>
              <a:t>ご清聴ありがとうございました。</a:t>
            </a:r>
            <a:endParaRPr kumimoji="1" lang="ja-JP" altLang="en-US" sz="6000" b="1" dirty="0">
              <a:solidFill>
                <a:srgbClr val="FFFF00"/>
              </a:solidFill>
            </a:endParaRPr>
          </a:p>
        </p:txBody>
      </p:sp>
    </p:spTree>
    <p:extLst>
      <p:ext uri="{BB962C8B-B14F-4D97-AF65-F5344CB8AC3E}">
        <p14:creationId xmlns:p14="http://schemas.microsoft.com/office/powerpoint/2010/main" val="2792341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smtClean="0"/>
              <a:t>製作の目的</a:t>
            </a:r>
            <a:endParaRPr kumimoji="1" lang="ja-JP" altLang="en-US" b="1" dirty="0"/>
          </a:p>
        </p:txBody>
      </p:sp>
      <p:sp>
        <p:nvSpPr>
          <p:cNvPr id="3" name="コンテンツ プレースホルダー 2"/>
          <p:cNvSpPr>
            <a:spLocks noGrp="1"/>
          </p:cNvSpPr>
          <p:nvPr>
            <p:ph idx="1"/>
          </p:nvPr>
        </p:nvSpPr>
        <p:spPr>
          <a:xfrm>
            <a:off x="1154954" y="2603499"/>
            <a:ext cx="9832594" cy="3869489"/>
          </a:xfrm>
        </p:spPr>
        <p:txBody>
          <a:bodyPr>
            <a:normAutofit fontScale="77500" lnSpcReduction="20000"/>
          </a:bodyPr>
          <a:lstStyle/>
          <a:p>
            <a:pPr marL="0" indent="0">
              <a:buNone/>
            </a:pPr>
            <a:r>
              <a:rPr lang="ja-JP" altLang="en-US" sz="3300" b="1" i="1" dirty="0" smtClean="0"/>
              <a:t>１　課題研究を通して何か学校のためになる物を作りたいと考え、</a:t>
            </a:r>
            <a:endParaRPr lang="en-US" altLang="ja-JP" sz="3300" b="1" i="1" dirty="0" smtClean="0"/>
          </a:p>
          <a:p>
            <a:pPr marL="0" indent="0">
              <a:buNone/>
            </a:pPr>
            <a:r>
              <a:rPr lang="ja-JP" altLang="en-US" sz="3300" b="1" i="1" dirty="0" smtClean="0"/>
              <a:t>　学校の中でまだ暗い場所があったので、少しでも明るくする</a:t>
            </a:r>
            <a:endParaRPr lang="en-US" altLang="ja-JP" sz="3300" b="1" i="1" dirty="0" smtClean="0"/>
          </a:p>
          <a:p>
            <a:pPr marL="0" indent="0">
              <a:buNone/>
            </a:pPr>
            <a:r>
              <a:rPr lang="ja-JP" altLang="en-US" sz="3300" b="1" i="1" dirty="0"/>
              <a:t>　</a:t>
            </a:r>
            <a:r>
              <a:rPr lang="ja-JP" altLang="en-US" sz="3300" b="1" i="1" dirty="0" smtClean="0"/>
              <a:t>センサーライトを作ろうと</a:t>
            </a:r>
            <a:r>
              <a:rPr lang="ja-JP" altLang="en-US" sz="3300" b="1" dirty="0" smtClean="0"/>
              <a:t>思いました。</a:t>
            </a:r>
            <a:endParaRPr lang="en-US" altLang="ja-JP" sz="3300" b="1" dirty="0" smtClean="0"/>
          </a:p>
          <a:p>
            <a:pPr marL="0" indent="0">
              <a:buNone/>
            </a:pPr>
            <a:endParaRPr kumimoji="1" lang="en-US" altLang="ja-JP" sz="3300" b="1" i="1" dirty="0" smtClean="0"/>
          </a:p>
          <a:p>
            <a:pPr marL="0" indent="0">
              <a:buNone/>
            </a:pPr>
            <a:r>
              <a:rPr lang="ja-JP" altLang="en-US" sz="3300" b="1" i="1" dirty="0" smtClean="0"/>
              <a:t>２　センサーライト</a:t>
            </a:r>
            <a:r>
              <a:rPr lang="ja-JP" altLang="en-US" sz="3300" b="1" i="1" dirty="0"/>
              <a:t>を回路から製作することで、ソーラーパネル</a:t>
            </a:r>
            <a:r>
              <a:rPr lang="ja-JP" altLang="en-US" sz="3300" b="1" i="1" dirty="0" smtClean="0"/>
              <a:t>、</a:t>
            </a:r>
            <a:endParaRPr lang="en-US" altLang="ja-JP" sz="3300" b="1" i="1" dirty="0" smtClean="0"/>
          </a:p>
          <a:p>
            <a:pPr marL="0" indent="0">
              <a:buNone/>
            </a:pPr>
            <a:r>
              <a:rPr lang="ja-JP" altLang="en-US" sz="3300" b="1" i="1" dirty="0"/>
              <a:t>　</a:t>
            </a:r>
            <a:r>
              <a:rPr lang="ja-JP" altLang="en-US" sz="3300" b="1" i="1" dirty="0" smtClean="0"/>
              <a:t>ライト</a:t>
            </a:r>
            <a:r>
              <a:rPr lang="ja-JP" altLang="en-US" sz="3300" b="1" i="1" dirty="0"/>
              <a:t>の構造</a:t>
            </a:r>
            <a:r>
              <a:rPr lang="ja-JP" altLang="en-US" sz="3300" b="1" i="1" dirty="0" smtClean="0"/>
              <a:t>を知り</a:t>
            </a:r>
            <a:r>
              <a:rPr lang="ja-JP" altLang="en-US" sz="3300" b="1" i="1" dirty="0"/>
              <a:t>、その回路がどういった動作をするの</a:t>
            </a:r>
            <a:r>
              <a:rPr lang="ja-JP" altLang="en-US" sz="3300" b="1" i="1" dirty="0" smtClean="0"/>
              <a:t>か</a:t>
            </a:r>
            <a:endParaRPr lang="en-US" altLang="ja-JP" sz="3300" b="1" i="1" dirty="0" smtClean="0"/>
          </a:p>
          <a:p>
            <a:pPr marL="0" indent="0">
              <a:buNone/>
            </a:pPr>
            <a:r>
              <a:rPr lang="ja-JP" altLang="en-US" sz="3300" b="1" i="1" dirty="0"/>
              <a:t>　</a:t>
            </a:r>
            <a:r>
              <a:rPr lang="ja-JP" altLang="en-US" sz="3300" b="1" i="1" dirty="0" smtClean="0"/>
              <a:t>を</a:t>
            </a:r>
            <a:r>
              <a:rPr lang="ja-JP" altLang="en-US" sz="3300" b="1" i="1" dirty="0"/>
              <a:t>理解する。</a:t>
            </a:r>
            <a:endParaRPr lang="en-US" altLang="ja-JP" sz="3300" b="1" i="1" dirty="0"/>
          </a:p>
          <a:p>
            <a:pPr marL="0" indent="0">
              <a:buNone/>
            </a:pPr>
            <a:endParaRPr kumimoji="1" lang="en-US" altLang="ja-JP" dirty="0" smtClean="0"/>
          </a:p>
        </p:txBody>
      </p:sp>
    </p:spTree>
    <p:extLst>
      <p:ext uri="{BB962C8B-B14F-4D97-AF65-F5344CB8AC3E}">
        <p14:creationId xmlns:p14="http://schemas.microsoft.com/office/powerpoint/2010/main" val="79403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smtClean="0"/>
              <a:t>製作</a:t>
            </a:r>
            <a:r>
              <a:rPr lang="ja-JP" altLang="en-US" b="1" dirty="0"/>
              <a:t>過程</a:t>
            </a:r>
            <a:endParaRPr kumimoji="1" lang="ja-JP" altLang="en-US" b="1" dirty="0"/>
          </a:p>
        </p:txBody>
      </p:sp>
      <p:sp>
        <p:nvSpPr>
          <p:cNvPr id="3" name="コンテンツ プレースホルダー 2"/>
          <p:cNvSpPr>
            <a:spLocks noGrp="1"/>
          </p:cNvSpPr>
          <p:nvPr>
            <p:ph idx="1"/>
          </p:nvPr>
        </p:nvSpPr>
        <p:spPr>
          <a:xfrm>
            <a:off x="1670343" y="2362201"/>
            <a:ext cx="8825659" cy="4495799"/>
          </a:xfrm>
        </p:spPr>
        <p:txBody>
          <a:bodyPr>
            <a:normAutofit fontScale="55000" lnSpcReduction="20000"/>
          </a:bodyPr>
          <a:lstStyle/>
          <a:p>
            <a:pPr marL="0" indent="0">
              <a:buNone/>
            </a:pPr>
            <a:r>
              <a:rPr lang="ja-JP" altLang="en-US" sz="5800" b="1" dirty="0" smtClean="0">
                <a:solidFill>
                  <a:srgbClr val="FF0000"/>
                </a:solidFill>
              </a:rPr>
              <a:t>・</a:t>
            </a:r>
            <a:r>
              <a:rPr lang="en-US" altLang="ja-JP" sz="5800" b="1" dirty="0" smtClean="0">
                <a:solidFill>
                  <a:srgbClr val="FF0000"/>
                </a:solidFill>
              </a:rPr>
              <a:t>1</a:t>
            </a:r>
            <a:r>
              <a:rPr lang="ja-JP" altLang="en-US" sz="5800" b="1" dirty="0" smtClean="0">
                <a:solidFill>
                  <a:srgbClr val="FF0000"/>
                </a:solidFill>
              </a:rPr>
              <a:t>　回路を調べる</a:t>
            </a:r>
            <a:endParaRPr kumimoji="1" lang="en-US" altLang="ja-JP" sz="5800" b="1" dirty="0" smtClean="0">
              <a:solidFill>
                <a:srgbClr val="FF0000"/>
              </a:solidFill>
            </a:endParaRPr>
          </a:p>
          <a:p>
            <a:pPr marL="0" indent="0">
              <a:buNone/>
            </a:pPr>
            <a:r>
              <a:rPr lang="ja-JP" altLang="en-US" sz="5800" b="1" dirty="0" smtClean="0">
                <a:solidFill>
                  <a:srgbClr val="FF0000"/>
                </a:solidFill>
              </a:rPr>
              <a:t>・</a:t>
            </a:r>
            <a:r>
              <a:rPr lang="en-US" altLang="ja-JP" sz="5800" b="1" dirty="0">
                <a:solidFill>
                  <a:srgbClr val="FF0000"/>
                </a:solidFill>
              </a:rPr>
              <a:t>2</a:t>
            </a:r>
            <a:r>
              <a:rPr lang="ja-JP" altLang="en-US" sz="5800" b="1" dirty="0">
                <a:solidFill>
                  <a:srgbClr val="FF0000"/>
                </a:solidFill>
              </a:rPr>
              <a:t>　</a:t>
            </a:r>
            <a:r>
              <a:rPr kumimoji="1" lang="ja-JP" altLang="en-US" sz="5800" b="1" dirty="0" smtClean="0">
                <a:solidFill>
                  <a:srgbClr val="FF0000"/>
                </a:solidFill>
              </a:rPr>
              <a:t>回路製作　</a:t>
            </a:r>
            <a:endParaRPr lang="en-US" altLang="ja-JP" sz="5800" b="1" dirty="0">
              <a:solidFill>
                <a:srgbClr val="FF0000"/>
              </a:solidFill>
            </a:endParaRPr>
          </a:p>
          <a:p>
            <a:pPr marL="0" indent="0">
              <a:buNone/>
            </a:pPr>
            <a:r>
              <a:rPr kumimoji="1" lang="ja-JP" altLang="en-US" sz="5800" b="1" dirty="0" smtClean="0"/>
              <a:t>　・降圧回路</a:t>
            </a:r>
            <a:endParaRPr kumimoji="1" lang="en-US" altLang="ja-JP" sz="5800" b="1" dirty="0" smtClean="0"/>
          </a:p>
          <a:p>
            <a:pPr marL="0" indent="0">
              <a:buNone/>
            </a:pPr>
            <a:r>
              <a:rPr lang="ja-JP" altLang="en-US" sz="5800" b="1" dirty="0" smtClean="0"/>
              <a:t>　・センサー回路</a:t>
            </a:r>
            <a:endParaRPr kumimoji="1" lang="en-US" altLang="ja-JP" sz="5800" b="1" dirty="0" smtClean="0"/>
          </a:p>
          <a:p>
            <a:pPr marL="0" indent="0">
              <a:buNone/>
            </a:pPr>
            <a:r>
              <a:rPr lang="ja-JP" altLang="en-US" sz="5800" b="1" dirty="0" smtClean="0">
                <a:solidFill>
                  <a:srgbClr val="FF0000"/>
                </a:solidFill>
              </a:rPr>
              <a:t>・</a:t>
            </a:r>
            <a:r>
              <a:rPr lang="en-US" altLang="ja-JP" sz="5800" b="1" dirty="0" smtClean="0">
                <a:solidFill>
                  <a:srgbClr val="FF0000"/>
                </a:solidFill>
              </a:rPr>
              <a:t>3</a:t>
            </a:r>
            <a:r>
              <a:rPr lang="ja-JP" altLang="en-US" sz="5800" b="1" dirty="0" smtClean="0">
                <a:solidFill>
                  <a:srgbClr val="FF0000"/>
                </a:solidFill>
              </a:rPr>
              <a:t>　組み立て作業</a:t>
            </a:r>
            <a:endParaRPr lang="en-US" altLang="ja-JP" sz="5800" b="1" dirty="0" smtClean="0">
              <a:solidFill>
                <a:srgbClr val="FF0000"/>
              </a:solidFill>
            </a:endParaRPr>
          </a:p>
          <a:p>
            <a:pPr marL="0" indent="0">
              <a:buNone/>
            </a:pPr>
            <a:r>
              <a:rPr lang="ja-JP" altLang="en-US" sz="5800" b="1" dirty="0"/>
              <a:t>　</a:t>
            </a:r>
            <a:r>
              <a:rPr lang="ja-JP" altLang="en-US" sz="5800" b="1" dirty="0" smtClean="0"/>
              <a:t>・木材の加工</a:t>
            </a:r>
            <a:endParaRPr lang="en-US" altLang="ja-JP" sz="5800" b="1" dirty="0"/>
          </a:p>
          <a:p>
            <a:pPr marL="0" indent="0">
              <a:buNone/>
            </a:pPr>
            <a:r>
              <a:rPr lang="ja-JP" altLang="en-US" sz="5800" b="1" dirty="0"/>
              <a:t>　</a:t>
            </a:r>
            <a:r>
              <a:rPr lang="ja-JP" altLang="en-US" sz="5800" b="1" dirty="0" smtClean="0"/>
              <a:t>・パイプの加工</a:t>
            </a:r>
            <a:endParaRPr lang="en-US" altLang="ja-JP" sz="5800" b="1" dirty="0" smtClean="0"/>
          </a:p>
          <a:p>
            <a:pPr marL="0" indent="0">
              <a:buNone/>
            </a:pPr>
            <a:r>
              <a:rPr lang="ja-JP" altLang="en-US" sz="5800" b="1" dirty="0"/>
              <a:t>　</a:t>
            </a:r>
            <a:r>
              <a:rPr lang="ja-JP" altLang="en-US" sz="5800" b="1" dirty="0" smtClean="0"/>
              <a:t>・組み立て、動作確認</a:t>
            </a:r>
            <a:endParaRPr lang="en-US" altLang="ja-JP" sz="5800" b="1" dirty="0" smtClean="0"/>
          </a:p>
          <a:p>
            <a:pPr marL="0" indent="0">
              <a:buNone/>
            </a:pPr>
            <a:r>
              <a:rPr lang="ja-JP" altLang="en-US" sz="2400" b="1" dirty="0"/>
              <a:t>　</a:t>
            </a:r>
            <a:r>
              <a:rPr lang="ja-JP" altLang="en-US" sz="2400" b="1" dirty="0" smtClean="0"/>
              <a:t>　　　</a:t>
            </a:r>
            <a:endParaRPr lang="en-US" altLang="ja-JP" sz="2400" b="1" dirty="0" smtClean="0"/>
          </a:p>
          <a:p>
            <a:pPr marL="0" indent="0">
              <a:buNone/>
            </a:pPr>
            <a:endParaRPr lang="en-US" altLang="ja-JP" dirty="0" smtClean="0"/>
          </a:p>
          <a:p>
            <a:endParaRPr lang="en-US" altLang="ja-JP" dirty="0" smtClean="0"/>
          </a:p>
        </p:txBody>
      </p:sp>
    </p:spTree>
    <p:extLst>
      <p:ext uri="{BB962C8B-B14F-4D97-AF65-F5344CB8AC3E}">
        <p14:creationId xmlns:p14="http://schemas.microsoft.com/office/powerpoint/2010/main" val="38153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smtClean="0">
                <a:latin typeface="BIZ UDPゴシック" panose="020B0400000000000000" pitchFamily="50" charset="-128"/>
                <a:ea typeface="BIZ UDPゴシック" panose="020B0400000000000000" pitchFamily="50" charset="-128"/>
              </a:rPr>
              <a:t>１．　回路を調べる</a:t>
            </a:r>
            <a:endParaRPr kumimoji="1" lang="ja-JP" altLang="en-US" b="1" dirty="0">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548640" y="2455218"/>
            <a:ext cx="11222182" cy="4402782"/>
          </a:xfrm>
        </p:spPr>
        <p:txBody>
          <a:bodyPr>
            <a:noAutofit/>
          </a:bodyPr>
          <a:lstStyle/>
          <a:p>
            <a:pPr marL="0" indent="0">
              <a:buNone/>
            </a:pPr>
            <a:r>
              <a:rPr lang="ja-JP" altLang="en-US" sz="2400" b="1" dirty="0"/>
              <a:t>初め</a:t>
            </a:r>
            <a:r>
              <a:rPr lang="ja-JP" altLang="en-US" sz="2400" b="1" dirty="0" smtClean="0"/>
              <a:t>に、製作するにおいてどのような回路が必要か調べました。</a:t>
            </a:r>
            <a:endParaRPr lang="en-US" altLang="ja-JP" sz="2400" b="1" dirty="0" smtClean="0"/>
          </a:p>
          <a:p>
            <a:pPr marL="0" indent="0">
              <a:buNone/>
            </a:pPr>
            <a:r>
              <a:rPr kumimoji="1" lang="ja-JP" altLang="en-US" sz="2800" b="1" dirty="0" smtClean="0">
                <a:solidFill>
                  <a:srgbClr val="FF0000"/>
                </a:solidFill>
              </a:rPr>
              <a:t>１　降圧回路（電圧を下げる回路）</a:t>
            </a:r>
            <a:endParaRPr lang="en-US" altLang="ja-JP" sz="2800" b="1" dirty="0">
              <a:solidFill>
                <a:srgbClr val="FF0000"/>
              </a:solidFill>
            </a:endParaRPr>
          </a:p>
          <a:p>
            <a:pPr marL="0" indent="0">
              <a:buNone/>
            </a:pPr>
            <a:r>
              <a:rPr kumimoji="1" lang="ja-JP" altLang="en-US" sz="2800" b="1" dirty="0" smtClean="0"/>
              <a:t>　・バッテリー電圧１２</a:t>
            </a:r>
            <a:r>
              <a:rPr kumimoji="1" lang="en-US" altLang="ja-JP" sz="2800" b="1" dirty="0" smtClean="0"/>
              <a:t>V</a:t>
            </a:r>
            <a:r>
              <a:rPr kumimoji="1" lang="ja-JP" altLang="en-US" sz="2800" b="1" dirty="0" smtClean="0"/>
              <a:t>　→　センサー回路の電源電圧６</a:t>
            </a:r>
            <a:r>
              <a:rPr kumimoji="1" lang="en-US" altLang="ja-JP" sz="2800" b="1" dirty="0" smtClean="0"/>
              <a:t>V</a:t>
            </a:r>
          </a:p>
          <a:p>
            <a:pPr marL="0" indent="0">
              <a:buNone/>
            </a:pPr>
            <a:r>
              <a:rPr kumimoji="1" lang="ja-JP" altLang="en-US" sz="2800" b="1" dirty="0" smtClean="0"/>
              <a:t>　</a:t>
            </a:r>
            <a:endParaRPr lang="en-US" altLang="ja-JP" sz="2800" b="1" dirty="0" smtClean="0"/>
          </a:p>
          <a:p>
            <a:pPr marL="0" indent="0">
              <a:buNone/>
            </a:pPr>
            <a:r>
              <a:rPr lang="ja-JP" altLang="en-US" sz="2800" b="1" dirty="0" smtClean="0">
                <a:solidFill>
                  <a:srgbClr val="FF0000"/>
                </a:solidFill>
              </a:rPr>
              <a:t>２　センサー回路</a:t>
            </a:r>
            <a:endParaRPr lang="en-US" altLang="ja-JP" sz="2800" b="1" dirty="0" smtClean="0">
              <a:solidFill>
                <a:srgbClr val="FF0000"/>
              </a:solidFill>
            </a:endParaRPr>
          </a:p>
          <a:p>
            <a:pPr marL="0" indent="0">
              <a:buNone/>
            </a:pPr>
            <a:r>
              <a:rPr lang="ja-JP" altLang="en-US" sz="2800" b="1" dirty="0"/>
              <a:t>　・</a:t>
            </a:r>
            <a:r>
              <a:rPr lang="ja-JP" altLang="en-US" sz="2800" b="1" dirty="0" smtClean="0"/>
              <a:t>暗くなったら点灯させるため、光センサーを使用した回路</a:t>
            </a:r>
            <a:endParaRPr lang="en-US" altLang="ja-JP" sz="2800" b="1" dirty="0" smtClean="0"/>
          </a:p>
        </p:txBody>
      </p:sp>
    </p:spTree>
    <p:extLst>
      <p:ext uri="{BB962C8B-B14F-4D97-AF65-F5344CB8AC3E}">
        <p14:creationId xmlns:p14="http://schemas.microsoft.com/office/powerpoint/2010/main" val="246973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smtClean="0"/>
              <a:t>２．　回路製作</a:t>
            </a:r>
            <a:endParaRPr kumimoji="1" lang="ja-JP" altLang="en-US" b="1" dirty="0"/>
          </a:p>
        </p:txBody>
      </p:sp>
      <p:pic>
        <p:nvPicPr>
          <p:cNvPr id="10" name="コンテンツ プレースホルダー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14704" y="3218642"/>
            <a:ext cx="4552558" cy="3416300"/>
          </a:xfrm>
        </p:spPr>
      </p:pic>
      <p:pic>
        <p:nvPicPr>
          <p:cNvPr id="6" name="コンテンツ プレースホルダー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478468" y="3218642"/>
            <a:ext cx="4550910" cy="3416300"/>
          </a:xfrm>
        </p:spPr>
      </p:pic>
      <p:sp>
        <p:nvSpPr>
          <p:cNvPr id="11" name="テキスト ボックス 10"/>
          <p:cNvSpPr txBox="1"/>
          <p:nvPr/>
        </p:nvSpPr>
        <p:spPr>
          <a:xfrm>
            <a:off x="3899983" y="2395527"/>
            <a:ext cx="4572000" cy="584775"/>
          </a:xfrm>
          <a:prstGeom prst="rect">
            <a:avLst/>
          </a:prstGeom>
          <a:noFill/>
        </p:spPr>
        <p:txBody>
          <a:bodyPr wrap="square" rtlCol="0">
            <a:spAutoFit/>
          </a:bodyPr>
          <a:lstStyle/>
          <a:p>
            <a:r>
              <a:rPr kumimoji="1" lang="ja-JP" altLang="en-US" sz="3200" b="1" dirty="0" smtClean="0"/>
              <a:t>ブレッドボードに作成</a:t>
            </a:r>
            <a:endParaRPr kumimoji="1" lang="ja-JP" altLang="en-US" sz="3200" b="1" dirty="0"/>
          </a:p>
        </p:txBody>
      </p:sp>
    </p:spTree>
    <p:extLst>
      <p:ext uri="{BB962C8B-B14F-4D97-AF65-F5344CB8AC3E}">
        <p14:creationId xmlns:p14="http://schemas.microsoft.com/office/powerpoint/2010/main" val="239652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242" y="1168413"/>
            <a:ext cx="8761413" cy="706964"/>
          </a:xfrm>
        </p:spPr>
        <p:txBody>
          <a:bodyPr/>
          <a:lstStyle/>
          <a:p>
            <a:pPr algn="ctr"/>
            <a:r>
              <a:rPr lang="ja-JP" altLang="en-US" b="1" dirty="0"/>
              <a:t>・</a:t>
            </a:r>
            <a:r>
              <a:rPr kumimoji="1" lang="ja-JP" altLang="en-US" b="1" dirty="0" smtClean="0"/>
              <a:t>降圧回路の製作</a:t>
            </a:r>
            <a:endParaRPr kumimoji="1" lang="ja-JP" altLang="en-US" b="1" dirty="0"/>
          </a:p>
        </p:txBody>
      </p:sp>
      <p:sp>
        <p:nvSpPr>
          <p:cNvPr id="6" name="コンテンツ プレースホルダー 5"/>
          <p:cNvSpPr>
            <a:spLocks noGrp="1"/>
          </p:cNvSpPr>
          <p:nvPr>
            <p:ph sz="half" idx="1"/>
          </p:nvPr>
        </p:nvSpPr>
        <p:spPr>
          <a:xfrm>
            <a:off x="1" y="2603500"/>
            <a:ext cx="6774286" cy="3416301"/>
          </a:xfrm>
        </p:spPr>
        <p:txBody>
          <a:bodyPr/>
          <a:lstStyle/>
          <a:p>
            <a:pPr marL="0" indent="0">
              <a:buNone/>
            </a:pPr>
            <a:endParaRPr lang="en-US" altLang="ja-JP" sz="2400" b="1" dirty="0" smtClean="0"/>
          </a:p>
          <a:p>
            <a:pPr marL="0" indent="0">
              <a:buNone/>
            </a:pPr>
            <a:r>
              <a:rPr lang="ja-JP" altLang="en-US" sz="2400" b="1" dirty="0" smtClean="0"/>
              <a:t>・カラー抵抗</a:t>
            </a:r>
            <a:r>
              <a:rPr lang="en-US" altLang="ja-JP" sz="2400" b="1" dirty="0" smtClean="0"/>
              <a:t>240Ω</a:t>
            </a:r>
          </a:p>
          <a:p>
            <a:pPr marL="0" indent="0">
              <a:buNone/>
            </a:pPr>
            <a:r>
              <a:rPr lang="ja-JP" altLang="en-US" sz="2400" b="1" dirty="0" smtClean="0"/>
              <a:t>・セラミックコンデンサ</a:t>
            </a:r>
            <a:r>
              <a:rPr lang="en-US" altLang="ja-JP" sz="2400" b="1" dirty="0" smtClean="0"/>
              <a:t>×</a:t>
            </a:r>
            <a:r>
              <a:rPr lang="en-US" altLang="ja-JP" sz="2400" b="1" dirty="0"/>
              <a:t>2</a:t>
            </a:r>
            <a:r>
              <a:rPr lang="ja-JP" altLang="en-US" sz="2400" b="1" dirty="0" smtClean="0"/>
              <a:t>　</a:t>
            </a:r>
            <a:r>
              <a:rPr lang="en-US" altLang="ja-JP" sz="2400" b="1" dirty="0" smtClean="0"/>
              <a:t>0.1μF</a:t>
            </a:r>
          </a:p>
          <a:p>
            <a:pPr marL="0" indent="0">
              <a:buNone/>
            </a:pPr>
            <a:endParaRPr lang="en-US" altLang="ja-JP" sz="2400" b="1" dirty="0" smtClean="0"/>
          </a:p>
          <a:p>
            <a:pPr marL="0" indent="0">
              <a:buNone/>
            </a:pPr>
            <a:r>
              <a:rPr lang="ja-JP" altLang="en-US" sz="2400" b="1" dirty="0" smtClean="0"/>
              <a:t>・スイッチ</a:t>
            </a:r>
            <a:endParaRPr lang="en-US" altLang="ja-JP" sz="2400" b="1" dirty="0" smtClean="0"/>
          </a:p>
        </p:txBody>
      </p:sp>
      <p:pic>
        <p:nvPicPr>
          <p:cNvPr id="3" name="回路図"/>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4281" t="13366" r="4778" b="24152"/>
          <a:stretch/>
        </p:blipFill>
        <p:spPr>
          <a:xfrm>
            <a:off x="4939825" y="2924890"/>
            <a:ext cx="7287887" cy="3755406"/>
          </a:xfrm>
        </p:spPr>
      </p:pic>
      <p:sp>
        <p:nvSpPr>
          <p:cNvPr id="8" name="テキスト ボックス 7"/>
          <p:cNvSpPr txBox="1"/>
          <p:nvPr/>
        </p:nvSpPr>
        <p:spPr>
          <a:xfrm>
            <a:off x="1154954" y="2109254"/>
            <a:ext cx="2279560" cy="584775"/>
          </a:xfrm>
          <a:prstGeom prst="rect">
            <a:avLst/>
          </a:prstGeom>
          <a:noFill/>
        </p:spPr>
        <p:txBody>
          <a:bodyPr wrap="square" rtlCol="0">
            <a:spAutoFit/>
          </a:bodyPr>
          <a:lstStyle/>
          <a:p>
            <a:pPr algn="ctr"/>
            <a:r>
              <a:rPr kumimoji="1" lang="ja-JP" altLang="en-US" sz="3200" b="1" dirty="0" smtClean="0"/>
              <a:t>材料</a:t>
            </a:r>
            <a:endParaRPr kumimoji="1" lang="ja-JP" altLang="en-US" sz="3200" b="1" dirty="0"/>
          </a:p>
        </p:txBody>
      </p:sp>
      <p:pic>
        <p:nvPicPr>
          <p:cNvPr id="5" name="三端子レギュレータ"/>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689" y="2694029"/>
            <a:ext cx="6932023" cy="4217128"/>
          </a:xfrm>
          <a:prstGeom prst="rect">
            <a:avLst/>
          </a:prstGeom>
        </p:spPr>
      </p:pic>
      <p:pic>
        <p:nvPicPr>
          <p:cNvPr id="7" name="可変抵抗"/>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9949" y="2755482"/>
            <a:ext cx="5763217" cy="3975283"/>
          </a:xfrm>
          <a:prstGeom prst="rect">
            <a:avLst/>
          </a:prstGeom>
        </p:spPr>
      </p:pic>
      <p:sp>
        <p:nvSpPr>
          <p:cNvPr id="10" name="可変抵抗スイッチ"/>
          <p:cNvSpPr/>
          <p:nvPr/>
        </p:nvSpPr>
        <p:spPr>
          <a:xfrm>
            <a:off x="0" y="2559567"/>
            <a:ext cx="3548418" cy="532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FF0000"/>
                </a:solidFill>
              </a:rPr>
              <a:t>・可変抵抗５</a:t>
            </a:r>
            <a:r>
              <a:rPr kumimoji="1" lang="en-US" altLang="ja-JP" sz="2400" b="1" dirty="0" smtClean="0">
                <a:solidFill>
                  <a:srgbClr val="FF0000"/>
                </a:solidFill>
              </a:rPr>
              <a:t>KΩ</a:t>
            </a:r>
            <a:endParaRPr kumimoji="1" lang="ja-JP" altLang="en-US" sz="2400" b="1" dirty="0">
              <a:solidFill>
                <a:srgbClr val="FF0000"/>
              </a:solidFill>
            </a:endParaRPr>
          </a:p>
        </p:txBody>
      </p:sp>
      <p:sp>
        <p:nvSpPr>
          <p:cNvPr id="11" name="三端子レギュレータスイッチ"/>
          <p:cNvSpPr/>
          <p:nvPr/>
        </p:nvSpPr>
        <p:spPr>
          <a:xfrm>
            <a:off x="0" y="4045519"/>
            <a:ext cx="4564273" cy="532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FF0000"/>
                </a:solidFill>
              </a:rPr>
              <a:t>・三端子レギュレータ</a:t>
            </a:r>
            <a:r>
              <a:rPr kumimoji="1" lang="en-US" altLang="ja-JP" sz="2400" b="1" dirty="0" smtClean="0">
                <a:solidFill>
                  <a:srgbClr val="FF0000"/>
                </a:solidFill>
              </a:rPr>
              <a:t>LM350</a:t>
            </a:r>
            <a:endParaRPr kumimoji="1" lang="ja-JP" altLang="en-US" sz="2400" b="1" dirty="0">
              <a:solidFill>
                <a:srgbClr val="FF0000"/>
              </a:solidFill>
            </a:endParaRPr>
          </a:p>
        </p:txBody>
      </p:sp>
      <p:sp>
        <p:nvSpPr>
          <p:cNvPr id="12" name="回路図スイッチ"/>
          <p:cNvSpPr/>
          <p:nvPr/>
        </p:nvSpPr>
        <p:spPr>
          <a:xfrm>
            <a:off x="7929240" y="2256503"/>
            <a:ext cx="1755398" cy="587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rPr>
              <a:t>回路図</a:t>
            </a:r>
            <a:endParaRPr kumimoji="1" lang="ja-JP" altLang="en-US" sz="3200" b="1" dirty="0">
              <a:solidFill>
                <a:schemeClr val="tx1"/>
              </a:solidFill>
            </a:endParaRPr>
          </a:p>
        </p:txBody>
      </p:sp>
      <p:sp>
        <p:nvSpPr>
          <p:cNvPr id="13" name="タイトル 1"/>
          <p:cNvSpPr txBox="1">
            <a:spLocks/>
          </p:cNvSpPr>
          <p:nvPr/>
        </p:nvSpPr>
        <p:spPr bwMode="gray">
          <a:xfrm>
            <a:off x="559118" y="53794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b="1" dirty="0" smtClean="0"/>
              <a:t>２．　回路製作</a:t>
            </a:r>
            <a:endParaRPr lang="ja-JP" altLang="en-US" b="1" dirty="0"/>
          </a:p>
        </p:txBody>
      </p:sp>
    </p:spTree>
    <p:extLst>
      <p:ext uri="{BB962C8B-B14F-4D97-AF65-F5344CB8AC3E}">
        <p14:creationId xmlns:p14="http://schemas.microsoft.com/office/powerpoint/2010/main" val="76206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0240" y="1357184"/>
            <a:ext cx="8761413" cy="706964"/>
          </a:xfrm>
        </p:spPr>
        <p:txBody>
          <a:bodyPr/>
          <a:lstStyle/>
          <a:p>
            <a:pPr algn="ctr"/>
            <a:r>
              <a:rPr kumimoji="1" lang="ja-JP" altLang="en-US" b="1" dirty="0" smtClean="0"/>
              <a:t>・センサー回路</a:t>
            </a:r>
            <a:endParaRPr kumimoji="1" lang="ja-JP" altLang="en-US" b="1" dirty="0"/>
          </a:p>
        </p:txBody>
      </p:sp>
      <p:sp>
        <p:nvSpPr>
          <p:cNvPr id="6" name="コンテンツ プレースホルダー 5"/>
          <p:cNvSpPr>
            <a:spLocks noGrp="1"/>
          </p:cNvSpPr>
          <p:nvPr>
            <p:ph sz="half" idx="1"/>
          </p:nvPr>
        </p:nvSpPr>
        <p:spPr>
          <a:xfrm>
            <a:off x="321972" y="2603500"/>
            <a:ext cx="5318975" cy="3243508"/>
          </a:xfrm>
        </p:spPr>
        <p:txBody>
          <a:bodyPr/>
          <a:lstStyle/>
          <a:p>
            <a:pPr marL="0" indent="0">
              <a:buNone/>
            </a:pPr>
            <a:endParaRPr lang="en-US" altLang="ja-JP" sz="2800" b="1" dirty="0" smtClean="0"/>
          </a:p>
          <a:p>
            <a:pPr marL="0" indent="0">
              <a:buNone/>
            </a:pPr>
            <a:r>
              <a:rPr kumimoji="1" lang="ja-JP" altLang="en-US" sz="2800" b="1" dirty="0" smtClean="0"/>
              <a:t>・保護抵抗</a:t>
            </a:r>
            <a:r>
              <a:rPr kumimoji="1" lang="en-US" altLang="ja-JP" sz="2800" b="1" dirty="0" smtClean="0"/>
              <a:t>×</a:t>
            </a:r>
            <a:r>
              <a:rPr lang="en-US" altLang="ja-JP" sz="2800" b="1" dirty="0"/>
              <a:t>2</a:t>
            </a:r>
            <a:r>
              <a:rPr kumimoji="1" lang="ja-JP" altLang="en-US" sz="2800" b="1" dirty="0" smtClean="0"/>
              <a:t>　</a:t>
            </a:r>
            <a:r>
              <a:rPr lang="en-US" altLang="ja-JP" sz="2800" b="1" dirty="0"/>
              <a:t>10</a:t>
            </a:r>
            <a:r>
              <a:rPr kumimoji="1" lang="en-US" altLang="ja-JP" sz="2800" b="1" dirty="0" smtClean="0"/>
              <a:t>Ω</a:t>
            </a:r>
          </a:p>
          <a:p>
            <a:pPr marL="0" indent="0">
              <a:buNone/>
            </a:pPr>
            <a:r>
              <a:rPr kumimoji="1" lang="ja-JP" altLang="en-US" sz="2800" b="1" dirty="0" smtClean="0"/>
              <a:t>・カラー抵抗</a:t>
            </a:r>
            <a:r>
              <a:rPr lang="ja-JP" altLang="en-US" sz="2800" b="1" dirty="0"/>
              <a:t>　</a:t>
            </a:r>
            <a:r>
              <a:rPr lang="en-US" altLang="ja-JP" sz="2800" b="1" dirty="0" smtClean="0"/>
              <a:t>4.7</a:t>
            </a:r>
            <a:r>
              <a:rPr lang="en-US" altLang="ja-JP" sz="2800" b="1" dirty="0"/>
              <a:t>K</a:t>
            </a:r>
            <a:r>
              <a:rPr lang="en-US" altLang="ja-JP" sz="2800" b="1" dirty="0" smtClean="0"/>
              <a:t>Ω</a:t>
            </a:r>
            <a:endParaRPr kumimoji="1" lang="en-US" altLang="ja-JP" sz="2800" b="1" dirty="0" smtClean="0"/>
          </a:p>
          <a:p>
            <a:pPr marL="0" indent="0">
              <a:buNone/>
            </a:pPr>
            <a:endParaRPr lang="en-US" altLang="ja-JP" sz="2800" b="1" dirty="0" smtClean="0"/>
          </a:p>
          <a:p>
            <a:pPr marL="0" indent="0">
              <a:buNone/>
            </a:pPr>
            <a:endParaRPr kumimoji="1" lang="ja-JP" altLang="en-US" dirty="0"/>
          </a:p>
        </p:txBody>
      </p:sp>
      <p:pic>
        <p:nvPicPr>
          <p:cNvPr id="3" name="回路図"/>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3408" t="6449" r="2037" b="36598"/>
          <a:stretch/>
        </p:blipFill>
        <p:spPr>
          <a:xfrm>
            <a:off x="5020171" y="3176482"/>
            <a:ext cx="6983896" cy="3536346"/>
          </a:xfrm>
        </p:spPr>
      </p:pic>
      <p:sp>
        <p:nvSpPr>
          <p:cNvPr id="8" name="テキスト ボックス 7"/>
          <p:cNvSpPr txBox="1"/>
          <p:nvPr/>
        </p:nvSpPr>
        <p:spPr>
          <a:xfrm>
            <a:off x="2287938" y="2135401"/>
            <a:ext cx="1790164" cy="584775"/>
          </a:xfrm>
          <a:prstGeom prst="rect">
            <a:avLst/>
          </a:prstGeom>
          <a:noFill/>
        </p:spPr>
        <p:txBody>
          <a:bodyPr wrap="square" rtlCol="0">
            <a:spAutoFit/>
          </a:bodyPr>
          <a:lstStyle/>
          <a:p>
            <a:r>
              <a:rPr kumimoji="1" lang="ja-JP" altLang="en-US" sz="3200" b="1" dirty="0" smtClean="0"/>
              <a:t>材料</a:t>
            </a:r>
            <a:endParaRPr kumimoji="1" lang="ja-JP" altLang="en-US" sz="3200" b="1" dirty="0"/>
          </a:p>
        </p:txBody>
      </p:sp>
      <p:pic>
        <p:nvPicPr>
          <p:cNvPr id="4" name="Cd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6650" y="3022574"/>
            <a:ext cx="5377417" cy="3844163"/>
          </a:xfrm>
          <a:prstGeom prst="rect">
            <a:avLst/>
          </a:prstGeom>
        </p:spPr>
      </p:pic>
      <p:pic>
        <p:nvPicPr>
          <p:cNvPr id="5" name="F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9959" y="2920594"/>
            <a:ext cx="5400675" cy="4048125"/>
          </a:xfrm>
          <a:prstGeom prst="rect">
            <a:avLst/>
          </a:prstGeom>
        </p:spPr>
      </p:pic>
      <p:sp>
        <p:nvSpPr>
          <p:cNvPr id="7" name="Cdsスイッチ"/>
          <p:cNvSpPr/>
          <p:nvPr/>
        </p:nvSpPr>
        <p:spPr>
          <a:xfrm>
            <a:off x="321971" y="4240062"/>
            <a:ext cx="3829187" cy="707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rgbClr val="FF0000"/>
                </a:solidFill>
              </a:rPr>
              <a:t>・Ｃｄ</a:t>
            </a:r>
            <a:r>
              <a:rPr lang="en-US" altLang="ja-JP" sz="2800" b="1" dirty="0" smtClean="0">
                <a:solidFill>
                  <a:srgbClr val="FF0000"/>
                </a:solidFill>
              </a:rPr>
              <a:t>S</a:t>
            </a:r>
            <a:r>
              <a:rPr lang="ja-JP" altLang="en-US" sz="2800" b="1" dirty="0" smtClean="0">
                <a:solidFill>
                  <a:srgbClr val="FF0000"/>
                </a:solidFill>
              </a:rPr>
              <a:t>（光センサ）</a:t>
            </a:r>
            <a:endParaRPr kumimoji="1" lang="ja-JP" altLang="en-US" sz="2800" b="1" dirty="0">
              <a:solidFill>
                <a:srgbClr val="FF0000"/>
              </a:solidFill>
            </a:endParaRPr>
          </a:p>
        </p:txBody>
      </p:sp>
      <p:sp>
        <p:nvSpPr>
          <p:cNvPr id="10" name="FETスイッチ"/>
          <p:cNvSpPr/>
          <p:nvPr/>
        </p:nvSpPr>
        <p:spPr>
          <a:xfrm>
            <a:off x="296785" y="2552911"/>
            <a:ext cx="5460853" cy="63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rgbClr val="FF0000"/>
                </a:solidFill>
              </a:rPr>
              <a:t>・</a:t>
            </a:r>
            <a:r>
              <a:rPr lang="en-US" altLang="ja-JP" sz="2800" b="1" dirty="0" smtClean="0">
                <a:solidFill>
                  <a:srgbClr val="FF0000"/>
                </a:solidFill>
              </a:rPr>
              <a:t>FET</a:t>
            </a:r>
            <a:r>
              <a:rPr lang="ja-JP" altLang="en-US" sz="2800" b="1" dirty="0" smtClean="0">
                <a:solidFill>
                  <a:srgbClr val="FF0000"/>
                </a:solidFill>
              </a:rPr>
              <a:t>（電界効果トランジスタ）</a:t>
            </a:r>
            <a:endParaRPr kumimoji="1" lang="ja-JP" altLang="en-US" sz="2800" b="1" dirty="0">
              <a:solidFill>
                <a:srgbClr val="FF0000"/>
              </a:solidFill>
            </a:endParaRPr>
          </a:p>
        </p:txBody>
      </p:sp>
      <p:sp>
        <p:nvSpPr>
          <p:cNvPr id="11" name="回路図スイッチ"/>
          <p:cNvSpPr/>
          <p:nvPr/>
        </p:nvSpPr>
        <p:spPr>
          <a:xfrm>
            <a:off x="8469839" y="2268034"/>
            <a:ext cx="2099166" cy="49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chemeClr val="tx1"/>
                </a:solidFill>
              </a:rPr>
              <a:t>回路図</a:t>
            </a:r>
            <a:endParaRPr kumimoji="1" lang="ja-JP" altLang="en-US" sz="3200" b="1" dirty="0">
              <a:solidFill>
                <a:schemeClr val="tx1"/>
              </a:solidFill>
            </a:endParaRPr>
          </a:p>
        </p:txBody>
      </p:sp>
      <p:sp>
        <p:nvSpPr>
          <p:cNvPr id="12" name="タイトル 1"/>
          <p:cNvSpPr txBox="1">
            <a:spLocks/>
          </p:cNvSpPr>
          <p:nvPr/>
        </p:nvSpPr>
        <p:spPr bwMode="gray">
          <a:xfrm>
            <a:off x="922942" y="522276"/>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b="1" smtClean="0"/>
              <a:t>２．　回路製作</a:t>
            </a:r>
            <a:endParaRPr lang="ja-JP" altLang="en-US" b="1" dirty="0"/>
          </a:p>
        </p:txBody>
      </p:sp>
    </p:spTree>
    <p:extLst>
      <p:ext uri="{BB962C8B-B14F-4D97-AF65-F5344CB8AC3E}">
        <p14:creationId xmlns:p14="http://schemas.microsoft.com/office/powerpoint/2010/main" val="199878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5"/>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smtClean="0"/>
              <a:t>３．組み立て作業</a:t>
            </a:r>
            <a:endParaRPr kumimoji="1" lang="ja-JP" altLang="en-US" b="1" dirty="0"/>
          </a:p>
        </p:txBody>
      </p:sp>
      <p:sp>
        <p:nvSpPr>
          <p:cNvPr id="5" name="コンテンツ プレースホルダー 4"/>
          <p:cNvSpPr>
            <a:spLocks noGrp="1"/>
          </p:cNvSpPr>
          <p:nvPr>
            <p:ph sz="half" idx="1"/>
          </p:nvPr>
        </p:nvSpPr>
        <p:spPr>
          <a:xfrm>
            <a:off x="1034743" y="2774183"/>
            <a:ext cx="4825158" cy="3416301"/>
          </a:xfrm>
        </p:spPr>
        <p:txBody>
          <a:bodyPr>
            <a:normAutofit/>
          </a:bodyPr>
          <a:lstStyle/>
          <a:p>
            <a:pPr marL="0" indent="0">
              <a:buNone/>
            </a:pPr>
            <a:r>
              <a:rPr kumimoji="1" lang="ja-JP" altLang="en-US" sz="3200" b="1" dirty="0" smtClean="0"/>
              <a:t>・ビニルパイプ</a:t>
            </a:r>
            <a:r>
              <a:rPr kumimoji="1" lang="en-US" altLang="ja-JP" sz="3200" b="1" dirty="0" smtClean="0"/>
              <a:t>×2</a:t>
            </a:r>
          </a:p>
          <a:p>
            <a:pPr marL="0" indent="0">
              <a:buNone/>
            </a:pPr>
            <a:r>
              <a:rPr lang="ja-JP" altLang="en-US" sz="3200" b="1" dirty="0" smtClean="0"/>
              <a:t>・三口ジョイント</a:t>
            </a:r>
            <a:r>
              <a:rPr lang="en-US" altLang="ja-JP" sz="3200" b="1" dirty="0" smtClean="0"/>
              <a:t>×3</a:t>
            </a:r>
          </a:p>
          <a:p>
            <a:pPr marL="0" indent="0">
              <a:buNone/>
            </a:pPr>
            <a:r>
              <a:rPr kumimoji="1" lang="ja-JP" altLang="en-US" sz="3200" b="1" dirty="0" smtClean="0"/>
              <a:t>・サドルバンド</a:t>
            </a:r>
            <a:r>
              <a:rPr kumimoji="1" lang="en-US" altLang="ja-JP" sz="3200" b="1" dirty="0" smtClean="0"/>
              <a:t>×6</a:t>
            </a:r>
          </a:p>
          <a:p>
            <a:pPr marL="0" indent="0">
              <a:buNone/>
            </a:pPr>
            <a:r>
              <a:rPr lang="ja-JP" altLang="en-US" sz="3200" b="1" dirty="0" smtClean="0"/>
              <a:t>・木の板</a:t>
            </a:r>
            <a:endParaRPr lang="en-US" altLang="ja-JP" sz="3200" b="1" dirty="0" smtClean="0"/>
          </a:p>
          <a:p>
            <a:pPr marL="0" indent="0">
              <a:buNone/>
            </a:pPr>
            <a:r>
              <a:rPr lang="ja-JP" altLang="en-US" sz="3200" b="1" dirty="0" smtClean="0"/>
              <a:t>・バッテリー</a:t>
            </a:r>
            <a:endParaRPr kumimoji="1" lang="ja-JP" altLang="en-US" sz="3200" b="1" dirty="0"/>
          </a:p>
        </p:txBody>
      </p:sp>
      <p:sp>
        <p:nvSpPr>
          <p:cNvPr id="4" name="テキスト ボックス 3"/>
          <p:cNvSpPr txBox="1"/>
          <p:nvPr/>
        </p:nvSpPr>
        <p:spPr>
          <a:xfrm>
            <a:off x="7745924" y="2186329"/>
            <a:ext cx="2335227" cy="584775"/>
          </a:xfrm>
          <a:prstGeom prst="rect">
            <a:avLst/>
          </a:prstGeom>
          <a:noFill/>
        </p:spPr>
        <p:txBody>
          <a:bodyPr wrap="square" rtlCol="0">
            <a:spAutoFit/>
          </a:bodyPr>
          <a:lstStyle/>
          <a:p>
            <a:r>
              <a:rPr lang="ja-JP" altLang="en-US" sz="3200" b="1" dirty="0"/>
              <a:t>完成想定図</a:t>
            </a:r>
            <a:endParaRPr kumimoji="1" lang="ja-JP" altLang="en-US" sz="3200" b="1" dirty="0"/>
          </a:p>
        </p:txBody>
      </p:sp>
      <p:sp>
        <p:nvSpPr>
          <p:cNvPr id="7" name="テキスト ボックス 6"/>
          <p:cNvSpPr txBox="1"/>
          <p:nvPr/>
        </p:nvSpPr>
        <p:spPr>
          <a:xfrm>
            <a:off x="2807594" y="2189408"/>
            <a:ext cx="1725769" cy="584775"/>
          </a:xfrm>
          <a:prstGeom prst="rect">
            <a:avLst/>
          </a:prstGeom>
          <a:noFill/>
        </p:spPr>
        <p:txBody>
          <a:bodyPr wrap="square" rtlCol="0">
            <a:spAutoFit/>
          </a:bodyPr>
          <a:lstStyle/>
          <a:p>
            <a:r>
              <a:rPr kumimoji="1" lang="ja-JP" altLang="en-US" sz="3200" b="1" dirty="0" smtClean="0"/>
              <a:t>材料</a:t>
            </a:r>
            <a:endParaRPr kumimoji="1" lang="ja-JP" altLang="en-US" sz="3200" b="1" dirty="0"/>
          </a:p>
        </p:txBody>
      </p:sp>
      <p:grpSp>
        <p:nvGrpSpPr>
          <p:cNvPr id="8" name="グループ化 7"/>
          <p:cNvGrpSpPr/>
          <p:nvPr/>
        </p:nvGrpSpPr>
        <p:grpSpPr>
          <a:xfrm>
            <a:off x="7346004" y="2476876"/>
            <a:ext cx="3019926" cy="4456398"/>
            <a:chOff x="2943010" y="0"/>
            <a:chExt cx="3374370" cy="4765248"/>
          </a:xfrm>
        </p:grpSpPr>
        <p:grpSp>
          <p:nvGrpSpPr>
            <p:cNvPr id="9" name="グループ化 8"/>
            <p:cNvGrpSpPr/>
            <p:nvPr/>
          </p:nvGrpSpPr>
          <p:grpSpPr>
            <a:xfrm>
              <a:off x="2943010" y="0"/>
              <a:ext cx="3374370" cy="4765248"/>
              <a:chOff x="2943010" y="0"/>
              <a:chExt cx="3374370" cy="4765248"/>
            </a:xfrm>
          </p:grpSpPr>
          <p:grpSp>
            <p:nvGrpSpPr>
              <p:cNvPr id="11" name="グループ化 10"/>
              <p:cNvGrpSpPr/>
              <p:nvPr/>
            </p:nvGrpSpPr>
            <p:grpSpPr>
              <a:xfrm>
                <a:off x="2943010" y="0"/>
                <a:ext cx="3374370" cy="4765248"/>
                <a:chOff x="2943010" y="0"/>
                <a:chExt cx="3374370" cy="4765248"/>
              </a:xfrm>
            </p:grpSpPr>
            <p:sp>
              <p:nvSpPr>
                <p:cNvPr id="16" name="正方形/長方形 15"/>
                <p:cNvSpPr/>
                <p:nvPr/>
              </p:nvSpPr>
              <p:spPr>
                <a:xfrm rot="283162">
                  <a:off x="3112980" y="2476073"/>
                  <a:ext cx="3089910" cy="228917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34925" cap="flat" cmpd="sng" algn="ctr">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atte">
                  <a:bevelT w="260350" h="50800" prst="softRound"/>
                  <a:bevelB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F0502020204030204"/>
                    <a:ea typeface="ＭＳ 明朝" panose="02020609040205080304" pitchFamily="17" charset="-128"/>
                    <a:cs typeface="+mn-cs"/>
                  </a:endParaRPr>
                </a:p>
              </p:txBody>
            </p:sp>
            <p:sp>
              <p:nvSpPr>
                <p:cNvPr id="17" name="円柱 16"/>
                <p:cNvSpPr/>
                <p:nvPr/>
              </p:nvSpPr>
              <p:spPr>
                <a:xfrm rot="15249797">
                  <a:off x="4074934" y="1982913"/>
                  <a:ext cx="200259" cy="2464108"/>
                </a:xfrm>
                <a:prstGeom prst="can">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F0502020204030204"/>
                    <a:ea typeface="ＭＳ 明朝" panose="02020609040205080304" pitchFamily="17" charset="-128"/>
                    <a:cs typeface="+mn-cs"/>
                  </a:endParaRPr>
                </a:p>
              </p:txBody>
            </p:sp>
            <p:sp>
              <p:nvSpPr>
                <p:cNvPr id="18" name="円柱 17"/>
                <p:cNvSpPr/>
                <p:nvPr/>
              </p:nvSpPr>
              <p:spPr>
                <a:xfrm rot="15122963">
                  <a:off x="4984197" y="2830530"/>
                  <a:ext cx="220345" cy="2446020"/>
                </a:xfrm>
                <a:prstGeom prst="can">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F0502020204030204"/>
                    <a:ea typeface="ＭＳ 明朝" panose="02020609040205080304" pitchFamily="17" charset="-128"/>
                    <a:cs typeface="+mn-cs"/>
                  </a:endParaRPr>
                </a:p>
              </p:txBody>
            </p:sp>
            <p:sp>
              <p:nvSpPr>
                <p:cNvPr id="19" name="円柱 18"/>
                <p:cNvSpPr/>
                <p:nvPr/>
              </p:nvSpPr>
              <p:spPr>
                <a:xfrm rot="8009047">
                  <a:off x="4434530" y="3082247"/>
                  <a:ext cx="236220" cy="1134745"/>
                </a:xfrm>
                <a:prstGeom prst="can">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F0502020204030204"/>
                    <a:ea typeface="ＭＳ 明朝" panose="02020609040205080304" pitchFamily="17" charset="-128"/>
                    <a:cs typeface="+mn-cs"/>
                  </a:endParaRPr>
                </a:p>
              </p:txBody>
            </p:sp>
            <p:sp>
              <p:nvSpPr>
                <p:cNvPr id="20" name="円柱 19"/>
                <p:cNvSpPr/>
                <p:nvPr/>
              </p:nvSpPr>
              <p:spPr>
                <a:xfrm>
                  <a:off x="4444804" y="657546"/>
                  <a:ext cx="249719" cy="3041151"/>
                </a:xfrm>
                <a:prstGeom prst="can">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F0502020204030204"/>
                    <a:ea typeface="ＭＳ 明朝" panose="02020609040205080304" pitchFamily="17" charset="-128"/>
                    <a:cs typeface="+mn-cs"/>
                  </a:endParaRPr>
                </a:p>
              </p:txBody>
            </p:sp>
            <p:sp>
              <p:nvSpPr>
                <p:cNvPr id="21" name="正方形/長方形 20"/>
                <p:cNvSpPr/>
                <p:nvPr/>
              </p:nvSpPr>
              <p:spPr>
                <a:xfrm rot="211942">
                  <a:off x="4085209" y="0"/>
                  <a:ext cx="989976" cy="927259"/>
                </a:xfrm>
                <a:prstGeom prst="rect">
                  <a:avLst/>
                </a:prstGeom>
                <a:solidFill>
                  <a:srgbClr val="5B9BD5">
                    <a:lumMod val="75000"/>
                  </a:srgbClr>
                </a:solidFill>
                <a:ln w="34925" cap="flat" cmpd="sng" algn="ctr">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atte">
                  <a:bevelT w="260350" h="50800" prst="softRound"/>
                  <a:bevelB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entury" panose="020F0502020204030204"/>
                    <a:ea typeface="ＭＳ 明朝" panose="02020609040205080304" pitchFamily="17" charset="-128"/>
                    <a:cs typeface="+mn-cs"/>
                  </a:endParaRPr>
                </a:p>
              </p:txBody>
            </p:sp>
          </p:grpSp>
          <p:grpSp>
            <p:nvGrpSpPr>
              <p:cNvPr id="12" name="グループ化 11"/>
              <p:cNvGrpSpPr/>
              <p:nvPr/>
            </p:nvGrpSpPr>
            <p:grpSpPr>
              <a:xfrm>
                <a:off x="4911047" y="2948683"/>
                <a:ext cx="680406" cy="804220"/>
                <a:chOff x="0" y="12092"/>
                <a:chExt cx="680406" cy="804220"/>
              </a:xfrm>
            </p:grpSpPr>
            <p:sp>
              <p:nvSpPr>
                <p:cNvPr id="13" name="ひし形 12"/>
                <p:cNvSpPr/>
                <p:nvPr/>
              </p:nvSpPr>
              <p:spPr>
                <a:xfrm rot="2237792">
                  <a:off x="255824" y="202128"/>
                  <a:ext cx="424582" cy="614184"/>
                </a:xfrm>
                <a:prstGeom prst="diamond">
                  <a:avLst/>
                </a:prstGeom>
                <a:solidFill>
                  <a:sysClr val="window" lastClr="FFFFFF">
                    <a:lumMod val="75000"/>
                  </a:sysClr>
                </a:solidFill>
                <a:ln w="12700" cap="flat" cmpd="sng" algn="ctr">
                  <a:solidFill>
                    <a:srgbClr val="E7E6E6">
                      <a:lumMod val="9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entury" panose="020F0502020204030204"/>
                    <a:ea typeface="ＭＳ 明朝" panose="02020609040205080304" pitchFamily="17" charset="-128"/>
                    <a:cs typeface="+mn-cs"/>
                  </a:endParaRPr>
                </a:p>
              </p:txBody>
            </p:sp>
            <p:sp>
              <p:nvSpPr>
                <p:cNvPr id="14" name="ひし形 13"/>
                <p:cNvSpPr/>
                <p:nvPr/>
              </p:nvSpPr>
              <p:spPr>
                <a:xfrm rot="20252444">
                  <a:off x="0" y="96716"/>
                  <a:ext cx="320654" cy="681052"/>
                </a:xfrm>
                <a:prstGeom prst="diamond">
                  <a:avLst/>
                </a:prstGeom>
                <a:solidFill>
                  <a:sysClr val="window" lastClr="FFFFFF">
                    <a:lumMod val="75000"/>
                  </a:sysClr>
                </a:solidFill>
                <a:ln w="12700" cap="flat" cmpd="sng" algn="ctr">
                  <a:solidFill>
                    <a:srgbClr val="E7E6E6">
                      <a:lumMod val="9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entury" panose="020F0502020204030204"/>
                    <a:ea typeface="ＭＳ 明朝" panose="02020609040205080304" pitchFamily="17" charset="-128"/>
                    <a:cs typeface="+mn-cs"/>
                  </a:endParaRPr>
                </a:p>
              </p:txBody>
            </p:sp>
            <p:sp>
              <p:nvSpPr>
                <p:cNvPr id="15" name="ひし形 14"/>
                <p:cNvSpPr/>
                <p:nvPr/>
              </p:nvSpPr>
              <p:spPr>
                <a:xfrm rot="802568">
                  <a:off x="25274" y="12092"/>
                  <a:ext cx="630633" cy="360482"/>
                </a:xfrm>
                <a:prstGeom prst="diamond">
                  <a:avLst/>
                </a:prstGeom>
                <a:gradFill flip="none" rotWithShape="1">
                  <a:gsLst>
                    <a:gs pos="0">
                      <a:srgbClr val="5F5F5F">
                        <a:shade val="30000"/>
                        <a:satMod val="115000"/>
                      </a:srgbClr>
                    </a:gs>
                    <a:gs pos="50000">
                      <a:srgbClr val="5F5F5F">
                        <a:shade val="67500"/>
                        <a:satMod val="115000"/>
                      </a:srgbClr>
                    </a:gs>
                    <a:gs pos="100000">
                      <a:srgbClr val="5F5F5F">
                        <a:shade val="100000"/>
                        <a:satMod val="115000"/>
                      </a:srgbClr>
                    </a:gs>
                  </a:gsLst>
                  <a:lin ang="2700000" scaled="1"/>
                  <a:tileRect/>
                </a:gradFill>
                <a:ln w="12700" cap="flat" cmpd="sng" algn="ctr">
                  <a:solidFill>
                    <a:sysClr val="windowText" lastClr="000000">
                      <a:lumMod val="75000"/>
                      <a:lumOff val="2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entury" panose="020F0502020204030204"/>
                    <a:ea typeface="ＭＳ 明朝" panose="02020609040205080304" pitchFamily="17" charset="-128"/>
                    <a:cs typeface="+mn-cs"/>
                  </a:endParaRPr>
                </a:p>
              </p:txBody>
            </p:sp>
          </p:grpSp>
        </p:grpSp>
        <p:sp>
          <p:nvSpPr>
            <p:cNvPr id="10" name="正方形/長方形 9"/>
            <p:cNvSpPr/>
            <p:nvPr/>
          </p:nvSpPr>
          <p:spPr>
            <a:xfrm rot="13061921">
              <a:off x="4191856" y="1489753"/>
              <a:ext cx="590738" cy="310857"/>
            </a:xfrm>
            <a:prstGeom prst="rect">
              <a:avLst/>
            </a:prstGeom>
            <a:gradFill>
              <a:gsLst>
                <a:gs pos="93000">
                  <a:srgbClr val="FFFF00"/>
                </a:gs>
                <a:gs pos="100000">
                  <a:srgbClr val="5B9BD5">
                    <a:lumMod val="45000"/>
                    <a:lumOff val="55000"/>
                  </a:srgbClr>
                </a:gs>
                <a:gs pos="100000">
                  <a:srgbClr val="5B9BD5">
                    <a:lumMod val="45000"/>
                    <a:lumOff val="55000"/>
                  </a:srgbClr>
                </a:gs>
                <a:gs pos="100000">
                  <a:srgbClr val="5B9BD5">
                    <a:lumMod val="30000"/>
                    <a:lumOff val="70000"/>
                  </a:srgbClr>
                </a:gs>
              </a:gsLst>
              <a:lin ang="5400000" scaled="1"/>
            </a:gradFill>
            <a:ln w="34925" cap="flat" cmpd="sng" algn="ctr">
              <a:no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scene3d>
            <a:sp3d extrusionH="38100" prstMaterial="matte">
              <a:bevelT w="260350" h="50800"/>
              <a:bevelB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entury" panose="020F0502020204030204"/>
                <a:ea typeface="ＭＳ 明朝" panose="02020609040205080304" pitchFamily="17" charset="-128"/>
                <a:cs typeface="+mn-cs"/>
              </a:endParaRPr>
            </a:p>
          </p:txBody>
        </p:sp>
      </p:grpSp>
    </p:spTree>
    <p:extLst>
      <p:ext uri="{BB962C8B-B14F-4D97-AF65-F5344CB8AC3E}">
        <p14:creationId xmlns:p14="http://schemas.microsoft.com/office/powerpoint/2010/main" val="394454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0692" y="1355630"/>
            <a:ext cx="8761413" cy="706964"/>
          </a:xfrm>
        </p:spPr>
        <p:txBody>
          <a:bodyPr/>
          <a:lstStyle/>
          <a:p>
            <a:pPr algn="ctr"/>
            <a:r>
              <a:rPr kumimoji="1" lang="ja-JP" altLang="en-US" sz="3200" b="1" dirty="0" smtClean="0"/>
              <a:t>木材の加工</a:t>
            </a:r>
            <a:endParaRPr kumimoji="1" lang="ja-JP" altLang="en-US" sz="3200" b="1" dirty="0"/>
          </a:p>
        </p:txBody>
      </p:sp>
      <p:pic>
        <p:nvPicPr>
          <p:cNvPr id="4" name="コンテンツ プレースホルダー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0179" y="2246568"/>
            <a:ext cx="5026385" cy="3773232"/>
          </a:xfrm>
        </p:spPr>
      </p:pic>
      <p:pic>
        <p:nvPicPr>
          <p:cNvPr id="6" name="コンテンツ プレースホルダー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44639" y="2246568"/>
            <a:ext cx="5028205" cy="3773232"/>
          </a:xfrm>
        </p:spPr>
      </p:pic>
      <p:sp>
        <p:nvSpPr>
          <p:cNvPr id="3" name="正方形/長方形 2"/>
          <p:cNvSpPr/>
          <p:nvPr/>
        </p:nvSpPr>
        <p:spPr>
          <a:xfrm>
            <a:off x="3944269" y="586882"/>
            <a:ext cx="4094261" cy="584775"/>
          </a:xfrm>
          <a:prstGeom prst="rect">
            <a:avLst/>
          </a:prstGeom>
        </p:spPr>
        <p:txBody>
          <a:bodyPr wrap="square">
            <a:spAutoFit/>
          </a:bodyPr>
          <a:lstStyle/>
          <a:p>
            <a:r>
              <a:rPr lang="ja-JP" altLang="en-US" sz="3200" b="1" dirty="0">
                <a:solidFill>
                  <a:schemeClr val="bg1"/>
                </a:solidFill>
              </a:rPr>
              <a:t>３．組み立て作業</a:t>
            </a:r>
            <a:endParaRPr lang="ja-JP" altLang="en-US" sz="3200" dirty="0">
              <a:solidFill>
                <a:schemeClr val="bg1"/>
              </a:solidFill>
            </a:endParaRPr>
          </a:p>
        </p:txBody>
      </p:sp>
    </p:spTree>
    <p:extLst>
      <p:ext uri="{BB962C8B-B14F-4D97-AF65-F5344CB8AC3E}">
        <p14:creationId xmlns:p14="http://schemas.microsoft.com/office/powerpoint/2010/main" val="175647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1275</TotalTime>
  <Words>1850</Words>
  <Application>Microsoft Office PowerPoint</Application>
  <PresentationFormat>ワイド画面</PresentationFormat>
  <Paragraphs>162</Paragraphs>
  <Slides>18</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BIZ UDPゴシック</vt:lpstr>
      <vt:lpstr>ＭＳ Ｐゴシック</vt:lpstr>
      <vt:lpstr>ＭＳ 明朝</vt:lpstr>
      <vt:lpstr>メイリオ</vt:lpstr>
      <vt:lpstr>Arial</vt:lpstr>
      <vt:lpstr>Calibri</vt:lpstr>
      <vt:lpstr>Century</vt:lpstr>
      <vt:lpstr>Century Gothic</vt:lpstr>
      <vt:lpstr>Wingdings 3</vt:lpstr>
      <vt:lpstr>イオン ボードルーム</vt:lpstr>
      <vt:lpstr>センサーライトの製作</vt:lpstr>
      <vt:lpstr>製作の目的</vt:lpstr>
      <vt:lpstr>製作過程</vt:lpstr>
      <vt:lpstr>１．　回路を調べる</vt:lpstr>
      <vt:lpstr>２．　回路製作</vt:lpstr>
      <vt:lpstr>・降圧回路の製作</vt:lpstr>
      <vt:lpstr>・センサー回路</vt:lpstr>
      <vt:lpstr>３．組み立て作業</vt:lpstr>
      <vt:lpstr>木材の加工</vt:lpstr>
      <vt:lpstr>パイプの加工</vt:lpstr>
      <vt:lpstr>土台の組み立て</vt:lpstr>
      <vt:lpstr>今回使用したバッテリー</vt:lpstr>
      <vt:lpstr>今回使用したソーラーパネル</vt:lpstr>
      <vt:lpstr>完成</vt:lpstr>
      <vt:lpstr>動作確認</vt:lpstr>
      <vt:lpstr>結果・考察</vt:lpstr>
      <vt:lpstr>感想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denki02</dc:creator>
  <cp:lastModifiedBy>宇津宮隆広</cp:lastModifiedBy>
  <cp:revision>103</cp:revision>
  <cp:lastPrinted>2022-12-22T08:42:16Z</cp:lastPrinted>
  <dcterms:created xsi:type="dcterms:W3CDTF">2022-12-12T08:14:26Z</dcterms:created>
  <dcterms:modified xsi:type="dcterms:W3CDTF">2023-03-13T05:01:52Z</dcterms:modified>
</cp:coreProperties>
</file>