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13"/>
  </p:notesMasterIdLst>
  <p:sldIdLst>
    <p:sldId id="266" r:id="rId2"/>
    <p:sldId id="257" r:id="rId3"/>
    <p:sldId id="265" r:id="rId4"/>
    <p:sldId id="268" r:id="rId5"/>
    <p:sldId id="259" r:id="rId6"/>
    <p:sldId id="260" r:id="rId7"/>
    <p:sldId id="264" r:id="rId8"/>
    <p:sldId id="275" r:id="rId9"/>
    <p:sldId id="278" r:id="rId10"/>
    <p:sldId id="279" r:id="rId11"/>
    <p:sldId id="262"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56B"/>
    <a:srgbClr val="000000"/>
    <a:srgbClr val="535353"/>
    <a:srgbClr val="001CF4"/>
    <a:srgbClr val="ECECEC"/>
    <a:srgbClr val="FC723D"/>
    <a:srgbClr val="F1FC97"/>
    <a:srgbClr val="FF8686"/>
    <a:srgbClr val="BD94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6D29D-72FF-2E45-A3F3-6176C40F8C1B}" type="datetimeFigureOut">
              <a:rPr kumimoji="1" lang="en-US" altLang="ja-JP" smtClean="0"/>
              <a:t>3/17/2023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EA3AC-5CD9-B947-8920-AE7BADA56F24}" type="slidenum">
              <a:rPr kumimoji="1" lang="en-US" altLang="ja-JP" smtClean="0"/>
              <a:t>‹#›</a:t>
            </a:fld>
            <a:endParaRPr kumimoji="1" lang="ja-JP" altLang="en-US"/>
          </a:p>
        </p:txBody>
      </p:sp>
    </p:spTree>
    <p:extLst>
      <p:ext uri="{BB962C8B-B14F-4D97-AF65-F5344CB8AC3E}">
        <p14:creationId xmlns:p14="http://schemas.microsoft.com/office/powerpoint/2010/main" val="8596122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1</a:t>
            </a:fld>
            <a:endParaRPr kumimoji="1" lang="ja-JP" altLang="en-US"/>
          </a:p>
        </p:txBody>
      </p:sp>
    </p:spTree>
    <p:extLst>
      <p:ext uri="{BB962C8B-B14F-4D97-AF65-F5344CB8AC3E}">
        <p14:creationId xmlns:p14="http://schemas.microsoft.com/office/powerpoint/2010/main" val="81622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今後の展望</a:t>
            </a:r>
          </a:p>
          <a:p>
            <a:r>
              <a:rPr kumimoji="1" lang="ja-JP" altLang="en-US"/>
              <a:t>今回私たちは身近な地域に目を向け、地域のつながりを深めることや世代間交流を探求の目標としました。⭐️⭐️</a:t>
            </a:r>
          </a:p>
          <a:p>
            <a:r>
              <a:rPr kumimoji="1" lang="ja-JP" altLang="en-US"/>
              <a:t>この地域でのつながり、⭐️⭐️⭐️交流が世界に広がり国と国とを結ぶ⭐️きっかけが増えていくと私たちは考えます。</a:t>
            </a:r>
          </a:p>
          <a:p>
            <a:endParaRPr kumimoji="1" lang="ja-JP" altLang="en-US"/>
          </a:p>
        </p:txBody>
      </p:sp>
      <p:sp>
        <p:nvSpPr>
          <p:cNvPr id="4" name="スライド番号プレースホルダー 3"/>
          <p:cNvSpPr>
            <a:spLocks noGrp="1"/>
          </p:cNvSpPr>
          <p:nvPr>
            <p:ph type="sldNum" sz="quarter" idx="5"/>
          </p:nvPr>
        </p:nvSpPr>
        <p:spPr/>
        <p:txBody>
          <a:bodyPr/>
          <a:lstStyle/>
          <a:p>
            <a:fld id="{10D0396F-50F7-9148-9F55-202B470E895A}" type="slidenum">
              <a:rPr kumimoji="1" lang="en-US" altLang="ja-JP" smtClean="0"/>
              <a:t>10</a:t>
            </a:fld>
            <a:endParaRPr kumimoji="1" lang="ja-JP" altLang="en-US"/>
          </a:p>
        </p:txBody>
      </p:sp>
    </p:spTree>
    <p:extLst>
      <p:ext uri="{BB962C8B-B14F-4D97-AF65-F5344CB8AC3E}">
        <p14:creationId xmlns:p14="http://schemas.microsoft.com/office/powerpoint/2010/main" val="834940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a:effectLst/>
                <a:latin typeface=".HiraKakuInterface-W3"/>
              </a:rPr>
              <a:t>協力施設は</a:t>
            </a:r>
            <a:endParaRPr lang="ja-JP" altLang="en-US">
              <a:effectLst/>
              <a:latin typeface=".Hiragino Kaku Gothic Interface"/>
            </a:endParaRPr>
          </a:p>
          <a:p>
            <a:r>
              <a:rPr lang="ja-JP" altLang="en-US" b="0" i="0">
                <a:effectLst/>
                <a:latin typeface=".HiraKakuInterface-W3"/>
              </a:rPr>
              <a:t>大分県庄内町　かぐらちゃや⭐️　さん、ひばり子ども園⭐️さん</a:t>
            </a:r>
            <a:endParaRPr lang="ja-JP" altLang="en-US">
              <a:effectLst/>
              <a:latin typeface=".Hiragino Kaku Gothic Interface"/>
            </a:endParaRPr>
          </a:p>
          <a:p>
            <a:r>
              <a:rPr lang="ja-JP" altLang="en-US">
                <a:effectLst/>
                <a:latin typeface=".AppleSystemUIFont"/>
              </a:rPr>
              <a:t>です、</a:t>
            </a:r>
            <a:br>
              <a:rPr lang="ja-JP" altLang="en-US">
                <a:effectLst/>
                <a:latin typeface=".AppleSystemUIFont"/>
              </a:rPr>
            </a:br>
            <a:endParaRPr lang="ja-JP" altLang="en-US">
              <a:effectLst/>
              <a:latin typeface=".AppleSystemUIFont"/>
            </a:endParaRPr>
          </a:p>
          <a:p>
            <a:r>
              <a:rPr lang="ja-JP" altLang="en-US" b="0" i="0">
                <a:effectLst/>
                <a:latin typeface=".HiraKakuInterface-W3"/>
              </a:rPr>
              <a:t>以上で発表を終わります。気をつけ。礼</a:t>
            </a:r>
            <a:endParaRPr lang="ja-JP" altLang="en-US">
              <a:effectLst/>
              <a:latin typeface=".Hiragino Kaku Gothic Interface"/>
            </a:endParaRPr>
          </a:p>
          <a:p>
            <a:endParaRPr kumimoji="1" lang="ja-JP" altLang="en-US"/>
          </a:p>
        </p:txBody>
      </p:sp>
      <p:sp>
        <p:nvSpPr>
          <p:cNvPr id="4" name="スライド番号プレースホルダー 3"/>
          <p:cNvSpPr>
            <a:spLocks noGrp="1"/>
          </p:cNvSpPr>
          <p:nvPr>
            <p:ph type="sldNum" sz="quarter" idx="5"/>
          </p:nvPr>
        </p:nvSpPr>
        <p:spPr/>
        <p:txBody>
          <a:bodyPr/>
          <a:lstStyle/>
          <a:p>
            <a:fld id="{10D0396F-50F7-9148-9F55-202B470E895A}" type="slidenum">
              <a:rPr kumimoji="1" lang="en-US" altLang="ja-JP" smtClean="0"/>
              <a:t>11</a:t>
            </a:fld>
            <a:endParaRPr kumimoji="1" lang="ja-JP" altLang="en-US"/>
          </a:p>
        </p:txBody>
      </p:sp>
    </p:spTree>
    <p:extLst>
      <p:ext uri="{BB962C8B-B14F-4D97-AF65-F5344CB8AC3E}">
        <p14:creationId xmlns:p14="http://schemas.microsoft.com/office/powerpoint/2010/main" val="210283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ＭＳ ゴシック" panose="020B0609070205080204" pitchFamily="49" charset="-128"/>
                <a:ea typeface="ＭＳ ゴシック" panose="020B0609070205080204" pitchFamily="49" charset="-128"/>
              </a:rPr>
              <a:t>将来、国と国との関係の橋渡しができるような人になりたいという夢から、その夢を叶えるために、まず身近な地域社会に目を向け地域のつながりを増やすきっかけになりたいと思ったから。</a:t>
            </a:r>
          </a:p>
          <a:p>
            <a:endParaRPr kumimoji="1" lang="ja-JP" altLang="en-US"/>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2</a:t>
            </a:fld>
            <a:endParaRPr kumimoji="1" lang="ja-JP" altLang="en-US"/>
          </a:p>
        </p:txBody>
      </p:sp>
    </p:spTree>
    <p:extLst>
      <p:ext uri="{BB962C8B-B14F-4D97-AF65-F5344CB8AC3E}">
        <p14:creationId xmlns:p14="http://schemas.microsoft.com/office/powerpoint/2010/main" val="292475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かぐ</a:t>
            </a:r>
            <a:r>
              <a:rPr lang="ja-JP" altLang="en-US" sz="1200" dirty="0" err="1">
                <a:latin typeface="ＭＳ ゴシック" panose="020B0609070205080204" pitchFamily="49" charset="-128"/>
                <a:ea typeface="ＭＳ ゴシック" panose="020B0609070205080204" pitchFamily="49" charset="-128"/>
              </a:rPr>
              <a:t>らちゃやと</a:t>
            </a:r>
            <a:r>
              <a:rPr lang="ja-JP" altLang="en-US" sz="1200" dirty="0">
                <a:latin typeface="ＭＳ ゴシック" panose="020B0609070205080204" pitchFamily="49" charset="-128"/>
                <a:ea typeface="ＭＳ ゴシック" panose="020B0609070205080204" pitchFamily="49" charset="-128"/>
              </a:rPr>
              <a:t>ひばり子ども園に企画提案　　　　　②承諾が得られた後、訪問日時の検討　　　　　　　　　　　　　　　　　　　　　③ひばり子ども園に行き、園児と共にコースターを作る　　　　　　　　　　　　　　　　　　　　　　　④出来上がったコースターを一度持ち帰ってお店に出せる状態にした後お店に持っていき置いてもらう　　　　　　　　　　　　　　　　　　　　⑤お店と連絡をとりながら、どのような結果が得られたか調査する</a:t>
            </a:r>
          </a:p>
          <a:p>
            <a:pPr marL="0" indent="0">
              <a:buFont typeface="Arial" panose="020B0604020202020204" pitchFamily="34" charset="0"/>
              <a:buNone/>
            </a:pPr>
            <a:r>
              <a:rPr lang="ja-JP" altLang="en-US" sz="1200" dirty="0">
                <a:latin typeface="ＭＳ ゴシック" panose="020B0609070205080204" pitchFamily="49" charset="-128"/>
                <a:ea typeface="ＭＳ ゴシック" panose="020B0609070205080204" pitchFamily="49" charset="-128"/>
              </a:rPr>
              <a:t>○コースターについ</a:t>
            </a:r>
            <a:endParaRPr kumimoji="1" lang="ja-JP" altLang="en-US" dirty="0"/>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3</a:t>
            </a:fld>
            <a:endParaRPr kumimoji="1" lang="ja-JP" altLang="en-US"/>
          </a:p>
        </p:txBody>
      </p:sp>
    </p:spTree>
    <p:extLst>
      <p:ext uri="{BB962C8B-B14F-4D97-AF65-F5344CB8AC3E}">
        <p14:creationId xmlns:p14="http://schemas.microsoft.com/office/powerpoint/2010/main" val="252624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en-US" altLang="ja-JP" dirty="0"/>
          </a:p>
          <a:p>
            <a:endParaRPr kumimoji="1" lang="en-US" altLang="ja-JP" dirty="0"/>
          </a:p>
          <a:p>
            <a:r>
              <a:rPr kumimoji="1" lang="ja-JP" altLang="en-US" dirty="0"/>
              <a:t>次にコースターについてです</a:t>
            </a:r>
            <a:endParaRPr kumimoji="1" lang="en-US" altLang="ja-JP" dirty="0"/>
          </a:p>
          <a:p>
            <a:endParaRPr kumimoji="1" lang="en-US" altLang="ja-JP" dirty="0"/>
          </a:p>
          <a:p>
            <a:r>
              <a:rPr kumimoji="1" lang="ja-JP" altLang="en-US" dirty="0"/>
              <a:t>雄城台の裏坂で取った木をコースターのサイズに切り、それをひばりこども園に持っていきます。そこで園児と一緒にコースターに絵や模様を描きます。出来上がったコースターを一度持ち帰りニスを塗って乾かし、仕上げます。完成したコースターをひばりこども園の近くの飲食店であるかぐら茶やで展示してもらいその後使ってもらいます。　</a:t>
            </a:r>
            <a:endParaRPr kumimoji="1" lang="en-US" altLang="ja-JP" dirty="0"/>
          </a:p>
          <a:p>
            <a:endParaRPr kumimoji="1" lang="en-US" altLang="ja-JP" dirty="0"/>
          </a:p>
          <a:p>
            <a:r>
              <a:rPr kumimoji="1" lang="ja-JP" altLang="en-US" dirty="0"/>
              <a:t>この手作りコースターをお店においてもらう事で園児やその家族がお店に出向くきっかけとなり、そこで新たなコミュニティができるとともに世代間交流が生まれると考えました。</a:t>
            </a:r>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4</a:t>
            </a:fld>
            <a:endParaRPr kumimoji="1" lang="ja-JP" altLang="en-US"/>
          </a:p>
        </p:txBody>
      </p:sp>
    </p:spTree>
    <p:extLst>
      <p:ext uri="{BB962C8B-B14F-4D97-AF65-F5344CB8AC3E}">
        <p14:creationId xmlns:p14="http://schemas.microsoft.com/office/powerpoint/2010/main" val="269930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r>
              <a:rPr lang="ja-JP" altLang="en-US" sz="1600">
                <a:latin typeface="+mj-ea"/>
                <a:ea typeface="+mj-ea"/>
                <a:cs typeface="Gill Sans" panose="020B0502020104020203" pitchFamily="34" charset="-79"/>
              </a:rPr>
              <a:t>３、結果</a:t>
            </a:r>
            <a:endParaRPr lang="en-US" altLang="ja-JP" sz="1600">
              <a:latin typeface="+mj-ea"/>
              <a:ea typeface="+mj-ea"/>
              <a:cs typeface="Gill Sans" panose="020B0502020104020203" pitchFamily="34" charset="-79"/>
            </a:endParaRPr>
          </a:p>
          <a:p>
            <a:pPr marL="0" indent="0">
              <a:buFont typeface="Arial" panose="020B0604020202020204" pitchFamily="34" charset="0"/>
              <a:buNone/>
            </a:pPr>
            <a:r>
              <a:rPr lang="ja-JP" altLang="en-US" sz="1200">
                <a:latin typeface="MS Gothic" panose="020B0609070205080204" pitchFamily="49" charset="-128"/>
                <a:ea typeface="MS Gothic" panose="020B0609070205080204" pitchFamily="49" charset="-128"/>
              </a:rPr>
              <a:t>　このフィールドワークを行う中で、まず、私たちが初めて提案させていただいたときに、「いい活動だね」と快く承諾してくれたかぐらちゃやとひばり子ども園の皆様のおかげでこの活動はスタートしました</a:t>
            </a:r>
            <a:endParaRPr lang="en-US" altLang="ja-JP" sz="120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5</a:t>
            </a:fld>
            <a:endParaRPr kumimoji="1" lang="ja-JP" altLang="en-US"/>
          </a:p>
        </p:txBody>
      </p:sp>
    </p:spTree>
    <p:extLst>
      <p:ext uri="{BB962C8B-B14F-4D97-AF65-F5344CB8AC3E}">
        <p14:creationId xmlns:p14="http://schemas.microsoft.com/office/powerpoint/2010/main" val="310717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a:effectLst/>
                <a:latin typeface=".HiraKakuInterface-W3"/>
              </a:rPr>
              <a:t>初めは、私たちが幼稚園のみんなと地域の皆さんの交流を作る橋渡しをすることを目的とした活動でしたが振り返ってみると、様々な過程の中で私たちと幼稚園のみんな、そしてお店の方との交流も生まれていたと感じました。</a:t>
            </a:r>
            <a:endParaRPr lang="ja-JP" altLang="en-US">
              <a:effectLst/>
              <a:latin typeface=".Hiragino Kaku Gothic Interface"/>
            </a:endParaRPr>
          </a:p>
          <a:p>
            <a:r>
              <a:rPr lang="ja-JP" altLang="en-US" b="0" i="0">
                <a:effectLst/>
                <a:latin typeface=".HiraKakuInterface-W3"/>
              </a:rPr>
              <a:t>短い時間でしたが、私たちも楽しんで一緒に作業することができ、園児のみんなの「また来てね」やまだ帰らないでなどの帰り際の反応を見て、同じ気持ちを共有できていたことで、この活動で生まれた交流の深さを身に染みて感じることができました。</a:t>
            </a:r>
            <a:endParaRPr lang="ja-JP" altLang="en-US">
              <a:effectLst/>
              <a:latin typeface=".Hiragino Kaku Gothic Interface"/>
            </a:endParaRPr>
          </a:p>
          <a:p>
            <a:endParaRPr kumimoji="1" lang="ja-JP" altLang="en-US"/>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6</a:t>
            </a:fld>
            <a:endParaRPr kumimoji="1" lang="ja-JP" altLang="en-US"/>
          </a:p>
        </p:txBody>
      </p:sp>
    </p:spTree>
    <p:extLst>
      <p:ext uri="{BB962C8B-B14F-4D97-AF65-F5344CB8AC3E}">
        <p14:creationId xmlns:p14="http://schemas.microsoft.com/office/powerpoint/2010/main" val="37863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b="0" i="0" dirty="0">
              <a:effectLst/>
              <a:latin typeface="UICTFontTextStyleBody"/>
            </a:endParaRPr>
          </a:p>
          <a:p>
            <a:r>
              <a:rPr lang="en-US" altLang="ja-JP" b="0" i="0" dirty="0">
                <a:effectLst/>
                <a:latin typeface="UICTFontTextStyleBody"/>
              </a:rPr>
              <a:t>4</a:t>
            </a:r>
            <a:r>
              <a:rPr lang="ja-JP" altLang="en-US" b="0" i="0" dirty="0">
                <a:effectLst/>
                <a:latin typeface=".HiraKakuInterface-W3"/>
              </a:rPr>
              <a:t>、考察</a:t>
            </a:r>
            <a:endParaRPr lang="ja-JP" altLang="en-US" dirty="0">
              <a:effectLst/>
              <a:latin typeface=".Hiragino Kaku Gothic Interface"/>
            </a:endParaRPr>
          </a:p>
          <a:p>
            <a:r>
              <a:rPr lang="ja-JP" altLang="en-US" b="0" i="0" dirty="0">
                <a:effectLst/>
                <a:latin typeface=".HiraKakuInterface-W3"/>
              </a:rPr>
              <a:t>今回私たちは地域の繋がりを増やすためにお店の方々と幼稚園児や園児の保護者の方々との交流を生もうとこの活動に取り組みました。すると、私たち高校生とお店の方々との探求を進めていく上での交流や、コースターを作る際に生まれた私たちと園児のみんなとの交流など、目的以外にもたくさんの交流を生むことができました。そして実際にその交流を通して、お店の方とより良い方法を考えたり、園児のみんなにわかりやすく説明する方法や、心を開いてもらい仲良くなるためにはどうしたら良いかなどたくさんのことを考え学ぶことができました。このように一つの交流からいくつもの交流を生むことができたり</a:t>
            </a:r>
            <a:r>
              <a:rPr lang="en-US" altLang="ja-JP" b="0" i="0" dirty="0">
                <a:effectLst/>
                <a:latin typeface=".HiraKakuInterface-W3"/>
              </a:rPr>
              <a:t>､</a:t>
            </a:r>
            <a:r>
              <a:rPr lang="ja-JP" altLang="en-US" b="0" i="0" dirty="0">
                <a:effectLst/>
                <a:latin typeface=".HiraKakuInterface-W3"/>
              </a:rPr>
              <a:t>そこからたくさんのことを学べることから、小さなところからでも世代間交流はとても大切であると考えます。</a:t>
            </a:r>
            <a:endParaRPr lang="ja-JP" altLang="en-US" dirty="0">
              <a:effectLst/>
              <a:latin typeface=".Hiragino Kaku Gothic Interface"/>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099EA3AC-5CD9-B947-8920-AE7BADA56F24}" type="slidenum">
              <a:rPr kumimoji="1" lang="en-US" altLang="ja-JP" smtClean="0"/>
              <a:t>7</a:t>
            </a:fld>
            <a:endParaRPr kumimoji="1" lang="ja-JP" altLang="en-US"/>
          </a:p>
        </p:txBody>
      </p:sp>
    </p:spTree>
    <p:extLst>
      <p:ext uri="{BB962C8B-B14F-4D97-AF65-F5344CB8AC3E}">
        <p14:creationId xmlns:p14="http://schemas.microsoft.com/office/powerpoint/2010/main" val="43326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5</a:t>
            </a:r>
            <a:r>
              <a:rPr kumimoji="1" lang="ja-JP" altLang="en-US"/>
              <a:t>、結果</a:t>
            </a:r>
          </a:p>
          <a:p>
            <a:r>
              <a:rPr kumimoji="1" lang="ja-JP" altLang="en-US"/>
              <a:t>現在⭐️大分県庄内町かぐらちゃやで園児と共に作ったコースター⭐️⭐️を展示中です。</a:t>
            </a:r>
          </a:p>
          <a:p>
            <a:endParaRPr kumimoji="1" lang="ja-JP" altLang="en-US"/>
          </a:p>
        </p:txBody>
      </p:sp>
      <p:sp>
        <p:nvSpPr>
          <p:cNvPr id="4" name="スライド番号プレースホルダー 3"/>
          <p:cNvSpPr>
            <a:spLocks noGrp="1"/>
          </p:cNvSpPr>
          <p:nvPr>
            <p:ph type="sldNum" sz="quarter" idx="5"/>
          </p:nvPr>
        </p:nvSpPr>
        <p:spPr/>
        <p:txBody>
          <a:bodyPr/>
          <a:lstStyle/>
          <a:p>
            <a:fld id="{10D0396F-50F7-9148-9F55-202B470E895A}" type="slidenum">
              <a:rPr kumimoji="1" lang="en-US" altLang="ja-JP" smtClean="0"/>
              <a:t>8</a:t>
            </a:fld>
            <a:endParaRPr kumimoji="1" lang="ja-JP" altLang="en-US"/>
          </a:p>
        </p:txBody>
      </p:sp>
    </p:spTree>
    <p:extLst>
      <p:ext uri="{BB962C8B-B14F-4D97-AF65-F5344CB8AC3E}">
        <p14:creationId xmlns:p14="http://schemas.microsoft.com/office/powerpoint/2010/main" val="3352087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調査概要について</a:t>
            </a:r>
          </a:p>
          <a:p>
            <a:r>
              <a:rPr kumimoji="1" lang="ja-JP" altLang="en-US"/>
              <a:t>コースターを展示し、お店の方と連絡を取り合い</a:t>
            </a:r>
          </a:p>
          <a:p>
            <a:r>
              <a:rPr kumimoji="1" lang="ja-JP" altLang="en-US"/>
              <a:t>子ども園関係のお客さんに任意で名前を記入してもらったり、以前と比べてお客さんの年齢層の変化などを調査していきます。</a:t>
            </a:r>
          </a:p>
        </p:txBody>
      </p:sp>
      <p:sp>
        <p:nvSpPr>
          <p:cNvPr id="4" name="スライド番号プレースホルダー 3"/>
          <p:cNvSpPr>
            <a:spLocks noGrp="1"/>
          </p:cNvSpPr>
          <p:nvPr>
            <p:ph type="sldNum" sz="quarter" idx="5"/>
          </p:nvPr>
        </p:nvSpPr>
        <p:spPr/>
        <p:txBody>
          <a:bodyPr/>
          <a:lstStyle/>
          <a:p>
            <a:fld id="{10D0396F-50F7-9148-9F55-202B470E895A}" type="slidenum">
              <a:rPr kumimoji="1" lang="en-US" altLang="ja-JP" smtClean="0"/>
              <a:t>9</a:t>
            </a:fld>
            <a:endParaRPr kumimoji="1" lang="ja-JP" altLang="en-US"/>
          </a:p>
        </p:txBody>
      </p:sp>
    </p:spTree>
    <p:extLst>
      <p:ext uri="{BB962C8B-B14F-4D97-AF65-F5344CB8AC3E}">
        <p14:creationId xmlns:p14="http://schemas.microsoft.com/office/powerpoint/2010/main" val="328953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05991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935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865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016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0536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959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94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3752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99630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15211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dirty="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49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6234937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E1938C8-36A5-8348-B1A4-7824AB21513F}"/>
              </a:ext>
            </a:extLst>
          </p:cNvPr>
          <p:cNvSpPr>
            <a:spLocks noGrp="1"/>
          </p:cNvSpPr>
          <p:nvPr>
            <p:ph idx="1"/>
          </p:nvPr>
        </p:nvSpPr>
        <p:spPr>
          <a:xfrm>
            <a:off x="838200" y="1213556"/>
            <a:ext cx="10515600" cy="3654249"/>
          </a:xfrm>
        </p:spPr>
        <p:txBody>
          <a:bodyPr/>
          <a:lstStyle/>
          <a:p>
            <a:pPr marL="0" indent="0" algn="ctr">
              <a:buNone/>
            </a:pPr>
            <a:r>
              <a:rPr kumimoji="1" lang="ja-JP" altLang="en-US" sz="4800" kern="1200" dirty="0">
                <a:solidFill>
                  <a:schemeClr val="bg1"/>
                </a:solidFill>
                <a:latin typeface="HGPSoeiKakugothicUB" panose="020B0300000000000000" pitchFamily="34" charset="-128"/>
                <a:ea typeface="HGPSoeiKakugothicUB" panose="020B0300000000000000" pitchFamily="34" charset="-128"/>
              </a:rPr>
              <a:t>地域のつながりを担う　　</a:t>
            </a:r>
            <a:br>
              <a:rPr kumimoji="1" lang="ja-JP" altLang="en-US" sz="4800" kern="1200" dirty="0">
                <a:solidFill>
                  <a:schemeClr val="bg1"/>
                </a:solidFill>
                <a:latin typeface="HGPSoeiKakugothicUB" panose="020B0300000000000000" pitchFamily="34" charset="-128"/>
                <a:ea typeface="HGPSoeiKakugothicUB" panose="020B0300000000000000" pitchFamily="34" charset="-128"/>
              </a:rPr>
            </a:br>
            <a:r>
              <a:rPr kumimoji="1" lang="ja-JP" altLang="en-US" sz="4800" kern="1200" dirty="0">
                <a:solidFill>
                  <a:schemeClr val="bg1"/>
                </a:solidFill>
                <a:latin typeface="HGPSoeiKakugothicUB" panose="020B0300000000000000" pitchFamily="34" charset="-128"/>
                <a:ea typeface="HGPSoeiKakugothicUB" panose="020B0300000000000000" pitchFamily="34" charset="-128"/>
              </a:rPr>
              <a:t>　</a:t>
            </a:r>
            <a:r>
              <a:rPr kumimoji="1" lang="ja-JP" altLang="en-US" sz="4800" kern="1200" dirty="0" smtClean="0">
                <a:solidFill>
                  <a:schemeClr val="bg1"/>
                </a:solidFill>
                <a:latin typeface="HGPSoeiKakugothicUB" panose="020B0300000000000000" pitchFamily="34" charset="-128"/>
                <a:ea typeface="HGPSoeiKakugothicUB" panose="020B0300000000000000" pitchFamily="34" charset="-128"/>
              </a:rPr>
              <a:t>コースター</a:t>
            </a:r>
            <a:r>
              <a:rPr kumimoji="1" lang="en-US" altLang="ja-JP" sz="3600" kern="1200" dirty="0">
                <a:solidFill>
                  <a:schemeClr val="bg1"/>
                </a:solidFill>
                <a:latin typeface="HGPSoeiKakugothicUB" panose="020B0300000000000000" pitchFamily="34" charset="-128"/>
                <a:ea typeface="HGPSoeiKakugothicUB" panose="020B0300000000000000" pitchFamily="34" charset="-128"/>
              </a:rPr>
              <a:t/>
            </a:r>
            <a:br>
              <a:rPr kumimoji="1" lang="en-US" altLang="ja-JP" sz="3600" kern="1200" dirty="0">
                <a:solidFill>
                  <a:schemeClr val="bg1"/>
                </a:solidFill>
                <a:latin typeface="HGPSoeiKakugothicUB" panose="020B0300000000000000" pitchFamily="34" charset="-128"/>
                <a:ea typeface="HGPSoeiKakugothicUB" panose="020B0300000000000000" pitchFamily="34" charset="-128"/>
              </a:rPr>
            </a:br>
            <a:endParaRPr kumimoji="1" lang="ja-JP" altLang="en-US" sz="3600" kern="1200" dirty="0">
              <a:solidFill>
                <a:schemeClr val="bg1"/>
              </a:solidFill>
              <a:latin typeface="HGPSoeiKakugothicUB" panose="020B0300000000000000" pitchFamily="34" charset="-128"/>
              <a:ea typeface="HGPSoeiKakugothicUB" panose="020B0300000000000000" pitchFamily="34" charset="-128"/>
            </a:endParaRPr>
          </a:p>
        </p:txBody>
      </p:sp>
      <p:pic>
        <p:nvPicPr>
          <p:cNvPr id="4" name="図 4">
            <a:extLst>
              <a:ext uri="{FF2B5EF4-FFF2-40B4-BE49-F238E27FC236}">
                <a16:creationId xmlns:a16="http://schemas.microsoft.com/office/drawing/2014/main" id="{E652C88F-55AB-E247-95D2-7B61EA7D97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881053" y="-1794707"/>
            <a:ext cx="67274" cy="45719"/>
          </a:xfrm>
          <a:prstGeom prst="rect">
            <a:avLst/>
          </a:prstGeom>
        </p:spPr>
      </p:pic>
      <p:sp>
        <p:nvSpPr>
          <p:cNvPr id="2" name="楕円 1">
            <a:extLst>
              <a:ext uri="{FF2B5EF4-FFF2-40B4-BE49-F238E27FC236}">
                <a16:creationId xmlns:a16="http://schemas.microsoft.com/office/drawing/2014/main" id="{2DFBB978-D9C1-8640-AACE-8141A6886090}"/>
              </a:ext>
            </a:extLst>
          </p:cNvPr>
          <p:cNvSpPr/>
          <p:nvPr/>
        </p:nvSpPr>
        <p:spPr>
          <a:xfrm>
            <a:off x="10784933" y="-309606"/>
            <a:ext cx="3285067" cy="3285067"/>
          </a:xfrm>
          <a:prstGeom prst="ellipse">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楕円 5">
            <a:extLst>
              <a:ext uri="{FF2B5EF4-FFF2-40B4-BE49-F238E27FC236}">
                <a16:creationId xmlns:a16="http://schemas.microsoft.com/office/drawing/2014/main" id="{F66E7015-C12E-6D46-AB95-0FFBD849CB35}"/>
              </a:ext>
            </a:extLst>
          </p:cNvPr>
          <p:cNvSpPr/>
          <p:nvPr/>
        </p:nvSpPr>
        <p:spPr>
          <a:xfrm>
            <a:off x="9654319" y="-853504"/>
            <a:ext cx="2261229" cy="2261229"/>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楕円 6">
            <a:extLst>
              <a:ext uri="{FF2B5EF4-FFF2-40B4-BE49-F238E27FC236}">
                <a16:creationId xmlns:a16="http://schemas.microsoft.com/office/drawing/2014/main" id="{F3EA0A59-4866-D643-A088-B37017BDC2F6}"/>
              </a:ext>
            </a:extLst>
          </p:cNvPr>
          <p:cNvSpPr/>
          <p:nvPr/>
        </p:nvSpPr>
        <p:spPr>
          <a:xfrm>
            <a:off x="-1080111" y="4589624"/>
            <a:ext cx="3440289" cy="3440289"/>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852285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2">
            <a:extLst>
              <a:ext uri="{FF2B5EF4-FFF2-40B4-BE49-F238E27FC236}">
                <a16:creationId xmlns:a16="http://schemas.microsoft.com/office/drawing/2014/main" id="{4DED3184-30D8-FF4A-AA70-9F93063EF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200" y="1812314"/>
            <a:ext cx="4887129" cy="4715650"/>
          </a:xfrm>
          <a:prstGeom prst="rect">
            <a:avLst/>
          </a:prstGeom>
        </p:spPr>
      </p:pic>
      <p:sp>
        <p:nvSpPr>
          <p:cNvPr id="2" name="タイトル 1">
            <a:extLst>
              <a:ext uri="{FF2B5EF4-FFF2-40B4-BE49-F238E27FC236}">
                <a16:creationId xmlns:a16="http://schemas.microsoft.com/office/drawing/2014/main" id="{80B8FF77-2239-D242-8ABA-153E9DFCFCC4}"/>
              </a:ext>
            </a:extLst>
          </p:cNvPr>
          <p:cNvSpPr>
            <a:spLocks noGrp="1"/>
          </p:cNvSpPr>
          <p:nvPr>
            <p:ph type="title"/>
          </p:nvPr>
        </p:nvSpPr>
        <p:spPr>
          <a:xfrm>
            <a:off x="288474" y="1014796"/>
            <a:ext cx="3831746" cy="666566"/>
          </a:xfrm>
        </p:spPr>
        <p:txBody>
          <a:bodyPr>
            <a:normAutofit fontScale="90000"/>
          </a:bodyPr>
          <a:lstStyle/>
          <a:p>
            <a:r>
              <a:rPr lang="ja-JP" altLang="en-US" b="1">
                <a:ln w="0"/>
                <a:solidFill>
                  <a:schemeClr val="accent1"/>
                </a:solidFill>
                <a:effectLst>
                  <a:outerShdw blurRad="38100" dist="19050" dir="2700000" algn="tl" rotWithShape="0">
                    <a:schemeClr val="dk1">
                      <a:alpha val="40000"/>
                    </a:schemeClr>
                  </a:outerShdw>
                </a:effectLst>
                <a:latin typeface="+mn-lt"/>
                <a:cs typeface="Angsana New" panose="020B0604020202020204" pitchFamily="34" charset="0"/>
              </a:rPr>
              <a:t>［</a:t>
            </a:r>
            <a:r>
              <a:rPr kumimoji="1" lang="ja-JP" altLang="en-US" b="1">
                <a:ln w="0"/>
                <a:solidFill>
                  <a:schemeClr val="accent1"/>
                </a:solidFill>
                <a:effectLst>
                  <a:outerShdw blurRad="38100" dist="19050" dir="2700000" algn="tl" rotWithShape="0">
                    <a:schemeClr val="dk1">
                      <a:alpha val="40000"/>
                    </a:schemeClr>
                  </a:outerShdw>
                </a:effectLst>
                <a:latin typeface="+mn-lt"/>
                <a:cs typeface="Angsana New" panose="020B0604020202020204" pitchFamily="34" charset="0"/>
              </a:rPr>
              <a:t>今後の展望］</a:t>
            </a:r>
            <a:endParaRPr kumimoji="1" lang="ja-JP" altLang="en-US" b="1">
              <a:solidFill>
                <a:schemeClr val="accent1"/>
              </a:solidFill>
              <a:latin typeface="+mn-lt"/>
              <a:cs typeface="Angsana New" panose="020B0604020202020204" pitchFamily="34" charset="0"/>
            </a:endParaRPr>
          </a:p>
        </p:txBody>
      </p:sp>
      <p:sp>
        <p:nvSpPr>
          <p:cNvPr id="33" name="矢印: 下カーブ 32">
            <a:extLst>
              <a:ext uri="{FF2B5EF4-FFF2-40B4-BE49-F238E27FC236}">
                <a16:creationId xmlns:a16="http://schemas.microsoft.com/office/drawing/2014/main" id="{3F138DD1-10C7-0B40-9BB4-207213E14E39}"/>
              </a:ext>
            </a:extLst>
          </p:cNvPr>
          <p:cNvSpPr/>
          <p:nvPr/>
        </p:nvSpPr>
        <p:spPr>
          <a:xfrm rot="4124202">
            <a:off x="8177249" y="3038041"/>
            <a:ext cx="2480052" cy="2358136"/>
          </a:xfrm>
          <a:prstGeom prst="curvedDownArrow">
            <a:avLst>
              <a:gd name="adj1" fmla="val 5657"/>
              <a:gd name="adj2" fmla="val 29277"/>
              <a:gd name="adj3" fmla="val 2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矢印: 右カーブ 2">
            <a:extLst>
              <a:ext uri="{FF2B5EF4-FFF2-40B4-BE49-F238E27FC236}">
                <a16:creationId xmlns:a16="http://schemas.microsoft.com/office/drawing/2014/main" id="{EF59D78C-519C-5C43-BF18-08ECA27EC38C}"/>
              </a:ext>
            </a:extLst>
          </p:cNvPr>
          <p:cNvSpPr/>
          <p:nvPr/>
        </p:nvSpPr>
        <p:spPr>
          <a:xfrm rot="4873467">
            <a:off x="6294800" y="1996543"/>
            <a:ext cx="1953325" cy="1170448"/>
          </a:xfrm>
          <a:prstGeom prst="curvedRightArrow">
            <a:avLst>
              <a:gd name="adj1" fmla="val 9819"/>
              <a:gd name="adj2" fmla="val 43451"/>
              <a:gd name="adj3" fmla="val 58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 name="矢印: 左カーブ 3">
            <a:extLst>
              <a:ext uri="{FF2B5EF4-FFF2-40B4-BE49-F238E27FC236}">
                <a16:creationId xmlns:a16="http://schemas.microsoft.com/office/drawing/2014/main" id="{7E17D7B4-FCBB-D94B-99DD-39987D2379BD}"/>
              </a:ext>
            </a:extLst>
          </p:cNvPr>
          <p:cNvSpPr/>
          <p:nvPr/>
        </p:nvSpPr>
        <p:spPr>
          <a:xfrm rot="9389010">
            <a:off x="5277334" y="3568252"/>
            <a:ext cx="2178869" cy="2559171"/>
          </a:xfrm>
          <a:prstGeom prst="curvedLeftArrow">
            <a:avLst>
              <a:gd name="adj1" fmla="val 8207"/>
              <a:gd name="adj2" fmla="val 37902"/>
              <a:gd name="adj3" fmla="val 329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pic>
        <p:nvPicPr>
          <p:cNvPr id="5" name="図 5">
            <a:extLst>
              <a:ext uri="{FF2B5EF4-FFF2-40B4-BE49-F238E27FC236}">
                <a16:creationId xmlns:a16="http://schemas.microsoft.com/office/drawing/2014/main" id="{A9A53DAC-0451-1B49-A15B-9BE1B944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191" y="4446219"/>
            <a:ext cx="2424874" cy="2424874"/>
          </a:xfrm>
          <a:prstGeom prst="rect">
            <a:avLst/>
          </a:prstGeom>
        </p:spPr>
      </p:pic>
      <p:pic>
        <p:nvPicPr>
          <p:cNvPr id="653" name="図 653">
            <a:extLst>
              <a:ext uri="{FF2B5EF4-FFF2-40B4-BE49-F238E27FC236}">
                <a16:creationId xmlns:a16="http://schemas.microsoft.com/office/drawing/2014/main" id="{E1DC8B8D-D4C1-FB4E-9EC4-DD02C91B3E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34864" y="5302336"/>
            <a:ext cx="1415420" cy="1319568"/>
          </a:xfrm>
          <a:prstGeom prst="rect">
            <a:avLst/>
          </a:prstGeom>
        </p:spPr>
      </p:pic>
      <p:sp>
        <p:nvSpPr>
          <p:cNvPr id="6" name="四角形 5">
            <a:extLst>
              <a:ext uri="{FF2B5EF4-FFF2-40B4-BE49-F238E27FC236}">
                <a16:creationId xmlns:a16="http://schemas.microsoft.com/office/drawing/2014/main" id="{94381FD2-341B-3A47-B905-69055ADBEF06}"/>
              </a:ext>
            </a:extLst>
          </p:cNvPr>
          <p:cNvSpPr/>
          <p:nvPr/>
        </p:nvSpPr>
        <p:spPr>
          <a:xfrm>
            <a:off x="366496" y="1935857"/>
            <a:ext cx="5098303" cy="2607942"/>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タイトル 1">
            <a:extLst>
              <a:ext uri="{FF2B5EF4-FFF2-40B4-BE49-F238E27FC236}">
                <a16:creationId xmlns:a16="http://schemas.microsoft.com/office/drawing/2014/main" id="{8AB4FF73-4461-D547-AE84-7F22FA9827AA}"/>
              </a:ext>
            </a:extLst>
          </p:cNvPr>
          <p:cNvSpPr txBox="1">
            <a:spLocks/>
          </p:cNvSpPr>
          <p:nvPr/>
        </p:nvSpPr>
        <p:spPr>
          <a:xfrm>
            <a:off x="550768" y="2444847"/>
            <a:ext cx="4880294" cy="15899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a:ln w="0"/>
                <a:solidFill>
                  <a:srgbClr val="000000"/>
                </a:solidFill>
                <a:effectLst>
                  <a:outerShdw blurRad="38100" dist="19050" dir="2700000" algn="tl" rotWithShape="0">
                    <a:schemeClr val="dk1">
                      <a:alpha val="40000"/>
                    </a:schemeClr>
                  </a:outerShdw>
                </a:effectLst>
                <a:latin typeface="HGSSoeiKakugothicUB" panose="020B0300000000000000" pitchFamily="34" charset="-128"/>
                <a:ea typeface="HGSSoeiKakugothicUB" panose="020B0300000000000000" pitchFamily="34" charset="-128"/>
                <a:cs typeface="Angsana New" panose="020B0604020202020204" pitchFamily="34" charset="0"/>
              </a:rPr>
              <a:t>   </a:t>
            </a:r>
            <a:r>
              <a:rPr lang="ja-JP" altLang="en-US" sz="4000">
                <a:ln w="0"/>
                <a:solidFill>
                  <a:srgbClr val="000000"/>
                </a:solidFill>
                <a:effectLst>
                  <a:outerShdw blurRad="38100" dist="19050" dir="2700000" algn="tl" rotWithShape="0">
                    <a:schemeClr val="dk1">
                      <a:alpha val="40000"/>
                    </a:schemeClr>
                  </a:outerShdw>
                </a:effectLst>
                <a:latin typeface="HGSSoeiKakugothicUB" panose="020B0300000000000000" pitchFamily="34" charset="-128"/>
                <a:ea typeface="HGSSoeiKakugothicUB" panose="020B0300000000000000" pitchFamily="34" charset="-128"/>
                <a:cs typeface="Angsana New" panose="020B0604020202020204" pitchFamily="34" charset="0"/>
              </a:rPr>
              <a:t>地域のつながり</a:t>
            </a:r>
          </a:p>
          <a:p>
            <a:r>
              <a:rPr lang="ja-JP" altLang="en-US" sz="4000">
                <a:ln w="0"/>
                <a:solidFill>
                  <a:srgbClr val="000000"/>
                </a:solidFill>
                <a:effectLst>
                  <a:outerShdw blurRad="38100" dist="19050" dir="2700000" algn="tl" rotWithShape="0">
                    <a:schemeClr val="dk1">
                      <a:alpha val="40000"/>
                    </a:schemeClr>
                  </a:outerShdw>
                </a:effectLst>
                <a:latin typeface="HGSSoeiKakugothicUB" panose="020B0300000000000000" pitchFamily="34" charset="-128"/>
                <a:ea typeface="HGSSoeiKakugothicUB" panose="020B0300000000000000" pitchFamily="34" charset="-128"/>
                <a:cs typeface="Angsana New" panose="020B0604020202020204" pitchFamily="34" charset="0"/>
              </a:rPr>
              <a:t>　　　　⬇︎</a:t>
            </a:r>
          </a:p>
          <a:p>
            <a:r>
              <a:rPr lang="ja-JP" altLang="en-US" sz="4000">
                <a:ln w="0"/>
                <a:solidFill>
                  <a:srgbClr val="000000"/>
                </a:solidFill>
                <a:effectLst>
                  <a:outerShdw blurRad="38100" dist="19050" dir="2700000" algn="tl" rotWithShape="0">
                    <a:schemeClr val="dk1">
                      <a:alpha val="40000"/>
                    </a:schemeClr>
                  </a:outerShdw>
                </a:effectLst>
                <a:latin typeface="HGSSoeiKakugothicUB" panose="020B0300000000000000" pitchFamily="34" charset="-128"/>
                <a:ea typeface="HGSSoeiKakugothicUB" panose="020B0300000000000000" pitchFamily="34" charset="-128"/>
                <a:cs typeface="Angsana New" panose="020B0604020202020204" pitchFamily="34" charset="0"/>
              </a:rPr>
              <a:t>国と国とのつながり</a:t>
            </a:r>
            <a:endParaRPr lang="ja-JP" altLang="en-US" sz="4000">
              <a:solidFill>
                <a:srgbClr val="000000"/>
              </a:solidFill>
              <a:latin typeface="HGSSoeiKakugothicUB" panose="020B0300000000000000" pitchFamily="34" charset="-128"/>
              <a:ea typeface="HGSSoeiKakugothicUB" panose="020B0300000000000000" pitchFamily="34" charset="-128"/>
              <a:cs typeface="Angsana New" panose="020B0604020202020204" pitchFamily="34" charset="0"/>
            </a:endParaRPr>
          </a:p>
        </p:txBody>
      </p:sp>
      <p:pic>
        <p:nvPicPr>
          <p:cNvPr id="7" name="図 8">
            <a:extLst>
              <a:ext uri="{FF2B5EF4-FFF2-40B4-BE49-F238E27FC236}">
                <a16:creationId xmlns:a16="http://schemas.microsoft.com/office/drawing/2014/main" id="{B1E23B2B-86E8-F546-A58E-86CFB2902A0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6068878">
            <a:off x="10395334" y="3750931"/>
            <a:ext cx="1872423" cy="1585736"/>
          </a:xfrm>
          <a:prstGeom prst="rect">
            <a:avLst/>
          </a:prstGeom>
        </p:spPr>
      </p:pic>
      <p:pic>
        <p:nvPicPr>
          <p:cNvPr id="9" name="図 9">
            <a:extLst>
              <a:ext uri="{FF2B5EF4-FFF2-40B4-BE49-F238E27FC236}">
                <a16:creationId xmlns:a16="http://schemas.microsoft.com/office/drawing/2014/main" id="{737109A5-0805-3149-8E55-EDEF278EE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6558" y="0"/>
            <a:ext cx="2633906" cy="2633906"/>
          </a:xfrm>
          <a:prstGeom prst="rect">
            <a:avLst/>
          </a:prstGeom>
        </p:spPr>
      </p:pic>
    </p:spTree>
    <p:extLst>
      <p:ext uri="{BB962C8B-B14F-4D97-AF65-F5344CB8AC3E}">
        <p14:creationId xmlns:p14="http://schemas.microsoft.com/office/powerpoint/2010/main" val="761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dissolve">
                                      <p:cBhvr>
                                        <p:cTn id="7" dur="500"/>
                                        <p:tgtEl>
                                          <p:spTgt spid="6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四角形 10">
            <a:extLst>
              <a:ext uri="{FF2B5EF4-FFF2-40B4-BE49-F238E27FC236}">
                <a16:creationId xmlns:a16="http://schemas.microsoft.com/office/drawing/2014/main" id="{A3E57E05-A822-524E-A4C1-C42D368049C4}"/>
              </a:ext>
            </a:extLst>
          </p:cNvPr>
          <p:cNvSpPr/>
          <p:nvPr/>
        </p:nvSpPr>
        <p:spPr>
          <a:xfrm>
            <a:off x="7731563" y="466432"/>
            <a:ext cx="3572451" cy="2593123"/>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C4C9EA50-52AF-F94F-848B-878EB316F389}"/>
              </a:ext>
            </a:extLst>
          </p:cNvPr>
          <p:cNvSpPr>
            <a:spLocks noGrp="1"/>
          </p:cNvSpPr>
          <p:nvPr>
            <p:ph type="title"/>
          </p:nvPr>
        </p:nvSpPr>
        <p:spPr>
          <a:xfrm>
            <a:off x="657910" y="988841"/>
            <a:ext cx="7474172" cy="1325563"/>
          </a:xfrm>
        </p:spPr>
        <p:txBody>
          <a:bodyPr>
            <a:normAutofit/>
          </a:bodyPr>
          <a:lstStyle/>
          <a:p>
            <a:r>
              <a:rPr kumimoji="1" lang="en-US" altLang="ja-JP">
                <a:solidFill>
                  <a:schemeClr val="accent1">
                    <a:lumMod val="75000"/>
                  </a:schemeClr>
                </a:solidFill>
                <a:latin typeface="HGMinchoE" panose="020B0300000000000000" pitchFamily="34" charset="-128"/>
                <a:ea typeface="HGMinchoE" panose="020B0300000000000000" pitchFamily="34" charset="-128"/>
              </a:rPr>
              <a:t>6</a:t>
            </a:r>
            <a:r>
              <a:rPr kumimoji="1" lang="ja-JP" altLang="en-US">
                <a:solidFill>
                  <a:schemeClr val="accent1">
                    <a:lumMod val="75000"/>
                  </a:schemeClr>
                </a:solidFill>
                <a:latin typeface="HGMinchoE" panose="020B0300000000000000" pitchFamily="34" charset="-128"/>
                <a:ea typeface="HGMinchoE" panose="020B0300000000000000" pitchFamily="34" charset="-128"/>
              </a:rPr>
              <a:t>、協力施設</a:t>
            </a:r>
          </a:p>
        </p:txBody>
      </p:sp>
      <p:sp>
        <p:nvSpPr>
          <p:cNvPr id="3" name="コンテンツ プレースホルダー 2">
            <a:extLst>
              <a:ext uri="{FF2B5EF4-FFF2-40B4-BE49-F238E27FC236}">
                <a16:creationId xmlns:a16="http://schemas.microsoft.com/office/drawing/2014/main" id="{7B62F935-CA2C-844C-9503-0D9929F35EEE}"/>
              </a:ext>
            </a:extLst>
          </p:cNvPr>
          <p:cNvSpPr>
            <a:spLocks noGrp="1"/>
          </p:cNvSpPr>
          <p:nvPr>
            <p:ph idx="1"/>
          </p:nvPr>
        </p:nvSpPr>
        <p:spPr>
          <a:xfrm>
            <a:off x="657910" y="2894815"/>
            <a:ext cx="6467867" cy="2866588"/>
          </a:xfrm>
        </p:spPr>
        <p:txBody>
          <a:bodyPr anchor="ctr">
            <a:noAutofit/>
          </a:bodyPr>
          <a:lstStyle/>
          <a:p>
            <a:pPr>
              <a:buFont typeface="Wingdings" pitchFamily="2" charset="2"/>
              <a:buChar char="u"/>
            </a:pPr>
            <a:r>
              <a:rPr lang="ja-JP" altLang="en-US" sz="3200">
                <a:latin typeface="HGMinchoE" panose="020B0300000000000000" pitchFamily="34" charset="-128"/>
                <a:ea typeface="HGMinchoE" panose="020B0300000000000000" pitchFamily="34" charset="-128"/>
              </a:rPr>
              <a:t>ひばり子ども園　大分県庄内町</a:t>
            </a:r>
          </a:p>
          <a:p>
            <a:pPr>
              <a:buFont typeface="Wingdings" pitchFamily="2" charset="2"/>
              <a:buChar char="u"/>
            </a:pPr>
            <a:endParaRPr lang="ja-JP" altLang="en-US" sz="3200">
              <a:latin typeface="HGMinchoE" panose="020B0300000000000000" pitchFamily="34" charset="-128"/>
              <a:ea typeface="HGMinchoE" panose="020B0300000000000000" pitchFamily="34" charset="-128"/>
            </a:endParaRPr>
          </a:p>
          <a:p>
            <a:pPr>
              <a:buFont typeface="Wingdings" pitchFamily="2" charset="2"/>
              <a:buChar char="u"/>
            </a:pPr>
            <a:endParaRPr lang="ja-JP" altLang="en-US" sz="3200">
              <a:latin typeface="HGMinchoE" panose="020B0300000000000000" pitchFamily="34" charset="-128"/>
              <a:ea typeface="HGMinchoE" panose="020B0300000000000000" pitchFamily="34" charset="-128"/>
            </a:endParaRPr>
          </a:p>
          <a:p>
            <a:pPr>
              <a:buFont typeface="Wingdings" pitchFamily="2" charset="2"/>
              <a:buChar char="u"/>
            </a:pPr>
            <a:r>
              <a:rPr lang="ja-JP" altLang="en-US" sz="3200">
                <a:latin typeface="HGMinchoE" panose="020B0300000000000000" pitchFamily="34" charset="-128"/>
                <a:ea typeface="HGMinchoE" panose="020B0300000000000000" pitchFamily="34" charset="-128"/>
              </a:rPr>
              <a:t>かぐらちゃや　　大分県庄内町</a:t>
            </a:r>
          </a:p>
        </p:txBody>
      </p:sp>
      <p:pic>
        <p:nvPicPr>
          <p:cNvPr id="7" name="Graphic 6" descr="握手">
            <a:extLst>
              <a:ext uri="{FF2B5EF4-FFF2-40B4-BE49-F238E27FC236}">
                <a16:creationId xmlns:a16="http://schemas.microsoft.com/office/drawing/2014/main" id="{87258AE8-03B9-B78C-A17F-FE6D9DC257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394996" y="1157917"/>
            <a:ext cx="1142998" cy="1142998"/>
          </a:xfrm>
          <a:prstGeom prst="rect">
            <a:avLst/>
          </a:prstGeom>
        </p:spPr>
      </p:pic>
      <p:pic>
        <p:nvPicPr>
          <p:cNvPr id="9" name="図 9">
            <a:extLst>
              <a:ext uri="{FF2B5EF4-FFF2-40B4-BE49-F238E27FC236}">
                <a16:creationId xmlns:a16="http://schemas.microsoft.com/office/drawing/2014/main" id="{9EDD6307-CE74-4A40-A61D-A02CE2E29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075" y="631171"/>
            <a:ext cx="3068496" cy="2263644"/>
          </a:xfrm>
          <a:prstGeom prst="rect">
            <a:avLst/>
          </a:prstGeom>
        </p:spPr>
      </p:pic>
      <p:sp>
        <p:nvSpPr>
          <p:cNvPr id="13" name="四角形 12">
            <a:extLst>
              <a:ext uri="{FF2B5EF4-FFF2-40B4-BE49-F238E27FC236}">
                <a16:creationId xmlns:a16="http://schemas.microsoft.com/office/drawing/2014/main" id="{D91CA8D3-FEF0-2947-BA16-4891B5B634C3}"/>
              </a:ext>
            </a:extLst>
          </p:cNvPr>
          <p:cNvSpPr/>
          <p:nvPr/>
        </p:nvSpPr>
        <p:spPr>
          <a:xfrm>
            <a:off x="8300157" y="3996266"/>
            <a:ext cx="3572451" cy="254927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4" name="図 14">
            <a:extLst>
              <a:ext uri="{FF2B5EF4-FFF2-40B4-BE49-F238E27FC236}">
                <a16:creationId xmlns:a16="http://schemas.microsoft.com/office/drawing/2014/main" id="{D10D1817-C5C0-C544-9301-901F71D441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9737" y="4139387"/>
            <a:ext cx="3073289" cy="2252181"/>
          </a:xfrm>
          <a:prstGeom prst="rect">
            <a:avLst/>
          </a:prstGeom>
        </p:spPr>
      </p:pic>
    </p:spTree>
    <p:extLst>
      <p:ext uri="{BB962C8B-B14F-4D97-AF65-F5344CB8AC3E}">
        <p14:creationId xmlns:p14="http://schemas.microsoft.com/office/powerpoint/2010/main" val="14672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BCB20-727F-F94D-9D19-61D04F15BB90}"/>
              </a:ext>
            </a:extLst>
          </p:cNvPr>
          <p:cNvSpPr>
            <a:spLocks noGrp="1"/>
          </p:cNvSpPr>
          <p:nvPr>
            <p:ph type="title"/>
          </p:nvPr>
        </p:nvSpPr>
        <p:spPr>
          <a:xfrm>
            <a:off x="1604143" y="310298"/>
            <a:ext cx="8458619" cy="1345920"/>
          </a:xfrm>
        </p:spPr>
        <p:txBody>
          <a:bodyPr anchor="b">
            <a:noAutofit/>
          </a:bodyPr>
          <a:lstStyle/>
          <a:p>
            <a:r>
              <a:rPr kumimoji="1" lang="en-US" altLang="ja-JP" b="1">
                <a:solidFill>
                  <a:schemeClr val="accent1">
                    <a:lumMod val="75000"/>
                  </a:schemeClr>
                </a:solidFill>
                <a:latin typeface="HGMinchoE" panose="020B0300000000000000" pitchFamily="34" charset="-128"/>
                <a:ea typeface="HGMinchoE" panose="020B0300000000000000" pitchFamily="34" charset="-128"/>
              </a:rPr>
              <a:t>1</a:t>
            </a:r>
            <a:r>
              <a:rPr kumimoji="1" lang="ja-JP" altLang="en-US" b="1">
                <a:solidFill>
                  <a:schemeClr val="accent1">
                    <a:lumMod val="75000"/>
                  </a:schemeClr>
                </a:solidFill>
                <a:latin typeface="HGMinchoE" panose="020B0300000000000000" pitchFamily="34" charset="-128"/>
                <a:ea typeface="HGMinchoE" panose="020B0300000000000000" pitchFamily="34" charset="-128"/>
              </a:rPr>
              <a:t>、課題設定の理由・探究の目的</a:t>
            </a:r>
          </a:p>
        </p:txBody>
      </p:sp>
      <p:sp>
        <p:nvSpPr>
          <p:cNvPr id="3" name="コンテンツ プレースホルダー 2">
            <a:extLst>
              <a:ext uri="{FF2B5EF4-FFF2-40B4-BE49-F238E27FC236}">
                <a16:creationId xmlns:a16="http://schemas.microsoft.com/office/drawing/2014/main" id="{6CCAE7C9-14BE-174E-B3A8-5F509E06DF55}"/>
              </a:ext>
            </a:extLst>
          </p:cNvPr>
          <p:cNvSpPr>
            <a:spLocks noGrp="1"/>
          </p:cNvSpPr>
          <p:nvPr>
            <p:ph idx="1"/>
          </p:nvPr>
        </p:nvSpPr>
        <p:spPr>
          <a:xfrm>
            <a:off x="155222" y="1797325"/>
            <a:ext cx="13108818" cy="4155179"/>
          </a:xfrm>
        </p:spPr>
        <p:txBody>
          <a:bodyPr anchor="t">
            <a:normAutofit/>
          </a:bodyPr>
          <a:lstStyle/>
          <a:p>
            <a:pPr marL="0" indent="0">
              <a:buNone/>
            </a:pPr>
            <a:r>
              <a:rPr kumimoji="1" lang="ja-JP" altLang="en-US" sz="3500">
                <a:latin typeface="HGSMinchoE" panose="020B0300000000000000" pitchFamily="34" charset="-128"/>
                <a:ea typeface="HGSMinchoE" panose="020B0300000000000000" pitchFamily="34" charset="-128"/>
              </a:rPr>
              <a:t>　</a:t>
            </a:r>
            <a:r>
              <a:rPr kumimoji="1" lang="ja-JP" altLang="en-US" sz="3200">
                <a:latin typeface="HGSMinchoE" panose="020B0300000000000000" pitchFamily="34" charset="-128"/>
                <a:ea typeface="HGSMinchoE" panose="020B0300000000000000" pitchFamily="34" charset="-128"/>
              </a:rPr>
              <a:t>将来の夢→国と国との関係の橋渡しができる人になりたい</a:t>
            </a:r>
            <a:r>
              <a:rPr lang="en-US" altLang="ja-JP" sz="3200">
                <a:latin typeface="HGSMinchoE" panose="020B0300000000000000" pitchFamily="34" charset="-128"/>
                <a:ea typeface="HGSMinchoE" panose="020B0300000000000000" pitchFamily="34" charset="-128"/>
              </a:rPr>
              <a:t>!</a:t>
            </a:r>
          </a:p>
          <a:p>
            <a:pPr marL="0" indent="0">
              <a:buNone/>
            </a:pPr>
            <a:endParaRPr lang="en-US" altLang="ja-JP" sz="3200">
              <a:latin typeface="HGSMinchoE" panose="020B0300000000000000" pitchFamily="34" charset="-128"/>
              <a:ea typeface="HGSMinchoE" panose="020B0300000000000000" pitchFamily="34" charset="-128"/>
            </a:endParaRPr>
          </a:p>
          <a:p>
            <a:pPr marL="0" indent="0">
              <a:buNone/>
            </a:pPr>
            <a:endParaRPr lang="en-US" altLang="ja-JP" sz="3200">
              <a:latin typeface="HGSMinchoE" panose="020B0300000000000000" pitchFamily="34" charset="-128"/>
              <a:ea typeface="HGSMinchoE" panose="020B0300000000000000" pitchFamily="34" charset="-128"/>
            </a:endParaRPr>
          </a:p>
          <a:p>
            <a:pPr marL="0" indent="0">
              <a:buNone/>
            </a:pPr>
            <a:r>
              <a:rPr lang="ja-JP" altLang="en-US" sz="2000"/>
              <a:t>　　　　　　　　　</a:t>
            </a:r>
            <a:endParaRPr lang="en-US" altLang="ja-JP" sz="2000"/>
          </a:p>
          <a:p>
            <a:pPr marL="0" indent="0">
              <a:buNone/>
            </a:pPr>
            <a:r>
              <a:rPr lang="ja-JP" altLang="en-US" sz="2000"/>
              <a:t>　　　　　　　　　　　　　　</a:t>
            </a:r>
            <a:endParaRPr lang="en-US" altLang="ja-JP" sz="2000"/>
          </a:p>
          <a:p>
            <a:pPr marL="0" indent="0">
              <a:buNone/>
            </a:pPr>
            <a:r>
              <a:rPr lang="ja-JP" altLang="en-US" sz="3200">
                <a:latin typeface="HGSoeiKakugothicUB" panose="020B0300000000000000" pitchFamily="34" charset="-128"/>
                <a:ea typeface="HGSoeiKakugothicUB" panose="020B0300000000000000" pitchFamily="34" charset="-128"/>
              </a:rPr>
              <a:t>そのために</a:t>
            </a:r>
            <a:r>
              <a:rPr lang="en-US" altLang="ja-JP" sz="3200">
                <a:latin typeface="HGSoeiKakugothicUB" panose="020B0300000000000000" pitchFamily="34" charset="-128"/>
                <a:ea typeface="HGSoeiKakugothicUB" panose="020B0300000000000000" pitchFamily="34" charset="-128"/>
              </a:rPr>
              <a:t>…</a:t>
            </a:r>
          </a:p>
          <a:p>
            <a:pPr marL="0" indent="0">
              <a:buNone/>
            </a:pPr>
            <a:r>
              <a:rPr lang="ja-JP" altLang="en-US" sz="2000">
                <a:latin typeface="HGSMinchoE" panose="020B0300000000000000" pitchFamily="34" charset="-128"/>
                <a:ea typeface="HGSMinchoE" panose="020B0300000000000000" pitchFamily="34" charset="-128"/>
              </a:rPr>
              <a:t>　</a:t>
            </a:r>
            <a:endParaRPr lang="en-US" altLang="ja-JP" sz="2000">
              <a:latin typeface="HGSMinchoE" panose="020B0300000000000000" pitchFamily="34" charset="-128"/>
              <a:ea typeface="HGSMinchoE" panose="020B0300000000000000" pitchFamily="34" charset="-128"/>
            </a:endParaRPr>
          </a:p>
          <a:p>
            <a:pPr marL="0" indent="0">
              <a:buNone/>
            </a:pPr>
            <a:r>
              <a:rPr lang="ja-JP" altLang="en-US" sz="3600">
                <a:latin typeface="HGSMinchoE" panose="020B0300000000000000" pitchFamily="34" charset="-128"/>
                <a:ea typeface="HGSMinchoE" panose="020B0300000000000000" pitchFamily="34" charset="-128"/>
              </a:rPr>
              <a:t>地域社会に目を向けて私達が地域のつながりを増やそう！</a:t>
            </a:r>
            <a:endParaRPr lang="en-US" altLang="ja-JP" sz="3600">
              <a:latin typeface="HGSMinchoE" panose="020B0300000000000000" pitchFamily="34" charset="-128"/>
              <a:ea typeface="HGSMinchoE" panose="020B0300000000000000" pitchFamily="34" charset="-128"/>
            </a:endParaRPr>
          </a:p>
        </p:txBody>
      </p:sp>
      <p:sp>
        <p:nvSpPr>
          <p:cNvPr id="4" name="矢印: 下 3">
            <a:extLst>
              <a:ext uri="{FF2B5EF4-FFF2-40B4-BE49-F238E27FC236}">
                <a16:creationId xmlns:a16="http://schemas.microsoft.com/office/drawing/2014/main" id="{47A1BB76-C64B-EE48-8A29-70FCA891679A}"/>
              </a:ext>
            </a:extLst>
          </p:cNvPr>
          <p:cNvSpPr/>
          <p:nvPr/>
        </p:nvSpPr>
        <p:spPr>
          <a:xfrm flipH="1">
            <a:off x="5206999" y="3054883"/>
            <a:ext cx="1044222" cy="1640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 name="図 6">
            <a:extLst>
              <a:ext uri="{FF2B5EF4-FFF2-40B4-BE49-F238E27FC236}">
                <a16:creationId xmlns:a16="http://schemas.microsoft.com/office/drawing/2014/main" id="{84C8B67F-1FDD-D541-A221-CEB80228D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778" y="2973934"/>
            <a:ext cx="2159000" cy="1721013"/>
          </a:xfrm>
          <a:prstGeom prst="rect">
            <a:avLst/>
          </a:prstGeom>
        </p:spPr>
      </p:pic>
    </p:spTree>
    <p:extLst>
      <p:ext uri="{BB962C8B-B14F-4D97-AF65-F5344CB8AC3E}">
        <p14:creationId xmlns:p14="http://schemas.microsoft.com/office/powerpoint/2010/main" val="56760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D84BB-D8CE-B94E-A651-1CBF3E9551A2}"/>
              </a:ext>
            </a:extLst>
          </p:cNvPr>
          <p:cNvSpPr>
            <a:spLocks noGrp="1"/>
          </p:cNvSpPr>
          <p:nvPr>
            <p:ph type="title"/>
          </p:nvPr>
        </p:nvSpPr>
        <p:spPr>
          <a:xfrm>
            <a:off x="677936" y="605013"/>
            <a:ext cx="2609953" cy="1325563"/>
          </a:xfrm>
        </p:spPr>
        <p:txBody>
          <a:bodyPr/>
          <a:lstStyle/>
          <a:p>
            <a:r>
              <a:rPr kumimoji="1" lang="en-US" altLang="ja-JP">
                <a:solidFill>
                  <a:schemeClr val="accent1">
                    <a:lumMod val="75000"/>
                  </a:schemeClr>
                </a:solidFill>
                <a:latin typeface="HGMinchoE" panose="02020809000000000000" pitchFamily="49" charset="-128"/>
                <a:ea typeface="HGMinchoE" panose="02020809000000000000" pitchFamily="49" charset="-128"/>
              </a:rPr>
              <a:t>2</a:t>
            </a:r>
            <a:r>
              <a:rPr kumimoji="1" lang="ja-JP" altLang="en-US">
                <a:solidFill>
                  <a:schemeClr val="accent1">
                    <a:lumMod val="75000"/>
                  </a:schemeClr>
                </a:solidFill>
                <a:latin typeface="HGMinchoE" panose="02020809000000000000" pitchFamily="49" charset="-128"/>
                <a:ea typeface="HGMinchoE" panose="02020809000000000000" pitchFamily="49" charset="-128"/>
              </a:rPr>
              <a:t>、方法</a:t>
            </a:r>
          </a:p>
        </p:txBody>
      </p:sp>
      <p:sp>
        <p:nvSpPr>
          <p:cNvPr id="5" name="コンテンツ プレースホルダー 4">
            <a:extLst>
              <a:ext uri="{FF2B5EF4-FFF2-40B4-BE49-F238E27FC236}">
                <a16:creationId xmlns:a16="http://schemas.microsoft.com/office/drawing/2014/main" id="{29AEED84-39C6-F34E-B2A1-88BE45959AB1}"/>
              </a:ext>
            </a:extLst>
          </p:cNvPr>
          <p:cNvSpPr>
            <a:spLocks noGrp="1"/>
          </p:cNvSpPr>
          <p:nvPr>
            <p:ph idx="1"/>
          </p:nvPr>
        </p:nvSpPr>
        <p:spPr>
          <a:xfrm>
            <a:off x="426637" y="2481252"/>
            <a:ext cx="10515600" cy="805652"/>
          </a:xfrm>
        </p:spPr>
        <p:txBody>
          <a:bodyPr>
            <a:normAutofit/>
          </a:bodyPr>
          <a:lstStyle/>
          <a:p>
            <a:pPr marL="0" indent="0">
              <a:buNone/>
            </a:pPr>
            <a:r>
              <a:rPr lang="ja-JP" altLang="en-US" sz="4800" b="1" spc="50">
                <a:ln w="9525" cmpd="sng">
                  <a:solidFill>
                    <a:schemeClr val="accent1"/>
                  </a:solidFill>
                  <a:prstDash val="solid"/>
                </a:ln>
                <a:solidFill>
                  <a:schemeClr val="accent5">
                    <a:lumMod val="75000"/>
                  </a:schemeClr>
                </a:solidFill>
                <a:effectLst>
                  <a:glow rad="38100">
                    <a:schemeClr val="accent1">
                      <a:alpha val="40000"/>
                    </a:schemeClr>
                  </a:glow>
                </a:effectLst>
              </a:rPr>
              <a:t>①</a:t>
            </a:r>
            <a:r>
              <a:rPr lang="ja-JP" altLang="en-US" sz="4000" b="1" spc="50">
                <a:ln w="9525" cmpd="sng">
                  <a:solidFill>
                    <a:schemeClr val="accent1"/>
                  </a:solidFill>
                  <a:prstDash val="solid"/>
                </a:ln>
                <a:solidFill>
                  <a:schemeClr val="accent5">
                    <a:lumMod val="75000"/>
                  </a:schemeClr>
                </a:solidFill>
                <a:effectLst>
                  <a:glow rad="38100">
                    <a:schemeClr val="accent1">
                      <a:alpha val="40000"/>
                    </a:schemeClr>
                  </a:glow>
                </a:effectLst>
              </a:rPr>
              <a:t>園児とコースター作成</a:t>
            </a:r>
          </a:p>
          <a:p>
            <a:pPr marL="0" indent="0">
              <a:buNone/>
            </a:pPr>
            <a:endParaRPr lang="ja-JP" altLang="en-US" b="1" spc="50">
              <a:ln w="9525" cmpd="sng">
                <a:solidFill>
                  <a:schemeClr val="accent1"/>
                </a:solidFill>
                <a:prstDash val="solid"/>
              </a:ln>
              <a:solidFill>
                <a:schemeClr val="accent5">
                  <a:lumMod val="75000"/>
                </a:schemeClr>
              </a:solidFill>
              <a:effectLst>
                <a:glow rad="38100">
                  <a:schemeClr val="accent1">
                    <a:alpha val="40000"/>
                  </a:schemeClr>
                </a:glow>
              </a:effectLst>
            </a:endParaRPr>
          </a:p>
          <a:p>
            <a:pPr marL="0" indent="0">
              <a:buNone/>
            </a:pPr>
            <a:endParaRPr lang="ja-JP" altLang="en-US" sz="4000" b="1" spc="50">
              <a:ln w="9525" cmpd="sng">
                <a:solidFill>
                  <a:schemeClr val="accent1"/>
                </a:solidFill>
                <a:prstDash val="solid"/>
              </a:ln>
              <a:solidFill>
                <a:schemeClr val="accent5">
                  <a:lumMod val="75000"/>
                </a:schemeClr>
              </a:solidFill>
              <a:effectLst>
                <a:glow rad="38100">
                  <a:schemeClr val="accent1">
                    <a:alpha val="40000"/>
                  </a:schemeClr>
                </a:glow>
              </a:effectLst>
            </a:endParaRPr>
          </a:p>
          <a:p>
            <a:pPr marL="0" indent="0">
              <a:buNone/>
            </a:pPr>
            <a:endParaRPr lang="ja-JP" altLang="en-US" b="1" spc="50">
              <a:ln w="9525" cmpd="sng">
                <a:solidFill>
                  <a:schemeClr val="accent1"/>
                </a:solidFill>
                <a:prstDash val="solid"/>
              </a:ln>
              <a:solidFill>
                <a:schemeClr val="accent5">
                  <a:lumMod val="75000"/>
                </a:schemeClr>
              </a:solidFill>
              <a:effectLst>
                <a:glow rad="38100">
                  <a:schemeClr val="accent1">
                    <a:alpha val="40000"/>
                  </a:schemeClr>
                </a:glow>
              </a:effectLst>
            </a:endParaRPr>
          </a:p>
          <a:p>
            <a:pPr marL="0" indent="0">
              <a:buNone/>
            </a:pPr>
            <a:endParaRPr lang="ja-JP" altLang="en-US" b="1" spc="50">
              <a:ln w="9525" cmpd="sng">
                <a:solidFill>
                  <a:schemeClr val="accent1"/>
                </a:solidFill>
                <a:prstDash val="solid"/>
              </a:ln>
              <a:solidFill>
                <a:schemeClr val="accent5">
                  <a:lumMod val="75000"/>
                </a:schemeClr>
              </a:solidFill>
              <a:effectLst>
                <a:glow rad="38100">
                  <a:schemeClr val="accent1">
                    <a:alpha val="40000"/>
                  </a:schemeClr>
                </a:glow>
              </a:effectLst>
            </a:endParaRPr>
          </a:p>
        </p:txBody>
      </p:sp>
      <p:pic>
        <p:nvPicPr>
          <p:cNvPr id="9" name="図 8">
            <a:extLst>
              <a:ext uri="{FF2B5EF4-FFF2-40B4-BE49-F238E27FC236}">
                <a16:creationId xmlns:a16="http://schemas.microsoft.com/office/drawing/2014/main" id="{03164DCC-5ABD-1540-A1F2-2FD53ECEEC5B}"/>
              </a:ext>
            </a:extLst>
          </p:cNvPr>
          <p:cNvPicPr>
            <a:picLocks noChangeAspect="1"/>
          </p:cNvPicPr>
          <p:nvPr/>
        </p:nvPicPr>
        <p:blipFill>
          <a:blip r:embed="rId3"/>
          <a:stretch>
            <a:fillRect/>
          </a:stretch>
        </p:blipFill>
        <p:spPr>
          <a:xfrm rot="1211879">
            <a:off x="8550515" y="643542"/>
            <a:ext cx="2122812" cy="2574069"/>
          </a:xfrm>
          <a:prstGeom prst="rect">
            <a:avLst/>
          </a:prstGeom>
        </p:spPr>
      </p:pic>
      <p:sp>
        <p:nvSpPr>
          <p:cNvPr id="6" name="テキスト ボックス 5">
            <a:extLst>
              <a:ext uri="{FF2B5EF4-FFF2-40B4-BE49-F238E27FC236}">
                <a16:creationId xmlns:a16="http://schemas.microsoft.com/office/drawing/2014/main" id="{435D2432-20E3-6944-AF02-BAD2A9F30800}"/>
              </a:ext>
            </a:extLst>
          </p:cNvPr>
          <p:cNvSpPr txBox="1"/>
          <p:nvPr/>
        </p:nvSpPr>
        <p:spPr>
          <a:xfrm>
            <a:off x="414867" y="4927424"/>
            <a:ext cx="11777133" cy="1477328"/>
          </a:xfrm>
          <a:prstGeom prst="rect">
            <a:avLst/>
          </a:prstGeom>
          <a:noFill/>
        </p:spPr>
        <p:txBody>
          <a:bodyPr wrap="square">
            <a:spAutoFit/>
          </a:bodyPr>
          <a:lstStyle/>
          <a:p>
            <a:pPr marL="0" indent="0">
              <a:buNone/>
            </a:pPr>
            <a:r>
              <a:rPr lang="ja-JP" altLang="en-US" sz="4500" b="1" spc="50">
                <a:ln w="9525" cmpd="sng">
                  <a:solidFill>
                    <a:schemeClr val="accent1"/>
                  </a:solidFill>
                  <a:prstDash val="solid"/>
                </a:ln>
                <a:solidFill>
                  <a:schemeClr val="accent5">
                    <a:lumMod val="75000"/>
                  </a:schemeClr>
                </a:solidFill>
                <a:effectLst>
                  <a:glow rad="38100">
                    <a:schemeClr val="accent1">
                      <a:alpha val="40000"/>
                    </a:schemeClr>
                  </a:glow>
                </a:effectLst>
              </a:rPr>
              <a:t>③保護者や地域の人との新しいコミュニティ</a:t>
            </a:r>
          </a:p>
          <a:p>
            <a:pPr marL="0" indent="0">
              <a:buNone/>
            </a:pPr>
            <a:r>
              <a:rPr lang="ja-JP" altLang="en-US" sz="4500" b="1" spc="50">
                <a:ln w="9525" cmpd="sng">
                  <a:solidFill>
                    <a:schemeClr val="accent1"/>
                  </a:solidFill>
                  <a:prstDash val="solid"/>
                </a:ln>
                <a:solidFill>
                  <a:schemeClr val="accent5">
                    <a:lumMod val="75000"/>
                  </a:schemeClr>
                </a:solidFill>
                <a:effectLst>
                  <a:glow rad="38100">
                    <a:schemeClr val="accent1">
                      <a:alpha val="40000"/>
                    </a:schemeClr>
                  </a:glow>
                </a:effectLst>
              </a:rPr>
              <a:t>　ができる</a:t>
            </a:r>
            <a:endParaRPr lang="ja-JP" altLang="en-US" sz="4500"/>
          </a:p>
        </p:txBody>
      </p:sp>
      <p:sp>
        <p:nvSpPr>
          <p:cNvPr id="7" name="テキスト ボックス 6">
            <a:extLst>
              <a:ext uri="{FF2B5EF4-FFF2-40B4-BE49-F238E27FC236}">
                <a16:creationId xmlns:a16="http://schemas.microsoft.com/office/drawing/2014/main" id="{AB5A6F23-8E90-7A48-97CB-FB00D6217B13}"/>
              </a:ext>
            </a:extLst>
          </p:cNvPr>
          <p:cNvSpPr txBox="1"/>
          <p:nvPr/>
        </p:nvSpPr>
        <p:spPr>
          <a:xfrm>
            <a:off x="426637" y="3714749"/>
            <a:ext cx="6513689" cy="784830"/>
          </a:xfrm>
          <a:prstGeom prst="rect">
            <a:avLst/>
          </a:prstGeom>
          <a:noFill/>
        </p:spPr>
        <p:txBody>
          <a:bodyPr wrap="square">
            <a:spAutoFit/>
          </a:bodyPr>
          <a:lstStyle/>
          <a:p>
            <a:r>
              <a:rPr lang="ja-JP" altLang="en-US" sz="4500" b="1" spc="50">
                <a:ln w="9525" cmpd="sng">
                  <a:solidFill>
                    <a:schemeClr val="accent1"/>
                  </a:solidFill>
                  <a:prstDash val="solid"/>
                </a:ln>
                <a:solidFill>
                  <a:schemeClr val="accent5">
                    <a:lumMod val="75000"/>
                  </a:schemeClr>
                </a:solidFill>
                <a:effectLst>
                  <a:glow rad="38100">
                    <a:schemeClr val="accent1">
                      <a:alpha val="40000"/>
                    </a:schemeClr>
                  </a:glow>
                </a:effectLst>
              </a:rPr>
              <a:t>②地域のお店に展示</a:t>
            </a:r>
            <a:endParaRPr lang="ja-JP" altLang="en-US" sz="4500"/>
          </a:p>
        </p:txBody>
      </p:sp>
    </p:spTree>
    <p:extLst>
      <p:ext uri="{BB962C8B-B14F-4D97-AF65-F5344CB8AC3E}">
        <p14:creationId xmlns:p14="http://schemas.microsoft.com/office/powerpoint/2010/main" val="23900223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A1BF2E-5B65-944D-9D1F-2FA50D94AE35}"/>
              </a:ext>
            </a:extLst>
          </p:cNvPr>
          <p:cNvSpPr>
            <a:spLocks noGrp="1"/>
          </p:cNvSpPr>
          <p:nvPr>
            <p:ph type="title"/>
          </p:nvPr>
        </p:nvSpPr>
        <p:spPr/>
        <p:txBody>
          <a:bodyPr/>
          <a:lstStyle/>
          <a:p>
            <a:r>
              <a:rPr kumimoji="1" lang="en-US" altLang="ja-JP">
                <a:solidFill>
                  <a:schemeClr val="accent1">
                    <a:lumMod val="75000"/>
                  </a:schemeClr>
                </a:solidFill>
                <a:latin typeface="HGPSoeiKakugothicUB" panose="020B0A00000000000000" pitchFamily="34" charset="-128"/>
                <a:ea typeface="HGPSoeiKakugothicUB" panose="020B0A00000000000000" pitchFamily="34" charset="-128"/>
              </a:rPr>
              <a:t>《</a:t>
            </a:r>
            <a:r>
              <a:rPr kumimoji="1" lang="ja-JP" altLang="en-US">
                <a:solidFill>
                  <a:schemeClr val="accent1">
                    <a:lumMod val="75000"/>
                  </a:schemeClr>
                </a:solidFill>
                <a:latin typeface="HGPSoeiKakugothicUB" panose="020B0A00000000000000" pitchFamily="34" charset="-128"/>
                <a:ea typeface="HGPSoeiKakugothicUB" panose="020B0A00000000000000" pitchFamily="34" charset="-128"/>
              </a:rPr>
              <a:t>コースターについて</a:t>
            </a:r>
            <a:r>
              <a:rPr kumimoji="1" lang="en-US" altLang="ja-JP">
                <a:solidFill>
                  <a:schemeClr val="accent1">
                    <a:lumMod val="75000"/>
                  </a:schemeClr>
                </a:solidFill>
                <a:latin typeface="HGPSoeiKakugothicUB" panose="020B0A00000000000000" pitchFamily="34" charset="-128"/>
                <a:ea typeface="HGPSoeiKakugothicUB" panose="020B0A00000000000000" pitchFamily="34" charset="-128"/>
              </a:rPr>
              <a:t>》</a:t>
            </a:r>
            <a:endParaRPr kumimoji="1" lang="ja-JP" altLang="en-US">
              <a:solidFill>
                <a:schemeClr val="accent1">
                  <a:lumMod val="75000"/>
                </a:schemeClr>
              </a:solidFill>
              <a:latin typeface="HGPSoeiKakugothicUB" panose="020B0A00000000000000" pitchFamily="34" charset="-128"/>
              <a:ea typeface="HGPSoeiKakugothicUB" panose="020B0A00000000000000" pitchFamily="34" charset="-128"/>
            </a:endParaRPr>
          </a:p>
        </p:txBody>
      </p:sp>
      <p:sp>
        <p:nvSpPr>
          <p:cNvPr id="3" name="コンテンツ プレースホルダー 2">
            <a:extLst>
              <a:ext uri="{FF2B5EF4-FFF2-40B4-BE49-F238E27FC236}">
                <a16:creationId xmlns:a16="http://schemas.microsoft.com/office/drawing/2014/main" id="{6E826443-711E-B24A-ADBF-519AC5C6B0FA}"/>
              </a:ext>
            </a:extLst>
          </p:cNvPr>
          <p:cNvSpPr>
            <a:spLocks noGrp="1"/>
          </p:cNvSpPr>
          <p:nvPr>
            <p:ph idx="1"/>
          </p:nvPr>
        </p:nvSpPr>
        <p:spPr>
          <a:xfrm>
            <a:off x="655986" y="2037216"/>
            <a:ext cx="10880027" cy="4820784"/>
          </a:xfrm>
        </p:spPr>
        <p:txBody>
          <a:bodyPr>
            <a:normAutofit/>
          </a:bodyPr>
          <a:lstStyle/>
          <a:p>
            <a:pPr marL="0" indent="0">
              <a:buNone/>
            </a:pPr>
            <a:r>
              <a:rPr kumimoji="1" lang="ja-JP" altLang="en-US"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rPr>
              <a:t>①裏坂の木を運び、コースターサイズに切る</a:t>
            </a:r>
            <a:endParaRPr lang="en-US" altLang="ja-JP"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endParaRPr>
          </a:p>
          <a:p>
            <a:pPr marL="0" indent="0">
              <a:buNone/>
            </a:pPr>
            <a:r>
              <a:rPr kumimoji="1" lang="ja-JP" altLang="en-US"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rPr>
              <a:t>　（</a:t>
            </a:r>
            <a:r>
              <a:rPr kumimoji="1" lang="en-US" altLang="ja-JP"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rPr>
              <a:t>MBC</a:t>
            </a:r>
            <a:r>
              <a:rPr kumimoji="1" lang="ja-JP" altLang="en-US"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rPr>
              <a:t>協力）</a:t>
            </a:r>
            <a:endParaRPr kumimoji="1" lang="en-US" altLang="ja-JP"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endParaRPr>
          </a:p>
          <a:p>
            <a:pPr marL="0" indent="0">
              <a:buNone/>
            </a:pPr>
            <a:endParaRPr lang="en-US" altLang="ja-JP"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endParaRPr>
          </a:p>
          <a:p>
            <a:pPr marL="0" indent="0">
              <a:buNone/>
            </a:pPr>
            <a:r>
              <a:rPr kumimoji="1" lang="ja-JP" altLang="en-US"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rPr>
              <a:t>②ペンで絵や模様を描く</a:t>
            </a:r>
            <a:endParaRPr kumimoji="1" lang="en-US" altLang="ja-JP"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endParaRPr>
          </a:p>
          <a:p>
            <a:pPr marL="0" indent="0">
              <a:buNone/>
            </a:pPr>
            <a:endParaRPr lang="en-US" altLang="ja-JP"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endParaRPr>
          </a:p>
          <a:p>
            <a:pPr marL="0" indent="0">
              <a:buNone/>
            </a:pPr>
            <a:r>
              <a:rPr kumimoji="1" lang="ja-JP" altLang="en-US" sz="3600">
                <a:ln w="0"/>
                <a:solidFill>
                  <a:schemeClr val="tx2">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rPr>
              <a:t>③持ち帰りニスを塗り、仕上げ</a:t>
            </a:r>
          </a:p>
        </p:txBody>
      </p:sp>
      <p:pic>
        <p:nvPicPr>
          <p:cNvPr id="5" name="図 5">
            <a:extLst>
              <a:ext uri="{FF2B5EF4-FFF2-40B4-BE49-F238E27FC236}">
                <a16:creationId xmlns:a16="http://schemas.microsoft.com/office/drawing/2014/main" id="{0A1F4758-4752-424D-815B-8DA1547DCD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16415" y="4569017"/>
            <a:ext cx="2075673" cy="2078883"/>
          </a:xfrm>
          <a:prstGeom prst="rect">
            <a:avLst/>
          </a:prstGeom>
        </p:spPr>
      </p:pic>
      <p:pic>
        <p:nvPicPr>
          <p:cNvPr id="4" name="図 4">
            <a:extLst>
              <a:ext uri="{FF2B5EF4-FFF2-40B4-BE49-F238E27FC236}">
                <a16:creationId xmlns:a16="http://schemas.microsoft.com/office/drawing/2014/main" id="{B0990A29-1178-6447-9489-5E8DDC4F852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34486" b="-6058"/>
          <a:stretch/>
        </p:blipFill>
        <p:spPr>
          <a:xfrm>
            <a:off x="9654252" y="2504051"/>
            <a:ext cx="2537748" cy="2757880"/>
          </a:xfrm>
          <a:prstGeom prst="rect">
            <a:avLst/>
          </a:prstGeom>
        </p:spPr>
      </p:pic>
    </p:spTree>
    <p:extLst>
      <p:ext uri="{BB962C8B-B14F-4D97-AF65-F5344CB8AC3E}">
        <p14:creationId xmlns:p14="http://schemas.microsoft.com/office/powerpoint/2010/main" val="105535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0EA7A942-9518-444B-B17C-F81D05C2EC52}"/>
              </a:ext>
            </a:extLst>
          </p:cNvPr>
          <p:cNvSpPr/>
          <p:nvPr/>
        </p:nvSpPr>
        <p:spPr>
          <a:xfrm>
            <a:off x="5282406" y="2364760"/>
            <a:ext cx="3573667" cy="36897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楕円 4">
            <a:extLst>
              <a:ext uri="{FF2B5EF4-FFF2-40B4-BE49-F238E27FC236}">
                <a16:creationId xmlns:a16="http://schemas.microsoft.com/office/drawing/2014/main" id="{69020C07-5813-D14C-84E6-A9D9CC2DDD5F}"/>
              </a:ext>
            </a:extLst>
          </p:cNvPr>
          <p:cNvSpPr/>
          <p:nvPr/>
        </p:nvSpPr>
        <p:spPr>
          <a:xfrm>
            <a:off x="4086909" y="596997"/>
            <a:ext cx="3573667" cy="35736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楕円 10">
            <a:extLst>
              <a:ext uri="{FF2B5EF4-FFF2-40B4-BE49-F238E27FC236}">
                <a16:creationId xmlns:a16="http://schemas.microsoft.com/office/drawing/2014/main" id="{709DDDD2-D104-8043-9574-416E888819DF}"/>
              </a:ext>
            </a:extLst>
          </p:cNvPr>
          <p:cNvSpPr/>
          <p:nvPr/>
        </p:nvSpPr>
        <p:spPr>
          <a:xfrm>
            <a:off x="2714148" y="2341826"/>
            <a:ext cx="3757277" cy="36828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吹き出し: 円形 1">
            <a:extLst>
              <a:ext uri="{FF2B5EF4-FFF2-40B4-BE49-F238E27FC236}">
                <a16:creationId xmlns:a16="http://schemas.microsoft.com/office/drawing/2014/main" id="{7B83FAAF-B2DB-694C-88CC-EC530130DAE2}"/>
              </a:ext>
            </a:extLst>
          </p:cNvPr>
          <p:cNvSpPr/>
          <p:nvPr/>
        </p:nvSpPr>
        <p:spPr>
          <a:xfrm>
            <a:off x="162865" y="1661744"/>
            <a:ext cx="3416535" cy="174605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吹き出し: 円形 2">
            <a:extLst>
              <a:ext uri="{FF2B5EF4-FFF2-40B4-BE49-F238E27FC236}">
                <a16:creationId xmlns:a16="http://schemas.microsoft.com/office/drawing/2014/main" id="{6026C7F5-8EBB-BA4A-BFAC-925F570D3638}"/>
              </a:ext>
            </a:extLst>
          </p:cNvPr>
          <p:cNvSpPr/>
          <p:nvPr/>
        </p:nvSpPr>
        <p:spPr>
          <a:xfrm rot="20125703">
            <a:off x="8881074" y="1798000"/>
            <a:ext cx="3155494" cy="173426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9" name="図 8">
            <a:extLst>
              <a:ext uri="{FF2B5EF4-FFF2-40B4-BE49-F238E27FC236}">
                <a16:creationId xmlns:a16="http://schemas.microsoft.com/office/drawing/2014/main" id="{4A85ABB2-3227-574C-9B06-E4CFB2E3FA13}"/>
              </a:ext>
            </a:extLst>
          </p:cNvPr>
          <p:cNvPicPr>
            <a:picLocks noChangeAspect="1"/>
          </p:cNvPicPr>
          <p:nvPr/>
        </p:nvPicPr>
        <p:blipFill>
          <a:blip r:embed="rId3"/>
          <a:stretch>
            <a:fillRect/>
          </a:stretch>
        </p:blipFill>
        <p:spPr>
          <a:xfrm>
            <a:off x="-57036" y="1902661"/>
            <a:ext cx="3793839" cy="1105141"/>
          </a:xfrm>
          <a:prstGeom prst="rect">
            <a:avLst/>
          </a:prstGeom>
        </p:spPr>
      </p:pic>
      <p:pic>
        <p:nvPicPr>
          <p:cNvPr id="16" name="図 15">
            <a:extLst>
              <a:ext uri="{FF2B5EF4-FFF2-40B4-BE49-F238E27FC236}">
                <a16:creationId xmlns:a16="http://schemas.microsoft.com/office/drawing/2014/main" id="{746182A3-6C5A-B14A-BE13-7F102B29C567}"/>
              </a:ext>
            </a:extLst>
          </p:cNvPr>
          <p:cNvPicPr>
            <a:picLocks noChangeAspect="1"/>
          </p:cNvPicPr>
          <p:nvPr/>
        </p:nvPicPr>
        <p:blipFill>
          <a:blip r:embed="rId4"/>
          <a:stretch>
            <a:fillRect/>
          </a:stretch>
        </p:blipFill>
        <p:spPr>
          <a:xfrm rot="20518544">
            <a:off x="8925335" y="2082342"/>
            <a:ext cx="3209372" cy="956703"/>
          </a:xfrm>
          <a:prstGeom prst="rect">
            <a:avLst/>
          </a:prstGeom>
        </p:spPr>
      </p:pic>
      <p:pic>
        <p:nvPicPr>
          <p:cNvPr id="7" name="図 6">
            <a:extLst>
              <a:ext uri="{FF2B5EF4-FFF2-40B4-BE49-F238E27FC236}">
                <a16:creationId xmlns:a16="http://schemas.microsoft.com/office/drawing/2014/main" id="{E9551D80-D0C9-D546-999E-938B87061D0A}"/>
              </a:ext>
            </a:extLst>
          </p:cNvPr>
          <p:cNvPicPr>
            <a:picLocks noChangeAspect="1"/>
          </p:cNvPicPr>
          <p:nvPr/>
        </p:nvPicPr>
        <p:blipFill>
          <a:blip r:embed="rId5"/>
          <a:stretch>
            <a:fillRect/>
          </a:stretch>
        </p:blipFill>
        <p:spPr>
          <a:xfrm>
            <a:off x="2600020" y="3880341"/>
            <a:ext cx="2889812" cy="1312548"/>
          </a:xfrm>
          <a:prstGeom prst="rect">
            <a:avLst/>
          </a:prstGeom>
        </p:spPr>
      </p:pic>
      <p:pic>
        <p:nvPicPr>
          <p:cNvPr id="10" name="図 9">
            <a:extLst>
              <a:ext uri="{FF2B5EF4-FFF2-40B4-BE49-F238E27FC236}">
                <a16:creationId xmlns:a16="http://schemas.microsoft.com/office/drawing/2014/main" id="{BE6CEC1B-BD2F-0E49-98A1-4E09FD1AD2D5}"/>
              </a:ext>
            </a:extLst>
          </p:cNvPr>
          <p:cNvPicPr>
            <a:picLocks noChangeAspect="1"/>
          </p:cNvPicPr>
          <p:nvPr/>
        </p:nvPicPr>
        <p:blipFill>
          <a:blip r:embed="rId6"/>
          <a:stretch>
            <a:fillRect/>
          </a:stretch>
        </p:blipFill>
        <p:spPr>
          <a:xfrm>
            <a:off x="4582195" y="1171753"/>
            <a:ext cx="2188790" cy="1283479"/>
          </a:xfrm>
          <a:prstGeom prst="rect">
            <a:avLst/>
          </a:prstGeom>
        </p:spPr>
      </p:pic>
      <p:pic>
        <p:nvPicPr>
          <p:cNvPr id="19" name="図 18">
            <a:extLst>
              <a:ext uri="{FF2B5EF4-FFF2-40B4-BE49-F238E27FC236}">
                <a16:creationId xmlns:a16="http://schemas.microsoft.com/office/drawing/2014/main" id="{AAF40EE0-A58B-F247-A245-52F7793F9D63}"/>
              </a:ext>
            </a:extLst>
          </p:cNvPr>
          <p:cNvPicPr>
            <a:picLocks noChangeAspect="1"/>
          </p:cNvPicPr>
          <p:nvPr/>
        </p:nvPicPr>
        <p:blipFill>
          <a:blip r:embed="rId7"/>
          <a:stretch>
            <a:fillRect/>
          </a:stretch>
        </p:blipFill>
        <p:spPr>
          <a:xfrm>
            <a:off x="6043169" y="4132749"/>
            <a:ext cx="2666294" cy="1255266"/>
          </a:xfrm>
          <a:prstGeom prst="rect">
            <a:avLst/>
          </a:prstGeom>
        </p:spPr>
      </p:pic>
      <p:sp>
        <p:nvSpPr>
          <p:cNvPr id="25" name="テキスト ボックス 24">
            <a:extLst>
              <a:ext uri="{FF2B5EF4-FFF2-40B4-BE49-F238E27FC236}">
                <a16:creationId xmlns:a16="http://schemas.microsoft.com/office/drawing/2014/main" id="{257FE64E-9857-3A4C-B0C8-6D5484502F2B}"/>
              </a:ext>
            </a:extLst>
          </p:cNvPr>
          <p:cNvSpPr txBox="1"/>
          <p:nvPr/>
        </p:nvSpPr>
        <p:spPr>
          <a:xfrm>
            <a:off x="143791" y="606288"/>
            <a:ext cx="6371166" cy="769441"/>
          </a:xfrm>
          <a:prstGeom prst="rect">
            <a:avLst/>
          </a:prstGeom>
          <a:noFill/>
        </p:spPr>
        <p:txBody>
          <a:bodyPr wrap="square">
            <a:spAutoFit/>
          </a:bodyPr>
          <a:lstStyle/>
          <a:p>
            <a:r>
              <a:rPr kumimoji="1" lang="en-US" altLang="ja-JP" sz="4400">
                <a:solidFill>
                  <a:schemeClr val="accent1">
                    <a:lumMod val="75000"/>
                  </a:schemeClr>
                </a:solidFill>
                <a:latin typeface="HGSMinchoE" panose="020B0300000000000000" pitchFamily="34" charset="-128"/>
                <a:ea typeface="HGSMinchoE" panose="020B0300000000000000" pitchFamily="34" charset="-128"/>
              </a:rPr>
              <a:t>3</a:t>
            </a:r>
            <a:r>
              <a:rPr kumimoji="1" lang="ja-JP" altLang="en-US" sz="4400">
                <a:solidFill>
                  <a:schemeClr val="accent1">
                    <a:lumMod val="75000"/>
                  </a:schemeClr>
                </a:solidFill>
                <a:latin typeface="HGSMinchoE" panose="020B0300000000000000" pitchFamily="34" charset="-128"/>
                <a:ea typeface="HGSMinchoE" panose="020B0300000000000000" pitchFamily="34" charset="-128"/>
              </a:rPr>
              <a:t>、結果</a:t>
            </a:r>
            <a:endParaRPr lang="ja-JP" altLang="en-US" sz="4400"/>
          </a:p>
        </p:txBody>
      </p:sp>
    </p:spTree>
    <p:extLst>
      <p:ext uri="{BB962C8B-B14F-4D97-AF65-F5344CB8AC3E}">
        <p14:creationId xmlns:p14="http://schemas.microsoft.com/office/powerpoint/2010/main" val="567605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a:extLst>
              <a:ext uri="{FF2B5EF4-FFF2-40B4-BE49-F238E27FC236}">
                <a16:creationId xmlns:a16="http://schemas.microsoft.com/office/drawing/2014/main" id="{B5B7DB51-F950-EF44-9E76-3968186F07F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8720" y="2884311"/>
            <a:ext cx="3180213" cy="4114800"/>
          </a:xfrm>
          <a:prstGeom prst="rect">
            <a:avLst/>
          </a:prstGeom>
        </p:spPr>
      </p:pic>
      <p:pic>
        <p:nvPicPr>
          <p:cNvPr id="18" name="図 17">
            <a:extLst>
              <a:ext uri="{FF2B5EF4-FFF2-40B4-BE49-F238E27FC236}">
                <a16:creationId xmlns:a16="http://schemas.microsoft.com/office/drawing/2014/main" id="{EE7CB3D6-E711-DA41-97DC-2E7CE36D75FE}"/>
              </a:ext>
            </a:extLst>
          </p:cNvPr>
          <p:cNvPicPr>
            <a:picLocks noChangeAspect="1"/>
          </p:cNvPicPr>
          <p:nvPr/>
        </p:nvPicPr>
        <p:blipFill>
          <a:blip r:embed="rId4"/>
          <a:stretch>
            <a:fillRect/>
          </a:stretch>
        </p:blipFill>
        <p:spPr>
          <a:xfrm>
            <a:off x="1938804" y="1437733"/>
            <a:ext cx="7005324" cy="4404373"/>
          </a:xfrm>
          <a:prstGeom prst="rect">
            <a:avLst/>
          </a:prstGeom>
        </p:spPr>
      </p:pic>
    </p:spTree>
    <p:extLst>
      <p:ext uri="{BB962C8B-B14F-4D97-AF65-F5344CB8AC3E}">
        <p14:creationId xmlns:p14="http://schemas.microsoft.com/office/powerpoint/2010/main" val="17977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楕円 14">
            <a:extLst>
              <a:ext uri="{FF2B5EF4-FFF2-40B4-BE49-F238E27FC236}">
                <a16:creationId xmlns:a16="http://schemas.microsoft.com/office/drawing/2014/main" id="{4BBFC9EB-172B-C94D-A6CD-C73F34013249}"/>
              </a:ext>
            </a:extLst>
          </p:cNvPr>
          <p:cNvSpPr/>
          <p:nvPr/>
        </p:nvSpPr>
        <p:spPr>
          <a:xfrm>
            <a:off x="9642214" y="4755398"/>
            <a:ext cx="1985811" cy="1985811"/>
          </a:xfrm>
          <a:prstGeom prst="ellipse">
            <a:avLst/>
          </a:prstGeom>
          <a:solidFill>
            <a:srgbClr val="00B05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latin typeface="HGSMinchoE" panose="02020800000000000000" pitchFamily="18" charset="-128"/>
                <a:ea typeface="HGSMinchoE" panose="02020800000000000000" pitchFamily="18" charset="-128"/>
              </a:rPr>
              <a:t>幼稚園児</a:t>
            </a:r>
          </a:p>
        </p:txBody>
      </p:sp>
      <p:sp>
        <p:nvSpPr>
          <p:cNvPr id="16" name="楕円 15">
            <a:extLst>
              <a:ext uri="{FF2B5EF4-FFF2-40B4-BE49-F238E27FC236}">
                <a16:creationId xmlns:a16="http://schemas.microsoft.com/office/drawing/2014/main" id="{11E24472-1883-C944-9713-0A02B2094467}"/>
              </a:ext>
            </a:extLst>
          </p:cNvPr>
          <p:cNvSpPr/>
          <p:nvPr/>
        </p:nvSpPr>
        <p:spPr>
          <a:xfrm>
            <a:off x="469511" y="4609891"/>
            <a:ext cx="2126235" cy="2126235"/>
          </a:xfrm>
          <a:prstGeom prst="ellipse">
            <a:avLst/>
          </a:prstGeom>
          <a:solidFill>
            <a:srgbClr val="001CF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00" b="1">
              <a:solidFill>
                <a:schemeClr val="bg1"/>
              </a:solidFill>
              <a:latin typeface="HGPSoeiKakugothicUB" panose="020B0A00000000000000" pitchFamily="34" charset="-128"/>
              <a:ea typeface="HGPSoeiKakugothicUB" panose="020B0A00000000000000" pitchFamily="34" charset="-128"/>
            </a:endParaRPr>
          </a:p>
        </p:txBody>
      </p:sp>
      <p:sp>
        <p:nvSpPr>
          <p:cNvPr id="26" name="矢印: 左右 25">
            <a:extLst>
              <a:ext uri="{FF2B5EF4-FFF2-40B4-BE49-F238E27FC236}">
                <a16:creationId xmlns:a16="http://schemas.microsoft.com/office/drawing/2014/main" id="{EDEC3EFA-1B0E-124A-ACFC-46D28225D86F}"/>
              </a:ext>
            </a:extLst>
          </p:cNvPr>
          <p:cNvSpPr/>
          <p:nvPr/>
        </p:nvSpPr>
        <p:spPr>
          <a:xfrm>
            <a:off x="3098189" y="5046514"/>
            <a:ext cx="6147411" cy="1403577"/>
          </a:xfrm>
          <a:prstGeom prst="leftRightArrow">
            <a:avLst/>
          </a:prstGeom>
          <a:solidFill>
            <a:schemeClr val="bg1"/>
          </a:solidFill>
          <a:ln w="28575">
            <a:solidFill>
              <a:schemeClr val="tx1"/>
            </a:solidFill>
            <a:prstDash val="soli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b="1">
                <a:ln w="0"/>
                <a:solidFill>
                  <a:srgbClr val="FF0000"/>
                </a:solidFill>
                <a:effectLst>
                  <a:outerShdw blurRad="38100" dist="19050" dir="2700000" algn="tl" rotWithShape="0">
                    <a:schemeClr val="dk1">
                      <a:alpha val="40000"/>
                    </a:schemeClr>
                  </a:outerShdw>
                </a:effectLst>
                <a:latin typeface="HGSoeiKakugothicUB" panose="020B0A09000000000000" pitchFamily="49" charset="-128"/>
                <a:ea typeface="HGSoeiKakugothicUB" panose="020B0A09000000000000" pitchFamily="49" charset="-128"/>
              </a:rPr>
              <a:t>私たちが作り出したい交流</a:t>
            </a:r>
          </a:p>
        </p:txBody>
      </p:sp>
      <p:sp>
        <p:nvSpPr>
          <p:cNvPr id="27" name="矢印: 左右 26">
            <a:extLst>
              <a:ext uri="{FF2B5EF4-FFF2-40B4-BE49-F238E27FC236}">
                <a16:creationId xmlns:a16="http://schemas.microsoft.com/office/drawing/2014/main" id="{0DD6CFF0-E6EE-A34E-9A73-6534765FCC57}"/>
              </a:ext>
            </a:extLst>
          </p:cNvPr>
          <p:cNvSpPr/>
          <p:nvPr/>
        </p:nvSpPr>
        <p:spPr>
          <a:xfrm rot="2712439">
            <a:off x="6383051" y="2311934"/>
            <a:ext cx="4577031" cy="1388147"/>
          </a:xfrm>
          <a:prstGeom prst="leftRightArrow">
            <a:avLst>
              <a:gd name="adj1" fmla="val 55709"/>
              <a:gd name="adj2" fmla="val 50000"/>
            </a:avLst>
          </a:prstGeom>
          <a:solidFill>
            <a:schemeClr val="bg1"/>
          </a:solidFill>
          <a:ln w="28575">
            <a:solidFill>
              <a:schemeClr val="tx1"/>
            </a:solidFill>
            <a:prstDash val="soli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ja-JP"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ja-JP" altLang="en-US"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8" name="矢印: 左右 27">
            <a:extLst>
              <a:ext uri="{FF2B5EF4-FFF2-40B4-BE49-F238E27FC236}">
                <a16:creationId xmlns:a16="http://schemas.microsoft.com/office/drawing/2014/main" id="{8B67251D-0773-0943-90CF-E1E1E49522E5}"/>
              </a:ext>
            </a:extLst>
          </p:cNvPr>
          <p:cNvSpPr/>
          <p:nvPr/>
        </p:nvSpPr>
        <p:spPr>
          <a:xfrm rot="8060757" flipV="1">
            <a:off x="1139373" y="2265686"/>
            <a:ext cx="4299051" cy="1377322"/>
          </a:xfrm>
          <a:prstGeom prst="leftRightArrow">
            <a:avLst>
              <a:gd name="adj1" fmla="val 52887"/>
              <a:gd name="adj2" fmla="val 50000"/>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HGSoeiKakugothicUB" panose="020B0A09000000000000" pitchFamily="49" charset="-128"/>
                <a:ea typeface="HGSoeiKakugothicUB" panose="020B0A09000000000000" pitchFamily="49" charset="-128"/>
              </a:rPr>
              <a:t>探究</a:t>
            </a:r>
            <a:r>
              <a:rPr lang="ja-JP" altLang="en-US" sz="2000" b="1" dirty="0" smtClean="0">
                <a:solidFill>
                  <a:schemeClr val="tx1"/>
                </a:solidFill>
                <a:latin typeface="HGSoeiKakugothicUB" panose="020B0A09000000000000" pitchFamily="49" charset="-128"/>
                <a:ea typeface="HGSoeiKakugothicUB" panose="020B0A09000000000000" pitchFamily="49" charset="-128"/>
              </a:rPr>
              <a:t>を</a:t>
            </a:r>
            <a:r>
              <a:rPr lang="ja-JP" altLang="en-US" sz="2000" b="1" dirty="0">
                <a:solidFill>
                  <a:schemeClr val="tx1"/>
                </a:solidFill>
                <a:latin typeface="HGSoeiKakugothicUB" panose="020B0A09000000000000" pitchFamily="49" charset="-128"/>
                <a:ea typeface="HGSoeiKakugothicUB" panose="020B0A09000000000000" pitchFamily="49" charset="-128"/>
              </a:rPr>
              <a:t>進めていく上での交流</a:t>
            </a:r>
          </a:p>
        </p:txBody>
      </p:sp>
      <p:sp>
        <p:nvSpPr>
          <p:cNvPr id="3" name="楕円 2">
            <a:extLst>
              <a:ext uri="{FF2B5EF4-FFF2-40B4-BE49-F238E27FC236}">
                <a16:creationId xmlns:a16="http://schemas.microsoft.com/office/drawing/2014/main" id="{38ACCB5D-9400-DB4D-B8B8-5F4C71FFD1A1}"/>
              </a:ext>
            </a:extLst>
          </p:cNvPr>
          <p:cNvSpPr/>
          <p:nvPr/>
        </p:nvSpPr>
        <p:spPr>
          <a:xfrm>
            <a:off x="4894426" y="-9322"/>
            <a:ext cx="2090110" cy="2090110"/>
          </a:xfrm>
          <a:prstGeom prst="ellipse">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latin typeface="HGSMinchoE" panose="02020800000000000000" pitchFamily="18" charset="-128"/>
                <a:ea typeface="HGSMinchoE" panose="02020800000000000000" pitchFamily="18" charset="-128"/>
              </a:rPr>
              <a:t>高校生</a:t>
            </a:r>
          </a:p>
        </p:txBody>
      </p:sp>
      <p:sp>
        <p:nvSpPr>
          <p:cNvPr id="32" name="字幕 31">
            <a:extLst>
              <a:ext uri="{FF2B5EF4-FFF2-40B4-BE49-F238E27FC236}">
                <a16:creationId xmlns:a16="http://schemas.microsoft.com/office/drawing/2014/main" id="{CB516D3C-92A0-6A44-B4B9-970F9CDF9A8E}"/>
              </a:ext>
            </a:extLst>
          </p:cNvPr>
          <p:cNvSpPr>
            <a:spLocks noGrp="1"/>
          </p:cNvSpPr>
          <p:nvPr>
            <p:ph type="subTitle" idx="1"/>
          </p:nvPr>
        </p:nvSpPr>
        <p:spPr>
          <a:xfrm rot="2709456">
            <a:off x="6766122" y="2858230"/>
            <a:ext cx="3522873" cy="907634"/>
          </a:xfrm>
        </p:spPr>
        <p:txBody>
          <a:bodyPr>
            <a:noAutofit/>
          </a:bodyPr>
          <a:lstStyle/>
          <a:p>
            <a:r>
              <a:rPr lang="ja-JP" altLang="en-US" sz="2000" b="1">
                <a:solidFill>
                  <a:schemeClr val="bg1">
                    <a:lumMod val="10000"/>
                  </a:schemeClr>
                </a:solidFill>
                <a:latin typeface="HGSoeiKakugothicUB" panose="020B0A09000000000000" pitchFamily="49" charset="-128"/>
                <a:ea typeface="HGSoeiKakugothicUB" panose="020B0A09000000000000" pitchFamily="49" charset="-128"/>
              </a:rPr>
              <a:t>コースター作りによる交流</a:t>
            </a:r>
            <a:endParaRPr lang="en-US" altLang="ja-JP" sz="2000" b="1">
              <a:solidFill>
                <a:schemeClr val="bg1">
                  <a:lumMod val="10000"/>
                </a:schemeClr>
              </a:solidFill>
              <a:latin typeface="HGSoeiKakugothicUB" panose="020B0A09000000000000" pitchFamily="49" charset="-128"/>
              <a:ea typeface="HGSoeiKakugothicUB" panose="020B0A09000000000000" pitchFamily="49" charset="-128"/>
            </a:endParaRPr>
          </a:p>
        </p:txBody>
      </p:sp>
      <p:sp>
        <p:nvSpPr>
          <p:cNvPr id="7" name="テキスト ボックス 6">
            <a:extLst>
              <a:ext uri="{FF2B5EF4-FFF2-40B4-BE49-F238E27FC236}">
                <a16:creationId xmlns:a16="http://schemas.microsoft.com/office/drawing/2014/main" id="{B2142810-A671-FD42-91EF-F84412804650}"/>
              </a:ext>
            </a:extLst>
          </p:cNvPr>
          <p:cNvSpPr txBox="1"/>
          <p:nvPr/>
        </p:nvSpPr>
        <p:spPr>
          <a:xfrm flipH="1">
            <a:off x="706596" y="5513492"/>
            <a:ext cx="1994980" cy="470593"/>
          </a:xfrm>
          <a:prstGeom prst="rect">
            <a:avLst/>
          </a:prstGeom>
          <a:noFill/>
        </p:spPr>
        <p:txBody>
          <a:bodyPr wrap="square" rtlCol="0">
            <a:spAutoFit/>
          </a:bodyPr>
          <a:lstStyle/>
          <a:p>
            <a:pPr algn="l"/>
            <a:r>
              <a:rPr lang="ja-JP" altLang="en-US" sz="2400" b="1">
                <a:solidFill>
                  <a:schemeClr val="bg1"/>
                </a:solidFill>
                <a:latin typeface="HGSMinchoE" panose="02020800000000000000" pitchFamily="18" charset="-128"/>
                <a:ea typeface="HGSMinchoE" panose="02020800000000000000" pitchFamily="18" charset="-128"/>
              </a:rPr>
              <a:t>お店の方々</a:t>
            </a:r>
          </a:p>
        </p:txBody>
      </p:sp>
      <p:sp>
        <p:nvSpPr>
          <p:cNvPr id="8" name="テキスト ボックス 7">
            <a:extLst>
              <a:ext uri="{FF2B5EF4-FFF2-40B4-BE49-F238E27FC236}">
                <a16:creationId xmlns:a16="http://schemas.microsoft.com/office/drawing/2014/main" id="{6F7E523E-E1EA-7A4D-BE48-78E2E83243F2}"/>
              </a:ext>
            </a:extLst>
          </p:cNvPr>
          <p:cNvSpPr txBox="1"/>
          <p:nvPr/>
        </p:nvSpPr>
        <p:spPr>
          <a:xfrm>
            <a:off x="194752" y="142273"/>
            <a:ext cx="2899421" cy="1046440"/>
          </a:xfrm>
          <a:prstGeom prst="rect">
            <a:avLst/>
          </a:prstGeom>
          <a:noFill/>
        </p:spPr>
        <p:txBody>
          <a:bodyPr wrap="square" rtlCol="0">
            <a:spAutoFit/>
          </a:bodyPr>
          <a:lstStyle/>
          <a:p>
            <a:r>
              <a:rPr lang="en-US" altLang="ja-JP" sz="4400">
                <a:solidFill>
                  <a:schemeClr val="accent1">
                    <a:lumMod val="75000"/>
                  </a:schemeClr>
                </a:solidFill>
                <a:latin typeface="HGPMinchoE" panose="02020800000000000000" pitchFamily="18" charset="-128"/>
                <a:ea typeface="HGPMinchoE" panose="02020800000000000000" pitchFamily="18" charset="-128"/>
              </a:rPr>
              <a:t>4</a:t>
            </a:r>
            <a:r>
              <a:rPr lang="ja-JP" altLang="en-US" sz="4400">
                <a:solidFill>
                  <a:schemeClr val="accent1">
                    <a:lumMod val="75000"/>
                  </a:schemeClr>
                </a:solidFill>
                <a:latin typeface="HGPMinchoE" panose="02020800000000000000" pitchFamily="18" charset="-128"/>
                <a:ea typeface="HGPMinchoE" panose="02020800000000000000" pitchFamily="18" charset="-128"/>
              </a:rPr>
              <a:t>、考察</a:t>
            </a:r>
          </a:p>
          <a:p>
            <a:pPr algn="l"/>
            <a:endParaRPr lang="ja-JP" altLang="en-US"/>
          </a:p>
        </p:txBody>
      </p:sp>
      <p:pic>
        <p:nvPicPr>
          <p:cNvPr id="2" name="図 3">
            <a:extLst>
              <a:ext uri="{FF2B5EF4-FFF2-40B4-BE49-F238E27FC236}">
                <a16:creationId xmlns:a16="http://schemas.microsoft.com/office/drawing/2014/main" id="{EB5A21F2-D5F7-5E44-9A9B-E3BE1938F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54" y="873915"/>
            <a:ext cx="2365868" cy="2255176"/>
          </a:xfrm>
          <a:prstGeom prst="rect">
            <a:avLst/>
          </a:prstGeom>
        </p:spPr>
      </p:pic>
      <p:pic>
        <p:nvPicPr>
          <p:cNvPr id="4" name="図 4">
            <a:extLst>
              <a:ext uri="{FF2B5EF4-FFF2-40B4-BE49-F238E27FC236}">
                <a16:creationId xmlns:a16="http://schemas.microsoft.com/office/drawing/2014/main" id="{67B8B0EC-83FE-C644-9FBA-61A937ADBCD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611" t="6072" r="22093" b="5949"/>
          <a:stretch/>
        </p:blipFill>
        <p:spPr>
          <a:xfrm>
            <a:off x="9552475" y="816884"/>
            <a:ext cx="2444773" cy="2405936"/>
          </a:xfrm>
          <a:prstGeom prst="rect">
            <a:avLst/>
          </a:prstGeom>
        </p:spPr>
      </p:pic>
      <p:pic>
        <p:nvPicPr>
          <p:cNvPr id="5" name="図 5">
            <a:extLst>
              <a:ext uri="{FF2B5EF4-FFF2-40B4-BE49-F238E27FC236}">
                <a16:creationId xmlns:a16="http://schemas.microsoft.com/office/drawing/2014/main" id="{1B2F5AB8-53E6-4D45-B244-D9796B6F58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5134" y="3811331"/>
            <a:ext cx="1590576" cy="1482861"/>
          </a:xfrm>
          <a:prstGeom prst="rect">
            <a:avLst/>
          </a:prstGeom>
        </p:spPr>
      </p:pic>
      <p:pic>
        <p:nvPicPr>
          <p:cNvPr id="6" name="図 8">
            <a:extLst>
              <a:ext uri="{FF2B5EF4-FFF2-40B4-BE49-F238E27FC236}">
                <a16:creationId xmlns:a16="http://schemas.microsoft.com/office/drawing/2014/main" id="{752A418A-91C4-E944-BABD-2E3E413B5D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70359" y="3488032"/>
            <a:ext cx="1947341" cy="1750089"/>
          </a:xfrm>
          <a:prstGeom prst="rect">
            <a:avLst/>
          </a:prstGeom>
        </p:spPr>
      </p:pic>
    </p:spTree>
    <p:extLst>
      <p:ext uri="{BB962C8B-B14F-4D97-AF65-F5344CB8AC3E}">
        <p14:creationId xmlns:p14="http://schemas.microsoft.com/office/powerpoint/2010/main" val="240666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図 12">
            <a:extLst>
              <a:ext uri="{FF2B5EF4-FFF2-40B4-BE49-F238E27FC236}">
                <a16:creationId xmlns:a16="http://schemas.microsoft.com/office/drawing/2014/main" id="{908C693B-4AFE-0641-A5B9-51A64385D48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rot="5400000">
            <a:off x="8003963" y="-75866"/>
            <a:ext cx="2342444" cy="2104166"/>
          </a:xfrm>
        </p:spPr>
      </p:pic>
      <p:sp>
        <p:nvSpPr>
          <p:cNvPr id="10" name="四角形: 角を丸くする 9">
            <a:extLst>
              <a:ext uri="{FF2B5EF4-FFF2-40B4-BE49-F238E27FC236}">
                <a16:creationId xmlns:a16="http://schemas.microsoft.com/office/drawing/2014/main" id="{F867F139-0DEE-D142-AB1B-9918C750C488}"/>
              </a:ext>
            </a:extLst>
          </p:cNvPr>
          <p:cNvSpPr/>
          <p:nvPr/>
        </p:nvSpPr>
        <p:spPr>
          <a:xfrm>
            <a:off x="1964729" y="2050650"/>
            <a:ext cx="8262539" cy="18288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D47D3A63-0028-0A46-BB06-1D6A9AD0072D}"/>
              </a:ext>
            </a:extLst>
          </p:cNvPr>
          <p:cNvSpPr>
            <a:spLocks noGrp="1"/>
          </p:cNvSpPr>
          <p:nvPr>
            <p:ph type="ctrTitle"/>
          </p:nvPr>
        </p:nvSpPr>
        <p:spPr>
          <a:xfrm>
            <a:off x="1964729" y="2594245"/>
            <a:ext cx="8262539" cy="891074"/>
          </a:xfrm>
        </p:spPr>
        <p:txBody>
          <a:bodyPr>
            <a:noAutofit/>
          </a:bodyPr>
          <a:lstStyle/>
          <a:p>
            <a:r>
              <a:rPr kumimoji="1" lang="ja-JP" altLang="en-US" b="1">
                <a:ln w="13462">
                  <a:solidFill>
                    <a:schemeClr val="bg1"/>
                  </a:solidFill>
                  <a:prstDash val="solid"/>
                </a:ln>
                <a:solidFill>
                  <a:srgbClr val="0D056B"/>
                </a:solidFill>
                <a:effectLst>
                  <a:outerShdw dist="38100" dir="2700000" algn="bl" rotWithShape="0">
                    <a:schemeClr val="accent5"/>
                  </a:outerShdw>
                </a:effectLst>
                <a:latin typeface="HGSoeiKakugothicUB" panose="020B0A09000000000000" pitchFamily="49" charset="-128"/>
                <a:ea typeface="HGSoeiKakugothicUB" panose="020B0A09000000000000" pitchFamily="49" charset="-128"/>
              </a:rPr>
              <a:t>現在コースター展示中</a:t>
            </a:r>
            <a:endParaRPr kumimoji="1" lang="ja-JP" altLang="en-US" b="1">
              <a:ln w="13462">
                <a:solidFill>
                  <a:schemeClr val="bg1"/>
                </a:solidFill>
                <a:prstDash val="solid"/>
              </a:ln>
              <a:solidFill>
                <a:srgbClr val="0D056B"/>
              </a:solidFill>
              <a:effectLst>
                <a:outerShdw dist="38100" dir="2700000" algn="bl" rotWithShape="0">
                  <a:schemeClr val="accent5"/>
                </a:outerShdw>
              </a:effectLst>
              <a:latin typeface="HGMinchoE" panose="020B0300000000000000" pitchFamily="34" charset="-128"/>
              <a:ea typeface="HGMinchoE" panose="020B0300000000000000" pitchFamily="34" charset="-128"/>
            </a:endParaRPr>
          </a:p>
        </p:txBody>
      </p:sp>
      <p:sp>
        <p:nvSpPr>
          <p:cNvPr id="14" name="字幕 13">
            <a:extLst>
              <a:ext uri="{FF2B5EF4-FFF2-40B4-BE49-F238E27FC236}">
                <a16:creationId xmlns:a16="http://schemas.microsoft.com/office/drawing/2014/main" id="{D6F3EA6F-ED2F-6949-AD4F-CC03FE39F814}"/>
              </a:ext>
            </a:extLst>
          </p:cNvPr>
          <p:cNvSpPr>
            <a:spLocks noGrp="1"/>
          </p:cNvSpPr>
          <p:nvPr>
            <p:ph type="subTitle" idx="1"/>
          </p:nvPr>
        </p:nvSpPr>
        <p:spPr>
          <a:xfrm>
            <a:off x="4247328" y="4636851"/>
            <a:ext cx="3697339" cy="1374068"/>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ja-JP" altLang="en-US" sz="4400" b="1">
                <a:ln w="0"/>
                <a:effectLst>
                  <a:outerShdw blurRad="38100" dist="19050" dir="2700000" algn="tl" rotWithShape="0">
                    <a:schemeClr val="dk1">
                      <a:alpha val="40000"/>
                    </a:schemeClr>
                  </a:outerShdw>
                </a:effectLst>
                <a:latin typeface="Abadi" panose="020B0604020104020204" pitchFamily="34" charset="0"/>
                <a:ea typeface="+mj-ea"/>
              </a:rPr>
              <a:t>大分県庄内町　かぐらちゃや</a:t>
            </a:r>
            <a:endParaRPr lang="ja-JP" altLang="en-US" sz="4400" b="1">
              <a:ln/>
              <a:solidFill>
                <a:srgbClr val="0D056B"/>
              </a:solidFill>
              <a:latin typeface="Abadi" panose="020B0604020104020204" pitchFamily="34" charset="0"/>
              <a:ea typeface="+mj-ea"/>
            </a:endParaRPr>
          </a:p>
        </p:txBody>
      </p:sp>
      <p:sp>
        <p:nvSpPr>
          <p:cNvPr id="7" name="結合子 6">
            <a:extLst>
              <a:ext uri="{FF2B5EF4-FFF2-40B4-BE49-F238E27FC236}">
                <a16:creationId xmlns:a16="http://schemas.microsoft.com/office/drawing/2014/main" id="{3EAE1711-FC5C-5940-9675-5ADD69145873}"/>
              </a:ext>
            </a:extLst>
          </p:cNvPr>
          <p:cNvSpPr/>
          <p:nvPr/>
        </p:nvSpPr>
        <p:spPr>
          <a:xfrm>
            <a:off x="9510889" y="2771690"/>
            <a:ext cx="6355644" cy="6355644"/>
          </a:xfrm>
          <a:prstGeom prst="flowChartConnector">
            <a:avLst/>
          </a:prstGeom>
          <a:solidFill>
            <a:schemeClr val="accent1">
              <a:lumMod val="40000"/>
              <a:lumOff val="60000"/>
            </a:schemeClr>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楕円 8">
            <a:extLst>
              <a:ext uri="{FF2B5EF4-FFF2-40B4-BE49-F238E27FC236}">
                <a16:creationId xmlns:a16="http://schemas.microsoft.com/office/drawing/2014/main" id="{199FE28E-AC24-1742-A349-45463309B061}"/>
              </a:ext>
            </a:extLst>
          </p:cNvPr>
          <p:cNvSpPr/>
          <p:nvPr/>
        </p:nvSpPr>
        <p:spPr>
          <a:xfrm>
            <a:off x="8157270" y="4953883"/>
            <a:ext cx="3808234" cy="3808234"/>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3" name="図 13">
            <a:extLst>
              <a:ext uri="{FF2B5EF4-FFF2-40B4-BE49-F238E27FC236}">
                <a16:creationId xmlns:a16="http://schemas.microsoft.com/office/drawing/2014/main" id="{8BF1B255-6F03-314A-8E0C-D58555DBF2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10227268" y="945735"/>
            <a:ext cx="1797967" cy="1648510"/>
          </a:xfrm>
          <a:prstGeom prst="rect">
            <a:avLst/>
          </a:prstGeom>
        </p:spPr>
      </p:pic>
      <p:pic>
        <p:nvPicPr>
          <p:cNvPr id="15" name="図 15">
            <a:extLst>
              <a:ext uri="{FF2B5EF4-FFF2-40B4-BE49-F238E27FC236}">
                <a16:creationId xmlns:a16="http://schemas.microsoft.com/office/drawing/2014/main" id="{EF54E6CB-DC09-F841-8814-84BEF553883B}"/>
              </a:ext>
            </a:extLst>
          </p:cNvPr>
          <p:cNvPicPr>
            <a:picLocks noChangeAspect="1"/>
          </p:cNvPicPr>
          <p:nvPr/>
        </p:nvPicPr>
        <p:blipFill rotWithShape="1">
          <a:blip r:embed="rId5">
            <a:extLst>
              <a:ext uri="{28A0092B-C50C-407E-A947-70E740481C1C}">
                <a14:useLocalDpi xmlns:a14="http://schemas.microsoft.com/office/drawing/2010/main" val="0"/>
              </a:ext>
            </a:extLst>
          </a:blip>
          <a:srcRect t="34026" b="12201"/>
          <a:stretch/>
        </p:blipFill>
        <p:spPr>
          <a:xfrm>
            <a:off x="22618" y="3932125"/>
            <a:ext cx="2907715" cy="2783520"/>
          </a:xfrm>
          <a:prstGeom prst="rect">
            <a:avLst/>
          </a:prstGeom>
        </p:spPr>
      </p:pic>
      <p:sp>
        <p:nvSpPr>
          <p:cNvPr id="11" name="テキスト ボックス 10">
            <a:extLst>
              <a:ext uri="{FF2B5EF4-FFF2-40B4-BE49-F238E27FC236}">
                <a16:creationId xmlns:a16="http://schemas.microsoft.com/office/drawing/2014/main" id="{C49F9A15-05A0-034C-94F8-8D8B8395BA69}"/>
              </a:ext>
            </a:extLst>
          </p:cNvPr>
          <p:cNvSpPr txBox="1"/>
          <p:nvPr/>
        </p:nvSpPr>
        <p:spPr>
          <a:xfrm>
            <a:off x="358583" y="206776"/>
            <a:ext cx="2684639" cy="830997"/>
          </a:xfrm>
          <a:prstGeom prst="rect">
            <a:avLst/>
          </a:prstGeom>
          <a:noFill/>
        </p:spPr>
        <p:txBody>
          <a:bodyPr wrap="square">
            <a:spAutoFit/>
          </a:bodyPr>
          <a:lstStyle/>
          <a:p>
            <a:r>
              <a:rPr lang="en-US" altLang="ja-JP" sz="4800">
                <a:solidFill>
                  <a:schemeClr val="accent1">
                    <a:lumMod val="75000"/>
                  </a:schemeClr>
                </a:solidFill>
                <a:effectLst/>
                <a:latin typeface="HGSMinchoE" panose="02020800000000000000" pitchFamily="18" charset="-128"/>
                <a:ea typeface="HGSMinchoE" panose="02020800000000000000" pitchFamily="18" charset="-128"/>
              </a:rPr>
              <a:t>5</a:t>
            </a:r>
            <a:r>
              <a:rPr lang="ja-JP" altLang="en-US" sz="4800">
                <a:solidFill>
                  <a:schemeClr val="accent1">
                    <a:lumMod val="75000"/>
                  </a:schemeClr>
                </a:solidFill>
                <a:effectLst/>
                <a:latin typeface="HGSMinchoE" panose="02020800000000000000" pitchFamily="18" charset="-128"/>
                <a:ea typeface="HGSMinchoE" panose="02020800000000000000" pitchFamily="18" charset="-128"/>
              </a:rPr>
              <a:t>、結果</a:t>
            </a:r>
          </a:p>
        </p:txBody>
      </p:sp>
    </p:spTree>
    <p:extLst>
      <p:ext uri="{BB962C8B-B14F-4D97-AF65-F5344CB8AC3E}">
        <p14:creationId xmlns:p14="http://schemas.microsoft.com/office/powerpoint/2010/main" val="136766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4">
            <a:extLst>
              <a:ext uri="{FF2B5EF4-FFF2-40B4-BE49-F238E27FC236}">
                <a16:creationId xmlns:a16="http://schemas.microsoft.com/office/drawing/2014/main" id="{B4CA9CF1-8D3F-F44E-BCDD-6933D6D1E918}"/>
              </a:ext>
            </a:extLst>
          </p:cNvPr>
          <p:cNvSpPr/>
          <p:nvPr/>
        </p:nvSpPr>
        <p:spPr>
          <a:xfrm>
            <a:off x="373945" y="1946370"/>
            <a:ext cx="11197166" cy="32041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964670CC-4F82-CB46-96C3-F21A53063977}"/>
              </a:ext>
            </a:extLst>
          </p:cNvPr>
          <p:cNvSpPr>
            <a:spLocks noGrp="1"/>
          </p:cNvSpPr>
          <p:nvPr>
            <p:ph type="title"/>
          </p:nvPr>
        </p:nvSpPr>
        <p:spPr>
          <a:xfrm>
            <a:off x="457200" y="619127"/>
            <a:ext cx="3536245" cy="1271764"/>
          </a:xfrm>
        </p:spPr>
        <p:txBody>
          <a:bodyPr>
            <a:normAutofit/>
          </a:bodyPr>
          <a:lstStyle/>
          <a:p>
            <a:r>
              <a:rPr kumimoji="1" lang="ja-JP" altLang="en-US" sz="4000">
                <a:ln w="0"/>
                <a:solidFill>
                  <a:schemeClr val="accent1">
                    <a:lumMod val="75000"/>
                  </a:schemeClr>
                </a:solidFill>
                <a:effectLst>
                  <a:outerShdw blurRad="38100" dist="25400" dir="5400000" algn="ctr" rotWithShape="0">
                    <a:srgbClr val="6E747A">
                      <a:alpha val="43000"/>
                    </a:srgbClr>
                  </a:outerShdw>
                </a:effectLst>
                <a:latin typeface="HGGothicE" panose="020B0909000000000000" pitchFamily="49" charset="-128"/>
                <a:ea typeface="HGGothicE" panose="020B0909000000000000" pitchFamily="49" charset="-128"/>
                <a:cs typeface="Arial" panose="020B0604020202020204" pitchFamily="34" charset="0"/>
              </a:rPr>
              <a:t>［調査概要］</a:t>
            </a:r>
          </a:p>
        </p:txBody>
      </p:sp>
      <p:sp>
        <p:nvSpPr>
          <p:cNvPr id="3" name="コンテンツ プレースホルダー 2">
            <a:extLst>
              <a:ext uri="{FF2B5EF4-FFF2-40B4-BE49-F238E27FC236}">
                <a16:creationId xmlns:a16="http://schemas.microsoft.com/office/drawing/2014/main" id="{90B2446F-3916-CB4E-AFCE-0CF4F32C8D7C}"/>
              </a:ext>
            </a:extLst>
          </p:cNvPr>
          <p:cNvSpPr>
            <a:spLocks noGrp="1"/>
          </p:cNvSpPr>
          <p:nvPr>
            <p:ph idx="1"/>
          </p:nvPr>
        </p:nvSpPr>
        <p:spPr>
          <a:xfrm>
            <a:off x="457200" y="2247900"/>
            <a:ext cx="10515600" cy="2274711"/>
          </a:xfrm>
        </p:spPr>
        <p:txBody>
          <a:bodyPr>
            <a:normAutofit fontScale="92500" lnSpcReduction="10000"/>
          </a:bodyPr>
          <a:lstStyle/>
          <a:p>
            <a:r>
              <a:rPr kumimoji="1" lang="ja-JP" altLang="en-US" sz="3200" dirty="0">
                <a:latin typeface="HGPGothicE" panose="020B0900000000000000" pitchFamily="34" charset="-128"/>
                <a:ea typeface="HGPGothicE" panose="020B0900000000000000" pitchFamily="34" charset="-128"/>
              </a:rPr>
              <a:t>お店に来た</a:t>
            </a:r>
            <a:r>
              <a:rPr lang="ja-JP" altLang="en-US" sz="3200" dirty="0">
                <a:latin typeface="HGPGothicE" panose="020B0900000000000000" pitchFamily="34" charset="-128"/>
                <a:ea typeface="HGPGothicE" panose="020B0900000000000000" pitchFamily="34" charset="-128"/>
              </a:rPr>
              <a:t>子ども園</a:t>
            </a:r>
            <a:r>
              <a:rPr kumimoji="1" lang="ja-JP" altLang="en-US" sz="3200" dirty="0">
                <a:latin typeface="HGPGothicE" panose="020B0900000000000000" pitchFamily="34" charset="-128"/>
                <a:ea typeface="HGPGothicE" panose="020B0900000000000000" pitchFamily="34" charset="-128"/>
              </a:rPr>
              <a:t>関係のお客様に任意で名簿に名前を記入</a:t>
            </a:r>
            <a:r>
              <a:rPr lang="ja-JP" altLang="en-US" sz="3200" dirty="0">
                <a:latin typeface="HGPGothicE" panose="020B0900000000000000" pitchFamily="34" charset="-128"/>
                <a:ea typeface="HGPGothicE" panose="020B0900000000000000" pitchFamily="34" charset="-128"/>
              </a:rPr>
              <a:t>し</a:t>
            </a:r>
            <a:r>
              <a:rPr kumimoji="1" lang="ja-JP" altLang="en-US" sz="3200" dirty="0">
                <a:latin typeface="HGPGothicE" panose="020B0900000000000000" pitchFamily="34" charset="-128"/>
                <a:ea typeface="HGPGothicE" panose="020B0900000000000000" pitchFamily="34" charset="-128"/>
              </a:rPr>
              <a:t>てもらう</a:t>
            </a:r>
            <a:endParaRPr kumimoji="1" lang="en-US" altLang="ja-JP" sz="3200" dirty="0">
              <a:latin typeface="HGPGothicE" panose="020B0900000000000000" pitchFamily="34" charset="-128"/>
              <a:ea typeface="HGPGothicE" panose="020B0900000000000000" pitchFamily="34" charset="-128"/>
            </a:endParaRPr>
          </a:p>
          <a:p>
            <a:endParaRPr kumimoji="1" lang="en-US" altLang="ja-JP" sz="3200" dirty="0">
              <a:latin typeface="HGPGothicE" panose="020B0900000000000000" pitchFamily="34" charset="-128"/>
              <a:ea typeface="HGPGothicE" panose="020B0900000000000000" pitchFamily="34" charset="-128"/>
            </a:endParaRPr>
          </a:p>
          <a:p>
            <a:r>
              <a:rPr lang="ja-JP" altLang="en-US" sz="3200" dirty="0">
                <a:latin typeface="HGPGothicE" panose="020B0900000000000000" pitchFamily="34" charset="-128"/>
                <a:ea typeface="HGPGothicE" panose="020B0900000000000000" pitchFamily="34" charset="-128"/>
              </a:rPr>
              <a:t>コースター展示した事によって、以前と比べてお客さんの　　　年齢層がどのように変わったかお店の人に聞く</a:t>
            </a:r>
            <a:endParaRPr lang="en-US" altLang="ja-JP" sz="3200" dirty="0">
              <a:latin typeface="HGPGothicE" panose="020B0900000000000000" pitchFamily="34" charset="-128"/>
              <a:ea typeface="HGPGothicE" panose="020B0900000000000000" pitchFamily="34" charset="-128"/>
            </a:endParaRPr>
          </a:p>
          <a:p>
            <a:endParaRPr kumimoji="1" lang="en-US" altLang="ja-JP" sz="3200" dirty="0">
              <a:latin typeface="HGPGothicE" panose="020B0900000000000000" pitchFamily="34" charset="-128"/>
              <a:ea typeface="HGPGothicE" panose="020B0900000000000000" pitchFamily="34" charset="-128"/>
            </a:endParaRPr>
          </a:p>
          <a:p>
            <a:endParaRPr kumimoji="1" lang="ja-JP" altLang="en-US" b="1" dirty="0">
              <a:latin typeface="HGMinchoE" panose="02020809000000000000" pitchFamily="49" charset="-128"/>
              <a:ea typeface="HGMinchoE" panose="02020809000000000000" pitchFamily="49" charset="-128"/>
            </a:endParaRPr>
          </a:p>
        </p:txBody>
      </p:sp>
    </p:spTree>
    <p:extLst>
      <p:ext uri="{BB962C8B-B14F-4D97-AF65-F5344CB8AC3E}">
        <p14:creationId xmlns:p14="http://schemas.microsoft.com/office/powerpoint/2010/main" val="3516931827"/>
      </p:ext>
    </p:extLst>
  </p:cSld>
  <p:clrMapOvr>
    <a:masterClrMapping/>
  </p:clrMapOvr>
</p:sld>
</file>

<file path=ppt/theme/theme1.xml><?xml version="1.0" encoding="utf-8"?>
<a:theme xmlns:a="http://schemas.openxmlformats.org/drawingml/2006/main" name="Office テーマ">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1093</Words>
  <Application>Microsoft Office PowerPoint</Application>
  <PresentationFormat>ワイド画面</PresentationFormat>
  <Paragraphs>90</Paragraphs>
  <Slides>11</Slides>
  <Notes>11</Notes>
  <HiddenSlides>0</HiddenSlides>
  <MMClips>0</MMClips>
  <ScaleCrop>false</ScaleCrop>
  <HeadingPairs>
    <vt:vector size="6" baseType="variant">
      <vt:variant>
        <vt:lpstr>使用されているフォント</vt:lpstr>
      </vt:variant>
      <vt:variant>
        <vt:i4>23</vt:i4>
      </vt:variant>
      <vt:variant>
        <vt:lpstr>テーマ</vt:lpstr>
      </vt:variant>
      <vt:variant>
        <vt:i4>1</vt:i4>
      </vt:variant>
      <vt:variant>
        <vt:lpstr>スライド タイトル</vt:lpstr>
      </vt:variant>
      <vt:variant>
        <vt:i4>11</vt:i4>
      </vt:variant>
    </vt:vector>
  </HeadingPairs>
  <TitlesOfParts>
    <vt:vector size="35" baseType="lpstr">
      <vt:lpstr>.AppleSystemUIFont</vt:lpstr>
      <vt:lpstr>.Hiragino Kaku Gothic Interface</vt:lpstr>
      <vt:lpstr>.HiraKakuInterface-W3</vt:lpstr>
      <vt:lpstr>Abadi</vt:lpstr>
      <vt:lpstr>Angsana New</vt:lpstr>
      <vt:lpstr>Gill Sans</vt:lpstr>
      <vt:lpstr>HGPGothicE</vt:lpstr>
      <vt:lpstr>HGPSoeiKakugothicUB</vt:lpstr>
      <vt:lpstr>HGPMinchoE</vt:lpstr>
      <vt:lpstr>HGSSoeiKakugothicUB</vt:lpstr>
      <vt:lpstr>HGSMinchoE</vt:lpstr>
      <vt:lpstr>HGGothicE</vt:lpstr>
      <vt:lpstr>HGSoeiKakugothicUB</vt:lpstr>
      <vt:lpstr>HGMinchoE</vt:lpstr>
      <vt:lpstr>MS Gothic</vt:lpstr>
      <vt:lpstr>MS Gothic</vt:lpstr>
      <vt:lpstr>UICTFontTextStyleBody</vt:lpstr>
      <vt:lpstr>游ゴシック</vt:lpstr>
      <vt:lpstr>游ゴシック Light</vt:lpstr>
      <vt:lpstr>Arial</vt:lpstr>
      <vt:lpstr>Calibri</vt:lpstr>
      <vt:lpstr>Calibri Light</vt:lpstr>
      <vt:lpstr>Wingdings</vt:lpstr>
      <vt:lpstr>Office テーマ</vt:lpstr>
      <vt:lpstr>PowerPoint プレゼンテーション</vt:lpstr>
      <vt:lpstr>1、課題設定の理由・探究の目的</vt:lpstr>
      <vt:lpstr>2、方法</vt:lpstr>
      <vt:lpstr>《コースターについて》</vt:lpstr>
      <vt:lpstr>PowerPoint プレゼンテーション</vt:lpstr>
      <vt:lpstr>PowerPoint プレゼンテーション</vt:lpstr>
      <vt:lpstr>PowerPoint プレゼンテーション</vt:lpstr>
      <vt:lpstr>現在コースター展示中</vt:lpstr>
      <vt:lpstr>［調査概要］</vt:lpstr>
      <vt:lpstr>［今後の展望］</vt:lpstr>
      <vt:lpstr>6、協力施設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1437村上_R4生徒_雄城台</dc:creator>
  <cp:lastModifiedBy>Windows ユーザー</cp:lastModifiedBy>
  <cp:revision>5</cp:revision>
  <dcterms:created xsi:type="dcterms:W3CDTF">2023-02-01T06:02:03Z</dcterms:created>
  <dcterms:modified xsi:type="dcterms:W3CDTF">2023-03-17T00:29:35Z</dcterms:modified>
</cp:coreProperties>
</file>