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7"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B52"/>
    <a:srgbClr val="75749E"/>
    <a:srgbClr val="6D698A"/>
    <a:srgbClr val="FFFFFF"/>
    <a:srgbClr val="A50021"/>
    <a:srgbClr val="CC700A"/>
    <a:srgbClr val="068BBA"/>
    <a:srgbClr val="0476B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6BFF2-34D9-1D47-9510-1F32D8EA67C7}" v="58" dt="2023-02-27T06:55:44.893"/>
    <p1510:client id="{EA28B314-8858-6241-9FB6-7F7C9C4A5448}" v="12" dt="2023-02-27T07:04:13.9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5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22DA42E-D0E3-418A-9235-856849CEF9D0}" type="datetimeFigureOut">
              <a:rPr kumimoji="1" lang="ja-JP" altLang="en-US" smtClean="0"/>
              <a:t>2023/3/29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4D9DCAC-003E-4C27-8DA9-BA81D2051FAC}" type="slidenum">
              <a:rPr kumimoji="1" lang="ja-JP" altLang="en-US" smtClean="0"/>
              <a:t>‹#›</a:t>
            </a:fld>
            <a:endParaRPr kumimoji="1" lang="ja-JP" altLang="en-US"/>
          </a:p>
        </p:txBody>
      </p:sp>
    </p:spTree>
    <p:extLst>
      <p:ext uri="{BB962C8B-B14F-4D97-AF65-F5344CB8AC3E}">
        <p14:creationId xmlns:p14="http://schemas.microsoft.com/office/powerpoint/2010/main" val="3463436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4D9DCAC-003E-4C27-8DA9-BA81D2051FAC}" type="slidenum">
              <a:rPr kumimoji="1" lang="ja-JP" altLang="en-US" smtClean="0"/>
              <a:t>1</a:t>
            </a:fld>
            <a:endParaRPr kumimoji="1" lang="ja-JP" altLang="en-US"/>
          </a:p>
        </p:txBody>
      </p:sp>
    </p:spTree>
    <p:extLst>
      <p:ext uri="{BB962C8B-B14F-4D97-AF65-F5344CB8AC3E}">
        <p14:creationId xmlns:p14="http://schemas.microsoft.com/office/powerpoint/2010/main" val="347699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309403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355177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429209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239852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112600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290802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386712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77830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289892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23559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C457A15-AD09-42BE-95F3-7E5D0E6462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133213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C457A15-AD09-42BE-95F3-7E5D0E6462CC}" type="datetimeFigureOut">
              <a:rPr kumimoji="1" lang="ja-JP" altLang="en-US" smtClean="0"/>
              <a:t>2023/3/29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02388C1-F7F6-4F6F-9562-27EFDEFCBFAF}" type="slidenum">
              <a:rPr kumimoji="1" lang="ja-JP" altLang="en-US" smtClean="0"/>
              <a:t>‹#›</a:t>
            </a:fld>
            <a:endParaRPr kumimoji="1" lang="ja-JP" altLang="en-US"/>
          </a:p>
        </p:txBody>
      </p:sp>
    </p:spTree>
    <p:extLst>
      <p:ext uri="{BB962C8B-B14F-4D97-AF65-F5344CB8AC3E}">
        <p14:creationId xmlns:p14="http://schemas.microsoft.com/office/powerpoint/2010/main" val="2645994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1">
            <a:extLst>
              <a:ext uri="{FF2B5EF4-FFF2-40B4-BE49-F238E27FC236}">
                <a16:creationId xmlns:a16="http://schemas.microsoft.com/office/drawing/2014/main" id="{547B6A71-7377-DD8A-94EA-28F822AF7B7D}"/>
              </a:ext>
            </a:extLst>
          </p:cNvPr>
          <p:cNvPicPr>
            <a:picLocks noChangeAspect="1"/>
          </p:cNvPicPr>
          <p:nvPr/>
        </p:nvPicPr>
        <p:blipFill rotWithShape="1">
          <a:blip r:embed="rId3"/>
          <a:srcRect l="670" t="3716" r="5036" b="7370"/>
          <a:stretch/>
        </p:blipFill>
        <p:spPr>
          <a:xfrm>
            <a:off x="-9519" y="-37753"/>
            <a:ext cx="4579989" cy="2091529"/>
          </a:xfrm>
          <a:prstGeom prst="rect">
            <a:avLst/>
          </a:prstGeom>
        </p:spPr>
      </p:pic>
      <p:sp>
        <p:nvSpPr>
          <p:cNvPr id="21" name="正方形/長方形 20">
            <a:extLst>
              <a:ext uri="{FF2B5EF4-FFF2-40B4-BE49-F238E27FC236}">
                <a16:creationId xmlns:a16="http://schemas.microsoft.com/office/drawing/2014/main" id="{6D3AF6C8-7AA4-3023-5283-F09FAC36ED5D}"/>
              </a:ext>
            </a:extLst>
          </p:cNvPr>
          <p:cNvSpPr/>
          <p:nvPr/>
        </p:nvSpPr>
        <p:spPr>
          <a:xfrm>
            <a:off x="-14751" y="2046773"/>
            <a:ext cx="2063396" cy="292054"/>
          </a:xfrm>
          <a:prstGeom prst="rect">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en-US" altLang="ja-JP" sz="1200">
                <a:latin typeface="Arial Nova" panose="020B0504020202020204" pitchFamily="34" charset="0"/>
                <a:ea typeface="MS PGothic"/>
              </a:rPr>
              <a:t>Preceding Study</a:t>
            </a:r>
            <a:endParaRPr lang="ja-JP" altLang="en-US" sz="1200">
              <a:latin typeface="Arial Nova" panose="020B0504020202020204" pitchFamily="34" charset="0"/>
              <a:ea typeface="MS PGothic"/>
            </a:endParaRPr>
          </a:p>
        </p:txBody>
      </p:sp>
      <p:pic>
        <p:nvPicPr>
          <p:cNvPr id="63" name="Picture 3">
            <a:extLst>
              <a:ext uri="{FF2B5EF4-FFF2-40B4-BE49-F238E27FC236}">
                <a16:creationId xmlns:a16="http://schemas.microsoft.com/office/drawing/2014/main" id="{192A9DCA-7504-4D61-9E8F-D1E4C736BF77}"/>
              </a:ext>
            </a:extLst>
          </p:cNvPr>
          <p:cNvPicPr>
            <a:picLocks noChangeAspect="1"/>
          </p:cNvPicPr>
          <p:nvPr/>
        </p:nvPicPr>
        <p:blipFill rotWithShape="1">
          <a:blip r:embed="rId4"/>
          <a:srcRect l="27741" t="7698" r="1757" b="6142"/>
          <a:stretch/>
        </p:blipFill>
        <p:spPr>
          <a:xfrm>
            <a:off x="3498850" y="-35025"/>
            <a:ext cx="3356943" cy="2088814"/>
          </a:xfrm>
          <a:prstGeom prst="rect">
            <a:avLst/>
          </a:prstGeom>
        </p:spPr>
      </p:pic>
      <p:sp>
        <p:nvSpPr>
          <p:cNvPr id="22" name="テキスト ボックス 19">
            <a:extLst>
              <a:ext uri="{FF2B5EF4-FFF2-40B4-BE49-F238E27FC236}">
                <a16:creationId xmlns:a16="http://schemas.microsoft.com/office/drawing/2014/main" id="{0A3C9D7D-3052-31BA-0046-B6FBFA034C60}"/>
              </a:ext>
            </a:extLst>
          </p:cNvPr>
          <p:cNvSpPr txBox="1"/>
          <p:nvPr/>
        </p:nvSpPr>
        <p:spPr>
          <a:xfrm>
            <a:off x="-40231" y="0"/>
            <a:ext cx="6923062" cy="553998"/>
          </a:xfrm>
          <a:prstGeom prst="rect">
            <a:avLst/>
          </a:prstGeom>
          <a:noFill/>
        </p:spPr>
        <p:txBody>
          <a:bodyPr wrap="square" lIns="91440" tIns="45720" rIns="91440" bIns="45720" rtlCol="0" anchor="t">
            <a:spAutoFit/>
          </a:bodyPr>
          <a:lstStyle/>
          <a:p>
            <a:pPr algn="ctr"/>
            <a:r>
              <a:rPr lang="ja-JP" altLang="en-US" dirty="0">
                <a:solidFill>
                  <a:srgbClr val="FFFFFF"/>
                </a:solidFill>
                <a:latin typeface="Arial Nova" panose="020B0504020202020204" pitchFamily="34" charset="0"/>
                <a:ea typeface="MS PGothic"/>
              </a:rPr>
              <a:t>Pleasant and unpleasant memories in zebrafish</a:t>
            </a:r>
          </a:p>
          <a:p>
            <a:pPr algn="ctr"/>
            <a:r>
              <a:rPr lang="ja-JP" altLang="en-US" sz="1200" dirty="0">
                <a:solidFill>
                  <a:srgbClr val="FFFFFF"/>
                </a:solidFill>
                <a:latin typeface="Arial Nova" panose="020B0504020202020204" pitchFamily="34" charset="0"/>
                <a:ea typeface="MS PGothic"/>
              </a:rPr>
              <a:t>Oitamaizuru High School Team Zebrafish  Ikeda Taiyo  Kuwabara Saki  Shibuya Kotoha  Mae Tomoki</a:t>
            </a:r>
            <a:endParaRPr lang="en-US" altLang="ja-JP" sz="1200" dirty="0">
              <a:solidFill>
                <a:srgbClr val="FFFFFF"/>
              </a:solidFill>
              <a:latin typeface="Arial Nova" panose="020B0504020202020204" pitchFamily="34" charset="0"/>
              <a:ea typeface="MS PGothic"/>
            </a:endParaRPr>
          </a:p>
        </p:txBody>
      </p:sp>
      <p:sp>
        <p:nvSpPr>
          <p:cNvPr id="4" name="TextBox 3">
            <a:extLst>
              <a:ext uri="{FF2B5EF4-FFF2-40B4-BE49-F238E27FC236}">
                <a16:creationId xmlns:a16="http://schemas.microsoft.com/office/drawing/2014/main" id="{E9AD5D43-83A2-F905-D1F3-574170D1A0EF}"/>
              </a:ext>
            </a:extLst>
          </p:cNvPr>
          <p:cNvSpPr txBox="1"/>
          <p:nvPr/>
        </p:nvSpPr>
        <p:spPr>
          <a:xfrm>
            <a:off x="127013" y="685207"/>
            <a:ext cx="1274941" cy="1169551"/>
          </a:xfrm>
          <a:prstGeom prst="rect">
            <a:avLst/>
          </a:prstGeom>
          <a:ln w="38100">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700" b="1">
                <a:solidFill>
                  <a:schemeClr val="tx1"/>
                </a:solidFill>
                <a:latin typeface="Arial Nova" panose="020B0504020202020204" pitchFamily="34" charset="0"/>
                <a:ea typeface="游ゴシック"/>
                <a:cs typeface="Calibri"/>
              </a:rPr>
              <a:t>Motivation</a:t>
            </a:r>
          </a:p>
          <a:p>
            <a:r>
              <a:rPr lang="ja-JP" altLang="en-US" sz="700">
                <a:solidFill>
                  <a:schemeClr val="tx1"/>
                </a:solidFill>
                <a:latin typeface="Arial Nova" panose="020B0504020202020204" pitchFamily="34" charset="0"/>
                <a:ea typeface="MS PGothic"/>
                <a:cs typeface="Calibri"/>
              </a:rPr>
              <a:t>　 The zebrafish that we breed at our school gather when we get close to the water tank.</a:t>
            </a:r>
          </a:p>
          <a:p>
            <a:r>
              <a:rPr lang="ja-JP" altLang="en-US" sz="700">
                <a:solidFill>
                  <a:schemeClr val="tx1"/>
                </a:solidFill>
                <a:latin typeface="Arial Nova" panose="020B0504020202020204" pitchFamily="34" charset="0"/>
                <a:ea typeface="MS PGothic"/>
                <a:cs typeface="+mn-lt"/>
              </a:rPr>
              <a:t>   </a:t>
            </a:r>
            <a:r>
              <a:rPr lang="ja-JP" sz="700">
                <a:latin typeface="Arial Nova" panose="020B0504020202020204" pitchFamily="34" charset="0"/>
                <a:ea typeface="+mn-lt"/>
                <a:cs typeface="+mn-lt"/>
              </a:rPr>
              <a:t>  We suspect that it can understand the human's action to give them food and judge whether human do so or not.</a:t>
            </a:r>
            <a:r>
              <a:rPr lang="ja-JP" altLang="en-US" sz="700">
                <a:latin typeface="Arial Nova" panose="020B0504020202020204" pitchFamily="34" charset="0"/>
                <a:ea typeface="+mn-lt"/>
                <a:cs typeface="+mn-lt"/>
              </a:rPr>
              <a:t> </a:t>
            </a:r>
            <a:endParaRPr lang="ja-JP" sz="700">
              <a:latin typeface="Arial Nova" panose="020B0504020202020204" pitchFamily="34" charset="0"/>
              <a:ea typeface="+mn-lt"/>
              <a:cs typeface="+mn-lt"/>
            </a:endParaRPr>
          </a:p>
        </p:txBody>
      </p:sp>
      <p:sp>
        <p:nvSpPr>
          <p:cNvPr id="5" name="TextBox 4">
            <a:extLst>
              <a:ext uri="{FF2B5EF4-FFF2-40B4-BE49-F238E27FC236}">
                <a16:creationId xmlns:a16="http://schemas.microsoft.com/office/drawing/2014/main" id="{ACCDDBBF-63B6-CAAE-14B5-30E0F3B335ED}"/>
              </a:ext>
            </a:extLst>
          </p:cNvPr>
          <p:cNvSpPr txBox="1"/>
          <p:nvPr/>
        </p:nvSpPr>
        <p:spPr>
          <a:xfrm>
            <a:off x="1491751" y="743056"/>
            <a:ext cx="1937053" cy="938719"/>
          </a:xfrm>
          <a:prstGeom prst="rect">
            <a:avLst/>
          </a:prstGeom>
          <a:ln w="38100">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700" b="1">
                <a:solidFill>
                  <a:schemeClr val="tx1"/>
                </a:solidFill>
                <a:latin typeface="Arial Nova" panose="020B0504020202020204" pitchFamily="34" charset="0"/>
                <a:ea typeface="MS PGothic"/>
                <a:cs typeface="+mn-lt"/>
              </a:rPr>
              <a:t>Purposse・Hypothesis</a:t>
            </a:r>
          </a:p>
          <a:p>
            <a:r>
              <a:rPr lang="ja-JP" altLang="en-US" sz="600">
                <a:solidFill>
                  <a:schemeClr val="tx1"/>
                </a:solidFill>
                <a:latin typeface="Arial Nova" panose="020B0504020202020204" pitchFamily="34" charset="0"/>
                <a:ea typeface="MS PGothic"/>
                <a:cs typeface="+mn-lt"/>
              </a:rPr>
              <a:t>We studied zebrafish's ability to memorize comfortable and uncomfortable.</a:t>
            </a:r>
          </a:p>
          <a:p>
            <a:r>
              <a:rPr lang="ja-JP" altLang="en-US" sz="600">
                <a:solidFill>
                  <a:schemeClr val="tx1"/>
                </a:solidFill>
                <a:latin typeface="Arial Nova" panose="020B0504020202020204" pitchFamily="34" charset="0"/>
                <a:ea typeface="MS PGothic"/>
                <a:cs typeface="+mn-lt"/>
              </a:rPr>
              <a:t>Hypothesis1:Zebrafish approach the light source when they recognize red light. </a:t>
            </a:r>
          </a:p>
          <a:p>
            <a:r>
              <a:rPr lang="ja-JP" altLang="en-US" sz="600">
                <a:solidFill>
                  <a:schemeClr val="tx1"/>
                </a:solidFill>
                <a:latin typeface="Arial Nova" panose="020B0504020202020204" pitchFamily="34" charset="0"/>
                <a:ea typeface="MS PGothic"/>
                <a:cs typeface="+mn-lt"/>
              </a:rPr>
              <a:t> Zebrafish go away from the light source when it recognize blue light .(Research 1)</a:t>
            </a:r>
            <a:endParaRPr lang="ja-JP">
              <a:solidFill>
                <a:schemeClr val="tx1"/>
              </a:solidFill>
              <a:latin typeface="Arial Nova" panose="020B0504020202020204" pitchFamily="34" charset="0"/>
            </a:endParaRPr>
          </a:p>
          <a:p>
            <a:r>
              <a:rPr lang="ja-JP" altLang="en-US" sz="600">
                <a:solidFill>
                  <a:schemeClr val="tx1"/>
                </a:solidFill>
                <a:latin typeface="Arial Nova" panose="020B0504020202020204" pitchFamily="34" charset="0"/>
                <a:ea typeface="MS PGothic"/>
                <a:cs typeface="+mn-lt"/>
              </a:rPr>
              <a:t>Hypothesis2:The stronger voitage is, the farther zebrafish go away from</a:t>
            </a:r>
            <a:r>
              <a:rPr lang="en-US" altLang="ja-JP" sz="600">
                <a:solidFill>
                  <a:schemeClr val="tx1"/>
                </a:solidFill>
                <a:latin typeface="Arial Nova" panose="020B0504020202020204" pitchFamily="34" charset="0"/>
                <a:ea typeface="MS PGothic"/>
                <a:cs typeface="+mn-lt"/>
              </a:rPr>
              <a:t> </a:t>
            </a:r>
            <a:r>
              <a:rPr lang="ja-JP" altLang="en-US" sz="600">
                <a:solidFill>
                  <a:schemeClr val="tx1"/>
                </a:solidFill>
                <a:latin typeface="Arial Nova" panose="020B0504020202020204" pitchFamily="34" charset="0"/>
                <a:ea typeface="MS PGothic"/>
                <a:cs typeface="+mn-lt"/>
              </a:rPr>
              <a:t>light source.(Research 2)</a:t>
            </a:r>
            <a:endParaRPr lang="ja-JP" altLang="en-US" sz="600">
              <a:solidFill>
                <a:schemeClr val="tx1"/>
              </a:solidFill>
              <a:latin typeface="Arial Nova" panose="020B0504020202020204" pitchFamily="34" charset="0"/>
              <a:ea typeface="MS PGothic"/>
              <a:cs typeface="Calibri"/>
            </a:endParaRPr>
          </a:p>
        </p:txBody>
      </p:sp>
      <p:sp>
        <p:nvSpPr>
          <p:cNvPr id="61" name="TextBox 4">
            <a:extLst>
              <a:ext uri="{FF2B5EF4-FFF2-40B4-BE49-F238E27FC236}">
                <a16:creationId xmlns:a16="http://schemas.microsoft.com/office/drawing/2014/main" id="{BA32582C-1EC0-4C3D-921B-27676C0AA5FF}"/>
              </a:ext>
            </a:extLst>
          </p:cNvPr>
          <p:cNvSpPr txBox="1"/>
          <p:nvPr/>
        </p:nvSpPr>
        <p:spPr>
          <a:xfrm>
            <a:off x="3930400" y="592644"/>
            <a:ext cx="1146017" cy="1323439"/>
          </a:xfrm>
          <a:prstGeom prst="rect">
            <a:avLst/>
          </a:prstGeom>
          <a:ln w="38100">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ja-JP" altLang="en-US" sz="800" b="1">
                <a:solidFill>
                  <a:schemeClr val="tx1"/>
                </a:solidFill>
                <a:latin typeface="Arial Nova" panose="020B0504020202020204" pitchFamily="34" charset="0"/>
                <a:ea typeface="游ゴシック"/>
                <a:cs typeface="Calibri"/>
              </a:rPr>
              <a:t>Result</a:t>
            </a:r>
          </a:p>
          <a:p>
            <a:r>
              <a:rPr lang="ja-JP" altLang="en-US" sz="600">
                <a:solidFill>
                  <a:schemeClr val="tx1"/>
                </a:solidFill>
                <a:latin typeface="Arial Nova" panose="020B0504020202020204" pitchFamily="34" charset="0"/>
                <a:ea typeface="游ゴシック"/>
                <a:cs typeface="Calibri"/>
              </a:rPr>
              <a:t>Zebrafish were able to recognize red and blue. They were also able to memorize the behaviors associated with them. However, they judged the marbles to be objects of  </a:t>
            </a:r>
            <a:r>
              <a:rPr lang="en-US" altLang="ja-JP" sz="600">
                <a:solidFill>
                  <a:schemeClr val="tx1"/>
                </a:solidFill>
                <a:latin typeface="Arial Nova" panose="020B0504020202020204" pitchFamily="34" charset="0"/>
                <a:ea typeface="游ゴシック"/>
                <a:cs typeface="Calibri"/>
              </a:rPr>
              <a:t>interest</a:t>
            </a:r>
            <a:r>
              <a:rPr lang="ja-JP" altLang="en-US" sz="600">
                <a:solidFill>
                  <a:schemeClr val="tx1"/>
                </a:solidFill>
                <a:latin typeface="Arial Nova" panose="020B0504020202020204" pitchFamily="34" charset="0"/>
                <a:ea typeface="游ゴシック"/>
                <a:cs typeface="Calibri"/>
              </a:rPr>
              <a:t>. We found that there were individual differences in the behaviors remembered </a:t>
            </a:r>
            <a:endParaRPr lang="ja-JP">
              <a:solidFill>
                <a:schemeClr val="tx1"/>
              </a:solidFill>
              <a:latin typeface="Arial Nova" panose="020B0504020202020204" pitchFamily="34" charset="0"/>
              <a:ea typeface="游ゴシック"/>
              <a:cs typeface="Calibri"/>
            </a:endParaRPr>
          </a:p>
          <a:p>
            <a:r>
              <a:rPr lang="ja-JP" altLang="en-US" sz="600">
                <a:solidFill>
                  <a:schemeClr val="tx1"/>
                </a:solidFill>
                <a:latin typeface="Arial Nova" panose="020B0504020202020204" pitchFamily="34" charset="0"/>
                <a:ea typeface="游ゴシック"/>
                <a:cs typeface="Calibri"/>
              </a:rPr>
              <a:t>by zebrafish.</a:t>
            </a:r>
            <a:endParaRPr lang="ja-JP">
              <a:solidFill>
                <a:schemeClr val="tx1"/>
              </a:solidFill>
              <a:latin typeface="Arial Nova" panose="020B0504020202020204" pitchFamily="34" charset="0"/>
              <a:ea typeface="游ゴシック"/>
              <a:cs typeface="Calibri"/>
            </a:endParaRPr>
          </a:p>
        </p:txBody>
      </p:sp>
      <p:sp>
        <p:nvSpPr>
          <p:cNvPr id="62" name="TextBox 4">
            <a:extLst>
              <a:ext uri="{FF2B5EF4-FFF2-40B4-BE49-F238E27FC236}">
                <a16:creationId xmlns:a16="http://schemas.microsoft.com/office/drawing/2014/main" id="{27F0A725-463C-48E6-B130-C13B38BDB33A}"/>
              </a:ext>
            </a:extLst>
          </p:cNvPr>
          <p:cNvSpPr txBox="1"/>
          <p:nvPr/>
        </p:nvSpPr>
        <p:spPr>
          <a:xfrm>
            <a:off x="5265354" y="845227"/>
            <a:ext cx="1457555" cy="846386"/>
          </a:xfrm>
          <a:prstGeom prst="rect">
            <a:avLst/>
          </a:prstGeom>
          <a:ln w="38100">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l"/>
            <a:r>
              <a:rPr lang="ja-JP" altLang="en-US" sz="700" b="1">
                <a:solidFill>
                  <a:schemeClr val="tx1"/>
                </a:solidFill>
                <a:latin typeface="Arial Nova" panose="020B0504020202020204" pitchFamily="34" charset="0"/>
                <a:ea typeface="游ゴシック"/>
                <a:cs typeface="Calibri"/>
              </a:rPr>
              <a:t>Goals</a:t>
            </a:r>
          </a:p>
          <a:p>
            <a:r>
              <a:rPr lang="ja-JP" altLang="en-US" sz="700">
                <a:solidFill>
                  <a:schemeClr val="tx1"/>
                </a:solidFill>
                <a:latin typeface="Arial Nova" panose="020B0504020202020204" pitchFamily="34" charset="0"/>
                <a:ea typeface="游ゴシック"/>
                <a:cs typeface="Calibri"/>
              </a:rPr>
              <a:t>We want to conduct the same research by multiple individuals and one individual and comfirm the difference betweet group and solitary behavior in zebrafish.</a:t>
            </a:r>
            <a:endParaRPr lang="ja-JP" altLang="en-US" sz="700" b="1">
              <a:solidFill>
                <a:schemeClr val="tx1"/>
              </a:solidFill>
              <a:latin typeface="Arial Nova" panose="020B0504020202020204" pitchFamily="34" charset="0"/>
              <a:ea typeface="游ゴシック"/>
              <a:cs typeface="Calibri"/>
            </a:endParaRPr>
          </a:p>
        </p:txBody>
      </p:sp>
      <p:sp>
        <p:nvSpPr>
          <p:cNvPr id="64" name="三角形 5">
            <a:extLst>
              <a:ext uri="{FF2B5EF4-FFF2-40B4-BE49-F238E27FC236}">
                <a16:creationId xmlns:a16="http://schemas.microsoft.com/office/drawing/2014/main" id="{8F4CB67D-173E-4682-B8C2-AEF0310530DF}"/>
              </a:ext>
            </a:extLst>
          </p:cNvPr>
          <p:cNvSpPr/>
          <p:nvPr/>
        </p:nvSpPr>
        <p:spPr>
          <a:xfrm rot="5400000">
            <a:off x="3410384" y="1135867"/>
            <a:ext cx="667283" cy="244696"/>
          </a:xfrm>
          <a:prstGeom prst="triangle">
            <a:avLst/>
          </a:prstGeom>
          <a:ln/>
        </p:spPr>
        <p:style>
          <a:lnRef idx="0">
            <a:schemeClr val="accent6"/>
          </a:lnRef>
          <a:fillRef idx="3">
            <a:schemeClr val="accent6"/>
          </a:fillRef>
          <a:effectRef idx="3">
            <a:schemeClr val="accent6"/>
          </a:effectRef>
          <a:fontRef idx="minor">
            <a:schemeClr val="lt1"/>
          </a:fontRef>
        </p:style>
        <p:txBody>
          <a:bodyPr lIns="91440" tIns="45720" rIns="91440" bIns="45720" rtlCol="0" anchor="ctr"/>
          <a:lstStyle/>
          <a:p>
            <a:pPr algn="ctr"/>
            <a:endParaRPr lang="ja-JP" altLang="en-US" sz="700">
              <a:latin typeface="Arial Nova" panose="020B0504020202020204" pitchFamily="34" charset="0"/>
            </a:endParaRPr>
          </a:p>
        </p:txBody>
      </p:sp>
      <p:cxnSp>
        <p:nvCxnSpPr>
          <p:cNvPr id="66" name="Straight Arrow Connector 1">
            <a:extLst>
              <a:ext uri="{FF2B5EF4-FFF2-40B4-BE49-F238E27FC236}">
                <a16:creationId xmlns:a16="http://schemas.microsoft.com/office/drawing/2014/main" id="{84C0A72B-5BD1-FB32-07C3-1D6CA7AD02B7}"/>
              </a:ext>
            </a:extLst>
          </p:cNvPr>
          <p:cNvCxnSpPr/>
          <p:nvPr/>
        </p:nvCxnSpPr>
        <p:spPr>
          <a:xfrm>
            <a:off x="2047524" y="2050507"/>
            <a:ext cx="30076" cy="7855493"/>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6D3AF6C8-7AA4-3023-5283-F09FAC36ED5D}"/>
              </a:ext>
            </a:extLst>
          </p:cNvPr>
          <p:cNvSpPr/>
          <p:nvPr/>
        </p:nvSpPr>
        <p:spPr>
          <a:xfrm>
            <a:off x="2048645" y="2051236"/>
            <a:ext cx="2407060" cy="292054"/>
          </a:xfrm>
          <a:prstGeom prst="rect">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ja-JP" altLang="en-US" sz="1200">
                <a:latin typeface="Arial Nova" panose="020B0504020202020204" pitchFamily="34" charset="0"/>
                <a:ea typeface="MS PGothic"/>
              </a:rPr>
              <a:t>　</a:t>
            </a:r>
          </a:p>
        </p:txBody>
      </p:sp>
      <p:sp>
        <p:nvSpPr>
          <p:cNvPr id="71" name="正方形/長方形 70">
            <a:extLst>
              <a:ext uri="{FF2B5EF4-FFF2-40B4-BE49-F238E27FC236}">
                <a16:creationId xmlns:a16="http://schemas.microsoft.com/office/drawing/2014/main" id="{6D3AF6C8-7AA4-3023-5283-F09FAC36ED5D}"/>
              </a:ext>
            </a:extLst>
          </p:cNvPr>
          <p:cNvSpPr/>
          <p:nvPr/>
        </p:nvSpPr>
        <p:spPr>
          <a:xfrm>
            <a:off x="4454941" y="2051236"/>
            <a:ext cx="2407060" cy="292054"/>
          </a:xfrm>
          <a:prstGeom prst="rect">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ja-JP" altLang="en-US" sz="1200">
                <a:latin typeface="Arial Nova" panose="020B0504020202020204" pitchFamily="34" charset="0"/>
                <a:ea typeface="MS PGothic"/>
              </a:rPr>
              <a:t>Research 2</a:t>
            </a:r>
          </a:p>
        </p:txBody>
      </p:sp>
      <p:cxnSp>
        <p:nvCxnSpPr>
          <p:cNvPr id="73" name="Straight Arrow Connector 1">
            <a:extLst>
              <a:ext uri="{FF2B5EF4-FFF2-40B4-BE49-F238E27FC236}">
                <a16:creationId xmlns:a16="http://schemas.microsoft.com/office/drawing/2014/main" id="{84C0A72B-5BD1-FB32-07C3-1D6CA7AD02B7}"/>
              </a:ext>
            </a:extLst>
          </p:cNvPr>
          <p:cNvCxnSpPr/>
          <p:nvPr/>
        </p:nvCxnSpPr>
        <p:spPr>
          <a:xfrm>
            <a:off x="4455144" y="2050506"/>
            <a:ext cx="30076" cy="7855493"/>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6D3AF6C8-7AA4-3023-5283-F09FAC36ED5D}"/>
              </a:ext>
            </a:extLst>
          </p:cNvPr>
          <p:cNvSpPr/>
          <p:nvPr/>
        </p:nvSpPr>
        <p:spPr>
          <a:xfrm>
            <a:off x="-11210" y="3437725"/>
            <a:ext cx="2063396" cy="292054"/>
          </a:xfrm>
          <a:prstGeom prst="rect">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en-US" altLang="ja-JP" sz="1200">
                <a:latin typeface="Arial Nova" panose="020B0504020202020204" pitchFamily="34" charset="0"/>
                <a:ea typeface="MS PGothic"/>
              </a:rPr>
              <a:t>About a Zebrafish</a:t>
            </a:r>
            <a:endParaRPr lang="en-US" altLang="ja-JP" sz="1200">
              <a:latin typeface="Arial Nova" panose="020B0504020202020204" pitchFamily="34" charset="0"/>
              <a:ea typeface="MS PGothic" panose="020B0600070205080204" pitchFamily="34" charset="-128"/>
            </a:endParaRPr>
          </a:p>
        </p:txBody>
      </p:sp>
      <p:sp>
        <p:nvSpPr>
          <p:cNvPr id="2" name="正方形/長方形 73">
            <a:extLst>
              <a:ext uri="{FF2B5EF4-FFF2-40B4-BE49-F238E27FC236}">
                <a16:creationId xmlns:a16="http://schemas.microsoft.com/office/drawing/2014/main" id="{3594B56F-1FFC-4840-DDC5-C667153474B0}"/>
              </a:ext>
            </a:extLst>
          </p:cNvPr>
          <p:cNvSpPr/>
          <p:nvPr/>
        </p:nvSpPr>
        <p:spPr>
          <a:xfrm>
            <a:off x="-6003" y="5124978"/>
            <a:ext cx="2063396" cy="292054"/>
          </a:xfrm>
          <a:prstGeom prst="rect">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r>
              <a:rPr lang="en-US" altLang="ja-JP" sz="1200">
                <a:latin typeface="Arial Nova" panose="020B0504020202020204" pitchFamily="34" charset="0"/>
                <a:ea typeface="MS PGothic"/>
              </a:rPr>
              <a:t>Research 1</a:t>
            </a:r>
            <a:endParaRPr lang="en-US" altLang="ja-JP" sz="1200">
              <a:latin typeface="Arial Nova" panose="020B0504020202020204" pitchFamily="34" charset="0"/>
              <a:ea typeface="MS PGothic" panose="020B0600070205080204" pitchFamily="34" charset="-128"/>
            </a:endParaRPr>
          </a:p>
        </p:txBody>
      </p:sp>
      <p:sp>
        <p:nvSpPr>
          <p:cNvPr id="3" name="テキスト ボックス 2">
            <a:extLst>
              <a:ext uri="{FF2B5EF4-FFF2-40B4-BE49-F238E27FC236}">
                <a16:creationId xmlns:a16="http://schemas.microsoft.com/office/drawing/2014/main" id="{71F4D013-E2DC-B0E7-B7C4-A2A55DD1266E}"/>
              </a:ext>
            </a:extLst>
          </p:cNvPr>
          <p:cNvSpPr txBox="1"/>
          <p:nvPr/>
        </p:nvSpPr>
        <p:spPr>
          <a:xfrm>
            <a:off x="-5012" y="3724409"/>
            <a:ext cx="204586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
                <a:latin typeface="Arial Nova" panose="020B0504020202020204" pitchFamily="34" charset="0"/>
                <a:ea typeface="游ゴシック"/>
              </a:rPr>
              <a:t>Zebrafish[scientific name; Danio rerio](Fig.1)are fresh water fish native to India whose length of body is about 5cm and it has the body color of blue stripe pattern.</a:t>
            </a:r>
            <a:endParaRPr lang="ja-JP" altLang="en-US" sz="600">
              <a:latin typeface="Arial Nova" panose="020B0504020202020204" pitchFamily="34" charset="0"/>
              <a:ea typeface="游ゴシック"/>
              <a:cs typeface="Calibri"/>
            </a:endParaRPr>
          </a:p>
          <a:p>
            <a:r>
              <a:rPr lang="ja-JP" altLang="en-US" sz="600">
                <a:latin typeface="Arial Nova" panose="020B0504020202020204" pitchFamily="34" charset="0"/>
                <a:ea typeface="游ゴシック"/>
              </a:rPr>
              <a:t>It is widely used as model animal in biological researches. It is easy to breed and the base of b</a:t>
            </a:r>
            <a:r>
              <a:rPr lang="en-US" altLang="ja-JP" sz="600">
                <a:latin typeface="Arial Nova" panose="020B0504020202020204" pitchFamily="34" charset="0"/>
                <a:ea typeface="游ゴシック"/>
              </a:rPr>
              <a:t>r</a:t>
            </a:r>
            <a:r>
              <a:rPr lang="ja-JP" altLang="en-US" sz="600">
                <a:latin typeface="Arial Nova" panose="020B0504020202020204" pitchFamily="34" charset="0"/>
                <a:ea typeface="游ゴシック"/>
              </a:rPr>
              <a:t>ain is simplicity and like human's one.</a:t>
            </a:r>
            <a:endParaRPr lang="ja-JP" altLang="en-US" sz="600">
              <a:latin typeface="Arial Nova" panose="020B0504020202020204" pitchFamily="34" charset="0"/>
              <a:ea typeface="游ゴシック"/>
              <a:cs typeface="Calibri"/>
            </a:endParaRPr>
          </a:p>
        </p:txBody>
      </p:sp>
      <p:sp>
        <p:nvSpPr>
          <p:cNvPr id="7" name="TextBox 6">
            <a:extLst>
              <a:ext uri="{FF2B5EF4-FFF2-40B4-BE49-F238E27FC236}">
                <a16:creationId xmlns:a16="http://schemas.microsoft.com/office/drawing/2014/main" id="{2DC5059D-2665-468E-CEDE-635982B6CA19}"/>
              </a:ext>
            </a:extLst>
          </p:cNvPr>
          <p:cNvSpPr txBox="1"/>
          <p:nvPr/>
        </p:nvSpPr>
        <p:spPr>
          <a:xfrm>
            <a:off x="-3227186" y="2135662"/>
            <a:ext cx="2560085" cy="10618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700">
                <a:latin typeface="Arial Nova"/>
                <a:ea typeface="游ゴシック"/>
                <a:cs typeface="Calibri"/>
              </a:rPr>
              <a:t>🐡Consequence</a:t>
            </a:r>
          </a:p>
          <a:p>
            <a:r>
              <a:rPr lang="ja-JP" sz="700">
                <a:solidFill>
                  <a:schemeClr val="accent6"/>
                </a:solidFill>
                <a:latin typeface="Arial Nova"/>
                <a:ea typeface="+mn-lt"/>
                <a:cs typeface="+mn-lt"/>
              </a:rPr>
              <a:t>Behavioral change during the 10 seconds that color is presented</a:t>
            </a:r>
            <a:endParaRPr lang="ja-JP" sz="700">
              <a:solidFill>
                <a:schemeClr val="accent6"/>
              </a:solidFill>
              <a:latin typeface="Arial Nova"/>
            </a:endParaRPr>
          </a:p>
          <a:p>
            <a:r>
              <a:rPr lang="ja-JP" altLang="en-US" sz="700">
                <a:latin typeface="Arial Nova"/>
                <a:ea typeface="游ゴシック"/>
                <a:cs typeface="Calibri"/>
              </a:rPr>
              <a:t>・Compare the first day's record and the last day's rcord in water tank 1 and 2, We couldn't see any changes.</a:t>
            </a:r>
            <a:endParaRPr lang="ja-JP" altLang="en-US" sz="700">
              <a:solidFill>
                <a:srgbClr val="FF0000"/>
              </a:solidFill>
              <a:latin typeface="Arial Nova"/>
              <a:ea typeface="游ゴシック"/>
              <a:cs typeface="Calibri"/>
            </a:endParaRPr>
          </a:p>
          <a:p>
            <a:r>
              <a:rPr lang="ja-JP" altLang="en-US" sz="700">
                <a:solidFill>
                  <a:srgbClr val="FF0000"/>
                </a:solidFill>
                <a:latin typeface="Arial Nova"/>
                <a:ea typeface="游ゴシック"/>
                <a:cs typeface="Calibri"/>
              </a:rPr>
              <a:t>※</a:t>
            </a:r>
            <a:r>
              <a:rPr lang="ja-JP" sz="700">
                <a:solidFill>
                  <a:srgbClr val="FF0000"/>
                </a:solidFill>
                <a:latin typeface="Arial Nova"/>
                <a:ea typeface="+mn-lt"/>
                <a:cs typeface="+mn-lt"/>
              </a:rPr>
              <a:t>Horizontal axis of graph</a:t>
            </a:r>
            <a:r>
              <a:rPr lang="ja-JP" altLang="en-US" sz="700">
                <a:solidFill>
                  <a:srgbClr val="FF0000"/>
                </a:solidFill>
                <a:latin typeface="Arial Nova"/>
                <a:ea typeface="+mn-lt"/>
                <a:cs typeface="+mn-lt"/>
              </a:rPr>
              <a:t> show "the time(sec)", </a:t>
            </a:r>
            <a:r>
              <a:rPr lang="en-US" altLang="ja-JP" sz="700">
                <a:solidFill>
                  <a:srgbClr val="FF0000"/>
                </a:solidFill>
                <a:latin typeface="Arial Nova"/>
                <a:ea typeface="+mn-lt"/>
                <a:cs typeface="+mn-lt"/>
              </a:rPr>
              <a:t>v</a:t>
            </a:r>
            <a:r>
              <a:rPr lang="ja-JP" sz="700">
                <a:solidFill>
                  <a:srgbClr val="FF0000"/>
                </a:solidFill>
                <a:latin typeface="Arial Nova"/>
                <a:ea typeface="+mn-lt"/>
                <a:cs typeface="+mn-lt"/>
              </a:rPr>
              <a:t>ertical </a:t>
            </a:r>
            <a:r>
              <a:rPr lang="en-US" altLang="ja-JP" sz="700">
                <a:solidFill>
                  <a:srgbClr val="FF0000"/>
                </a:solidFill>
                <a:latin typeface="Arial Nova"/>
                <a:ea typeface="+mn-lt"/>
                <a:cs typeface="+mn-lt"/>
              </a:rPr>
              <a:t>a</a:t>
            </a:r>
            <a:r>
              <a:rPr lang="ja-JP" sz="700">
                <a:solidFill>
                  <a:srgbClr val="FF0000"/>
                </a:solidFill>
                <a:latin typeface="Arial Nova"/>
                <a:ea typeface="+mn-lt"/>
                <a:cs typeface="+mn-lt"/>
              </a:rPr>
              <a:t>xis of </a:t>
            </a:r>
            <a:r>
              <a:rPr lang="en-US" altLang="ja-JP" sz="700">
                <a:solidFill>
                  <a:srgbClr val="FF0000"/>
                </a:solidFill>
                <a:latin typeface="Arial Nova"/>
                <a:ea typeface="+mn-lt"/>
                <a:cs typeface="+mn-lt"/>
              </a:rPr>
              <a:t>g</a:t>
            </a:r>
            <a:r>
              <a:rPr lang="ja-JP" sz="700">
                <a:solidFill>
                  <a:srgbClr val="FF0000"/>
                </a:solidFill>
                <a:latin typeface="Arial Nova"/>
                <a:ea typeface="+mn-lt"/>
                <a:cs typeface="+mn-lt"/>
              </a:rPr>
              <a:t>raph</a:t>
            </a:r>
            <a:r>
              <a:rPr lang="ja-JP" altLang="en-US" sz="700">
                <a:solidFill>
                  <a:srgbClr val="FF0000"/>
                </a:solidFill>
                <a:latin typeface="Arial Nova"/>
                <a:ea typeface="+mn-lt"/>
                <a:cs typeface="+mn-lt"/>
              </a:rPr>
              <a:t> show "the distance from iPad(cm) ."</a:t>
            </a:r>
            <a:endParaRPr lang="ja-JP" altLang="en-US" sz="700">
              <a:solidFill>
                <a:srgbClr val="FF0000"/>
              </a:solidFill>
              <a:latin typeface="Arial Nova"/>
              <a:ea typeface="游ゴシック"/>
              <a:cs typeface="Calibri"/>
            </a:endParaRPr>
          </a:p>
          <a:p>
            <a:endParaRPr lang="ja-JP" altLang="en-US" sz="700">
              <a:solidFill>
                <a:srgbClr val="FF0000"/>
              </a:solidFill>
              <a:latin typeface="Arial Nova"/>
              <a:ea typeface="游ゴシック"/>
              <a:cs typeface="Calibri"/>
            </a:endParaRPr>
          </a:p>
          <a:p>
            <a:endParaRPr lang="en-US" sz="700">
              <a:solidFill>
                <a:srgbClr val="FF0000"/>
              </a:solidFill>
              <a:latin typeface="Arial Nova"/>
              <a:cs typeface="Calibri"/>
            </a:endParaRPr>
          </a:p>
        </p:txBody>
      </p:sp>
      <p:sp>
        <p:nvSpPr>
          <p:cNvPr id="17" name="TextBox 16">
            <a:extLst>
              <a:ext uri="{FF2B5EF4-FFF2-40B4-BE49-F238E27FC236}">
                <a16:creationId xmlns:a16="http://schemas.microsoft.com/office/drawing/2014/main" id="{255E7BB2-141E-B847-F725-006898FEB633}"/>
              </a:ext>
            </a:extLst>
          </p:cNvPr>
          <p:cNvSpPr txBox="1"/>
          <p:nvPr/>
        </p:nvSpPr>
        <p:spPr>
          <a:xfrm>
            <a:off x="-47061" y="5411770"/>
            <a:ext cx="2110380"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700" dirty="0">
                <a:solidFill>
                  <a:srgbClr val="FF0000"/>
                </a:solidFill>
                <a:latin typeface="Arial Nova" panose="020B0504020202020204" pitchFamily="34" charset="0"/>
                <a:ea typeface="MS PGothic"/>
                <a:cs typeface="Calibri"/>
              </a:rPr>
              <a:t>🐡</a:t>
            </a:r>
            <a:r>
              <a:rPr lang="ja-JP" sz="700" dirty="0">
                <a:latin typeface="Arial Nova" panose="020B0504020202020204" pitchFamily="34" charset="0"/>
                <a:ea typeface="+mn-lt"/>
                <a:cs typeface="+mn-lt"/>
              </a:rPr>
              <a:t>Purpos</a:t>
            </a:r>
            <a:r>
              <a:rPr lang="en-US" altLang="ja-JP" sz="700" dirty="0">
                <a:latin typeface="Arial Nova" panose="020B0504020202020204" pitchFamily="34" charset="0"/>
                <a:ea typeface="+mn-lt"/>
                <a:cs typeface="+mn-lt"/>
              </a:rPr>
              <a:t>e</a:t>
            </a:r>
            <a:endParaRPr lang="ja-JP" altLang="en-US" dirty="0">
              <a:latin typeface="Arial Nova" panose="020B0504020202020204" pitchFamily="34" charset="0"/>
              <a:ea typeface="游ゴシック"/>
              <a:cs typeface="+mn-lt"/>
            </a:endParaRPr>
          </a:p>
          <a:p>
            <a:r>
              <a:rPr lang="en-US" altLang="ja-JP" sz="700" dirty="0">
                <a:latin typeface="Arial Nova" panose="020B0504020202020204" pitchFamily="34" charset="0"/>
                <a:ea typeface="+mn-lt"/>
                <a:cs typeface="+mn-lt"/>
              </a:rPr>
              <a:t>To reveal </a:t>
            </a:r>
            <a:r>
              <a:rPr lang="ja-JP" sz="700" dirty="0">
                <a:latin typeface="Arial Nova" panose="020B0504020202020204" pitchFamily="34" charset="0"/>
                <a:ea typeface="+mn-lt"/>
                <a:cs typeface="+mn-lt"/>
              </a:rPr>
              <a:t>zebrafish's ability to</a:t>
            </a:r>
            <a:r>
              <a:rPr lang="ja-JP" altLang="en-US" sz="700" dirty="0">
                <a:latin typeface="Arial Nova" panose="020B0504020202020204" pitchFamily="34" charset="0"/>
                <a:ea typeface="+mn-lt"/>
                <a:cs typeface="+mn-lt"/>
              </a:rPr>
              <a:t> </a:t>
            </a:r>
            <a:r>
              <a:rPr lang="ja-JP" sz="700" dirty="0">
                <a:latin typeface="Arial Nova" panose="020B0504020202020204" pitchFamily="34" charset="0"/>
                <a:ea typeface="+mn-lt"/>
                <a:cs typeface="+mn-lt"/>
              </a:rPr>
              <a:t>memorize</a:t>
            </a:r>
            <a:r>
              <a:rPr lang="ja-JP" altLang="en-US" sz="700" dirty="0">
                <a:latin typeface="Arial Nova" panose="020B0504020202020204" pitchFamily="34" charset="0"/>
                <a:ea typeface="+mn-lt"/>
                <a:cs typeface="+mn-lt"/>
              </a:rPr>
              <a:t> </a:t>
            </a:r>
            <a:r>
              <a:rPr lang="ja-JP" sz="700" dirty="0">
                <a:latin typeface="Arial Nova" panose="020B0504020202020204" pitchFamily="34" charset="0"/>
                <a:ea typeface="+mn-lt"/>
                <a:cs typeface="+mn-lt"/>
              </a:rPr>
              <a:t>comfortable</a:t>
            </a:r>
            <a:r>
              <a:rPr lang="ja-JP" altLang="en-US" sz="700" dirty="0">
                <a:latin typeface="Arial Nova" panose="020B0504020202020204" pitchFamily="34" charset="0"/>
                <a:ea typeface="+mn-lt"/>
                <a:cs typeface="+mn-lt"/>
              </a:rPr>
              <a:t> </a:t>
            </a:r>
            <a:r>
              <a:rPr lang="ja-JP" sz="700" dirty="0">
                <a:latin typeface="Arial Nova" panose="020B0504020202020204" pitchFamily="34" charset="0"/>
                <a:ea typeface="+mn-lt"/>
                <a:cs typeface="+mn-lt"/>
              </a:rPr>
              <a:t>and uncomfortable</a:t>
            </a:r>
            <a:endParaRPr lang="ja-JP" dirty="0">
              <a:latin typeface="Arial Nova" panose="020B0504020202020204" pitchFamily="34" charset="0"/>
              <a:ea typeface="游ゴシック"/>
            </a:endParaRPr>
          </a:p>
          <a:p>
            <a:r>
              <a:rPr lang="ja-JP" altLang="en-US" sz="700" dirty="0">
                <a:solidFill>
                  <a:srgbClr val="FF0000"/>
                </a:solidFill>
                <a:latin typeface="Arial Nova" panose="020B0504020202020204" pitchFamily="34" charset="0"/>
                <a:ea typeface="MS PGothic"/>
                <a:cs typeface="Calibri"/>
              </a:rPr>
              <a:t>🐡</a:t>
            </a:r>
            <a:r>
              <a:rPr lang="ja-JP" altLang="en-US" sz="700" dirty="0">
                <a:latin typeface="Arial Nova" panose="020B0504020202020204" pitchFamily="34" charset="0"/>
                <a:ea typeface="MS PGothic"/>
                <a:cs typeface="Calibri"/>
              </a:rPr>
              <a:t>Materials &amp; Method</a:t>
            </a:r>
          </a:p>
          <a:p>
            <a:r>
              <a:rPr lang="ja-JP" altLang="en-US" sz="700" dirty="0">
                <a:latin typeface="Arial Nova" panose="020B0504020202020204" pitchFamily="34" charset="0"/>
                <a:ea typeface="MS PGothic"/>
                <a:cs typeface="Calibri"/>
              </a:rPr>
              <a:t>・</a:t>
            </a:r>
            <a:r>
              <a:rPr lang="ja-JP" altLang="en-US" sz="700" dirty="0">
                <a:solidFill>
                  <a:srgbClr val="002060"/>
                </a:solidFill>
                <a:latin typeface="Arial Nova" panose="020B0504020202020204" pitchFamily="34" charset="0"/>
                <a:ea typeface="MS PGothic"/>
                <a:cs typeface="Calibri"/>
              </a:rPr>
              <a:t>Target</a:t>
            </a:r>
            <a:r>
              <a:rPr lang="ja-JP" altLang="en-US" sz="700" dirty="0">
                <a:latin typeface="Arial Nova" panose="020B0504020202020204" pitchFamily="34" charset="0"/>
                <a:ea typeface="MS PGothic"/>
                <a:cs typeface="Calibri"/>
              </a:rPr>
              <a:t>　10 adult zebrafish</a:t>
            </a:r>
          </a:p>
          <a:p>
            <a:r>
              <a:rPr lang="ja-JP" altLang="en-US" sz="700" dirty="0">
                <a:latin typeface="Arial Nova" panose="020B0504020202020204" pitchFamily="34" charset="0"/>
                <a:ea typeface="MS PGothic"/>
                <a:cs typeface="Calibri"/>
              </a:rPr>
              <a:t>・</a:t>
            </a:r>
            <a:r>
              <a:rPr lang="ja-JP" altLang="en-US" sz="700" dirty="0">
                <a:solidFill>
                  <a:srgbClr val="002060"/>
                </a:solidFill>
                <a:latin typeface="Arial Nova" panose="020B0504020202020204" pitchFamily="34" charset="0"/>
                <a:ea typeface="MS PGothic"/>
                <a:cs typeface="Calibri"/>
              </a:rPr>
              <a:t>Time</a:t>
            </a:r>
            <a:r>
              <a:rPr lang="ja-JP" altLang="en-US" sz="700" dirty="0">
                <a:latin typeface="Arial Nova" panose="020B0504020202020204" pitchFamily="34" charset="0"/>
                <a:ea typeface="MS PGothic"/>
                <a:cs typeface="Calibri"/>
              </a:rPr>
              <a:t>　7:30 and 17:0</a:t>
            </a:r>
            <a:r>
              <a:rPr lang="en-US" altLang="ja-JP" sz="700" dirty="0">
                <a:latin typeface="Arial Nova" panose="020B0504020202020204" pitchFamily="34" charset="0"/>
                <a:ea typeface="MS PGothic"/>
                <a:cs typeface="Calibri"/>
              </a:rPr>
              <a:t>0</a:t>
            </a:r>
            <a:r>
              <a:rPr lang="ja-JP" altLang="en-US" sz="700" dirty="0">
                <a:latin typeface="Arial Nova" panose="020B0504020202020204" pitchFamily="34" charset="0"/>
                <a:ea typeface="MS PGothic"/>
                <a:cs typeface="Calibri"/>
              </a:rPr>
              <a:t>（for20 minutes）　　            </a:t>
            </a:r>
            <a:endParaRPr lang="en-US" altLang="ja-JP" sz="700" dirty="0">
              <a:latin typeface="Arial Nova" panose="020B0504020202020204" pitchFamily="34" charset="0"/>
              <a:ea typeface="MS PGothic"/>
              <a:cs typeface="Calibri"/>
            </a:endParaRPr>
          </a:p>
          <a:p>
            <a:r>
              <a:rPr lang="ja-JP" altLang="en-US" sz="700" dirty="0">
                <a:latin typeface="Arial Nova" panose="020B0504020202020204" pitchFamily="34" charset="0"/>
                <a:ea typeface="MS PGothic"/>
                <a:cs typeface="Calibri"/>
              </a:rPr>
              <a:t>　　　　　confirmation is at 12:30</a:t>
            </a:r>
            <a:endParaRPr lang="ja-JP" altLang="en-US" sz="700" dirty="0">
              <a:latin typeface="Arial Nova" panose="020B0504020202020204" pitchFamily="34" charset="0"/>
              <a:ea typeface="游ゴシック"/>
              <a:cs typeface="Calibri"/>
            </a:endParaRPr>
          </a:p>
          <a:p>
            <a:r>
              <a:rPr lang="ja-JP" sz="700" dirty="0">
                <a:latin typeface="Arial Nova" panose="020B0504020202020204" pitchFamily="34" charset="0"/>
                <a:ea typeface="+mn-lt"/>
                <a:cs typeface="+mn-lt"/>
              </a:rPr>
              <a:t>・</a:t>
            </a:r>
            <a:r>
              <a:rPr lang="en-US" altLang="ja-JP" sz="700" dirty="0">
                <a:solidFill>
                  <a:srgbClr val="002060"/>
                </a:solidFill>
                <a:latin typeface="Arial Nova" panose="020B0504020202020204" pitchFamily="34" charset="0"/>
                <a:ea typeface="+mn-lt"/>
                <a:cs typeface="+mn-lt"/>
              </a:rPr>
              <a:t>Place</a:t>
            </a:r>
            <a:r>
              <a:rPr lang="ja-JP" sz="700" dirty="0">
                <a:latin typeface="Arial Nova" panose="020B0504020202020204" pitchFamily="34" charset="0"/>
                <a:ea typeface="+mn-lt"/>
                <a:cs typeface="+mn-lt"/>
              </a:rPr>
              <a:t>　</a:t>
            </a:r>
            <a:r>
              <a:rPr lang="en-US" altLang="ja-JP" sz="700" dirty="0">
                <a:latin typeface="Arial Nova" panose="020B0504020202020204" pitchFamily="34" charset="0"/>
                <a:ea typeface="+mn-lt"/>
                <a:cs typeface="+mn-lt"/>
              </a:rPr>
              <a:t>Biology staff room</a:t>
            </a:r>
            <a:endParaRPr lang="ja-JP" sz="700" dirty="0">
              <a:latin typeface="Arial Nova" panose="020B0504020202020204" pitchFamily="34" charset="0"/>
              <a:ea typeface="+mn-lt"/>
              <a:cs typeface="+mn-lt"/>
            </a:endParaRPr>
          </a:p>
          <a:p>
            <a:r>
              <a:rPr lang="ja-JP" sz="700" dirty="0">
                <a:latin typeface="Arial Nova" panose="020B0504020202020204" pitchFamily="34" charset="0"/>
                <a:ea typeface="+mn-lt"/>
                <a:cs typeface="+mn-lt"/>
              </a:rPr>
              <a:t>・</a:t>
            </a:r>
            <a:r>
              <a:rPr lang="en-US" altLang="ja-JP" sz="700" dirty="0">
                <a:solidFill>
                  <a:srgbClr val="002060"/>
                </a:solidFill>
                <a:latin typeface="Arial Nova" panose="020B0504020202020204" pitchFamily="34" charset="0"/>
                <a:ea typeface="+mn-lt"/>
                <a:cs typeface="+mn-lt"/>
              </a:rPr>
              <a:t>Research item</a:t>
            </a:r>
            <a:r>
              <a:rPr lang="ja-JP" sz="700" dirty="0">
                <a:solidFill>
                  <a:srgbClr val="002060"/>
                </a:solidFill>
                <a:latin typeface="Arial Nova" panose="020B0504020202020204" pitchFamily="34" charset="0"/>
                <a:ea typeface="+mn-lt"/>
                <a:cs typeface="+mn-lt"/>
              </a:rPr>
              <a:t>　</a:t>
            </a:r>
            <a:endParaRPr lang="ja-JP" altLang="en-US" sz="700" dirty="0">
              <a:solidFill>
                <a:srgbClr val="002060"/>
              </a:solidFill>
              <a:latin typeface="Arial Nova" panose="020B0504020202020204" pitchFamily="34" charset="0"/>
              <a:ea typeface="+mn-lt"/>
              <a:cs typeface="+mn-lt"/>
            </a:endParaRPr>
          </a:p>
          <a:p>
            <a:r>
              <a:rPr lang="en-US" altLang="ja-JP" sz="700" dirty="0">
                <a:latin typeface="Arial Nova" panose="020B0504020202020204" pitchFamily="34" charset="0"/>
                <a:ea typeface="+mn-lt"/>
                <a:cs typeface="+mn-lt"/>
              </a:rPr>
              <a:t>　➀10 seconds of color presented,</a:t>
            </a:r>
            <a:endParaRPr lang="ja-JP" altLang="en-US" sz="700" dirty="0">
              <a:latin typeface="Arial Nova" panose="020B0504020202020204" pitchFamily="34" charset="0"/>
              <a:ea typeface="+mn-lt"/>
              <a:cs typeface="+mn-lt"/>
            </a:endParaRPr>
          </a:p>
          <a:p>
            <a:r>
              <a:rPr lang="ja-JP" sz="700" dirty="0">
                <a:latin typeface="Arial Nova" panose="020B0504020202020204" pitchFamily="34" charset="0"/>
                <a:ea typeface="+mn-lt"/>
                <a:cs typeface="+mn-lt"/>
              </a:rPr>
              <a:t>　</a:t>
            </a:r>
            <a:r>
              <a:rPr lang="en-US" altLang="ja-JP" sz="700" dirty="0">
                <a:latin typeface="Arial Nova" panose="020B0504020202020204" pitchFamily="34" charset="0"/>
                <a:ea typeface="+mn-lt"/>
                <a:cs typeface="+mn-lt"/>
              </a:rPr>
              <a:t>Black to Red(Blue), Red</a:t>
            </a:r>
            <a:r>
              <a:rPr lang="ja-JP" sz="700" dirty="0">
                <a:latin typeface="Arial Nova" panose="020B0504020202020204" pitchFamily="34" charset="0"/>
                <a:ea typeface="+mn-lt"/>
                <a:cs typeface="+mn-lt"/>
              </a:rPr>
              <a:t>(</a:t>
            </a:r>
            <a:r>
              <a:rPr lang="en-US" altLang="ja-JP" sz="700" dirty="0">
                <a:latin typeface="Arial Nova" panose="020B0504020202020204" pitchFamily="34" charset="0"/>
                <a:ea typeface="+mn-lt"/>
                <a:cs typeface="+mn-lt"/>
              </a:rPr>
              <a:t>Blue</a:t>
            </a:r>
            <a:r>
              <a:rPr lang="ja-JP" sz="700" dirty="0">
                <a:latin typeface="Arial Nova" panose="020B0504020202020204" pitchFamily="34" charset="0"/>
                <a:ea typeface="+mn-lt"/>
                <a:cs typeface="+mn-lt"/>
              </a:rPr>
              <a:t>)</a:t>
            </a:r>
            <a:r>
              <a:rPr lang="ja-JP" altLang="en-US" sz="700" dirty="0">
                <a:latin typeface="Arial Nova" panose="020B0504020202020204" pitchFamily="34" charset="0"/>
                <a:ea typeface="+mn-lt"/>
                <a:cs typeface="+mn-lt"/>
              </a:rPr>
              <a:t> to Black</a:t>
            </a:r>
            <a:endParaRPr lang="en-US" altLang="ja-JP" sz="700" dirty="0">
              <a:latin typeface="Arial Nova" panose="020B0504020202020204" pitchFamily="34" charset="0"/>
              <a:ea typeface="+mn-lt"/>
              <a:cs typeface="+mn-lt"/>
            </a:endParaRPr>
          </a:p>
          <a:p>
            <a:r>
              <a:rPr lang="ja-JP" altLang="en-US" sz="700" dirty="0">
                <a:latin typeface="Arial Nova" panose="020B0504020202020204" pitchFamily="34" charset="0"/>
                <a:ea typeface="+mn-lt"/>
                <a:cs typeface="+mn-lt"/>
              </a:rPr>
              <a:t>　➁5 seconds to switch</a:t>
            </a:r>
          </a:p>
          <a:p>
            <a:r>
              <a:rPr lang="ja-JP" sz="700" dirty="0">
                <a:latin typeface="Arial Nova" panose="020B0504020202020204" pitchFamily="34" charset="0"/>
                <a:ea typeface="+mn-lt"/>
                <a:cs typeface="+mn-lt"/>
              </a:rPr>
              <a:t>（</a:t>
            </a:r>
            <a:r>
              <a:rPr lang="en-US" altLang="ja-JP" sz="700" dirty="0">
                <a:latin typeface="Arial Nova" panose="020B0504020202020204" pitchFamily="34" charset="0"/>
                <a:ea typeface="+mn-lt"/>
                <a:cs typeface="+mn-lt"/>
              </a:rPr>
              <a:t>Drop them in when switching colors</a:t>
            </a:r>
            <a:r>
              <a:rPr lang="ja-JP" sz="700" dirty="0">
                <a:latin typeface="Arial Nova" panose="020B0504020202020204" pitchFamily="34" charset="0"/>
                <a:ea typeface="+mn-lt"/>
                <a:cs typeface="+mn-lt"/>
              </a:rPr>
              <a:t>）</a:t>
            </a:r>
          </a:p>
          <a:p>
            <a:r>
              <a:rPr lang="ja-JP" altLang="en-US" sz="700" dirty="0">
                <a:latin typeface="Arial Nova" panose="020B0504020202020204" pitchFamily="34" charset="0"/>
                <a:ea typeface="MS PGothic"/>
                <a:cs typeface="Calibri"/>
              </a:rPr>
              <a:t>・</a:t>
            </a:r>
            <a:r>
              <a:rPr lang="en-US" altLang="ja-JP" sz="700" dirty="0">
                <a:solidFill>
                  <a:srgbClr val="002060"/>
                </a:solidFill>
                <a:latin typeface="Arial Nova" panose="020B0504020202020204" pitchFamily="34" charset="0"/>
                <a:ea typeface="MS PGothic"/>
                <a:cs typeface="Calibri"/>
              </a:rPr>
              <a:t>M</a:t>
            </a:r>
            <a:r>
              <a:rPr lang="ja-JP" altLang="en-US" sz="700" dirty="0">
                <a:solidFill>
                  <a:srgbClr val="002060"/>
                </a:solidFill>
                <a:latin typeface="Arial Nova" panose="020B0504020202020204" pitchFamily="34" charset="0"/>
                <a:ea typeface="MS PGothic"/>
                <a:cs typeface="Calibri"/>
              </a:rPr>
              <a:t>ethod</a:t>
            </a:r>
            <a:endParaRPr lang="ja-JP" altLang="en-US" sz="700" dirty="0">
              <a:solidFill>
                <a:srgbClr val="002060"/>
              </a:solidFill>
              <a:latin typeface="Arial Nova" panose="020B0504020202020204" pitchFamily="34" charset="0"/>
              <a:ea typeface="MS PGothic"/>
              <a:cs typeface="+mn-lt"/>
            </a:endParaRPr>
          </a:p>
          <a:p>
            <a:r>
              <a:rPr lang="ja-JP" altLang="en-US" sz="700" dirty="0">
                <a:latin typeface="Arial Nova" panose="020B0504020202020204" pitchFamily="34" charset="0"/>
                <a:ea typeface="MS PGothic"/>
                <a:cs typeface="+mn-lt"/>
              </a:rPr>
              <a:t> ①Feed them when we show the red light</a:t>
            </a:r>
            <a:endParaRPr lang="ja-JP" sz="700" dirty="0">
              <a:latin typeface="Arial Nova" panose="020B0504020202020204" pitchFamily="34" charset="0"/>
              <a:ea typeface="MS PGothic"/>
              <a:cs typeface="+mn-lt"/>
            </a:endParaRPr>
          </a:p>
          <a:p>
            <a:r>
              <a:rPr lang="ja-JP" altLang="en-US" sz="700" dirty="0">
                <a:latin typeface="Arial Nova" panose="020B0504020202020204" pitchFamily="34" charset="0"/>
                <a:ea typeface="MS PGothic"/>
                <a:cs typeface="+mn-lt"/>
              </a:rPr>
              <a:t> ②Drop the marbles when we show the blue light　　</a:t>
            </a:r>
            <a:endParaRPr lang="en-US" altLang="ja-JP" sz="700" dirty="0">
              <a:latin typeface="Arial Nova" panose="020B0504020202020204" pitchFamily="34" charset="0"/>
              <a:ea typeface="MS PGothic"/>
              <a:cs typeface="+mn-lt"/>
            </a:endParaRPr>
          </a:p>
          <a:p>
            <a:r>
              <a:rPr lang="ja-JP" altLang="en-US" sz="700" dirty="0">
                <a:latin typeface="Arial Nova" panose="020B0504020202020204" pitchFamily="34" charset="0"/>
                <a:ea typeface="MS PGothic"/>
                <a:cs typeface="+mn-lt"/>
              </a:rPr>
              <a:t>　　(Fig. 2)</a:t>
            </a:r>
            <a:endParaRPr lang="ja-JP" sz="700" dirty="0">
              <a:latin typeface="Arial Nova" panose="020B0504020202020204" pitchFamily="34" charset="0"/>
              <a:ea typeface="MS PGothic"/>
              <a:cs typeface="+mn-lt"/>
            </a:endParaRPr>
          </a:p>
          <a:p>
            <a:r>
              <a:rPr lang="ja-JP" altLang="en-US" sz="700" dirty="0">
                <a:solidFill>
                  <a:srgbClr val="FF0000"/>
                </a:solidFill>
                <a:latin typeface="Arial Nova" panose="020B0504020202020204" pitchFamily="34" charset="0"/>
                <a:ea typeface="MS PGothic"/>
                <a:cs typeface="Calibri"/>
              </a:rPr>
              <a:t>🐡</a:t>
            </a:r>
            <a:r>
              <a:rPr lang="ja-JP" altLang="en-US" sz="700" dirty="0">
                <a:latin typeface="Arial Nova" panose="020B0504020202020204" pitchFamily="34" charset="0"/>
                <a:ea typeface="MS PGothic"/>
                <a:cs typeface="Calibri"/>
              </a:rPr>
              <a:t>Survey flow</a:t>
            </a:r>
          </a:p>
          <a:p>
            <a:endParaRPr lang="ja-JP" altLang="en-US" sz="700" dirty="0">
              <a:latin typeface="Arial Nova" panose="020B0504020202020204" pitchFamily="34" charset="0"/>
              <a:ea typeface="MS PGothic"/>
              <a:cs typeface="Calibri"/>
            </a:endParaRPr>
          </a:p>
          <a:p>
            <a:endParaRPr lang="ja-JP" sz="700" dirty="0">
              <a:latin typeface="Arial Nova" panose="020B0504020202020204" pitchFamily="34" charset="0"/>
              <a:ea typeface="MS PGothic"/>
              <a:cs typeface="Calibri"/>
            </a:endParaRPr>
          </a:p>
        </p:txBody>
      </p:sp>
      <p:sp>
        <p:nvSpPr>
          <p:cNvPr id="20" name="TextBox 19">
            <a:extLst>
              <a:ext uri="{FF2B5EF4-FFF2-40B4-BE49-F238E27FC236}">
                <a16:creationId xmlns:a16="http://schemas.microsoft.com/office/drawing/2014/main" id="{EC5EF30C-F2A0-902F-8962-EFAD873B08F7}"/>
              </a:ext>
            </a:extLst>
          </p:cNvPr>
          <p:cNvSpPr txBox="1"/>
          <p:nvPr/>
        </p:nvSpPr>
        <p:spPr>
          <a:xfrm>
            <a:off x="-3435998" y="5173969"/>
            <a:ext cx="2068849"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700">
                <a:solidFill>
                  <a:srgbClr val="FF0000"/>
                </a:solidFill>
                <a:latin typeface="MS PGothic"/>
                <a:ea typeface="MS PGothic"/>
                <a:cs typeface="Calibri"/>
              </a:rPr>
              <a:t>🐡</a:t>
            </a:r>
            <a:r>
              <a:rPr lang="ja-JP" altLang="en-US" sz="700">
                <a:latin typeface="MS PGothic"/>
                <a:ea typeface="MS PGothic"/>
                <a:cs typeface="Calibri"/>
              </a:rPr>
              <a:t>目</a:t>
            </a:r>
            <a:r>
              <a:rPr lang="ja-JP" sz="700">
                <a:latin typeface="MS PGothic"/>
                <a:ea typeface="MS PGothic"/>
                <a:cs typeface="Calibri"/>
              </a:rPr>
              <a:t>的</a:t>
            </a:r>
            <a:endParaRPr lang="ja-JP" altLang="en-US" sz="700">
              <a:latin typeface="MS PGothic"/>
              <a:ea typeface="MS PGothic"/>
              <a:cs typeface="Calibri"/>
            </a:endParaRPr>
          </a:p>
          <a:p>
            <a:r>
              <a:rPr lang="ja-JP" altLang="en-US" sz="700">
                <a:latin typeface="MS PGothic"/>
                <a:ea typeface="MS PGothic"/>
                <a:cs typeface="Calibri"/>
              </a:rPr>
              <a:t>　ゼブラフィッシュの「快」と「不快」に対する記憶能力を明らかにするため</a:t>
            </a:r>
          </a:p>
          <a:p>
            <a:pPr algn="l"/>
            <a:r>
              <a:rPr lang="ja-JP" altLang="en-US" sz="700">
                <a:solidFill>
                  <a:srgbClr val="FF0000"/>
                </a:solidFill>
                <a:latin typeface="MS PGothic"/>
                <a:ea typeface="MS PGothic"/>
                <a:cs typeface="Calibri"/>
              </a:rPr>
              <a:t>🐡</a:t>
            </a:r>
            <a:r>
              <a:rPr lang="ja-JP" altLang="en-US" sz="700">
                <a:latin typeface="MS PGothic"/>
                <a:ea typeface="MS PGothic"/>
                <a:cs typeface="Calibri"/>
              </a:rPr>
              <a:t>方法</a:t>
            </a:r>
            <a:endParaRPr lang="ja-JP" sz="700"/>
          </a:p>
          <a:p>
            <a:r>
              <a:rPr lang="ja-JP" altLang="en-US" sz="700">
                <a:latin typeface="MS PGothic"/>
                <a:ea typeface="MS PGothic"/>
                <a:cs typeface="Calibri"/>
              </a:rPr>
              <a:t>・対象　ゼブラフィッシュ成体10個体</a:t>
            </a:r>
          </a:p>
          <a:p>
            <a:r>
              <a:rPr lang="ja-JP" altLang="en-US" sz="700">
                <a:latin typeface="MS PGothic"/>
                <a:ea typeface="MS PGothic"/>
                <a:cs typeface="Calibri"/>
              </a:rPr>
              <a:t>・時間　7時30分，17時から約20分間，確認は12時30分</a:t>
            </a:r>
          </a:p>
          <a:p>
            <a:r>
              <a:rPr lang="ja-JP" altLang="en-US" sz="700">
                <a:latin typeface="MS PGothic"/>
                <a:ea typeface="MS PGothic"/>
                <a:cs typeface="Calibri"/>
              </a:rPr>
              <a:t>・方法</a:t>
            </a:r>
            <a:endParaRPr lang="ja-JP" sz="700">
              <a:latin typeface="MS PGothic"/>
              <a:ea typeface="MS PGothic"/>
              <a:cs typeface="+mn-lt"/>
            </a:endParaRPr>
          </a:p>
          <a:p>
            <a:r>
              <a:rPr lang="ja-JP" sz="700">
                <a:latin typeface="MS PGothic"/>
                <a:ea typeface="MS PGothic"/>
                <a:cs typeface="+mn-lt"/>
              </a:rPr>
              <a:t>　赤色の光を</a:t>
            </a:r>
            <a:r>
              <a:rPr lang="ja-JP" altLang="en-US" sz="700">
                <a:latin typeface="MS PGothic"/>
                <a:ea typeface="MS PGothic"/>
                <a:cs typeface="+mn-lt"/>
              </a:rPr>
              <a:t>提示</a:t>
            </a:r>
            <a:r>
              <a:rPr lang="ja-JP" sz="700">
                <a:latin typeface="MS PGothic"/>
                <a:ea typeface="MS PGothic"/>
                <a:cs typeface="+mn-lt"/>
              </a:rPr>
              <a:t>したときに餌</a:t>
            </a:r>
            <a:r>
              <a:rPr lang="ja-JP" altLang="en-US" sz="700">
                <a:latin typeface="MS PGothic"/>
                <a:ea typeface="MS PGothic"/>
                <a:cs typeface="+mn-lt"/>
              </a:rPr>
              <a:t>を与え、</a:t>
            </a:r>
            <a:r>
              <a:rPr lang="ja-JP" sz="700">
                <a:latin typeface="MS PGothic"/>
                <a:ea typeface="MS PGothic"/>
                <a:cs typeface="+mn-lt"/>
              </a:rPr>
              <a:t>青色の光を</a:t>
            </a:r>
            <a:r>
              <a:rPr lang="ja-JP" altLang="en-US" sz="700">
                <a:latin typeface="MS PGothic"/>
                <a:ea typeface="MS PGothic"/>
                <a:cs typeface="+mn-lt"/>
              </a:rPr>
              <a:t>提示</a:t>
            </a:r>
            <a:r>
              <a:rPr lang="ja-JP" sz="700">
                <a:latin typeface="MS PGothic"/>
                <a:ea typeface="MS PGothic"/>
                <a:cs typeface="+mn-lt"/>
              </a:rPr>
              <a:t>し</a:t>
            </a:r>
            <a:r>
              <a:rPr lang="ja-JP" altLang="en-US" sz="700">
                <a:latin typeface="MS PGothic"/>
                <a:ea typeface="MS PGothic"/>
                <a:cs typeface="+mn-lt"/>
              </a:rPr>
              <a:t>　</a:t>
            </a:r>
            <a:r>
              <a:rPr lang="ja-JP" sz="700">
                <a:latin typeface="MS PGothic"/>
                <a:ea typeface="MS PGothic"/>
                <a:cs typeface="+mn-lt"/>
              </a:rPr>
              <a:t>たとき</a:t>
            </a:r>
            <a:r>
              <a:rPr lang="ja-JP" altLang="en-US" sz="700">
                <a:latin typeface="MS PGothic"/>
                <a:ea typeface="MS PGothic"/>
                <a:cs typeface="+mn-lt"/>
              </a:rPr>
              <a:t>に</a:t>
            </a:r>
            <a:r>
              <a:rPr lang="ja-JP" sz="700">
                <a:latin typeface="MS PGothic"/>
                <a:ea typeface="MS PGothic"/>
                <a:cs typeface="+mn-lt"/>
              </a:rPr>
              <a:t>ビー</a:t>
            </a:r>
            <a:r>
              <a:rPr lang="ja-JP" altLang="en-US" sz="700">
                <a:latin typeface="MS PGothic"/>
                <a:ea typeface="MS PGothic"/>
                <a:cs typeface="+mn-lt"/>
              </a:rPr>
              <a:t>玉を水槽の側面に沿うように落とした(図2)</a:t>
            </a:r>
          </a:p>
          <a:p>
            <a:r>
              <a:rPr lang="ja-JP" altLang="en-US" sz="700">
                <a:solidFill>
                  <a:srgbClr val="FF0000"/>
                </a:solidFill>
                <a:latin typeface="MS PGothic"/>
                <a:ea typeface="MS PGothic"/>
                <a:cs typeface="Calibri"/>
              </a:rPr>
              <a:t>🐡</a:t>
            </a:r>
            <a:r>
              <a:rPr lang="ja-JP" altLang="en-US" sz="700">
                <a:latin typeface="MS PGothic"/>
                <a:ea typeface="MS PGothic"/>
                <a:cs typeface="Calibri"/>
              </a:rPr>
              <a:t>調査の流れ</a:t>
            </a:r>
          </a:p>
          <a:p>
            <a:endParaRPr lang="ja-JP" altLang="en-US" sz="700">
              <a:latin typeface="MS PGothic"/>
              <a:ea typeface="MS PGothic"/>
              <a:cs typeface="Calibri"/>
            </a:endParaRPr>
          </a:p>
          <a:p>
            <a:endParaRPr lang="ja-JP" altLang="en-US" sz="700">
              <a:latin typeface="MS PGothic"/>
              <a:ea typeface="MS PGothic"/>
              <a:cs typeface="Calibri"/>
            </a:endParaRPr>
          </a:p>
          <a:p>
            <a:endParaRPr lang="ja-JP" altLang="en-US" sz="700">
              <a:latin typeface="MS PGothic"/>
              <a:ea typeface="MS PGothic"/>
              <a:cs typeface="Calibri"/>
            </a:endParaRPr>
          </a:p>
          <a:p>
            <a:r>
              <a:rPr lang="ja-JP" sz="700">
                <a:latin typeface="MS PGothic"/>
                <a:ea typeface="MS PGothic"/>
                <a:cs typeface="Calibri"/>
              </a:rPr>
              <a:t>・場所　生物職員室</a:t>
            </a:r>
            <a:endParaRPr lang="ja-JP" sz="700">
              <a:ea typeface="+mn-lt"/>
              <a:cs typeface="+mn-lt"/>
            </a:endParaRPr>
          </a:p>
          <a:p>
            <a:r>
              <a:rPr lang="ja-JP" sz="700">
                <a:latin typeface="MS PGothic"/>
                <a:ea typeface="MS PGothic"/>
                <a:cs typeface="Calibri"/>
              </a:rPr>
              <a:t>・項目　色を掲示した10秒間、</a:t>
            </a:r>
            <a:endParaRPr lang="en-US" altLang="ja-JP" sz="700">
              <a:ea typeface="+mn-lt"/>
              <a:cs typeface="+mn-lt"/>
            </a:endParaRPr>
          </a:p>
          <a:p>
            <a:r>
              <a:rPr lang="ja-JP" sz="700">
                <a:latin typeface="MS PGothic"/>
                <a:ea typeface="MS PGothic"/>
                <a:cs typeface="Calibri"/>
              </a:rPr>
              <a:t>　黒から赤(青)、赤(青)から黒の</a:t>
            </a:r>
            <a:endParaRPr lang="en-US" altLang="ja-JP" sz="700">
              <a:ea typeface="+mn-lt"/>
              <a:cs typeface="+mn-lt"/>
            </a:endParaRPr>
          </a:p>
          <a:p>
            <a:r>
              <a:rPr lang="ja-JP" sz="700">
                <a:latin typeface="MS PGothic"/>
                <a:ea typeface="MS PGothic"/>
                <a:cs typeface="Calibri"/>
              </a:rPr>
              <a:t>　切り替わり5秒間</a:t>
            </a:r>
            <a:endParaRPr lang="en-US" altLang="ja-JP" sz="700">
              <a:ea typeface="+mn-lt"/>
              <a:cs typeface="+mn-lt"/>
            </a:endParaRPr>
          </a:p>
          <a:p>
            <a:r>
              <a:rPr lang="ja-JP" sz="700">
                <a:latin typeface="MS PGothic"/>
                <a:ea typeface="MS PGothic"/>
                <a:cs typeface="Calibri"/>
              </a:rPr>
              <a:t>（赤・青➔黒に切り替わる時に投入）</a:t>
            </a:r>
            <a:endParaRPr lang="ja-JP"/>
          </a:p>
        </p:txBody>
      </p:sp>
      <p:pic>
        <p:nvPicPr>
          <p:cNvPr id="12" name="Picture 8" descr="動物, 屋内, 魚, 座る が含まれている画像&#10;&#10;説明は自動で生成されたものです">
            <a:extLst>
              <a:ext uri="{FF2B5EF4-FFF2-40B4-BE49-F238E27FC236}">
                <a16:creationId xmlns:a16="http://schemas.microsoft.com/office/drawing/2014/main" id="{2EFB0E5F-CA6B-AAD9-D7D4-10A71EAFD4DF}"/>
              </a:ext>
            </a:extLst>
          </p:cNvPr>
          <p:cNvPicPr>
            <a:picLocks noChangeAspect="1"/>
          </p:cNvPicPr>
          <p:nvPr/>
        </p:nvPicPr>
        <p:blipFill>
          <a:blip r:embed="rId5"/>
          <a:stretch>
            <a:fillRect/>
          </a:stretch>
        </p:blipFill>
        <p:spPr>
          <a:xfrm>
            <a:off x="-2871" y="4335511"/>
            <a:ext cx="2058015" cy="645071"/>
          </a:xfrm>
          <a:prstGeom prst="rect">
            <a:avLst/>
          </a:prstGeom>
        </p:spPr>
      </p:pic>
      <p:sp>
        <p:nvSpPr>
          <p:cNvPr id="16" name="テキスト ボックス 15">
            <a:extLst>
              <a:ext uri="{FF2B5EF4-FFF2-40B4-BE49-F238E27FC236}">
                <a16:creationId xmlns:a16="http://schemas.microsoft.com/office/drawing/2014/main" id="{AB1DF874-505C-783E-AA08-3CEC50D93870}"/>
              </a:ext>
            </a:extLst>
          </p:cNvPr>
          <p:cNvSpPr txBox="1"/>
          <p:nvPr/>
        </p:nvSpPr>
        <p:spPr>
          <a:xfrm>
            <a:off x="-34027" y="4956678"/>
            <a:ext cx="980468" cy="1846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
                <a:latin typeface="Arial Nova" panose="020B0504020202020204" pitchFamily="34" charset="0"/>
                <a:ea typeface="游ゴシック"/>
              </a:rPr>
              <a:t>Fig. 1 zebrafish</a:t>
            </a:r>
          </a:p>
        </p:txBody>
      </p:sp>
      <p:sp>
        <p:nvSpPr>
          <p:cNvPr id="8" name="テキスト ボックス 2">
            <a:extLst>
              <a:ext uri="{FF2B5EF4-FFF2-40B4-BE49-F238E27FC236}">
                <a16:creationId xmlns:a16="http://schemas.microsoft.com/office/drawing/2014/main" id="{DC17EC89-63DD-AEB2-07AA-C6023B123FF4}"/>
              </a:ext>
            </a:extLst>
          </p:cNvPr>
          <p:cNvSpPr txBox="1"/>
          <p:nvPr/>
        </p:nvSpPr>
        <p:spPr>
          <a:xfrm>
            <a:off x="-32184" y="2355381"/>
            <a:ext cx="205892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600" dirty="0">
                <a:latin typeface="Arial Nova" panose="020B0504020202020204" pitchFamily="34" charset="0"/>
                <a:ea typeface="游ゴシック"/>
                <a:cs typeface="Calibri"/>
              </a:rPr>
              <a:t>■Rakuhoku High School (2018)</a:t>
            </a:r>
          </a:p>
          <a:p>
            <a:r>
              <a:rPr lang="ja-JP" altLang="en-US" sz="600" dirty="0">
                <a:latin typeface="Arial Nova" panose="020B0504020202020204" pitchFamily="34" charset="0"/>
                <a:ea typeface="游ゴシック"/>
                <a:cs typeface="Calibri"/>
              </a:rPr>
              <a:t>They revealed Zebrafish can learn each color that means being fed or being shocked by electricity.</a:t>
            </a:r>
          </a:p>
          <a:p>
            <a:r>
              <a:rPr lang="ja-JP" altLang="en-US" sz="600" dirty="0">
                <a:latin typeface="Arial Nova" panose="020B0504020202020204" pitchFamily="34" charset="0"/>
                <a:ea typeface="游ゴシック"/>
                <a:cs typeface="Calibri"/>
              </a:rPr>
              <a:t>■HIroshima University High School</a:t>
            </a:r>
          </a:p>
          <a:p>
            <a:r>
              <a:rPr lang="ja-JP" altLang="en-US" sz="600" dirty="0">
                <a:latin typeface="Arial Nova" panose="020B0504020202020204" pitchFamily="34" charset="0"/>
                <a:ea typeface="游ゴシック"/>
                <a:cs typeface="Calibri"/>
              </a:rPr>
              <a:t>They revealed Zebrafish get away by flipping their body when the object approached.</a:t>
            </a:r>
          </a:p>
          <a:p>
            <a:r>
              <a:rPr lang="ja-JP" altLang="en-US" sz="600" dirty="0">
                <a:latin typeface="Arial Nova" panose="020B0504020202020204" pitchFamily="34" charset="0"/>
                <a:ea typeface="游ゴシック"/>
                <a:cs typeface="Calibri"/>
              </a:rPr>
              <a:t>■Oita Maizuru High School (2020)</a:t>
            </a:r>
          </a:p>
          <a:p>
            <a:r>
              <a:rPr lang="ja-JP" altLang="en-US" sz="600" dirty="0">
                <a:latin typeface="Arial Nova" panose="020B0504020202020204" pitchFamily="34" charset="0"/>
                <a:ea typeface="游ゴシック"/>
                <a:cs typeface="Calibri"/>
              </a:rPr>
              <a:t>They sutudied Zebrafish by using Fear Conditioning. They concluded that Zebrafish recognizes still images and has the ability to memorize them .</a:t>
            </a:r>
          </a:p>
        </p:txBody>
      </p:sp>
      <p:grpSp>
        <p:nvGrpSpPr>
          <p:cNvPr id="14" name="グループ化 49">
            <a:extLst>
              <a:ext uri="{FF2B5EF4-FFF2-40B4-BE49-F238E27FC236}">
                <a16:creationId xmlns:a16="http://schemas.microsoft.com/office/drawing/2014/main" id="{0E9DF87E-EAEC-2983-6A84-7CC4E1D10D74}"/>
              </a:ext>
            </a:extLst>
          </p:cNvPr>
          <p:cNvGrpSpPr/>
          <p:nvPr/>
        </p:nvGrpSpPr>
        <p:grpSpPr>
          <a:xfrm>
            <a:off x="37606" y="9037351"/>
            <a:ext cx="2147252" cy="856517"/>
            <a:chOff x="3557998" y="6790895"/>
            <a:chExt cx="3497503" cy="746273"/>
          </a:xfrm>
        </p:grpSpPr>
        <p:sp>
          <p:nvSpPr>
            <p:cNvPr id="10" name="角丸四角形 112">
              <a:extLst>
                <a:ext uri="{FF2B5EF4-FFF2-40B4-BE49-F238E27FC236}">
                  <a16:creationId xmlns:a16="http://schemas.microsoft.com/office/drawing/2014/main" id="{DF81F810-CEA9-DACA-7D3D-19D45A279BE7}"/>
                </a:ext>
              </a:extLst>
            </p:cNvPr>
            <p:cNvSpPr/>
            <p:nvPr/>
          </p:nvSpPr>
          <p:spPr>
            <a:xfrm>
              <a:off x="3561591" y="6790895"/>
              <a:ext cx="3281595" cy="726122"/>
            </a:xfrm>
            <a:prstGeom prst="roundRect">
              <a:avLst/>
            </a:prstGeom>
            <a:noFill/>
            <a:ln>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en-US" sz="1100" b="0" i="0" u="none" strike="noStrike" kern="1200" cap="none" spc="0" normalizeH="0" baseline="0" noProof="0">
                <a:ln>
                  <a:noFill/>
                </a:ln>
                <a:effectLst/>
                <a:uLnTx/>
                <a:uFillTx/>
                <a:latin typeface="Arial Nova" panose="020B0504020202020204" pitchFamily="34" charset="0"/>
                <a:ea typeface="MS PGothic"/>
              </a:endParaRPr>
            </a:p>
          </p:txBody>
        </p:sp>
        <p:sp>
          <p:nvSpPr>
            <p:cNvPr id="13" name="テキスト ボックス 48">
              <a:extLst>
                <a:ext uri="{FF2B5EF4-FFF2-40B4-BE49-F238E27FC236}">
                  <a16:creationId xmlns:a16="http://schemas.microsoft.com/office/drawing/2014/main" id="{3994B585-EB7E-16FB-8A07-E22866FB192A}"/>
                </a:ext>
              </a:extLst>
            </p:cNvPr>
            <p:cNvSpPr txBox="1"/>
            <p:nvPr/>
          </p:nvSpPr>
          <p:spPr>
            <a:xfrm>
              <a:off x="3557998" y="6799722"/>
              <a:ext cx="3497503" cy="737446"/>
            </a:xfrm>
            <a:prstGeom prst="rect">
              <a:avLst/>
            </a:prstGeom>
            <a:noFill/>
          </p:spPr>
          <p:txBody>
            <a:bodyPr wrap="square" lIns="91440" tIns="45720" rIns="91440" bIns="45720" rtlCol="0" anchor="t">
              <a:spAutoFit/>
            </a:bodyPr>
            <a:lstStyle/>
            <a:p>
              <a:r>
                <a:rPr kumimoji="1" lang="ja-JP" altLang="en-US" sz="700">
                  <a:solidFill>
                    <a:schemeClr val="accent6">
                      <a:lumMod val="75000"/>
                    </a:schemeClr>
                  </a:solidFill>
                  <a:latin typeface="Arial Nova" panose="020B0504020202020204" pitchFamily="34" charset="0"/>
                  <a:ea typeface="游ゴシック"/>
                </a:rPr>
                <a:t>●Water tank 1</a:t>
              </a:r>
              <a:r>
                <a:rPr kumimoji="1" lang="ja-JP" altLang="en-US" sz="700">
                  <a:latin typeface="Arial Nova" panose="020B0504020202020204" pitchFamily="34" charset="0"/>
                  <a:ea typeface="游ゴシック"/>
                </a:rPr>
                <a:t>　</a:t>
              </a:r>
              <a:r>
                <a:rPr kumimoji="1" lang="ja-JP" sz="700">
                  <a:latin typeface="Arial Nova" panose="020B0504020202020204" pitchFamily="34" charset="0"/>
                  <a:ea typeface="游ゴシック"/>
                  <a:cs typeface="+mn-lt"/>
                </a:rPr>
                <a:t>Tanks in zebrafish that have actually been</a:t>
              </a:r>
              <a:r>
                <a:rPr kumimoji="1" lang="ja-JP" altLang="en-US" sz="700">
                  <a:latin typeface="Arial Nova" panose="020B0504020202020204" pitchFamily="34" charset="0"/>
                  <a:ea typeface="游ゴシック"/>
                  <a:cs typeface="+mn-lt"/>
                </a:rPr>
                <a:t> </a:t>
              </a:r>
              <a:r>
                <a:rPr kumimoji="1" lang="ja-JP" sz="700">
                  <a:latin typeface="Arial Nova" panose="020B0504020202020204" pitchFamily="34" charset="0"/>
                  <a:ea typeface="游ゴシック"/>
                  <a:cs typeface="+mn-lt"/>
                </a:rPr>
                <a:t>conditioned and memorized.</a:t>
              </a:r>
              <a:endParaRPr lang="ja-JP" altLang="en-US" sz="700">
                <a:latin typeface="Arial Nova" panose="020B0504020202020204" pitchFamily="34" charset="0"/>
                <a:ea typeface="游ゴシック"/>
              </a:endParaRPr>
            </a:p>
            <a:p>
              <a:r>
                <a:rPr kumimoji="1" lang="ja-JP" altLang="en-US" sz="700">
                  <a:solidFill>
                    <a:schemeClr val="accent6">
                      <a:lumMod val="75000"/>
                    </a:schemeClr>
                  </a:solidFill>
                  <a:latin typeface="Arial Nova" panose="020B0504020202020204" pitchFamily="34" charset="0"/>
                  <a:ea typeface="游ゴシック"/>
                </a:rPr>
                <a:t>●Water tank 2</a:t>
              </a:r>
              <a:r>
                <a:rPr kumimoji="1" lang="ja-JP" altLang="en-US" sz="700">
                  <a:latin typeface="Arial Nova" panose="020B0504020202020204" pitchFamily="34" charset="0"/>
                  <a:ea typeface="游ゴシック"/>
                </a:rPr>
                <a:t>　Tanks in zebrafish that don't have been conditioned and memorised as </a:t>
              </a:r>
              <a:endParaRPr lang="ja-JP" altLang="en-US" sz="700">
                <a:latin typeface="Arial Nova" panose="020B0504020202020204" pitchFamily="34" charset="0"/>
                <a:ea typeface="游ゴシック"/>
                <a:cs typeface="+mn-lt"/>
              </a:endParaRPr>
            </a:p>
            <a:p>
              <a:r>
                <a:rPr kumimoji="1" lang="ja-JP" sz="700">
                  <a:latin typeface="Arial Nova" panose="020B0504020202020204" pitchFamily="34" charset="0"/>
                  <a:ea typeface="+mn-lt"/>
                  <a:cs typeface="+mn-lt"/>
                </a:rPr>
                <a:t>control experiment</a:t>
              </a:r>
              <a:r>
                <a:rPr kumimoji="1" lang="en-US" altLang="ja-JP" sz="700">
                  <a:latin typeface="Arial Nova" panose="020B0504020202020204" pitchFamily="34" charset="0"/>
                  <a:ea typeface="+mn-lt"/>
                  <a:cs typeface="+mn-lt"/>
                </a:rPr>
                <a:t>.</a:t>
              </a:r>
              <a:endParaRPr lang="ja-JP" altLang="en-US" sz="700">
                <a:latin typeface="Arial Nova" panose="020B0504020202020204" pitchFamily="34" charset="0"/>
                <a:ea typeface="游ゴシック"/>
                <a:cs typeface="Calibri"/>
              </a:endParaRPr>
            </a:p>
            <a:p>
              <a:r>
                <a:rPr kumimoji="1" lang="ja-JP" altLang="en-US" sz="700">
                  <a:solidFill>
                    <a:srgbClr val="C00000"/>
                  </a:solidFill>
                  <a:latin typeface="Arial Nova" panose="020B0504020202020204" pitchFamily="34" charset="0"/>
                  <a:ea typeface="游ゴシック"/>
                </a:rPr>
                <a:t>※ We also carry out the light stimulation in tank 2 in order to </a:t>
              </a:r>
              <a:r>
                <a:rPr kumimoji="1" lang="ja-JP" sz="700">
                  <a:solidFill>
                    <a:srgbClr val="C00000"/>
                  </a:solidFill>
                  <a:latin typeface="Arial Nova" panose="020B0504020202020204" pitchFamily="34" charset="0"/>
                  <a:ea typeface="游ゴシック"/>
                  <a:cs typeface="+mn-lt"/>
                </a:rPr>
                <a:t>arrange the conditions</a:t>
              </a:r>
              <a:r>
                <a:rPr kumimoji="1" lang="en-US" altLang="ja-JP" sz="700">
                  <a:solidFill>
                    <a:srgbClr val="C00000"/>
                  </a:solidFill>
                  <a:latin typeface="Arial Nova" panose="020B0504020202020204" pitchFamily="34" charset="0"/>
                  <a:ea typeface="游ゴシック"/>
                  <a:cs typeface="+mn-lt"/>
                </a:rPr>
                <a:t>.</a:t>
              </a:r>
              <a:endParaRPr lang="ja-JP" altLang="en-US" sz="700">
                <a:solidFill>
                  <a:srgbClr val="C00000"/>
                </a:solidFill>
                <a:latin typeface="Arial Nova" panose="020B0504020202020204" pitchFamily="34" charset="0"/>
                <a:ea typeface="游ゴシック"/>
                <a:cs typeface="Calibri"/>
              </a:endParaRPr>
            </a:p>
          </p:txBody>
        </p:sp>
      </p:grpSp>
      <p:sp>
        <p:nvSpPr>
          <p:cNvPr id="9" name="テキスト ボックス 17">
            <a:extLst>
              <a:ext uri="{FF2B5EF4-FFF2-40B4-BE49-F238E27FC236}">
                <a16:creationId xmlns:a16="http://schemas.microsoft.com/office/drawing/2014/main" id="{1AF5E466-4003-ECFD-CFEE-178C5CF52CAA}"/>
              </a:ext>
            </a:extLst>
          </p:cNvPr>
          <p:cNvSpPr txBox="1"/>
          <p:nvPr/>
        </p:nvSpPr>
        <p:spPr>
          <a:xfrm>
            <a:off x="1954998" y="2353101"/>
            <a:ext cx="2635274" cy="415498"/>
          </a:xfrm>
          <a:prstGeom prst="rect">
            <a:avLst/>
          </a:prstGeom>
          <a:noFill/>
        </p:spPr>
        <p:txBody>
          <a:bodyPr wrap="square" lIns="91440" tIns="45720" rIns="91440" bIns="45720" rtlCol="0" anchor="t">
            <a:spAutoFit/>
          </a:bodyPr>
          <a:lstStyle/>
          <a:p>
            <a:r>
              <a:rPr lang="ja-JP" altLang="en-US" sz="700">
                <a:latin typeface="Arial Nova" panose="020B0504020202020204" pitchFamily="34" charset="0"/>
                <a:ea typeface="+mn-lt"/>
                <a:cs typeface="+mn-lt"/>
              </a:rPr>
              <a:t>🐡</a:t>
            </a:r>
            <a:r>
              <a:rPr lang="en-US" altLang="ja-JP" sz="700">
                <a:latin typeface="Arial Nova" panose="020B0504020202020204" pitchFamily="34" charset="0"/>
                <a:ea typeface="+mn-lt"/>
                <a:cs typeface="+mn-lt"/>
              </a:rPr>
              <a:t>Consequence</a:t>
            </a:r>
            <a:endParaRPr lang="en-US">
              <a:solidFill>
                <a:srgbClr val="70AD47"/>
              </a:solidFill>
              <a:latin typeface="Arial Nova" panose="020B0504020202020204" pitchFamily="34" charset="0"/>
              <a:ea typeface="+mn-lt"/>
              <a:cs typeface="+mn-lt"/>
            </a:endParaRPr>
          </a:p>
          <a:p>
            <a:pPr algn="ctr"/>
            <a:r>
              <a:rPr lang="en-US" sz="700">
                <a:solidFill>
                  <a:schemeClr val="accent6"/>
                </a:solidFill>
                <a:latin typeface="Arial Nova" panose="020B0504020202020204" pitchFamily="34" charset="0"/>
                <a:ea typeface="+mn-lt"/>
                <a:cs typeface="+mn-lt"/>
              </a:rPr>
              <a:t>Distribution of the position of the mean at the switch between</a:t>
            </a:r>
            <a:endParaRPr lang="en-US">
              <a:solidFill>
                <a:schemeClr val="accent6"/>
              </a:solidFill>
              <a:latin typeface="Arial Nova" panose="020B0504020202020204" pitchFamily="34" charset="0"/>
              <a:cs typeface="Calibri"/>
            </a:endParaRPr>
          </a:p>
          <a:p>
            <a:pPr algn="ctr"/>
            <a:r>
              <a:rPr lang="en-US" sz="700">
                <a:solidFill>
                  <a:schemeClr val="accent6"/>
                </a:solidFill>
                <a:latin typeface="Arial Nova" panose="020B0504020202020204" pitchFamily="34" charset="0"/>
                <a:ea typeface="+mn-lt"/>
                <a:cs typeface="+mn-lt"/>
              </a:rPr>
              <a:t>red and black light</a:t>
            </a:r>
            <a:endParaRPr lang="en-US" sz="700">
              <a:solidFill>
                <a:schemeClr val="accent6"/>
              </a:solidFill>
              <a:latin typeface="Arial Nova" panose="020B0504020202020204" pitchFamily="34" charset="0"/>
              <a:cs typeface="Calibri"/>
            </a:endParaRPr>
          </a:p>
        </p:txBody>
      </p:sp>
      <p:sp>
        <p:nvSpPr>
          <p:cNvPr id="26" name="TextBox 18">
            <a:extLst>
              <a:ext uri="{FF2B5EF4-FFF2-40B4-BE49-F238E27FC236}">
                <a16:creationId xmlns:a16="http://schemas.microsoft.com/office/drawing/2014/main" id="{DA02AFD2-F28C-704A-3EB1-9D8FA27FEBA8}"/>
              </a:ext>
            </a:extLst>
          </p:cNvPr>
          <p:cNvSpPr txBox="1"/>
          <p:nvPr/>
        </p:nvSpPr>
        <p:spPr>
          <a:xfrm>
            <a:off x="2093162" y="2696745"/>
            <a:ext cx="241058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700">
                <a:latin typeface="Arial Nova" panose="020B0504020202020204" pitchFamily="34" charset="0"/>
                <a:ea typeface="ＭＳ Ｐゴシック"/>
                <a:cs typeface="Calibri"/>
              </a:rPr>
              <a:t>・</a:t>
            </a:r>
            <a:r>
              <a:rPr lang="ja-JP" sz="700">
                <a:latin typeface="Arial Nova" panose="020B0504020202020204" pitchFamily="34" charset="0"/>
                <a:ea typeface="+mn-lt"/>
                <a:cs typeface="+mn-lt"/>
              </a:rPr>
              <a:t>There was a significant difference in the position of the mean at 0 </a:t>
            </a:r>
            <a:r>
              <a:rPr lang="en-US" altLang="ja-JP" sz="700">
                <a:latin typeface="Arial Nova" panose="020B0504020202020204" pitchFamily="34" charset="0"/>
                <a:ea typeface="+mn-lt"/>
                <a:cs typeface="+mn-lt"/>
              </a:rPr>
              <a:t>and 10 </a:t>
            </a:r>
            <a:r>
              <a:rPr lang="ja-JP" sz="700">
                <a:latin typeface="Arial Nova" panose="020B0504020202020204" pitchFamily="34" charset="0"/>
                <a:ea typeface="+mn-lt"/>
                <a:cs typeface="+mn-lt"/>
              </a:rPr>
              <a:t>seconds, with tank </a:t>
            </a:r>
            <a:r>
              <a:rPr lang="en-US" altLang="ja-JP" sz="700">
                <a:latin typeface="Arial Nova" panose="020B0504020202020204" pitchFamily="34" charset="0"/>
                <a:ea typeface="+mn-lt"/>
                <a:cs typeface="+mn-lt"/>
              </a:rPr>
              <a:t>1</a:t>
            </a:r>
            <a:r>
              <a:rPr lang="ja-JP" sz="700">
                <a:latin typeface="Arial Nova" panose="020B0504020202020204" pitchFamily="34" charset="0"/>
                <a:ea typeface="+mn-lt"/>
                <a:cs typeface="+mn-lt"/>
              </a:rPr>
              <a:t> closer to the light source than tank </a:t>
            </a:r>
            <a:r>
              <a:rPr lang="en-US" altLang="ja-JP" sz="700">
                <a:latin typeface="Arial Nova" panose="020B0504020202020204" pitchFamily="34" charset="0"/>
                <a:ea typeface="+mn-lt"/>
                <a:cs typeface="+mn-lt"/>
              </a:rPr>
              <a:t>2</a:t>
            </a:r>
            <a:r>
              <a:rPr lang="ja-JP" sz="700">
                <a:latin typeface="Arial Nova" panose="020B0504020202020204" pitchFamily="34" charset="0"/>
                <a:ea typeface="+mn-lt"/>
                <a:cs typeface="+mn-lt"/>
              </a:rPr>
              <a:t>.</a:t>
            </a:r>
            <a:endParaRPr lang="ja-JP" altLang="en-US" sz="700">
              <a:latin typeface="Arial Nova" panose="020B0504020202020204" pitchFamily="34" charset="0"/>
              <a:ea typeface="ＭＳ Ｐゴシック"/>
              <a:cs typeface="Calibri"/>
            </a:endParaRPr>
          </a:p>
          <a:p>
            <a:r>
              <a:rPr lang="ja-JP" altLang="en-US" sz="700">
                <a:latin typeface="Arial Nova" panose="020B0504020202020204" pitchFamily="34" charset="0"/>
                <a:ea typeface="ＭＳ Ｐゴシック"/>
                <a:cs typeface="Calibri"/>
              </a:rPr>
              <a:t>・</a:t>
            </a:r>
            <a:r>
              <a:rPr lang="ja-JP" sz="700">
                <a:latin typeface="Arial Nova" panose="020B0504020202020204" pitchFamily="34" charset="0"/>
                <a:ea typeface="+mn-lt"/>
                <a:cs typeface="+mn-lt"/>
              </a:rPr>
              <a:t>There was a significant difference in the position of the averages at 10 seconds, with tank 1 being closer to the light source than tank </a:t>
            </a:r>
            <a:r>
              <a:rPr lang="en-US" altLang="ja-JP" sz="700">
                <a:latin typeface="Arial Nova" panose="020B0504020202020204" pitchFamily="34" charset="0"/>
                <a:ea typeface="+mn-lt"/>
                <a:cs typeface="+mn-lt"/>
              </a:rPr>
              <a:t>2</a:t>
            </a:r>
            <a:r>
              <a:rPr lang="ja-JP" sz="700">
                <a:latin typeface="Arial Nova" panose="020B0504020202020204" pitchFamily="34" charset="0"/>
                <a:ea typeface="+mn-lt"/>
                <a:cs typeface="+mn-lt"/>
              </a:rPr>
              <a:t>.</a:t>
            </a:r>
            <a:r>
              <a:rPr lang="en-US" altLang="ja-JP" sz="700">
                <a:latin typeface="Arial Nova" panose="020B0504020202020204" pitchFamily="34" charset="0"/>
                <a:ea typeface="+mn-lt"/>
                <a:cs typeface="+mn-lt"/>
              </a:rPr>
              <a:t>(Fig. 3)</a:t>
            </a:r>
            <a:endParaRPr lang="ja-JP" altLang="en-US" sz="700">
              <a:latin typeface="Arial Nova" panose="020B0504020202020204" pitchFamily="34" charset="0"/>
              <a:ea typeface="MS PGothic"/>
              <a:cs typeface="Calibri"/>
            </a:endParaRPr>
          </a:p>
        </p:txBody>
      </p:sp>
      <p:grpSp>
        <p:nvGrpSpPr>
          <p:cNvPr id="30" name="グループ化 43">
            <a:extLst>
              <a:ext uri="{FF2B5EF4-FFF2-40B4-BE49-F238E27FC236}">
                <a16:creationId xmlns:a16="http://schemas.microsoft.com/office/drawing/2014/main" id="{1D5E0018-22FE-A4F0-7671-A39C30CA13F3}"/>
              </a:ext>
            </a:extLst>
          </p:cNvPr>
          <p:cNvGrpSpPr/>
          <p:nvPr/>
        </p:nvGrpSpPr>
        <p:grpSpPr>
          <a:xfrm>
            <a:off x="2062808" y="5145298"/>
            <a:ext cx="2404601" cy="1190987"/>
            <a:chOff x="7449" y="8168673"/>
            <a:chExt cx="3471792" cy="908748"/>
          </a:xfrm>
        </p:grpSpPr>
        <p:sp>
          <p:nvSpPr>
            <p:cNvPr id="28" name="正方形/長方形 42">
              <a:extLst>
                <a:ext uri="{FF2B5EF4-FFF2-40B4-BE49-F238E27FC236}">
                  <a16:creationId xmlns:a16="http://schemas.microsoft.com/office/drawing/2014/main" id="{E2E958C9-5F4C-19AC-39AE-61D76F2D57F9}"/>
                </a:ext>
              </a:extLst>
            </p:cNvPr>
            <p:cNvSpPr/>
            <p:nvPr/>
          </p:nvSpPr>
          <p:spPr>
            <a:xfrm>
              <a:off x="7449" y="8171371"/>
              <a:ext cx="3471792" cy="906050"/>
            </a:xfrm>
            <a:prstGeom prst="rect">
              <a:avLst/>
            </a:prstGeom>
            <a:solidFill>
              <a:srgbClr val="92D050"/>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endParaRPr lang="ja-JP" altLang="en-US" sz="1200">
                <a:latin typeface="Arial Nova" panose="020B0504020202020204" pitchFamily="34" charset="0"/>
                <a:ea typeface="MS PGothic" panose="020B0600070205080204" pitchFamily="34" charset="-128"/>
              </a:endParaRPr>
            </a:p>
          </p:txBody>
        </p:sp>
        <p:sp>
          <p:nvSpPr>
            <p:cNvPr id="29" name="テキスト ボックス 40">
              <a:extLst>
                <a:ext uri="{FF2B5EF4-FFF2-40B4-BE49-F238E27FC236}">
                  <a16:creationId xmlns:a16="http://schemas.microsoft.com/office/drawing/2014/main" id="{EE5A6492-F5EF-E580-CBE4-B5F8D2D8687C}"/>
                </a:ext>
              </a:extLst>
            </p:cNvPr>
            <p:cNvSpPr txBox="1"/>
            <p:nvPr/>
          </p:nvSpPr>
          <p:spPr>
            <a:xfrm>
              <a:off x="30589" y="8168673"/>
              <a:ext cx="3345875" cy="859147"/>
            </a:xfrm>
            <a:prstGeom prst="rect">
              <a:avLst/>
            </a:prstGeom>
            <a:noFill/>
          </p:spPr>
          <p:txBody>
            <a:bodyPr wrap="square" lIns="91440" tIns="45720" rIns="91440" bIns="45720" rtlCol="0" anchor="t">
              <a:spAutoFit/>
            </a:bodyPr>
            <a:lstStyle/>
            <a:p>
              <a:r>
                <a:rPr kumimoji="1" lang="ja-JP" altLang="en-US" sz="1050" dirty="0">
                  <a:solidFill>
                    <a:srgbClr val="FF0000"/>
                  </a:solidFill>
                  <a:latin typeface="Arial Nova" panose="020B0504020202020204" pitchFamily="34" charset="0"/>
                  <a:ea typeface="ＭＳ Ｐゴシック"/>
                </a:rPr>
                <a:t>🐡</a:t>
              </a:r>
              <a:r>
                <a:rPr kumimoji="1" lang="ja-JP" altLang="en-US" sz="1050" dirty="0">
                  <a:latin typeface="Arial Nova" panose="020B0504020202020204" pitchFamily="34" charset="0"/>
                  <a:ea typeface="ＭＳ Ｐゴシック"/>
                </a:rPr>
                <a:t>Discussion</a:t>
              </a:r>
              <a:endParaRPr lang="ja-JP" altLang="en-US" sz="1050" dirty="0">
                <a:latin typeface="Arial Nova" panose="020B0504020202020204" pitchFamily="34" charset="0"/>
                <a:ea typeface="ＭＳ Ｐゴシック"/>
              </a:endParaRPr>
            </a:p>
            <a:p>
              <a:r>
                <a:rPr kumimoji="1" lang="ja-JP" altLang="en-US" sz="700" dirty="0">
                  <a:latin typeface="Arial Nova" panose="020B0504020202020204" pitchFamily="34" charset="0"/>
                  <a:ea typeface="ＭＳ Ｐゴシック"/>
                </a:rPr>
                <a:t>・</a:t>
              </a:r>
              <a:r>
                <a:rPr lang="ja-JP" sz="700" dirty="0">
                  <a:latin typeface="Arial Nova" panose="020B0504020202020204" pitchFamily="34" charset="0"/>
                  <a:ea typeface="+mn-lt"/>
                  <a:cs typeface="+mn-lt"/>
                </a:rPr>
                <a:t>The zebrafish were gathering in response to red light both during the black to red and red to black transitions</a:t>
              </a:r>
              <a:r>
                <a:rPr lang="en-US" altLang="ja-JP" sz="700" dirty="0">
                  <a:latin typeface="Arial Nova" panose="020B0504020202020204" pitchFamily="34" charset="0"/>
                  <a:ea typeface="+mn-lt"/>
                  <a:cs typeface="+mn-lt"/>
                </a:rPr>
                <a:t>, as </a:t>
              </a:r>
              <a:r>
                <a:rPr lang="ja-JP" sz="700" dirty="0">
                  <a:latin typeface="Arial Nova" panose="020B0504020202020204" pitchFamily="34" charset="0"/>
                  <a:ea typeface="+mn-lt"/>
                  <a:cs typeface="+mn-lt"/>
                </a:rPr>
                <a:t>indicating that the zebrafish remembered the black and red transitions and approached the iPad. </a:t>
              </a:r>
              <a:endParaRPr lang="ja-JP" sz="700" dirty="0">
                <a:latin typeface="Arial Nova" panose="020B0504020202020204" pitchFamily="34" charset="0"/>
                <a:ea typeface="游ゴシック"/>
                <a:cs typeface="Calibri"/>
              </a:endParaRPr>
            </a:p>
            <a:p>
              <a:r>
                <a:rPr lang="ja-JP" altLang="en-US" sz="700" dirty="0">
                  <a:latin typeface="Arial Nova" panose="020B0504020202020204" pitchFamily="34" charset="0"/>
                  <a:ea typeface="ＭＳ Ｐゴシック"/>
                </a:rPr>
                <a:t>・</a:t>
              </a:r>
              <a:r>
                <a:rPr lang="ja-JP" sz="700" dirty="0">
                  <a:latin typeface="Arial Nova" panose="020B0504020202020204" pitchFamily="34" charset="0"/>
                  <a:ea typeface="+mn-lt"/>
                  <a:cs typeface="+mn-lt"/>
                </a:rPr>
                <a:t>The zebrafish remembered that the red light was a signal for feeding because they approached the red light.</a:t>
              </a:r>
              <a:r>
                <a:rPr lang="ja-JP" altLang="en-US" sz="700" dirty="0">
                  <a:latin typeface="Arial Nova" panose="020B0504020202020204" pitchFamily="34" charset="0"/>
                  <a:ea typeface="+mn-lt"/>
                  <a:cs typeface="+mn-lt"/>
                </a:rPr>
                <a:t> </a:t>
              </a:r>
              <a:endParaRPr lang="ja-JP" altLang="en-US" sz="700" dirty="0">
                <a:latin typeface="Arial Nova" panose="020B0504020202020204" pitchFamily="34" charset="0"/>
                <a:ea typeface="ＭＳ Ｐゴシック"/>
                <a:cs typeface="Calibri"/>
              </a:endParaRPr>
            </a:p>
          </p:txBody>
        </p:sp>
      </p:grpSp>
      <p:sp>
        <p:nvSpPr>
          <p:cNvPr id="15" name="テキスト ボックス 1">
            <a:extLst>
              <a:ext uri="{FF2B5EF4-FFF2-40B4-BE49-F238E27FC236}">
                <a16:creationId xmlns:a16="http://schemas.microsoft.com/office/drawing/2014/main" id="{53FEC45C-6D88-8D36-3E19-CB48C5A04F2D}"/>
              </a:ext>
            </a:extLst>
          </p:cNvPr>
          <p:cNvSpPr txBox="1"/>
          <p:nvPr/>
        </p:nvSpPr>
        <p:spPr>
          <a:xfrm>
            <a:off x="-4237097" y="3463076"/>
            <a:ext cx="3670749" cy="24622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dirty="0">
                <a:latin typeface="Arial"/>
                <a:ea typeface="MS PGothic"/>
                <a:cs typeface="Calibri"/>
              </a:rPr>
              <a:t>Relationship between days and position at 0 second</a:t>
            </a:r>
          </a:p>
        </p:txBody>
      </p:sp>
      <p:grpSp>
        <p:nvGrpSpPr>
          <p:cNvPr id="38" name="グループ化 37">
            <a:extLst>
              <a:ext uri="{FF2B5EF4-FFF2-40B4-BE49-F238E27FC236}">
                <a16:creationId xmlns:a16="http://schemas.microsoft.com/office/drawing/2014/main" id="{0FE6AB71-A304-A319-22C5-67D2C1E3502C}"/>
              </a:ext>
            </a:extLst>
          </p:cNvPr>
          <p:cNvGrpSpPr/>
          <p:nvPr/>
        </p:nvGrpSpPr>
        <p:grpSpPr>
          <a:xfrm>
            <a:off x="2044443" y="8771465"/>
            <a:ext cx="2476322" cy="993067"/>
            <a:chOff x="4421142" y="7507019"/>
            <a:chExt cx="2488958" cy="1136290"/>
          </a:xfrm>
        </p:grpSpPr>
        <p:sp>
          <p:nvSpPr>
            <p:cNvPr id="32" name="正方形/長方形 31">
              <a:extLst>
                <a:ext uri="{FF2B5EF4-FFF2-40B4-BE49-F238E27FC236}">
                  <a16:creationId xmlns:a16="http://schemas.microsoft.com/office/drawing/2014/main" id="{D356C1E1-1889-6A14-F0AF-073021279EA5}"/>
                </a:ext>
              </a:extLst>
            </p:cNvPr>
            <p:cNvSpPr/>
            <p:nvPr/>
          </p:nvSpPr>
          <p:spPr>
            <a:xfrm>
              <a:off x="4451691" y="7507019"/>
              <a:ext cx="2411051" cy="1108840"/>
            </a:xfrm>
            <a:prstGeom prst="rect">
              <a:avLst/>
            </a:prstGeom>
            <a:solidFill>
              <a:srgbClr val="92D050"/>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lIns="91440" tIns="45720" rIns="91440" bIns="45720" rtlCol="0" anchor="ctr"/>
            <a:lstStyle/>
            <a:p>
              <a:pPr algn="ctr"/>
              <a:endParaRPr lang="ja-JP" altLang="en-US" sz="1200">
                <a:latin typeface="Arial Nova" panose="020B0504020202020204" pitchFamily="34" charset="0"/>
                <a:ea typeface="MS PGothic" panose="020B0600070205080204" pitchFamily="34" charset="-128"/>
              </a:endParaRPr>
            </a:p>
          </p:txBody>
        </p:sp>
        <p:sp>
          <p:nvSpPr>
            <p:cNvPr id="36" name="テキスト ボックス 35">
              <a:extLst>
                <a:ext uri="{FF2B5EF4-FFF2-40B4-BE49-F238E27FC236}">
                  <a16:creationId xmlns:a16="http://schemas.microsoft.com/office/drawing/2014/main" id="{9F3B9250-9CE0-5197-DF56-87681ED6A8E4}"/>
                </a:ext>
              </a:extLst>
            </p:cNvPr>
            <p:cNvSpPr txBox="1"/>
            <p:nvPr/>
          </p:nvSpPr>
          <p:spPr>
            <a:xfrm>
              <a:off x="4421142" y="7507577"/>
              <a:ext cx="2488958" cy="1135732"/>
            </a:xfrm>
            <a:prstGeom prst="rect">
              <a:avLst/>
            </a:prstGeom>
            <a:noFill/>
          </p:spPr>
          <p:txBody>
            <a:bodyPr wrap="square" lIns="91440" tIns="45720" rIns="91440" bIns="45720" rtlCol="0" anchor="t">
              <a:spAutoFit/>
            </a:bodyPr>
            <a:lstStyle/>
            <a:p>
              <a:r>
                <a:rPr kumimoji="1" lang="ja-JP" altLang="en-US" sz="1050" dirty="0">
                  <a:solidFill>
                    <a:srgbClr val="FF0000"/>
                  </a:solidFill>
                  <a:latin typeface="Arial Nova" panose="020B0504020202020204" pitchFamily="34" charset="0"/>
                  <a:ea typeface="ＭＳ Ｐゴシック"/>
                </a:rPr>
                <a:t>🐡</a:t>
              </a:r>
              <a:r>
                <a:rPr kumimoji="1" lang="ja-JP" altLang="en-US" sz="1050" dirty="0">
                  <a:latin typeface="Arial Nova" panose="020B0504020202020204" pitchFamily="34" charset="0"/>
                  <a:ea typeface="ＭＳ Ｐゴシック"/>
                </a:rPr>
                <a:t>Discussion</a:t>
              </a:r>
              <a:endParaRPr lang="ja-JP" altLang="en-US" sz="1050" dirty="0">
                <a:latin typeface="Arial Nova" panose="020B0504020202020204" pitchFamily="34" charset="0"/>
                <a:ea typeface="ＭＳ Ｐゴシック"/>
              </a:endParaRPr>
            </a:p>
            <a:p>
              <a:r>
                <a:rPr kumimoji="1" lang="ja-JP" altLang="en-US" sz="800" dirty="0">
                  <a:latin typeface="Arial Nova" panose="020B0504020202020204" pitchFamily="34" charset="0"/>
                  <a:ea typeface="ＭＳ Ｐゴシック"/>
                </a:rPr>
                <a:t>・</a:t>
              </a:r>
              <a:r>
                <a:rPr kumimoji="1" lang="ja-JP" sz="800" dirty="0">
                  <a:latin typeface="Arial Nova" panose="020B0504020202020204" pitchFamily="34" charset="0"/>
                  <a:ea typeface="+mn-lt"/>
                  <a:cs typeface="+mn-lt"/>
                </a:rPr>
                <a:t>Zebrafish are approaching the iPad, remembering blue, as they gathered more at the black to blue switch than blue to black. </a:t>
              </a:r>
              <a:endParaRPr lang="en-US" sz="800" dirty="0">
                <a:latin typeface="Arial Nova" panose="020B0504020202020204" pitchFamily="34" charset="0"/>
                <a:ea typeface="ＭＳ Ｐゴシック"/>
              </a:endParaRPr>
            </a:p>
            <a:p>
              <a:r>
                <a:rPr kumimoji="1" lang="ja-JP" altLang="en-US" sz="800" dirty="0">
                  <a:latin typeface="Arial Nova" panose="020B0504020202020204" pitchFamily="34" charset="0"/>
                  <a:ea typeface="ＭＳ Ｐゴシック"/>
                </a:rPr>
                <a:t>・</a:t>
              </a:r>
              <a:r>
                <a:rPr kumimoji="1" lang="ja-JP" sz="800" dirty="0">
                  <a:latin typeface="Arial Nova" panose="020B0504020202020204" pitchFamily="34" charset="0"/>
                  <a:ea typeface="+mn-lt"/>
                  <a:cs typeface="+mn-lt"/>
                </a:rPr>
                <a:t>The zebrafish's proximity to the blue light indicates that the marbles are an object of interest, not an object of fear. </a:t>
              </a:r>
              <a:endParaRPr lang="ja-JP" sz="800" dirty="0">
                <a:latin typeface="Arial Nova" panose="020B0504020202020204" pitchFamily="34" charset="0"/>
                <a:ea typeface="ＭＳ Ｐゴシック"/>
              </a:endParaRPr>
            </a:p>
          </p:txBody>
        </p:sp>
      </p:grpSp>
      <p:grpSp>
        <p:nvGrpSpPr>
          <p:cNvPr id="39" name="グループ化 38">
            <a:extLst>
              <a:ext uri="{FF2B5EF4-FFF2-40B4-BE49-F238E27FC236}">
                <a16:creationId xmlns:a16="http://schemas.microsoft.com/office/drawing/2014/main" id="{BEEB3836-5C86-F104-B111-5753A3BD4ADC}"/>
              </a:ext>
            </a:extLst>
          </p:cNvPr>
          <p:cNvGrpSpPr/>
          <p:nvPr/>
        </p:nvGrpSpPr>
        <p:grpSpPr>
          <a:xfrm>
            <a:off x="-4191271" y="7913820"/>
            <a:ext cx="2460058" cy="978176"/>
            <a:chOff x="4451691" y="7507019"/>
            <a:chExt cx="2497308" cy="1108840"/>
          </a:xfrm>
        </p:grpSpPr>
        <p:sp>
          <p:nvSpPr>
            <p:cNvPr id="40" name="正方形/長方形 39">
              <a:extLst>
                <a:ext uri="{FF2B5EF4-FFF2-40B4-BE49-F238E27FC236}">
                  <a16:creationId xmlns:a16="http://schemas.microsoft.com/office/drawing/2014/main" id="{9F160791-5D76-AB88-BB6A-076F814FD831}"/>
                </a:ext>
              </a:extLst>
            </p:cNvPr>
            <p:cNvSpPr/>
            <p:nvPr/>
          </p:nvSpPr>
          <p:spPr>
            <a:xfrm>
              <a:off x="4451691" y="7507019"/>
              <a:ext cx="2411051" cy="1108840"/>
            </a:xfrm>
            <a:prstGeom prst="rect">
              <a:avLst/>
            </a:prstGeom>
            <a:solidFill>
              <a:srgbClr val="92D050"/>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200">
                <a:latin typeface="MS PGothic" panose="020B0600070205080204" pitchFamily="34" charset="-128"/>
                <a:ea typeface="MS PGothic" panose="020B0600070205080204" pitchFamily="34" charset="-128"/>
              </a:endParaRPr>
            </a:p>
          </p:txBody>
        </p:sp>
        <p:sp>
          <p:nvSpPr>
            <p:cNvPr id="41" name="テキスト ボックス 40">
              <a:extLst>
                <a:ext uri="{FF2B5EF4-FFF2-40B4-BE49-F238E27FC236}">
                  <a16:creationId xmlns:a16="http://schemas.microsoft.com/office/drawing/2014/main" id="{096AD923-DB31-A198-AAA0-FFC8D8F181DA}"/>
                </a:ext>
              </a:extLst>
            </p:cNvPr>
            <p:cNvSpPr txBox="1"/>
            <p:nvPr/>
          </p:nvSpPr>
          <p:spPr>
            <a:xfrm>
              <a:off x="4460042" y="7507576"/>
              <a:ext cx="2488957" cy="1061829"/>
            </a:xfrm>
            <a:prstGeom prst="rect">
              <a:avLst/>
            </a:prstGeom>
            <a:noFill/>
          </p:spPr>
          <p:txBody>
            <a:bodyPr wrap="square" lIns="91440" tIns="45720" rIns="91440" bIns="45720" rtlCol="0" anchor="t">
              <a:spAutoFit/>
            </a:bodyPr>
            <a:lstStyle/>
            <a:p>
              <a:r>
                <a:rPr lang="ja-JP" sz="1050">
                  <a:solidFill>
                    <a:srgbClr val="FF0000"/>
                  </a:solidFill>
                  <a:ea typeface="+mn-lt"/>
                  <a:cs typeface="+mn-lt"/>
                </a:rPr>
                <a:t>🐡</a:t>
              </a:r>
              <a:r>
                <a:rPr lang="en-US" altLang="ja-JP" sz="1050">
                  <a:ea typeface="+mn-lt"/>
                  <a:cs typeface="+mn-lt"/>
                </a:rPr>
                <a:t>Discussion</a:t>
              </a:r>
              <a:endParaRPr lang="ja-JP" sz="1050">
                <a:ea typeface="+mn-lt"/>
                <a:cs typeface="+mn-lt"/>
              </a:endParaRPr>
            </a:p>
            <a:p>
              <a:r>
                <a:rPr lang="ja-JP" sz="1050">
                  <a:ea typeface="+mn-lt"/>
                  <a:cs typeface="+mn-lt"/>
                </a:rPr>
                <a:t>When we compare the data of the first day and one in the last day, none of them changed. We thought that zebrafish can memorize the switch of the light.</a:t>
              </a:r>
            </a:p>
            <a:p>
              <a:endParaRPr lang="ja-JP" altLang="en-US" sz="1050">
                <a:latin typeface="Arial Nova"/>
                <a:ea typeface="ＭＳ Ｐゴシック"/>
              </a:endParaRPr>
            </a:p>
          </p:txBody>
        </p:sp>
      </p:grpSp>
      <p:sp>
        <p:nvSpPr>
          <p:cNvPr id="42" name="テキスト ボックス 1">
            <a:extLst>
              <a:ext uri="{FF2B5EF4-FFF2-40B4-BE49-F238E27FC236}">
                <a16:creationId xmlns:a16="http://schemas.microsoft.com/office/drawing/2014/main" id="{67D1C4DE-504B-D358-A569-D11C6B4101FC}"/>
              </a:ext>
            </a:extLst>
          </p:cNvPr>
          <p:cNvSpPr txBox="1"/>
          <p:nvPr/>
        </p:nvSpPr>
        <p:spPr>
          <a:xfrm>
            <a:off x="-3953521" y="3798465"/>
            <a:ext cx="3434009" cy="24622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a:latin typeface="Arial"/>
                <a:ea typeface="MS PGothic"/>
                <a:cs typeface="Calibri"/>
              </a:rPr>
              <a:t>Relationship between days and position at 10 seconds</a:t>
            </a:r>
          </a:p>
        </p:txBody>
      </p:sp>
      <p:grpSp>
        <p:nvGrpSpPr>
          <p:cNvPr id="76" name="Group 75">
            <a:extLst>
              <a:ext uri="{FF2B5EF4-FFF2-40B4-BE49-F238E27FC236}">
                <a16:creationId xmlns:a16="http://schemas.microsoft.com/office/drawing/2014/main" id="{73B173A3-EB9A-145C-8446-B1E507307C66}"/>
              </a:ext>
            </a:extLst>
          </p:cNvPr>
          <p:cNvGrpSpPr/>
          <p:nvPr/>
        </p:nvGrpSpPr>
        <p:grpSpPr>
          <a:xfrm>
            <a:off x="1979925" y="3364547"/>
            <a:ext cx="2513851" cy="1799249"/>
            <a:chOff x="5992085" y="2500370"/>
            <a:chExt cx="5834949" cy="3740213"/>
          </a:xfrm>
        </p:grpSpPr>
        <p:sp>
          <p:nvSpPr>
            <p:cNvPr id="77" name="テキスト ボックス 2">
              <a:extLst>
                <a:ext uri="{FF2B5EF4-FFF2-40B4-BE49-F238E27FC236}">
                  <a16:creationId xmlns:a16="http://schemas.microsoft.com/office/drawing/2014/main" id="{F2E69E7E-DA2C-3765-EEF7-54A5872E2396}"/>
                </a:ext>
              </a:extLst>
            </p:cNvPr>
            <p:cNvSpPr txBox="1"/>
            <p:nvPr/>
          </p:nvSpPr>
          <p:spPr>
            <a:xfrm>
              <a:off x="9348935" y="5856706"/>
              <a:ext cx="2403835" cy="383877"/>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600">
                  <a:solidFill>
                    <a:srgbClr val="FF0000"/>
                  </a:solidFill>
                  <a:latin typeface="Arial Nova" panose="020B0504020202020204" pitchFamily="34" charset="0"/>
                  <a:ea typeface="ＭＳ Ｐゴシック" panose="020B0600070205080204" pitchFamily="50" charset="-128"/>
                </a:rPr>
                <a:t>**</a:t>
              </a:r>
              <a:r>
                <a:rPr kumimoji="1" lang="en-US" altLang="ja-JP" sz="600">
                  <a:latin typeface="Arial Nova" panose="020B0504020202020204" pitchFamily="34" charset="0"/>
                  <a:ea typeface="ＭＳ Ｐゴシック"/>
                </a:rPr>
                <a:t>:p&lt;0.01</a:t>
              </a:r>
              <a:r>
                <a:rPr kumimoji="1" lang="ja-JP" altLang="en-US" sz="600">
                  <a:latin typeface="Arial Nova" panose="020B0504020202020204" pitchFamily="34" charset="0"/>
                  <a:ea typeface="ＭＳ Ｐゴシック" panose="020B0600070205080204" pitchFamily="50" charset="-128"/>
                </a:rPr>
                <a:t>　</a:t>
              </a:r>
              <a:r>
                <a:rPr kumimoji="1" lang="en-US" altLang="ja-JP" sz="600">
                  <a:latin typeface="Arial Nova" panose="020B0504020202020204" pitchFamily="34" charset="0"/>
                  <a:ea typeface="ＭＳ Ｐゴシック"/>
                </a:rPr>
                <a:t>n=280</a:t>
              </a:r>
              <a:endParaRPr lang="ja-JP" altLang="en-US" sz="600">
                <a:latin typeface="Arial Nova" panose="020B0504020202020204" pitchFamily="34" charset="0"/>
                <a:ea typeface="ＭＳ Ｐゴシック"/>
              </a:endParaRPr>
            </a:p>
          </p:txBody>
        </p:sp>
        <p:sp>
          <p:nvSpPr>
            <p:cNvPr id="78" name="テキスト ボックス 7">
              <a:extLst>
                <a:ext uri="{FF2B5EF4-FFF2-40B4-BE49-F238E27FC236}">
                  <a16:creationId xmlns:a16="http://schemas.microsoft.com/office/drawing/2014/main" id="{D7DF613B-1589-1BB2-9EC9-727EFA1FD5DB}"/>
                </a:ext>
              </a:extLst>
            </p:cNvPr>
            <p:cNvSpPr txBox="1"/>
            <p:nvPr/>
          </p:nvSpPr>
          <p:spPr>
            <a:xfrm>
              <a:off x="5992085" y="3036965"/>
              <a:ext cx="642948" cy="2020354"/>
            </a:xfrm>
            <a:prstGeom prst="rect">
              <a:avLst/>
            </a:prstGeom>
            <a:noFill/>
          </p:spPr>
          <p:txBody>
            <a:bodyPr rot="0" spcFirstLastPara="0" vert="vert"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600">
                  <a:latin typeface="Arial Nova" panose="020B0504020202020204" pitchFamily="34" charset="0"/>
                  <a:ea typeface="MS PGothic"/>
                  <a:cs typeface="Arial"/>
                </a:rPr>
                <a:t>Distance (cm)</a:t>
              </a:r>
              <a:endParaRPr lang="ja-JP" altLang="en-US" sz="600">
                <a:latin typeface="Arial Nova" panose="020B0504020202020204" pitchFamily="34" charset="0"/>
                <a:ea typeface="MS PGothic"/>
                <a:cs typeface="Arial"/>
              </a:endParaRPr>
            </a:p>
          </p:txBody>
        </p:sp>
        <p:pic>
          <p:nvPicPr>
            <p:cNvPr id="79" name="Picture 78">
              <a:extLst>
                <a:ext uri="{FF2B5EF4-FFF2-40B4-BE49-F238E27FC236}">
                  <a16:creationId xmlns:a16="http://schemas.microsoft.com/office/drawing/2014/main" id="{FCDB7E0A-EB0C-A39F-AC83-00074E632133}"/>
                </a:ext>
              </a:extLst>
            </p:cNvPr>
            <p:cNvPicPr>
              <a:picLocks noChangeAspect="1"/>
            </p:cNvPicPr>
            <p:nvPr/>
          </p:nvPicPr>
          <p:blipFill>
            <a:blip r:embed="rId6"/>
            <a:stretch>
              <a:fillRect/>
            </a:stretch>
          </p:blipFill>
          <p:spPr>
            <a:xfrm>
              <a:off x="6133528" y="2695263"/>
              <a:ext cx="5693506" cy="3351252"/>
            </a:xfrm>
            <a:prstGeom prst="rect">
              <a:avLst/>
            </a:prstGeom>
          </p:spPr>
        </p:pic>
        <p:grpSp>
          <p:nvGrpSpPr>
            <p:cNvPr id="81" name="グループ化 53">
              <a:extLst>
                <a:ext uri="{FF2B5EF4-FFF2-40B4-BE49-F238E27FC236}">
                  <a16:creationId xmlns:a16="http://schemas.microsoft.com/office/drawing/2014/main" id="{0F70F192-379A-8222-4B2B-6B69FA4AA781}"/>
                </a:ext>
              </a:extLst>
            </p:cNvPr>
            <p:cNvGrpSpPr/>
            <p:nvPr/>
          </p:nvGrpSpPr>
          <p:grpSpPr>
            <a:xfrm>
              <a:off x="7657305" y="2674115"/>
              <a:ext cx="1019132" cy="433344"/>
              <a:chOff x="7657282" y="2651967"/>
              <a:chExt cx="323834" cy="136897"/>
            </a:xfrm>
            <a:noFill/>
          </p:grpSpPr>
          <p:sp>
            <p:nvSpPr>
              <p:cNvPr id="90" name="テキスト ボックス 189">
                <a:extLst>
                  <a:ext uri="{FF2B5EF4-FFF2-40B4-BE49-F238E27FC236}">
                    <a16:creationId xmlns:a16="http://schemas.microsoft.com/office/drawing/2014/main" id="{CF558EC2-F639-35BE-B41E-6E54920EF021}"/>
                  </a:ext>
                </a:extLst>
              </p:cNvPr>
              <p:cNvSpPr txBox="1"/>
              <p:nvPr/>
            </p:nvSpPr>
            <p:spPr>
              <a:xfrm>
                <a:off x="7708794" y="2651967"/>
                <a:ext cx="208709" cy="136897"/>
              </a:xfrm>
              <a:prstGeom prst="rect">
                <a:avLst/>
              </a:prstGeom>
              <a:solidFill>
                <a:schemeClr val="bg1"/>
              </a:solid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rPr>
                  <a:t>**</a:t>
                </a:r>
                <a:endParaRPr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endParaRPr>
              </a:p>
            </p:txBody>
          </p:sp>
          <p:grpSp>
            <p:nvGrpSpPr>
              <p:cNvPr id="91" name="グループ化 55">
                <a:extLst>
                  <a:ext uri="{FF2B5EF4-FFF2-40B4-BE49-F238E27FC236}">
                    <a16:creationId xmlns:a16="http://schemas.microsoft.com/office/drawing/2014/main" id="{11E023DE-1D09-676A-3439-2AD01B10EB05}"/>
                  </a:ext>
                </a:extLst>
              </p:cNvPr>
              <p:cNvGrpSpPr/>
              <p:nvPr/>
            </p:nvGrpSpPr>
            <p:grpSpPr>
              <a:xfrm>
                <a:off x="7657282" y="2740202"/>
                <a:ext cx="323834" cy="28575"/>
                <a:chOff x="7657282" y="2740202"/>
                <a:chExt cx="323834" cy="28575"/>
              </a:xfrm>
              <a:grpFill/>
            </p:grpSpPr>
            <p:cxnSp>
              <p:nvCxnSpPr>
                <p:cNvPr id="92" name="直線コネクタ 56">
                  <a:extLst>
                    <a:ext uri="{FF2B5EF4-FFF2-40B4-BE49-F238E27FC236}">
                      <a16:creationId xmlns:a16="http://schemas.microsoft.com/office/drawing/2014/main" id="{DA4F6688-9376-82EF-DA36-57DA18DF45D2}"/>
                    </a:ext>
                  </a:extLst>
                </p:cNvPr>
                <p:cNvCxnSpPr>
                  <a:cxnSpLocks/>
                </p:cNvCxnSpPr>
                <p:nvPr/>
              </p:nvCxnSpPr>
              <p:spPr>
                <a:xfrm>
                  <a:off x="7659511" y="2740202"/>
                  <a:ext cx="0" cy="28575"/>
                </a:xfrm>
                <a:prstGeom prst="line">
                  <a:avLst/>
                </a:prstGeom>
                <a:grpFill/>
                <a:ln w="19050" cap="flat" cmpd="sng" algn="ctr">
                  <a:solidFill>
                    <a:sysClr val="windowText" lastClr="000000"/>
                  </a:solidFill>
                  <a:prstDash val="solid"/>
                  <a:miter lim="800000"/>
                </a:ln>
                <a:effectLst/>
              </p:spPr>
            </p:cxnSp>
            <p:cxnSp>
              <p:nvCxnSpPr>
                <p:cNvPr id="93" name="直線コネクタ 57">
                  <a:extLst>
                    <a:ext uri="{FF2B5EF4-FFF2-40B4-BE49-F238E27FC236}">
                      <a16:creationId xmlns:a16="http://schemas.microsoft.com/office/drawing/2014/main" id="{07F32427-7E3F-D066-15A4-464293E4EC89}"/>
                    </a:ext>
                  </a:extLst>
                </p:cNvPr>
                <p:cNvCxnSpPr>
                  <a:cxnSpLocks/>
                </p:cNvCxnSpPr>
                <p:nvPr/>
              </p:nvCxnSpPr>
              <p:spPr>
                <a:xfrm>
                  <a:off x="7657282" y="2740202"/>
                  <a:ext cx="323834" cy="0"/>
                </a:xfrm>
                <a:prstGeom prst="line">
                  <a:avLst/>
                </a:prstGeom>
                <a:grpFill/>
                <a:ln w="19050" cap="flat" cmpd="sng" algn="ctr">
                  <a:solidFill>
                    <a:sysClr val="windowText" lastClr="000000"/>
                  </a:solidFill>
                  <a:prstDash val="solid"/>
                  <a:miter lim="800000"/>
                </a:ln>
                <a:effectLst/>
              </p:spPr>
            </p:cxnSp>
            <p:cxnSp>
              <p:nvCxnSpPr>
                <p:cNvPr id="94" name="直線コネクタ 58">
                  <a:extLst>
                    <a:ext uri="{FF2B5EF4-FFF2-40B4-BE49-F238E27FC236}">
                      <a16:creationId xmlns:a16="http://schemas.microsoft.com/office/drawing/2014/main" id="{9C76E834-3D9F-6D58-0E2B-74CAF50C6E74}"/>
                    </a:ext>
                  </a:extLst>
                </p:cNvPr>
                <p:cNvCxnSpPr>
                  <a:cxnSpLocks/>
                </p:cNvCxnSpPr>
                <p:nvPr/>
              </p:nvCxnSpPr>
              <p:spPr>
                <a:xfrm>
                  <a:off x="7977481" y="2740202"/>
                  <a:ext cx="0" cy="28575"/>
                </a:xfrm>
                <a:prstGeom prst="line">
                  <a:avLst/>
                </a:prstGeom>
                <a:grpFill/>
                <a:ln w="19050" cap="flat" cmpd="sng" algn="ctr">
                  <a:solidFill>
                    <a:sysClr val="windowText" lastClr="000000"/>
                  </a:solidFill>
                  <a:prstDash val="solid"/>
                  <a:miter lim="800000"/>
                </a:ln>
                <a:effectLst/>
              </p:spPr>
            </p:cxnSp>
          </p:grpSp>
        </p:grpSp>
        <p:grpSp>
          <p:nvGrpSpPr>
            <p:cNvPr id="82" name="グループ化 53">
              <a:extLst>
                <a:ext uri="{FF2B5EF4-FFF2-40B4-BE49-F238E27FC236}">
                  <a16:creationId xmlns:a16="http://schemas.microsoft.com/office/drawing/2014/main" id="{2F58D0B9-3128-76CF-7FE9-04C71E57C965}"/>
                </a:ext>
              </a:extLst>
            </p:cNvPr>
            <p:cNvGrpSpPr/>
            <p:nvPr/>
          </p:nvGrpSpPr>
          <p:grpSpPr>
            <a:xfrm>
              <a:off x="9706802" y="2691631"/>
              <a:ext cx="1019132" cy="433344"/>
              <a:chOff x="9706802" y="2669483"/>
              <a:chExt cx="323834" cy="136897"/>
            </a:xfrm>
            <a:noFill/>
          </p:grpSpPr>
          <p:sp>
            <p:nvSpPr>
              <p:cNvPr id="84" name="テキスト ボックス 189">
                <a:extLst>
                  <a:ext uri="{FF2B5EF4-FFF2-40B4-BE49-F238E27FC236}">
                    <a16:creationId xmlns:a16="http://schemas.microsoft.com/office/drawing/2014/main" id="{1BC2960E-A7FF-9DF0-A267-206D98EFCEED}"/>
                  </a:ext>
                </a:extLst>
              </p:cNvPr>
              <p:cNvSpPr txBox="1"/>
              <p:nvPr/>
            </p:nvSpPr>
            <p:spPr>
              <a:xfrm>
                <a:off x="9758314" y="2669483"/>
                <a:ext cx="208709" cy="136897"/>
              </a:xfrm>
              <a:prstGeom prst="rect">
                <a:avLst/>
              </a:prstGeom>
              <a:solidFill>
                <a:schemeClr val="bg1"/>
              </a:solid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rPr>
                  <a:t>**</a:t>
                </a:r>
                <a:endParaRPr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endParaRPr>
              </a:p>
            </p:txBody>
          </p:sp>
          <p:grpSp>
            <p:nvGrpSpPr>
              <p:cNvPr id="85" name="グループ化 55">
                <a:extLst>
                  <a:ext uri="{FF2B5EF4-FFF2-40B4-BE49-F238E27FC236}">
                    <a16:creationId xmlns:a16="http://schemas.microsoft.com/office/drawing/2014/main" id="{E0E8D1DD-93BD-AC56-1991-150F5D4F97B1}"/>
                  </a:ext>
                </a:extLst>
              </p:cNvPr>
              <p:cNvGrpSpPr/>
              <p:nvPr/>
            </p:nvGrpSpPr>
            <p:grpSpPr>
              <a:xfrm>
                <a:off x="9706802" y="2757718"/>
                <a:ext cx="323834" cy="28575"/>
                <a:chOff x="9706802" y="2757718"/>
                <a:chExt cx="323834" cy="28575"/>
              </a:xfrm>
              <a:grpFill/>
            </p:grpSpPr>
            <p:cxnSp>
              <p:nvCxnSpPr>
                <p:cNvPr id="86" name="直線コネクタ 56">
                  <a:extLst>
                    <a:ext uri="{FF2B5EF4-FFF2-40B4-BE49-F238E27FC236}">
                      <a16:creationId xmlns:a16="http://schemas.microsoft.com/office/drawing/2014/main" id="{930ED5AA-BE3F-D3B2-F964-9BE9C614C1A8}"/>
                    </a:ext>
                  </a:extLst>
                </p:cNvPr>
                <p:cNvCxnSpPr>
                  <a:cxnSpLocks/>
                </p:cNvCxnSpPr>
                <p:nvPr/>
              </p:nvCxnSpPr>
              <p:spPr>
                <a:xfrm>
                  <a:off x="9709031" y="2757718"/>
                  <a:ext cx="0" cy="28575"/>
                </a:xfrm>
                <a:prstGeom prst="line">
                  <a:avLst/>
                </a:prstGeom>
                <a:grpFill/>
                <a:ln w="19050" cap="flat" cmpd="sng" algn="ctr">
                  <a:solidFill>
                    <a:sysClr val="windowText" lastClr="000000"/>
                  </a:solidFill>
                  <a:prstDash val="solid"/>
                  <a:miter lim="800000"/>
                </a:ln>
                <a:effectLst/>
              </p:spPr>
            </p:cxnSp>
            <p:cxnSp>
              <p:nvCxnSpPr>
                <p:cNvPr id="87" name="直線コネクタ 57">
                  <a:extLst>
                    <a:ext uri="{FF2B5EF4-FFF2-40B4-BE49-F238E27FC236}">
                      <a16:creationId xmlns:a16="http://schemas.microsoft.com/office/drawing/2014/main" id="{2047F748-3677-93AC-CFF4-D31BD76FAEFC}"/>
                    </a:ext>
                  </a:extLst>
                </p:cNvPr>
                <p:cNvCxnSpPr>
                  <a:cxnSpLocks/>
                </p:cNvCxnSpPr>
                <p:nvPr/>
              </p:nvCxnSpPr>
              <p:spPr>
                <a:xfrm>
                  <a:off x="9706802" y="2757718"/>
                  <a:ext cx="323834" cy="0"/>
                </a:xfrm>
                <a:prstGeom prst="line">
                  <a:avLst/>
                </a:prstGeom>
                <a:grpFill/>
                <a:ln w="19050" cap="flat" cmpd="sng" algn="ctr">
                  <a:solidFill>
                    <a:sysClr val="windowText" lastClr="000000"/>
                  </a:solidFill>
                  <a:prstDash val="solid"/>
                  <a:miter lim="800000"/>
                </a:ln>
                <a:effectLst/>
              </p:spPr>
            </p:cxnSp>
            <p:cxnSp>
              <p:nvCxnSpPr>
                <p:cNvPr id="89" name="直線コネクタ 58">
                  <a:extLst>
                    <a:ext uri="{FF2B5EF4-FFF2-40B4-BE49-F238E27FC236}">
                      <a16:creationId xmlns:a16="http://schemas.microsoft.com/office/drawing/2014/main" id="{95362D51-6F19-E4A3-863F-C97DE1E49DF8}"/>
                    </a:ext>
                  </a:extLst>
                </p:cNvPr>
                <p:cNvCxnSpPr>
                  <a:cxnSpLocks/>
                </p:cNvCxnSpPr>
                <p:nvPr/>
              </p:nvCxnSpPr>
              <p:spPr>
                <a:xfrm>
                  <a:off x="10027001" y="2757718"/>
                  <a:ext cx="0" cy="28575"/>
                </a:xfrm>
                <a:prstGeom prst="line">
                  <a:avLst/>
                </a:prstGeom>
                <a:grpFill/>
                <a:ln w="19050" cap="flat" cmpd="sng" algn="ctr">
                  <a:solidFill>
                    <a:sysClr val="windowText" lastClr="000000"/>
                  </a:solidFill>
                  <a:prstDash val="solid"/>
                  <a:miter lim="800000"/>
                </a:ln>
                <a:effectLst/>
              </p:spPr>
            </p:cxnSp>
          </p:grpSp>
        </p:grpSp>
        <p:sp>
          <p:nvSpPr>
            <p:cNvPr id="83" name="テキスト ボックス 9">
              <a:extLst>
                <a:ext uri="{FF2B5EF4-FFF2-40B4-BE49-F238E27FC236}">
                  <a16:creationId xmlns:a16="http://schemas.microsoft.com/office/drawing/2014/main" id="{BA8A4DF3-0FCD-18D7-A3B6-32D7E6B83645}"/>
                </a:ext>
              </a:extLst>
            </p:cNvPr>
            <p:cNvSpPr txBox="1"/>
            <p:nvPr/>
          </p:nvSpPr>
          <p:spPr>
            <a:xfrm>
              <a:off x="6730514" y="2500370"/>
              <a:ext cx="4921121" cy="320123"/>
            </a:xfrm>
            <a:prstGeom prst="rect">
              <a:avLst/>
            </a:prstGeom>
            <a:noFill/>
            <a:ln>
              <a:noFill/>
            </a:ln>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600" kern="0">
                  <a:solidFill>
                    <a:srgbClr val="ED7D31"/>
                  </a:solidFill>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1</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ED7D31"/>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2</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FFC000"/>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1</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10s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FFC000"/>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2</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10s</a:t>
              </a:r>
              <a:endParaRPr lang="ja-JP" altLang="en-US" sz="600" b="0" i="0" u="none" strike="noStrike" kern="0" cap="none" spc="0" normalizeH="0" baseline="0" noProof="0">
                <a:ln>
                  <a:noFill/>
                </a:ln>
                <a:effectLst/>
                <a:uLnTx/>
                <a:uFillTx/>
                <a:latin typeface="Arial Nova" panose="020B0504020202020204" pitchFamily="34" charset="0"/>
                <a:ea typeface="ＭＳ Ｐゴシック"/>
              </a:endParaRPr>
            </a:p>
          </p:txBody>
        </p:sp>
      </p:grpSp>
      <p:grpSp>
        <p:nvGrpSpPr>
          <p:cNvPr id="57" name="グループ化 56">
            <a:extLst>
              <a:ext uri="{FF2B5EF4-FFF2-40B4-BE49-F238E27FC236}">
                <a16:creationId xmlns:a16="http://schemas.microsoft.com/office/drawing/2014/main" id="{4CF21B49-9291-A2A6-E6E3-0B220F69FB9A}"/>
              </a:ext>
            </a:extLst>
          </p:cNvPr>
          <p:cNvGrpSpPr/>
          <p:nvPr/>
        </p:nvGrpSpPr>
        <p:grpSpPr>
          <a:xfrm>
            <a:off x="2004110" y="7015856"/>
            <a:ext cx="2499298" cy="1709492"/>
            <a:chOff x="1991610" y="3437182"/>
            <a:chExt cx="2499298" cy="1709492"/>
          </a:xfrm>
        </p:grpSpPr>
        <p:sp>
          <p:nvSpPr>
            <p:cNvPr id="27" name="テキスト ボックス 2">
              <a:extLst>
                <a:ext uri="{FF2B5EF4-FFF2-40B4-BE49-F238E27FC236}">
                  <a16:creationId xmlns:a16="http://schemas.microsoft.com/office/drawing/2014/main" id="{24F816CD-233C-1794-0920-E80A14AD7542}"/>
                </a:ext>
              </a:extLst>
            </p:cNvPr>
            <p:cNvSpPr txBox="1"/>
            <p:nvPr/>
          </p:nvSpPr>
          <p:spPr>
            <a:xfrm>
              <a:off x="3451000" y="4962008"/>
              <a:ext cx="1029026" cy="184666"/>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600">
                  <a:solidFill>
                    <a:srgbClr val="FF0000"/>
                  </a:solidFill>
                  <a:latin typeface="Arial Nova" panose="020B0504020202020204" pitchFamily="34" charset="0"/>
                  <a:ea typeface="ＭＳ Ｐゴシック" panose="020B0600070205080204" pitchFamily="50" charset="-128"/>
                </a:rPr>
                <a:t>**</a:t>
              </a:r>
              <a:r>
                <a:rPr kumimoji="1" lang="en-US" altLang="ja-JP" sz="600">
                  <a:latin typeface="Arial Nova" panose="020B0504020202020204" pitchFamily="34" charset="0"/>
                  <a:ea typeface="ＭＳ Ｐゴシック"/>
                </a:rPr>
                <a:t>:p&lt;0.01</a:t>
              </a:r>
              <a:r>
                <a:rPr kumimoji="1" lang="ja-JP" altLang="en-US" sz="600">
                  <a:latin typeface="Arial Nova" panose="020B0504020202020204" pitchFamily="34" charset="0"/>
                  <a:ea typeface="ＭＳ Ｐゴシック" panose="020B0600070205080204" pitchFamily="50" charset="-128"/>
                </a:rPr>
                <a:t>　</a:t>
              </a:r>
              <a:r>
                <a:rPr kumimoji="1" lang="en-US" altLang="ja-JP" sz="600">
                  <a:latin typeface="Arial Nova" panose="020B0504020202020204" pitchFamily="34" charset="0"/>
                  <a:ea typeface="ＭＳ Ｐゴシック"/>
                </a:rPr>
                <a:t>n=240</a:t>
              </a:r>
              <a:endParaRPr lang="ja-JP" altLang="en-US" sz="600">
                <a:latin typeface="Arial Nova" panose="020B0504020202020204" pitchFamily="34" charset="0"/>
                <a:ea typeface="ＭＳ Ｐゴシック"/>
              </a:endParaRPr>
            </a:p>
          </p:txBody>
        </p:sp>
        <p:grpSp>
          <p:nvGrpSpPr>
            <p:cNvPr id="37" name="Group 36">
              <a:extLst>
                <a:ext uri="{FF2B5EF4-FFF2-40B4-BE49-F238E27FC236}">
                  <a16:creationId xmlns:a16="http://schemas.microsoft.com/office/drawing/2014/main" id="{4554FE08-2172-74B9-7209-4E5A3C850750}"/>
                </a:ext>
              </a:extLst>
            </p:cNvPr>
            <p:cNvGrpSpPr/>
            <p:nvPr/>
          </p:nvGrpSpPr>
          <p:grpSpPr>
            <a:xfrm>
              <a:off x="1991610" y="3437182"/>
              <a:ext cx="2499298" cy="1618514"/>
              <a:chOff x="1961543" y="3374844"/>
              <a:chExt cx="2499298" cy="1618514"/>
            </a:xfrm>
          </p:grpSpPr>
          <p:pic>
            <p:nvPicPr>
              <p:cNvPr id="31" name="Picture 30">
                <a:extLst>
                  <a:ext uri="{FF2B5EF4-FFF2-40B4-BE49-F238E27FC236}">
                    <a16:creationId xmlns:a16="http://schemas.microsoft.com/office/drawing/2014/main" id="{BC8BC142-4E3C-9589-8564-78A2A668F544}"/>
                  </a:ext>
                </a:extLst>
              </p:cNvPr>
              <p:cNvPicPr>
                <a:picLocks noChangeAspect="1"/>
              </p:cNvPicPr>
              <p:nvPr/>
            </p:nvPicPr>
            <p:blipFill>
              <a:blip r:embed="rId7"/>
              <a:stretch>
                <a:fillRect/>
              </a:stretch>
            </p:blipFill>
            <p:spPr>
              <a:xfrm>
                <a:off x="2052857" y="3502186"/>
                <a:ext cx="2407984" cy="1491172"/>
              </a:xfrm>
              <a:prstGeom prst="rect">
                <a:avLst/>
              </a:prstGeom>
            </p:spPr>
          </p:pic>
          <p:grpSp>
            <p:nvGrpSpPr>
              <p:cNvPr id="35" name="グループ化 41">
                <a:extLst>
                  <a:ext uri="{FF2B5EF4-FFF2-40B4-BE49-F238E27FC236}">
                    <a16:creationId xmlns:a16="http://schemas.microsoft.com/office/drawing/2014/main" id="{6B782709-1DCC-E528-0EAF-D81E08CC3137}"/>
                  </a:ext>
                </a:extLst>
              </p:cNvPr>
              <p:cNvGrpSpPr/>
              <p:nvPr/>
            </p:nvGrpSpPr>
            <p:grpSpPr>
              <a:xfrm>
                <a:off x="2706263" y="3483660"/>
                <a:ext cx="446004" cy="220985"/>
                <a:chOff x="7276599" y="2715293"/>
                <a:chExt cx="327328" cy="155538"/>
              </a:xfrm>
              <a:noFill/>
            </p:grpSpPr>
            <p:sp>
              <p:nvSpPr>
                <p:cNvPr id="44" name="テキスト ボックス 130">
                  <a:extLst>
                    <a:ext uri="{FF2B5EF4-FFF2-40B4-BE49-F238E27FC236}">
                      <a16:creationId xmlns:a16="http://schemas.microsoft.com/office/drawing/2014/main" id="{7A4058FB-3D24-7968-CBDE-DDF38646E4F7}"/>
                    </a:ext>
                  </a:extLst>
                </p:cNvPr>
                <p:cNvSpPr txBox="1"/>
                <p:nvPr/>
              </p:nvSpPr>
              <p:spPr>
                <a:xfrm>
                  <a:off x="7335908" y="2715293"/>
                  <a:ext cx="208709" cy="155538"/>
                </a:xfrm>
                <a:prstGeom prst="rect">
                  <a:avLst/>
                </a:prstGeom>
                <a:solidFill>
                  <a:schemeClr val="bg1"/>
                </a:solid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rPr>
                    <a:t>**</a:t>
                  </a:r>
                  <a:endParaRPr lang="ja-JP" altLang="en-US" sz="700" b="1" i="0" u="none" strike="noStrike" kern="0" cap="none" spc="0" normalizeH="0" baseline="0" noProof="0">
                    <a:ln>
                      <a:noFill/>
                    </a:ln>
                    <a:solidFill>
                      <a:srgbClr val="FF0000"/>
                    </a:solidFill>
                    <a:effectLst/>
                    <a:uLnTx/>
                    <a:uFillTx/>
                    <a:latin typeface="Arial Nova" panose="020B0504020202020204" pitchFamily="34" charset="0"/>
                    <a:ea typeface="ＭＳ Ｐゴシック" panose="020B0600070205080204" pitchFamily="50" charset="-128"/>
                  </a:endParaRPr>
                </a:p>
              </p:txBody>
            </p:sp>
            <p:grpSp>
              <p:nvGrpSpPr>
                <p:cNvPr id="46" name="グループ化 43">
                  <a:extLst>
                    <a:ext uri="{FF2B5EF4-FFF2-40B4-BE49-F238E27FC236}">
                      <a16:creationId xmlns:a16="http://schemas.microsoft.com/office/drawing/2014/main" id="{C3E7BD1C-37DE-A875-64D0-5AE70350C1D4}"/>
                    </a:ext>
                  </a:extLst>
                </p:cNvPr>
                <p:cNvGrpSpPr/>
                <p:nvPr/>
              </p:nvGrpSpPr>
              <p:grpSpPr>
                <a:xfrm>
                  <a:off x="7276599" y="2819986"/>
                  <a:ext cx="327328" cy="31863"/>
                  <a:chOff x="7276599" y="2819986"/>
                  <a:chExt cx="327328" cy="31863"/>
                </a:xfrm>
                <a:grpFill/>
              </p:grpSpPr>
              <p:cxnSp>
                <p:nvCxnSpPr>
                  <p:cNvPr id="47" name="直線コネクタ 44">
                    <a:extLst>
                      <a:ext uri="{FF2B5EF4-FFF2-40B4-BE49-F238E27FC236}">
                        <a16:creationId xmlns:a16="http://schemas.microsoft.com/office/drawing/2014/main" id="{FB73671A-569A-FD54-F9BF-197FA55DDD59}"/>
                      </a:ext>
                    </a:extLst>
                  </p:cNvPr>
                  <p:cNvCxnSpPr>
                    <a:cxnSpLocks/>
                  </p:cNvCxnSpPr>
                  <p:nvPr/>
                </p:nvCxnSpPr>
                <p:spPr>
                  <a:xfrm>
                    <a:off x="7278899" y="2819986"/>
                    <a:ext cx="0" cy="31863"/>
                  </a:xfrm>
                  <a:prstGeom prst="line">
                    <a:avLst/>
                  </a:prstGeom>
                  <a:grpFill/>
                  <a:ln w="19050" cap="flat" cmpd="sng" algn="ctr">
                    <a:solidFill>
                      <a:sysClr val="windowText" lastClr="000000"/>
                    </a:solidFill>
                    <a:prstDash val="solid"/>
                    <a:miter lim="800000"/>
                  </a:ln>
                  <a:effectLst/>
                </p:spPr>
              </p:cxnSp>
              <p:cxnSp>
                <p:nvCxnSpPr>
                  <p:cNvPr id="72" name="直線コネクタ 45">
                    <a:extLst>
                      <a:ext uri="{FF2B5EF4-FFF2-40B4-BE49-F238E27FC236}">
                        <a16:creationId xmlns:a16="http://schemas.microsoft.com/office/drawing/2014/main" id="{5E495BA7-D2C8-21AA-69C7-DE70B380F8A5}"/>
                      </a:ext>
                    </a:extLst>
                  </p:cNvPr>
                  <p:cNvCxnSpPr>
                    <a:cxnSpLocks/>
                  </p:cNvCxnSpPr>
                  <p:nvPr/>
                </p:nvCxnSpPr>
                <p:spPr>
                  <a:xfrm>
                    <a:off x="7276599" y="2819986"/>
                    <a:ext cx="327328" cy="0"/>
                  </a:xfrm>
                  <a:prstGeom prst="line">
                    <a:avLst/>
                  </a:prstGeom>
                  <a:grpFill/>
                  <a:ln w="19050" cap="flat" cmpd="sng" algn="ctr">
                    <a:solidFill>
                      <a:sysClr val="windowText" lastClr="000000"/>
                    </a:solidFill>
                    <a:prstDash val="solid"/>
                    <a:miter lim="800000"/>
                  </a:ln>
                  <a:effectLst/>
                </p:spPr>
              </p:cxnSp>
              <p:cxnSp>
                <p:nvCxnSpPr>
                  <p:cNvPr id="75" name="直線コネクタ 60">
                    <a:extLst>
                      <a:ext uri="{FF2B5EF4-FFF2-40B4-BE49-F238E27FC236}">
                        <a16:creationId xmlns:a16="http://schemas.microsoft.com/office/drawing/2014/main" id="{26F38CFA-79F7-C075-8AC4-6A33EA3C084C}"/>
                      </a:ext>
                    </a:extLst>
                  </p:cNvPr>
                  <p:cNvCxnSpPr>
                    <a:cxnSpLocks/>
                  </p:cNvCxnSpPr>
                  <p:nvPr/>
                </p:nvCxnSpPr>
                <p:spPr>
                  <a:xfrm>
                    <a:off x="7600433" y="2819986"/>
                    <a:ext cx="0" cy="31863"/>
                  </a:xfrm>
                  <a:prstGeom prst="line">
                    <a:avLst/>
                  </a:prstGeom>
                  <a:grpFill/>
                  <a:ln w="19050" cap="flat" cmpd="sng" algn="ctr">
                    <a:solidFill>
                      <a:sysClr val="windowText" lastClr="000000"/>
                    </a:solidFill>
                    <a:prstDash val="solid"/>
                    <a:miter lim="800000"/>
                  </a:ln>
                  <a:effectLst/>
                </p:spPr>
              </p:cxnSp>
            </p:grpSp>
          </p:grpSp>
          <p:sp>
            <p:nvSpPr>
              <p:cNvPr id="25" name="テキスト ボックス 4">
                <a:extLst>
                  <a:ext uri="{FF2B5EF4-FFF2-40B4-BE49-F238E27FC236}">
                    <a16:creationId xmlns:a16="http://schemas.microsoft.com/office/drawing/2014/main" id="{B3CB08D4-A6E4-C218-FFAB-9DDCC1D3339B}"/>
                  </a:ext>
                </a:extLst>
              </p:cNvPr>
              <p:cNvSpPr txBox="1"/>
              <p:nvPr/>
            </p:nvSpPr>
            <p:spPr>
              <a:xfrm>
                <a:off x="1961543" y="3643495"/>
                <a:ext cx="276999" cy="905290"/>
              </a:xfrm>
              <a:prstGeom prst="rect">
                <a:avLst/>
              </a:prstGeom>
              <a:noFill/>
            </p:spPr>
            <p:txBody>
              <a:bodyPr rot="0" spcFirstLastPara="0" vert="vert"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600">
                    <a:latin typeface="Arial Nova" panose="020B0504020202020204" pitchFamily="34" charset="0"/>
                    <a:ea typeface="MS PGothic"/>
                    <a:cs typeface="Arial"/>
                  </a:rPr>
                  <a:t>Distance (cm)</a:t>
                </a:r>
                <a:endParaRPr lang="ja-JP" altLang="en-US" sz="600">
                  <a:latin typeface="Arial Nova" panose="020B0504020202020204" pitchFamily="34" charset="0"/>
                  <a:ea typeface="MS PGothic"/>
                  <a:cs typeface="Arial"/>
                </a:endParaRPr>
              </a:p>
            </p:txBody>
          </p:sp>
          <p:sp>
            <p:nvSpPr>
              <p:cNvPr id="34" name="テキスト ボックス 135">
                <a:extLst>
                  <a:ext uri="{FF2B5EF4-FFF2-40B4-BE49-F238E27FC236}">
                    <a16:creationId xmlns:a16="http://schemas.microsoft.com/office/drawing/2014/main" id="{BBADD89F-75BF-1557-495A-1C23EA365C09}"/>
                  </a:ext>
                </a:extLst>
              </p:cNvPr>
              <p:cNvSpPr txBox="1"/>
              <p:nvPr/>
            </p:nvSpPr>
            <p:spPr>
              <a:xfrm>
                <a:off x="2332702" y="3374844"/>
                <a:ext cx="2072049" cy="133513"/>
              </a:xfrm>
              <a:prstGeom prst="rect">
                <a:avLst/>
              </a:prstGeom>
              <a:noFill/>
            </p:spPr>
            <p:txBody>
              <a:bodyPr wrap="square"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a:ln>
                      <a:noFill/>
                    </a:ln>
                    <a:solidFill>
                      <a:srgbClr val="5B9BD5"/>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tank1</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5B9BD5"/>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2</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70AD47"/>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1</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10s</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ja-JP" altLang="en-US" sz="600" b="0" i="0" u="none" strike="noStrike" kern="0" cap="none" spc="0" normalizeH="0" baseline="0" noProof="0">
                    <a:ln>
                      <a:noFill/>
                    </a:ln>
                    <a:solidFill>
                      <a:srgbClr val="70AD47"/>
                    </a:solidFill>
                    <a:effectLst/>
                    <a:uLnTx/>
                    <a:uFillTx/>
                    <a:latin typeface="Arial Nova" panose="020B0504020202020204" pitchFamily="34" charset="0"/>
                    <a:ea typeface="ＭＳ Ｐゴシック"/>
                  </a:rPr>
                  <a:t>■</a:t>
                </a:r>
                <a:r>
                  <a:rPr kumimoji="1" lang="ja-JP" altLang="en-US" sz="600" kern="0">
                    <a:latin typeface="Arial Nova" panose="020B0504020202020204" pitchFamily="34" charset="0"/>
                    <a:ea typeface="ＭＳ Ｐゴシック"/>
                  </a:rPr>
                  <a:t>tank</a:t>
                </a:r>
                <a:r>
                  <a:rPr kumimoji="1" lang="en-US" altLang="ja-JP" sz="600" b="0" i="0" u="none" strike="noStrike" kern="0" cap="none" spc="0" normalizeH="0" baseline="0" noProof="0">
                    <a:ln>
                      <a:noFill/>
                    </a:ln>
                    <a:effectLst/>
                    <a:uLnTx/>
                    <a:uFillTx/>
                    <a:latin typeface="Arial Nova" panose="020B0504020202020204" pitchFamily="34" charset="0"/>
                    <a:ea typeface="ＭＳ Ｐゴシック"/>
                  </a:rPr>
                  <a:t>2</a:t>
                </a:r>
                <a:r>
                  <a:rPr kumimoji="1" lang="ja-JP" altLang="en-US" sz="600" b="0" i="0" u="none" strike="noStrike" kern="0" cap="none" spc="0" normalizeH="0" baseline="0" noProof="0">
                    <a:ln>
                      <a:noFill/>
                    </a:ln>
                    <a:effectLst/>
                    <a:uLnTx/>
                    <a:uFillTx/>
                    <a:latin typeface="Arial Nova" panose="020B0504020202020204" pitchFamily="34" charset="0"/>
                    <a:ea typeface="ＭＳ Ｐゴシック"/>
                  </a:rPr>
                  <a:t>　</a:t>
                </a:r>
                <a:r>
                  <a:rPr kumimoji="1" lang="en-US" altLang="ja-JP" sz="600" kern="0">
                    <a:latin typeface="Arial Nova" panose="020B0504020202020204" pitchFamily="34" charset="0"/>
                    <a:ea typeface="ＭＳ Ｐゴシック"/>
                  </a:rPr>
                  <a:t>10s</a:t>
                </a:r>
                <a:endParaRPr lang="ja-JP" altLang="en-US" sz="600" b="0" i="0" u="none" strike="noStrike" kern="0" cap="none" spc="0" normalizeH="0" baseline="0" noProof="0">
                  <a:ln>
                    <a:noFill/>
                  </a:ln>
                  <a:effectLst/>
                  <a:uLnTx/>
                  <a:uFillTx/>
                  <a:latin typeface="Arial Nova" panose="020B0504020202020204" pitchFamily="34" charset="0"/>
                  <a:ea typeface="ＭＳ Ｐゴシック"/>
                </a:endParaRPr>
              </a:p>
            </p:txBody>
          </p:sp>
        </p:grpSp>
      </p:grpSp>
      <p:sp>
        <p:nvSpPr>
          <p:cNvPr id="23" name="TextBox 22">
            <a:extLst>
              <a:ext uri="{FF2B5EF4-FFF2-40B4-BE49-F238E27FC236}">
                <a16:creationId xmlns:a16="http://schemas.microsoft.com/office/drawing/2014/main" id="{63233937-851A-CC9D-6022-C6967FC91576}"/>
              </a:ext>
            </a:extLst>
          </p:cNvPr>
          <p:cNvSpPr txBox="1"/>
          <p:nvPr/>
        </p:nvSpPr>
        <p:spPr>
          <a:xfrm>
            <a:off x="2065679" y="6301209"/>
            <a:ext cx="240984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700">
                <a:latin typeface="Arial Nova" panose="020B0504020202020204" pitchFamily="34" charset="0"/>
                <a:ea typeface="游ゴシック"/>
                <a:cs typeface="Calibri"/>
              </a:rPr>
              <a:t>🐡</a:t>
            </a:r>
            <a:r>
              <a:rPr lang="en-US" altLang="ja-JP" sz="700">
                <a:latin typeface="Arial Nova" panose="020B0504020202020204" pitchFamily="34" charset="0"/>
                <a:ea typeface="游ゴシック"/>
                <a:cs typeface="Calibri"/>
              </a:rPr>
              <a:t>Consequence</a:t>
            </a:r>
            <a:endParaRPr lang="en-US">
              <a:latin typeface="Arial Nova" panose="020B0504020202020204" pitchFamily="34" charset="0"/>
              <a:ea typeface="游ゴシック"/>
              <a:cs typeface="Calibri" panose="020F0502020204030204"/>
            </a:endParaRPr>
          </a:p>
          <a:p>
            <a:pPr algn="ctr"/>
            <a:r>
              <a:rPr lang="en-US" sz="700">
                <a:solidFill>
                  <a:schemeClr val="accent6"/>
                </a:solidFill>
                <a:latin typeface="Arial Nova" panose="020B0504020202020204" pitchFamily="34" charset="0"/>
                <a:cs typeface="Calibri"/>
              </a:rPr>
              <a:t>Distribution of the position of the mean at the switch between blue and black light</a:t>
            </a:r>
            <a:endParaRPr lang="en-US">
              <a:solidFill>
                <a:schemeClr val="accent6"/>
              </a:solidFill>
              <a:latin typeface="Arial Nova" panose="020B0504020202020204" pitchFamily="34" charset="0"/>
              <a:cs typeface="Calibri"/>
            </a:endParaRPr>
          </a:p>
        </p:txBody>
      </p:sp>
      <p:sp>
        <p:nvSpPr>
          <p:cNvPr id="24" name="TextBox 23">
            <a:extLst>
              <a:ext uri="{FF2B5EF4-FFF2-40B4-BE49-F238E27FC236}">
                <a16:creationId xmlns:a16="http://schemas.microsoft.com/office/drawing/2014/main" id="{1ADA61FC-1737-E9B8-E292-B3289C801F32}"/>
              </a:ext>
            </a:extLst>
          </p:cNvPr>
          <p:cNvSpPr txBox="1"/>
          <p:nvPr/>
        </p:nvSpPr>
        <p:spPr>
          <a:xfrm>
            <a:off x="2040848" y="6608457"/>
            <a:ext cx="254441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700">
                <a:latin typeface="Arial Nova" panose="020B0504020202020204" pitchFamily="34" charset="0"/>
                <a:ea typeface="MS PGothic"/>
              </a:rPr>
              <a:t>・</a:t>
            </a:r>
            <a:r>
              <a:rPr lang="en-US" altLang="ja-JP" sz="700">
                <a:latin typeface="Arial Nova" panose="020B0504020202020204" pitchFamily="34" charset="0"/>
                <a:ea typeface="游ゴシック"/>
                <a:cs typeface="Calibri"/>
              </a:rPr>
              <a:t>There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was</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a</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significant</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difference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in</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the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position</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of</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the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mean</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at</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0</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seconds,</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with</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tank</a:t>
            </a:r>
            <a:r>
              <a:rPr lang="ja-JP" altLang="en-US" sz="700">
                <a:latin typeface="Arial Nova" panose="020B0504020202020204" pitchFamily="34" charset="0"/>
                <a:ea typeface="游ゴシック"/>
                <a:cs typeface="Calibri"/>
              </a:rPr>
              <a:t> 1</a:t>
            </a:r>
            <a:r>
              <a:rPr lang="en-US" altLang="ja-JP" sz="700">
                <a:latin typeface="Arial Nova" panose="020B0504020202020204" pitchFamily="34" charset="0"/>
                <a:ea typeface="游ゴシック"/>
                <a:cs typeface="Calibri"/>
              </a:rPr>
              <a:t> closer</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to</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the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light</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source</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than</a:t>
            </a:r>
            <a:r>
              <a:rPr lang="ja-JP" altLang="en-US" sz="700">
                <a:latin typeface="Arial Nova" panose="020B0504020202020204" pitchFamily="34" charset="0"/>
                <a:ea typeface="游ゴシック"/>
                <a:cs typeface="Calibri"/>
              </a:rPr>
              <a:t> </a:t>
            </a:r>
            <a:r>
              <a:rPr lang="en-US" altLang="ja-JP" sz="700">
                <a:latin typeface="Arial Nova" panose="020B0504020202020204" pitchFamily="34" charset="0"/>
                <a:ea typeface="游ゴシック"/>
                <a:cs typeface="Calibri"/>
              </a:rPr>
              <a:t>tank</a:t>
            </a:r>
            <a:r>
              <a:rPr lang="ja-JP" altLang="en-US" sz="700">
                <a:latin typeface="Arial Nova" panose="020B0504020202020204" pitchFamily="34" charset="0"/>
                <a:ea typeface="游ゴシック"/>
                <a:cs typeface="Calibri"/>
              </a:rPr>
              <a:t> 2</a:t>
            </a:r>
            <a:r>
              <a:rPr lang="en-US" altLang="ja-JP" sz="700">
                <a:latin typeface="Arial Nova" panose="020B0504020202020204" pitchFamily="34" charset="0"/>
                <a:ea typeface="游ゴシック"/>
                <a:cs typeface="Calibri"/>
              </a:rPr>
              <a:t>.(Fig. 4)</a:t>
            </a:r>
            <a:endParaRPr lang="en-US" sz="700">
              <a:latin typeface="Arial Nova" panose="020B0504020202020204" pitchFamily="34" charset="0"/>
              <a:ea typeface="游ゴシック"/>
              <a:cs typeface="+mn-lt"/>
            </a:endParaRPr>
          </a:p>
        </p:txBody>
      </p:sp>
      <p:pic>
        <p:nvPicPr>
          <p:cNvPr id="97" name="Picture 97">
            <a:extLst>
              <a:ext uri="{FF2B5EF4-FFF2-40B4-BE49-F238E27FC236}">
                <a16:creationId xmlns:a16="http://schemas.microsoft.com/office/drawing/2014/main" id="{48614085-8F8F-59AF-24F5-44A55489F708}"/>
              </a:ext>
            </a:extLst>
          </p:cNvPr>
          <p:cNvPicPr>
            <a:picLocks noChangeAspect="1"/>
          </p:cNvPicPr>
          <p:nvPr/>
        </p:nvPicPr>
        <p:blipFill>
          <a:blip r:embed="rId8"/>
          <a:stretch>
            <a:fillRect/>
          </a:stretch>
        </p:blipFill>
        <p:spPr>
          <a:xfrm>
            <a:off x="4367221" y="5694913"/>
            <a:ext cx="2497752" cy="1532772"/>
          </a:xfrm>
          <a:prstGeom prst="rect">
            <a:avLst/>
          </a:prstGeom>
        </p:spPr>
      </p:pic>
      <p:pic>
        <p:nvPicPr>
          <p:cNvPr id="98" name="Picture 98">
            <a:extLst>
              <a:ext uri="{FF2B5EF4-FFF2-40B4-BE49-F238E27FC236}">
                <a16:creationId xmlns:a16="http://schemas.microsoft.com/office/drawing/2014/main" id="{C942BF38-27FC-28E1-0D8B-6F057C8DA710}"/>
              </a:ext>
            </a:extLst>
          </p:cNvPr>
          <p:cNvPicPr>
            <a:picLocks noChangeAspect="1"/>
          </p:cNvPicPr>
          <p:nvPr/>
        </p:nvPicPr>
        <p:blipFill>
          <a:blip r:embed="rId9"/>
          <a:stretch>
            <a:fillRect/>
          </a:stretch>
        </p:blipFill>
        <p:spPr>
          <a:xfrm>
            <a:off x="4408588" y="7313898"/>
            <a:ext cx="2497752" cy="1532772"/>
          </a:xfrm>
          <a:prstGeom prst="rect">
            <a:avLst/>
          </a:prstGeom>
        </p:spPr>
      </p:pic>
      <p:sp>
        <p:nvSpPr>
          <p:cNvPr id="80" name="テキスト ボックス 1">
            <a:extLst>
              <a:ext uri="{FF2B5EF4-FFF2-40B4-BE49-F238E27FC236}">
                <a16:creationId xmlns:a16="http://schemas.microsoft.com/office/drawing/2014/main" id="{55382A7D-7C4D-9DB7-4C7D-E4B49A07300F}"/>
              </a:ext>
            </a:extLst>
          </p:cNvPr>
          <p:cNvSpPr txBox="1"/>
          <p:nvPr/>
        </p:nvSpPr>
        <p:spPr>
          <a:xfrm>
            <a:off x="4410419" y="2338646"/>
            <a:ext cx="2362471" cy="213904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ja-JP" sz="700">
                <a:solidFill>
                  <a:srgbClr val="FF0000"/>
                </a:solidFill>
                <a:latin typeface="Arial Nova" panose="020B0504020202020204" pitchFamily="34" charset="0"/>
                <a:ea typeface="MS PGothic"/>
                <a:cs typeface="Calibri"/>
              </a:rPr>
              <a:t>🐡</a:t>
            </a:r>
            <a:r>
              <a:rPr lang="en-US" altLang="ja-JP" sz="700">
                <a:latin typeface="Arial Nova" panose="020B0504020202020204" pitchFamily="34" charset="0"/>
                <a:ea typeface="MS PGothic"/>
                <a:cs typeface="Calibri"/>
              </a:rPr>
              <a:t>Purpose</a:t>
            </a:r>
            <a:endParaRPr lang="ja-JP" altLang="en-US" sz="700">
              <a:latin typeface="Arial Nova" panose="020B0504020202020204" pitchFamily="34" charset="0"/>
              <a:ea typeface="MS PGothic"/>
              <a:cs typeface="Calibri"/>
            </a:endParaRPr>
          </a:p>
          <a:p>
            <a:r>
              <a:rPr lang="ja-JP" altLang="en-US" sz="700">
                <a:latin typeface="Arial Nova" panose="020B0504020202020204" pitchFamily="34" charset="0"/>
                <a:ea typeface="MS PGothic"/>
                <a:cs typeface="Calibri"/>
              </a:rPr>
              <a:t>　</a:t>
            </a:r>
            <a:r>
              <a:rPr lang="en-US" altLang="ja-JP" sz="700">
                <a:latin typeface="Arial Nova" panose="020B0504020202020204" pitchFamily="34" charset="0"/>
                <a:ea typeface="+mn-lt"/>
                <a:cs typeface="+mn-lt"/>
              </a:rPr>
              <a:t>To reveal </a:t>
            </a:r>
            <a:r>
              <a:rPr lang="ja-JP" sz="700">
                <a:latin typeface="Arial Nova" panose="020B0504020202020204" pitchFamily="34" charset="0"/>
                <a:ea typeface="+mn-lt"/>
                <a:cs typeface="+mn-lt"/>
              </a:rPr>
              <a:t>zebrafish's ability to memorize uncomfortable</a:t>
            </a:r>
          </a:p>
          <a:p>
            <a:r>
              <a:rPr lang="ja-JP" altLang="en-US" sz="700">
                <a:solidFill>
                  <a:srgbClr val="FF0000"/>
                </a:solidFill>
                <a:latin typeface="Arial Nova" panose="020B0504020202020204" pitchFamily="34" charset="0"/>
                <a:ea typeface="MS PGothic"/>
                <a:cs typeface="Calibri"/>
              </a:rPr>
              <a:t>🐡</a:t>
            </a:r>
            <a:r>
              <a:rPr lang="ja-JP" altLang="en-US" sz="700">
                <a:latin typeface="Arial Nova" panose="020B0504020202020204" pitchFamily="34" charset="0"/>
                <a:ea typeface="MS PGothic"/>
                <a:cs typeface="Calibri"/>
              </a:rPr>
              <a:t>Materials ＆Method</a:t>
            </a:r>
          </a:p>
          <a:p>
            <a:r>
              <a:rPr lang="ja-JP" altLang="en-US" sz="700">
                <a:latin typeface="Arial Nova" panose="020B0504020202020204" pitchFamily="34" charset="0"/>
                <a:ea typeface="MS PGothic"/>
                <a:cs typeface="Calibri"/>
              </a:rPr>
              <a:t>・Target　5 adult zebrafish</a:t>
            </a:r>
          </a:p>
          <a:p>
            <a:r>
              <a:rPr lang="ja-JP" sz="700">
                <a:latin typeface="Arial Nova" panose="020B0504020202020204" pitchFamily="34" charset="0"/>
                <a:ea typeface="MS PGothic"/>
                <a:cs typeface="Calibri"/>
              </a:rPr>
              <a:t>・</a:t>
            </a:r>
            <a:r>
              <a:rPr lang="en-US" altLang="ja-JP" sz="700">
                <a:latin typeface="Arial Nova" panose="020B0504020202020204" pitchFamily="34" charset="0"/>
                <a:ea typeface="MS PGothic"/>
                <a:cs typeface="Calibri"/>
              </a:rPr>
              <a:t>time</a:t>
            </a:r>
            <a:r>
              <a:rPr lang="ja-JP" sz="700">
                <a:latin typeface="Arial Nova" panose="020B0504020202020204" pitchFamily="34" charset="0"/>
                <a:ea typeface="MS PGothic"/>
                <a:cs typeface="Calibri"/>
              </a:rPr>
              <a:t>　</a:t>
            </a:r>
            <a:r>
              <a:rPr lang="en-US" altLang="ja-JP" sz="700">
                <a:latin typeface="Arial Nova" panose="020B0504020202020204" pitchFamily="34" charset="0"/>
                <a:ea typeface="+mn-lt"/>
                <a:cs typeface="+mn-lt"/>
              </a:rPr>
              <a:t>7:30</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and</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17:00</a:t>
            </a:r>
            <a:r>
              <a:rPr lang="ja-JP" altLang="en-US" sz="700">
                <a:latin typeface="Arial Nova" panose="020B0504020202020204" pitchFamily="34" charset="0"/>
                <a:ea typeface="+mn-lt"/>
                <a:cs typeface="+mn-lt"/>
              </a:rPr>
              <a:t>（</a:t>
            </a:r>
            <a:r>
              <a:rPr lang="en-US" altLang="ja-JP" sz="700">
                <a:latin typeface="Arial Nova" panose="020B0504020202020204" pitchFamily="34" charset="0"/>
                <a:ea typeface="+mn-lt"/>
                <a:cs typeface="+mn-lt"/>
              </a:rPr>
              <a:t>for</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about</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20</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minutes</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confirmation</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is</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at</a:t>
            </a:r>
            <a:r>
              <a:rPr lang="ja-JP" altLang="en-US" sz="700">
                <a:latin typeface="Arial Nova" panose="020B0504020202020204" pitchFamily="34" charset="0"/>
                <a:ea typeface="+mn-lt"/>
                <a:cs typeface="+mn-lt"/>
              </a:rPr>
              <a:t> </a:t>
            </a:r>
            <a:r>
              <a:rPr lang="en-US" altLang="ja-JP" sz="700">
                <a:latin typeface="Arial Nova" panose="020B0504020202020204" pitchFamily="34" charset="0"/>
                <a:ea typeface="+mn-lt"/>
                <a:cs typeface="+mn-lt"/>
              </a:rPr>
              <a:t>12:30</a:t>
            </a:r>
            <a:endParaRPr lang="ja-JP" altLang="en-US" sz="700">
              <a:latin typeface="Arial Nova" panose="020B0504020202020204" pitchFamily="34" charset="0"/>
              <a:ea typeface="+mn-lt"/>
              <a:cs typeface="+mn-lt"/>
            </a:endParaRPr>
          </a:p>
          <a:p>
            <a:r>
              <a:rPr lang="ja-JP" sz="700">
                <a:latin typeface="Arial Nova" panose="020B0504020202020204" pitchFamily="34" charset="0"/>
                <a:ea typeface="MS PGothic"/>
                <a:cs typeface="Calibri"/>
              </a:rPr>
              <a:t>・</a:t>
            </a:r>
            <a:r>
              <a:rPr lang="en-US" altLang="ja-JP" sz="700">
                <a:latin typeface="Arial Nova" panose="020B0504020202020204" pitchFamily="34" charset="0"/>
                <a:ea typeface="MS PGothic"/>
                <a:cs typeface="Calibri"/>
              </a:rPr>
              <a:t>Method</a:t>
            </a:r>
            <a:endParaRPr lang="ja-JP" sz="700">
              <a:latin typeface="Arial Nova" panose="020B0504020202020204" pitchFamily="34" charset="0"/>
              <a:ea typeface="+mn-lt"/>
              <a:cs typeface="+mn-lt"/>
            </a:endParaRPr>
          </a:p>
          <a:p>
            <a:r>
              <a:rPr lang="ja-JP" sz="700">
                <a:latin typeface="Arial Nova" panose="020B0504020202020204" pitchFamily="34" charset="0"/>
                <a:ea typeface="MS PGothic"/>
                <a:cs typeface="Calibri"/>
              </a:rPr>
              <a:t>　We</a:t>
            </a:r>
            <a:r>
              <a:rPr lang="ja-JP" altLang="en-US" sz="700">
                <a:latin typeface="Arial Nova" panose="020B0504020202020204" pitchFamily="34" charset="0"/>
                <a:ea typeface="MS PGothic"/>
                <a:cs typeface="Calibri"/>
              </a:rPr>
              <a:t> </a:t>
            </a:r>
            <a:r>
              <a:rPr lang="en-US" altLang="ja-JP" sz="700">
                <a:latin typeface="Arial Nova" panose="020B0504020202020204" pitchFamily="34" charset="0"/>
                <a:ea typeface="MS PGothic"/>
                <a:cs typeface="Calibri"/>
              </a:rPr>
              <a:t>prepare f</a:t>
            </a:r>
            <a:r>
              <a:rPr lang="en-US" sz="700">
                <a:latin typeface="Arial Nova" panose="020B0504020202020204" pitchFamily="34" charset="0"/>
                <a:ea typeface="MS PGothic"/>
                <a:cs typeface="Calibri"/>
              </a:rPr>
              <a:t>ive</a:t>
            </a:r>
            <a:r>
              <a:rPr lang="en-US" sz="700">
                <a:latin typeface="Arial Nova" panose="020B0504020202020204" pitchFamily="34" charset="0"/>
                <a:ea typeface="+mn-lt"/>
                <a:cs typeface="+mn-lt"/>
              </a:rPr>
              <a:t> equal sized tanks</a:t>
            </a:r>
            <a:r>
              <a:rPr lang="en-US" sz="700">
                <a:latin typeface="Arial Nova" panose="020B0504020202020204" pitchFamily="34" charset="0"/>
                <a:ea typeface="MS PGothic"/>
                <a:cs typeface="Calibri"/>
              </a:rPr>
              <a:t>,</a:t>
            </a:r>
            <a:r>
              <a:rPr lang="en-US" altLang="ja-JP" sz="700">
                <a:latin typeface="Arial Nova" panose="020B0504020202020204" pitchFamily="34" charset="0"/>
                <a:ea typeface="MS PGothic"/>
                <a:cs typeface="Calibri"/>
              </a:rPr>
              <a:t> </a:t>
            </a:r>
            <a:r>
              <a:rPr lang="en-US" altLang="ja-JP" sz="700">
                <a:latin typeface="Arial Nova" panose="020B0504020202020204" pitchFamily="34" charset="0"/>
                <a:ea typeface="MS PGothic"/>
                <a:cs typeface="+mn-lt"/>
              </a:rPr>
              <a:t>o</a:t>
            </a:r>
            <a:r>
              <a:rPr lang="en-US" altLang="ja-JP" sz="700">
                <a:latin typeface="Arial Nova" panose="020B0504020202020204" pitchFamily="34" charset="0"/>
                <a:ea typeface="+mn-lt"/>
                <a:cs typeface="+mn-lt"/>
              </a:rPr>
              <a:t>ne adult zebrafish was placed in each tank.</a:t>
            </a:r>
            <a:endParaRPr lang="ja-JP" sz="1100">
              <a:latin typeface="Arial Nova" panose="020B0504020202020204" pitchFamily="34" charset="0"/>
              <a:ea typeface="游ゴシック"/>
              <a:cs typeface="Calibri"/>
            </a:endParaRPr>
          </a:p>
          <a:p>
            <a:r>
              <a:rPr lang="ja-JP" sz="700">
                <a:latin typeface="Arial Nova" panose="020B0504020202020204" pitchFamily="34" charset="0"/>
                <a:ea typeface="+mn-lt"/>
                <a:cs typeface="+mn-lt"/>
              </a:rPr>
              <a:t>For each tank, current was applied at five defined voltages (0v, 2.5v, 5.0v, 7.5v, and 10v).</a:t>
            </a:r>
            <a:r>
              <a:rPr lang="ja-JP" altLang="en-US" sz="700">
                <a:latin typeface="Arial Nova" panose="020B0504020202020204" pitchFamily="34" charset="0"/>
                <a:ea typeface="+mn-lt"/>
                <a:cs typeface="+mn-lt"/>
              </a:rPr>
              <a:t> </a:t>
            </a:r>
            <a:endParaRPr lang="ja-JP">
              <a:latin typeface="Arial Nova" panose="020B0504020202020204" pitchFamily="34" charset="0"/>
              <a:ea typeface="游ゴシック" panose="020B0400000000000000" pitchFamily="34" charset="-128"/>
              <a:cs typeface="Calibri"/>
            </a:endParaRPr>
          </a:p>
          <a:p>
            <a:r>
              <a:rPr lang="ja-JP" altLang="en-US" sz="700">
                <a:latin typeface="Arial Nova" panose="020B0504020202020204" pitchFamily="34" charset="0"/>
                <a:ea typeface="MS PGothic"/>
                <a:cs typeface="Calibri"/>
              </a:rPr>
              <a:t>●Survey flow</a:t>
            </a:r>
            <a:endParaRPr lang="ja-JP">
              <a:latin typeface="Arial Nova" panose="020B0504020202020204" pitchFamily="34" charset="0"/>
              <a:ea typeface="游ゴシック"/>
              <a:cs typeface="Calibri"/>
            </a:endParaRPr>
          </a:p>
          <a:p>
            <a:r>
              <a:rPr lang="ja-JP" altLang="en-US" sz="700">
                <a:latin typeface="Arial Nova" panose="020B0504020202020204" pitchFamily="34" charset="0"/>
                <a:ea typeface="MS PGothic"/>
                <a:cs typeface="Calibri"/>
              </a:rPr>
              <a:t>➀</a:t>
            </a:r>
            <a:r>
              <a:rPr lang="ja-JP" altLang="en-US" sz="700">
                <a:latin typeface="Arial Nova" panose="020B0504020202020204" pitchFamily="34" charset="0"/>
                <a:ea typeface="MS PGothic"/>
                <a:cs typeface="+mn-lt"/>
              </a:rPr>
              <a:t> </a:t>
            </a:r>
            <a:r>
              <a:rPr lang="ja-JP" sz="700">
                <a:latin typeface="Arial Nova" panose="020B0504020202020204" pitchFamily="34" charset="0"/>
                <a:ea typeface="+mn-lt"/>
                <a:cs typeface="+mn-lt"/>
              </a:rPr>
              <a:t>Place 2 electrode plates in the tank (5 cm from the edge) and wait 1 minute</a:t>
            </a:r>
          </a:p>
          <a:p>
            <a:r>
              <a:rPr lang="ja-JP" altLang="en-US" sz="700">
                <a:latin typeface="Arial Nova" panose="020B0504020202020204" pitchFamily="34" charset="0"/>
                <a:ea typeface="MS PGothic"/>
                <a:cs typeface="Calibri"/>
              </a:rPr>
              <a:t>➁ </a:t>
            </a:r>
            <a:r>
              <a:rPr lang="ja-JP" sz="700">
                <a:latin typeface="Arial Nova" panose="020B0504020202020204" pitchFamily="34" charset="0"/>
                <a:ea typeface="+mn-lt"/>
                <a:cs typeface="+mn-lt"/>
              </a:rPr>
              <a:t>Blue light stimulation with an iPad and current for 10 seconds during which the light is presented.</a:t>
            </a:r>
          </a:p>
          <a:p>
            <a:r>
              <a:rPr lang="ja-JP" altLang="en-US" sz="700">
                <a:latin typeface="Arial Nova" panose="020B0504020202020204" pitchFamily="34" charset="0"/>
                <a:ea typeface="+mn-lt"/>
                <a:cs typeface="+mn-lt"/>
              </a:rPr>
              <a:t>　</a:t>
            </a:r>
            <a:r>
              <a:rPr lang="ja-JP" sz="700">
                <a:latin typeface="Arial Nova" panose="020B0504020202020204" pitchFamily="34" charset="0"/>
                <a:ea typeface="+mn-lt"/>
                <a:cs typeface="+mn-lt"/>
              </a:rPr>
              <a:t>During ➀➁, the zebrafish's movements are filmed from above with an iPad.</a:t>
            </a:r>
            <a:r>
              <a:rPr lang="en-US" altLang="ja-JP" sz="700">
                <a:latin typeface="Arial Nova" panose="020B0504020202020204" pitchFamily="34" charset="0"/>
                <a:ea typeface="+mn-lt"/>
                <a:cs typeface="+mn-lt"/>
              </a:rPr>
              <a:t>(Fig. 5)</a:t>
            </a:r>
            <a:endParaRPr lang="ja-JP">
              <a:latin typeface="Arial Nova" panose="020B0504020202020204" pitchFamily="34" charset="0"/>
            </a:endParaRPr>
          </a:p>
        </p:txBody>
      </p:sp>
      <p:grpSp>
        <p:nvGrpSpPr>
          <p:cNvPr id="100" name="Group 99">
            <a:extLst>
              <a:ext uri="{FF2B5EF4-FFF2-40B4-BE49-F238E27FC236}">
                <a16:creationId xmlns:a16="http://schemas.microsoft.com/office/drawing/2014/main" id="{7DDD1296-3DDB-EA31-9CF4-528A9F14A2E3}"/>
              </a:ext>
            </a:extLst>
          </p:cNvPr>
          <p:cNvGrpSpPr/>
          <p:nvPr/>
        </p:nvGrpSpPr>
        <p:grpSpPr>
          <a:xfrm>
            <a:off x="297221" y="7847635"/>
            <a:ext cx="1453717" cy="1073452"/>
            <a:chOff x="1025711" y="3089830"/>
            <a:chExt cx="4395442" cy="3184625"/>
          </a:xfrm>
        </p:grpSpPr>
        <p:grpSp>
          <p:nvGrpSpPr>
            <p:cNvPr id="101" name="グループ化 31">
              <a:extLst>
                <a:ext uri="{FF2B5EF4-FFF2-40B4-BE49-F238E27FC236}">
                  <a16:creationId xmlns:a16="http://schemas.microsoft.com/office/drawing/2014/main" id="{89589A52-E2AA-617F-BAE6-11166FC26054}"/>
                </a:ext>
              </a:extLst>
            </p:cNvPr>
            <p:cNvGrpSpPr/>
            <p:nvPr/>
          </p:nvGrpSpPr>
          <p:grpSpPr>
            <a:xfrm>
              <a:off x="1025711" y="3563610"/>
              <a:ext cx="4395442" cy="2710845"/>
              <a:chOff x="1025711" y="3563610"/>
              <a:chExt cx="4395442" cy="2710845"/>
            </a:xfrm>
          </p:grpSpPr>
          <p:cxnSp>
            <p:nvCxnSpPr>
              <p:cNvPr id="144" name="直線コネクタ 4">
                <a:extLst>
                  <a:ext uri="{FF2B5EF4-FFF2-40B4-BE49-F238E27FC236}">
                    <a16:creationId xmlns:a16="http://schemas.microsoft.com/office/drawing/2014/main" id="{DC7E182B-C4C6-1A45-0062-0A490FAB747D}"/>
                  </a:ext>
                </a:extLst>
              </p:cNvPr>
              <p:cNvCxnSpPr/>
              <p:nvPr/>
            </p:nvCxnSpPr>
            <p:spPr>
              <a:xfrm>
                <a:off x="1028887" y="4253566"/>
                <a:ext cx="0" cy="2019300"/>
              </a:xfrm>
              <a:prstGeom prst="line">
                <a:avLst/>
              </a:prstGeom>
            </p:spPr>
            <p:style>
              <a:lnRef idx="1">
                <a:schemeClr val="dk1"/>
              </a:lnRef>
              <a:fillRef idx="0">
                <a:schemeClr val="dk1"/>
              </a:fillRef>
              <a:effectRef idx="0">
                <a:schemeClr val="dk1"/>
              </a:effectRef>
              <a:fontRef idx="minor">
                <a:schemeClr val="tx1"/>
              </a:fontRef>
            </p:style>
          </p:cxnSp>
          <p:cxnSp>
            <p:nvCxnSpPr>
              <p:cNvPr id="145" name="直線コネクタ 9">
                <a:extLst>
                  <a:ext uri="{FF2B5EF4-FFF2-40B4-BE49-F238E27FC236}">
                    <a16:creationId xmlns:a16="http://schemas.microsoft.com/office/drawing/2014/main" id="{66A4EE88-6019-E1BA-986B-16B797283395}"/>
                  </a:ext>
                </a:extLst>
              </p:cNvPr>
              <p:cNvCxnSpPr/>
              <p:nvPr/>
            </p:nvCxnSpPr>
            <p:spPr>
              <a:xfrm>
                <a:off x="4372162" y="4255155"/>
                <a:ext cx="0" cy="2019300"/>
              </a:xfrm>
              <a:prstGeom prst="line">
                <a:avLst/>
              </a:prstGeom>
            </p:spPr>
            <p:style>
              <a:lnRef idx="1">
                <a:schemeClr val="dk1"/>
              </a:lnRef>
              <a:fillRef idx="0">
                <a:schemeClr val="dk1"/>
              </a:fillRef>
              <a:effectRef idx="0">
                <a:schemeClr val="dk1"/>
              </a:effectRef>
              <a:fontRef idx="minor">
                <a:schemeClr val="tx1"/>
              </a:fontRef>
            </p:style>
          </p:cxnSp>
          <p:cxnSp>
            <p:nvCxnSpPr>
              <p:cNvPr id="146" name="直線コネクタ 13">
                <a:extLst>
                  <a:ext uri="{FF2B5EF4-FFF2-40B4-BE49-F238E27FC236}">
                    <a16:creationId xmlns:a16="http://schemas.microsoft.com/office/drawing/2014/main" id="{FC5CF54A-02D9-6551-0B6A-004E30D6C58D}"/>
                  </a:ext>
                </a:extLst>
              </p:cNvPr>
              <p:cNvCxnSpPr/>
              <p:nvPr/>
            </p:nvCxnSpPr>
            <p:spPr>
              <a:xfrm flipH="1">
                <a:off x="1025711" y="6273664"/>
                <a:ext cx="3343276" cy="0"/>
              </a:xfrm>
              <a:prstGeom prst="line">
                <a:avLst/>
              </a:prstGeom>
            </p:spPr>
            <p:style>
              <a:lnRef idx="1">
                <a:schemeClr val="dk1"/>
              </a:lnRef>
              <a:fillRef idx="0">
                <a:schemeClr val="dk1"/>
              </a:fillRef>
              <a:effectRef idx="0">
                <a:schemeClr val="dk1"/>
              </a:effectRef>
              <a:fontRef idx="minor">
                <a:schemeClr val="tx1"/>
              </a:fontRef>
            </p:style>
          </p:cxnSp>
          <p:cxnSp>
            <p:nvCxnSpPr>
              <p:cNvPr id="147" name="直線コネクタ 16">
                <a:extLst>
                  <a:ext uri="{FF2B5EF4-FFF2-40B4-BE49-F238E27FC236}">
                    <a16:creationId xmlns:a16="http://schemas.microsoft.com/office/drawing/2014/main" id="{22C1BA1F-645C-9F6D-F684-DD5EB6F25CF1}"/>
                  </a:ext>
                </a:extLst>
              </p:cNvPr>
              <p:cNvCxnSpPr/>
              <p:nvPr/>
            </p:nvCxnSpPr>
            <p:spPr>
              <a:xfrm flipH="1">
                <a:off x="1030474" y="4254364"/>
                <a:ext cx="3343276" cy="0"/>
              </a:xfrm>
              <a:prstGeom prst="line">
                <a:avLst/>
              </a:prstGeom>
            </p:spPr>
            <p:style>
              <a:lnRef idx="1">
                <a:schemeClr val="dk1"/>
              </a:lnRef>
              <a:fillRef idx="0">
                <a:schemeClr val="dk1"/>
              </a:fillRef>
              <a:effectRef idx="0">
                <a:schemeClr val="dk1"/>
              </a:effectRef>
              <a:fontRef idx="minor">
                <a:schemeClr val="tx1"/>
              </a:fontRef>
            </p:style>
          </p:cxnSp>
          <p:cxnSp>
            <p:nvCxnSpPr>
              <p:cNvPr id="148" name="直線コネクタ 20">
                <a:extLst>
                  <a:ext uri="{FF2B5EF4-FFF2-40B4-BE49-F238E27FC236}">
                    <a16:creationId xmlns:a16="http://schemas.microsoft.com/office/drawing/2014/main" id="{0825594C-5A49-D674-3880-F99FEECA59DF}"/>
                  </a:ext>
                </a:extLst>
              </p:cNvPr>
              <p:cNvCxnSpPr/>
              <p:nvPr/>
            </p:nvCxnSpPr>
            <p:spPr>
              <a:xfrm>
                <a:off x="2076290" y="3563610"/>
                <a:ext cx="0" cy="2019300"/>
              </a:xfrm>
              <a:prstGeom prst="line">
                <a:avLst/>
              </a:prstGeom>
              <a:ln>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cxnSp>
            <p:nvCxnSpPr>
              <p:cNvPr id="149" name="直線コネクタ 21">
                <a:extLst>
                  <a:ext uri="{FF2B5EF4-FFF2-40B4-BE49-F238E27FC236}">
                    <a16:creationId xmlns:a16="http://schemas.microsoft.com/office/drawing/2014/main" id="{0131CEDD-CD3C-E9EC-638F-963C6F800105}"/>
                  </a:ext>
                </a:extLst>
              </p:cNvPr>
              <p:cNvCxnSpPr/>
              <p:nvPr/>
            </p:nvCxnSpPr>
            <p:spPr>
              <a:xfrm>
                <a:off x="5419565" y="3565199"/>
                <a:ext cx="0" cy="2019300"/>
              </a:xfrm>
              <a:prstGeom prst="line">
                <a:avLst/>
              </a:prstGeom>
            </p:spPr>
            <p:style>
              <a:lnRef idx="1">
                <a:schemeClr val="dk1"/>
              </a:lnRef>
              <a:fillRef idx="0">
                <a:schemeClr val="dk1"/>
              </a:fillRef>
              <a:effectRef idx="0">
                <a:schemeClr val="dk1"/>
              </a:effectRef>
              <a:fontRef idx="minor">
                <a:schemeClr val="tx1"/>
              </a:fontRef>
            </p:style>
          </p:cxnSp>
          <p:cxnSp>
            <p:nvCxnSpPr>
              <p:cNvPr id="150" name="直線コネクタ 22">
                <a:extLst>
                  <a:ext uri="{FF2B5EF4-FFF2-40B4-BE49-F238E27FC236}">
                    <a16:creationId xmlns:a16="http://schemas.microsoft.com/office/drawing/2014/main" id="{F0B7DD2B-5498-6ECE-9D18-457AE3E67BFF}"/>
                  </a:ext>
                </a:extLst>
              </p:cNvPr>
              <p:cNvCxnSpPr/>
              <p:nvPr/>
            </p:nvCxnSpPr>
            <p:spPr>
              <a:xfrm flipH="1">
                <a:off x="2073114" y="5583708"/>
                <a:ext cx="3343276" cy="0"/>
              </a:xfrm>
              <a:prstGeom prst="line">
                <a:avLst/>
              </a:prstGeom>
              <a:ln>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cxnSp>
            <p:nvCxnSpPr>
              <p:cNvPr id="151" name="直線コネクタ 23">
                <a:extLst>
                  <a:ext uri="{FF2B5EF4-FFF2-40B4-BE49-F238E27FC236}">
                    <a16:creationId xmlns:a16="http://schemas.microsoft.com/office/drawing/2014/main" id="{8AFADE85-2D23-B9B9-64D3-3F0E3EB170D8}"/>
                  </a:ext>
                </a:extLst>
              </p:cNvPr>
              <p:cNvCxnSpPr/>
              <p:nvPr/>
            </p:nvCxnSpPr>
            <p:spPr>
              <a:xfrm flipH="1">
                <a:off x="2077877" y="3564408"/>
                <a:ext cx="3343276" cy="0"/>
              </a:xfrm>
              <a:prstGeom prst="line">
                <a:avLst/>
              </a:prstGeom>
            </p:spPr>
            <p:style>
              <a:lnRef idx="1">
                <a:schemeClr val="dk1"/>
              </a:lnRef>
              <a:fillRef idx="0">
                <a:schemeClr val="dk1"/>
              </a:fillRef>
              <a:effectRef idx="0">
                <a:schemeClr val="dk1"/>
              </a:effectRef>
              <a:fontRef idx="minor">
                <a:schemeClr val="tx1"/>
              </a:fontRef>
            </p:style>
          </p:cxnSp>
          <p:cxnSp>
            <p:nvCxnSpPr>
              <p:cNvPr id="152" name="直線コネクタ 24">
                <a:extLst>
                  <a:ext uri="{FF2B5EF4-FFF2-40B4-BE49-F238E27FC236}">
                    <a16:creationId xmlns:a16="http://schemas.microsoft.com/office/drawing/2014/main" id="{463B4487-169D-87BF-D19E-2E2FEB994BF6}"/>
                  </a:ext>
                </a:extLst>
              </p:cNvPr>
              <p:cNvCxnSpPr/>
              <p:nvPr/>
            </p:nvCxnSpPr>
            <p:spPr>
              <a:xfrm flipH="1">
                <a:off x="1033650" y="3565385"/>
                <a:ext cx="1045368" cy="688181"/>
              </a:xfrm>
              <a:prstGeom prst="line">
                <a:avLst/>
              </a:prstGeom>
            </p:spPr>
            <p:style>
              <a:lnRef idx="1">
                <a:schemeClr val="dk1"/>
              </a:lnRef>
              <a:fillRef idx="0">
                <a:schemeClr val="dk1"/>
              </a:fillRef>
              <a:effectRef idx="0">
                <a:schemeClr val="dk1"/>
              </a:effectRef>
              <a:fontRef idx="minor">
                <a:schemeClr val="tx1"/>
              </a:fontRef>
            </p:style>
          </p:cxnSp>
          <p:cxnSp>
            <p:nvCxnSpPr>
              <p:cNvPr id="153" name="直線コネクタ 28">
                <a:extLst>
                  <a:ext uri="{FF2B5EF4-FFF2-40B4-BE49-F238E27FC236}">
                    <a16:creationId xmlns:a16="http://schemas.microsoft.com/office/drawing/2014/main" id="{58A8795C-E223-BAB1-8301-B585108C5EFC}"/>
                  </a:ext>
                </a:extLst>
              </p:cNvPr>
              <p:cNvCxnSpPr/>
              <p:nvPr/>
            </p:nvCxnSpPr>
            <p:spPr>
              <a:xfrm flipH="1">
                <a:off x="1031746" y="5581827"/>
                <a:ext cx="1045368" cy="688181"/>
              </a:xfrm>
              <a:prstGeom prst="line">
                <a:avLst/>
              </a:prstGeom>
              <a:ln>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cxnSp>
            <p:nvCxnSpPr>
              <p:cNvPr id="154" name="直線コネクタ 29">
                <a:extLst>
                  <a:ext uri="{FF2B5EF4-FFF2-40B4-BE49-F238E27FC236}">
                    <a16:creationId xmlns:a16="http://schemas.microsoft.com/office/drawing/2014/main" id="{C94FFAB1-957B-8F96-EE8B-F9B5FEF00E9C}"/>
                  </a:ext>
                </a:extLst>
              </p:cNvPr>
              <p:cNvCxnSpPr/>
              <p:nvPr/>
            </p:nvCxnSpPr>
            <p:spPr>
              <a:xfrm flipH="1">
                <a:off x="4370576" y="3569355"/>
                <a:ext cx="1045368" cy="688181"/>
              </a:xfrm>
              <a:prstGeom prst="line">
                <a:avLst/>
              </a:prstGeom>
            </p:spPr>
            <p:style>
              <a:lnRef idx="1">
                <a:schemeClr val="dk1"/>
              </a:lnRef>
              <a:fillRef idx="0">
                <a:schemeClr val="dk1"/>
              </a:fillRef>
              <a:effectRef idx="0">
                <a:schemeClr val="dk1"/>
              </a:effectRef>
              <a:fontRef idx="minor">
                <a:schemeClr val="tx1"/>
              </a:fontRef>
            </p:style>
          </p:cxnSp>
          <p:cxnSp>
            <p:nvCxnSpPr>
              <p:cNvPr id="155" name="直線コネクタ 30">
                <a:extLst>
                  <a:ext uri="{FF2B5EF4-FFF2-40B4-BE49-F238E27FC236}">
                    <a16:creationId xmlns:a16="http://schemas.microsoft.com/office/drawing/2014/main" id="{AFAD1743-E3FB-5E04-2C45-DB52C37A5E9E}"/>
                  </a:ext>
                </a:extLst>
              </p:cNvPr>
              <p:cNvCxnSpPr/>
              <p:nvPr/>
            </p:nvCxnSpPr>
            <p:spPr>
              <a:xfrm flipH="1">
                <a:off x="4368672" y="5585797"/>
                <a:ext cx="1045368" cy="688181"/>
              </a:xfrm>
              <a:prstGeom prst="line">
                <a:avLst/>
              </a:prstGeom>
            </p:spPr>
            <p:style>
              <a:lnRef idx="1">
                <a:schemeClr val="dk1"/>
              </a:lnRef>
              <a:fillRef idx="0">
                <a:schemeClr val="dk1"/>
              </a:fillRef>
              <a:effectRef idx="0">
                <a:schemeClr val="dk1"/>
              </a:effectRef>
              <a:fontRef idx="minor">
                <a:schemeClr val="tx1"/>
              </a:fontRef>
            </p:style>
          </p:cxnSp>
        </p:grpSp>
        <p:sp>
          <p:nvSpPr>
            <p:cNvPr id="102" name="平行四辺形 42">
              <a:extLst>
                <a:ext uri="{FF2B5EF4-FFF2-40B4-BE49-F238E27FC236}">
                  <a16:creationId xmlns:a16="http://schemas.microsoft.com/office/drawing/2014/main" id="{383BB221-593A-F58E-403B-673DB8A0C1F8}"/>
                </a:ext>
              </a:extLst>
            </p:cNvPr>
            <p:cNvSpPr/>
            <p:nvPr/>
          </p:nvSpPr>
          <p:spPr>
            <a:xfrm rot="5400000" flipV="1">
              <a:off x="3807957" y="4532030"/>
              <a:ext cx="2209800" cy="738481"/>
            </a:xfrm>
            <a:prstGeom prst="parallelogram">
              <a:avLst>
                <a:gd name="adj" fmla="val 67338"/>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03" name="平行四辺形 43">
              <a:extLst>
                <a:ext uri="{FF2B5EF4-FFF2-40B4-BE49-F238E27FC236}">
                  <a16:creationId xmlns:a16="http://schemas.microsoft.com/office/drawing/2014/main" id="{0A6F11DA-C974-EE11-53E2-5FBB5D69EEA7}"/>
                </a:ext>
              </a:extLst>
            </p:cNvPr>
            <p:cNvSpPr/>
            <p:nvPr/>
          </p:nvSpPr>
          <p:spPr>
            <a:xfrm rot="5400000" flipV="1">
              <a:off x="3807961" y="4535209"/>
              <a:ext cx="2209800" cy="738481"/>
            </a:xfrm>
            <a:prstGeom prst="parallelogram">
              <a:avLst>
                <a:gd name="adj" fmla="val 6733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04" name="平行四辺形 44">
              <a:extLst>
                <a:ext uri="{FF2B5EF4-FFF2-40B4-BE49-F238E27FC236}">
                  <a16:creationId xmlns:a16="http://schemas.microsoft.com/office/drawing/2014/main" id="{6B537FBA-769B-7121-BB04-6E6F0D905F1C}"/>
                </a:ext>
              </a:extLst>
            </p:cNvPr>
            <p:cNvSpPr/>
            <p:nvPr/>
          </p:nvSpPr>
          <p:spPr>
            <a:xfrm rot="5400000" flipV="1">
              <a:off x="3807962" y="4538385"/>
              <a:ext cx="2209800" cy="738481"/>
            </a:xfrm>
            <a:prstGeom prst="parallelogram">
              <a:avLst>
                <a:gd name="adj" fmla="val 6733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grpSp>
          <p:nvGrpSpPr>
            <p:cNvPr id="105" name="グループ化 17">
              <a:extLst>
                <a:ext uri="{FF2B5EF4-FFF2-40B4-BE49-F238E27FC236}">
                  <a16:creationId xmlns:a16="http://schemas.microsoft.com/office/drawing/2014/main" id="{AC32AB5C-47CF-2206-EA92-34BCD20EEA1A}"/>
                </a:ext>
              </a:extLst>
            </p:cNvPr>
            <p:cNvGrpSpPr/>
            <p:nvPr/>
          </p:nvGrpSpPr>
          <p:grpSpPr>
            <a:xfrm flipH="1">
              <a:off x="2781857" y="5680670"/>
              <a:ext cx="687822" cy="180975"/>
              <a:chOff x="2781857" y="5680670"/>
              <a:chExt cx="701675" cy="180975"/>
            </a:xfrm>
          </p:grpSpPr>
          <p:sp>
            <p:nvSpPr>
              <p:cNvPr id="138" name="楕円 3">
                <a:extLst>
                  <a:ext uri="{FF2B5EF4-FFF2-40B4-BE49-F238E27FC236}">
                    <a16:creationId xmlns:a16="http://schemas.microsoft.com/office/drawing/2014/main" id="{FA0CEBC7-9540-0CBF-FE2C-43C053DDD468}"/>
                  </a:ext>
                </a:extLst>
              </p:cNvPr>
              <p:cNvSpPr/>
              <p:nvPr/>
            </p:nvSpPr>
            <p:spPr>
              <a:xfrm>
                <a:off x="2781857" y="5680670"/>
                <a:ext cx="701675"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39" name="フローチャート: 結合子 5">
                <a:extLst>
                  <a:ext uri="{FF2B5EF4-FFF2-40B4-BE49-F238E27FC236}">
                    <a16:creationId xmlns:a16="http://schemas.microsoft.com/office/drawing/2014/main" id="{C91C55F4-D50D-B919-7284-93CCC3D14C3A}"/>
                  </a:ext>
                </a:extLst>
              </p:cNvPr>
              <p:cNvSpPr/>
              <p:nvPr/>
            </p:nvSpPr>
            <p:spPr>
              <a:xfrm>
                <a:off x="2876313" y="5720358"/>
                <a:ext cx="59532" cy="6191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40" name="フローチャート: 結合子 85">
                <a:extLst>
                  <a:ext uri="{FF2B5EF4-FFF2-40B4-BE49-F238E27FC236}">
                    <a16:creationId xmlns:a16="http://schemas.microsoft.com/office/drawing/2014/main" id="{0A82FD69-488B-677C-69B6-B569CC798AE1}"/>
                  </a:ext>
                </a:extLst>
              </p:cNvPr>
              <p:cNvSpPr/>
              <p:nvPr/>
            </p:nvSpPr>
            <p:spPr>
              <a:xfrm>
                <a:off x="2869169" y="5719881"/>
                <a:ext cx="45719" cy="4571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cxnSp>
            <p:nvCxnSpPr>
              <p:cNvPr id="141" name="直線コネクタ 8">
                <a:extLst>
                  <a:ext uri="{FF2B5EF4-FFF2-40B4-BE49-F238E27FC236}">
                    <a16:creationId xmlns:a16="http://schemas.microsoft.com/office/drawing/2014/main" id="{5219132F-2142-DBA3-242E-8CEBE3FB0CBF}"/>
                  </a:ext>
                </a:extLst>
              </p:cNvPr>
              <p:cNvCxnSpPr/>
              <p:nvPr/>
            </p:nvCxnSpPr>
            <p:spPr>
              <a:xfrm flipV="1">
                <a:off x="2992993" y="5758457"/>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2" name="直線コネクタ 83">
                <a:extLst>
                  <a:ext uri="{FF2B5EF4-FFF2-40B4-BE49-F238E27FC236}">
                    <a16:creationId xmlns:a16="http://schemas.microsoft.com/office/drawing/2014/main" id="{94EDFCDF-A503-6342-3587-0B983C3F9BEA}"/>
                  </a:ext>
                </a:extLst>
              </p:cNvPr>
              <p:cNvCxnSpPr/>
              <p:nvPr/>
            </p:nvCxnSpPr>
            <p:spPr>
              <a:xfrm flipV="1">
                <a:off x="2988231" y="5732264"/>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 name="直線コネクタ 84">
                <a:extLst>
                  <a:ext uri="{FF2B5EF4-FFF2-40B4-BE49-F238E27FC236}">
                    <a16:creationId xmlns:a16="http://schemas.microsoft.com/office/drawing/2014/main" id="{A0287F7C-1295-7780-D8CD-9EDE7453357D}"/>
                  </a:ext>
                </a:extLst>
              </p:cNvPr>
              <p:cNvCxnSpPr/>
              <p:nvPr/>
            </p:nvCxnSpPr>
            <p:spPr>
              <a:xfrm flipV="1">
                <a:off x="2995374" y="5787033"/>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86">
              <a:extLst>
                <a:ext uri="{FF2B5EF4-FFF2-40B4-BE49-F238E27FC236}">
                  <a16:creationId xmlns:a16="http://schemas.microsoft.com/office/drawing/2014/main" id="{8BDBFF70-B740-4940-391E-C3CACD8A6493}"/>
                </a:ext>
              </a:extLst>
            </p:cNvPr>
            <p:cNvGrpSpPr/>
            <p:nvPr/>
          </p:nvGrpSpPr>
          <p:grpSpPr>
            <a:xfrm flipH="1">
              <a:off x="3547792" y="5518052"/>
              <a:ext cx="687822" cy="180975"/>
              <a:chOff x="3547792" y="5518052"/>
              <a:chExt cx="701675" cy="180975"/>
            </a:xfrm>
          </p:grpSpPr>
          <p:sp>
            <p:nvSpPr>
              <p:cNvPr id="132" name="楕円 87">
                <a:extLst>
                  <a:ext uri="{FF2B5EF4-FFF2-40B4-BE49-F238E27FC236}">
                    <a16:creationId xmlns:a16="http://schemas.microsoft.com/office/drawing/2014/main" id="{0CB50687-FA0D-82D5-E20B-4BAA8680523C}"/>
                  </a:ext>
                </a:extLst>
              </p:cNvPr>
              <p:cNvSpPr/>
              <p:nvPr/>
            </p:nvSpPr>
            <p:spPr>
              <a:xfrm>
                <a:off x="3547792" y="5518052"/>
                <a:ext cx="701675"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33" name="フローチャート: 結合子 88">
                <a:extLst>
                  <a:ext uri="{FF2B5EF4-FFF2-40B4-BE49-F238E27FC236}">
                    <a16:creationId xmlns:a16="http://schemas.microsoft.com/office/drawing/2014/main" id="{8C269B32-0DDC-DB58-7A11-CF22AAACF3A0}"/>
                  </a:ext>
                </a:extLst>
              </p:cNvPr>
              <p:cNvSpPr/>
              <p:nvPr/>
            </p:nvSpPr>
            <p:spPr>
              <a:xfrm>
                <a:off x="3642248" y="5557740"/>
                <a:ext cx="59532" cy="6191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34" name="フローチャート: 結合子 89">
                <a:extLst>
                  <a:ext uri="{FF2B5EF4-FFF2-40B4-BE49-F238E27FC236}">
                    <a16:creationId xmlns:a16="http://schemas.microsoft.com/office/drawing/2014/main" id="{E1C4C613-E585-5D80-A386-81A7F7D139D7}"/>
                  </a:ext>
                </a:extLst>
              </p:cNvPr>
              <p:cNvSpPr/>
              <p:nvPr/>
            </p:nvSpPr>
            <p:spPr>
              <a:xfrm>
                <a:off x="3635104" y="5557263"/>
                <a:ext cx="45719" cy="4571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cxnSp>
            <p:nvCxnSpPr>
              <p:cNvPr id="135" name="直線コネクタ 90">
                <a:extLst>
                  <a:ext uri="{FF2B5EF4-FFF2-40B4-BE49-F238E27FC236}">
                    <a16:creationId xmlns:a16="http://schemas.microsoft.com/office/drawing/2014/main" id="{4056EFC9-0AEC-A644-6551-8A4629EE32A2}"/>
                  </a:ext>
                </a:extLst>
              </p:cNvPr>
              <p:cNvCxnSpPr/>
              <p:nvPr/>
            </p:nvCxnSpPr>
            <p:spPr>
              <a:xfrm flipV="1">
                <a:off x="3758928" y="5595839"/>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直線コネクタ 91">
                <a:extLst>
                  <a:ext uri="{FF2B5EF4-FFF2-40B4-BE49-F238E27FC236}">
                    <a16:creationId xmlns:a16="http://schemas.microsoft.com/office/drawing/2014/main" id="{5124DD5A-62A2-2922-05EA-CEFA0D7E5010}"/>
                  </a:ext>
                </a:extLst>
              </p:cNvPr>
              <p:cNvCxnSpPr/>
              <p:nvPr/>
            </p:nvCxnSpPr>
            <p:spPr>
              <a:xfrm flipV="1">
                <a:off x="3754166" y="5569646"/>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直線コネクタ 92">
                <a:extLst>
                  <a:ext uri="{FF2B5EF4-FFF2-40B4-BE49-F238E27FC236}">
                    <a16:creationId xmlns:a16="http://schemas.microsoft.com/office/drawing/2014/main" id="{837CB954-3E6C-9CAC-08D5-ACBA91D6F1F4}"/>
                  </a:ext>
                </a:extLst>
              </p:cNvPr>
              <p:cNvCxnSpPr/>
              <p:nvPr/>
            </p:nvCxnSpPr>
            <p:spPr>
              <a:xfrm flipV="1">
                <a:off x="3761309" y="5624415"/>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7" name="グループ化 93">
              <a:extLst>
                <a:ext uri="{FF2B5EF4-FFF2-40B4-BE49-F238E27FC236}">
                  <a16:creationId xmlns:a16="http://schemas.microsoft.com/office/drawing/2014/main" id="{20901F08-45C9-9352-1A27-C96D796D5EE8}"/>
                </a:ext>
              </a:extLst>
            </p:cNvPr>
            <p:cNvGrpSpPr/>
            <p:nvPr/>
          </p:nvGrpSpPr>
          <p:grpSpPr>
            <a:xfrm flipH="1">
              <a:off x="2102027" y="5463327"/>
              <a:ext cx="687822" cy="180975"/>
              <a:chOff x="2102027" y="5463327"/>
              <a:chExt cx="701675" cy="180975"/>
            </a:xfrm>
          </p:grpSpPr>
          <p:sp>
            <p:nvSpPr>
              <p:cNvPr id="126" name="楕円 94">
                <a:extLst>
                  <a:ext uri="{FF2B5EF4-FFF2-40B4-BE49-F238E27FC236}">
                    <a16:creationId xmlns:a16="http://schemas.microsoft.com/office/drawing/2014/main" id="{AC5F0AD8-FB7D-F64C-FEEB-AA4B103B3533}"/>
                  </a:ext>
                </a:extLst>
              </p:cNvPr>
              <p:cNvSpPr/>
              <p:nvPr/>
            </p:nvSpPr>
            <p:spPr>
              <a:xfrm>
                <a:off x="2102027" y="5463327"/>
                <a:ext cx="701675"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27" name="フローチャート: 結合子 95">
                <a:extLst>
                  <a:ext uri="{FF2B5EF4-FFF2-40B4-BE49-F238E27FC236}">
                    <a16:creationId xmlns:a16="http://schemas.microsoft.com/office/drawing/2014/main" id="{9136CFFA-74CC-CB5D-5F2E-8670553730A3}"/>
                  </a:ext>
                </a:extLst>
              </p:cNvPr>
              <p:cNvSpPr/>
              <p:nvPr/>
            </p:nvSpPr>
            <p:spPr>
              <a:xfrm>
                <a:off x="2196483" y="5503015"/>
                <a:ext cx="59532" cy="6191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28" name="フローチャート: 結合子 96">
                <a:extLst>
                  <a:ext uri="{FF2B5EF4-FFF2-40B4-BE49-F238E27FC236}">
                    <a16:creationId xmlns:a16="http://schemas.microsoft.com/office/drawing/2014/main" id="{54648CB2-A59B-751F-F47C-87997901A1A7}"/>
                  </a:ext>
                </a:extLst>
              </p:cNvPr>
              <p:cNvSpPr/>
              <p:nvPr/>
            </p:nvSpPr>
            <p:spPr>
              <a:xfrm>
                <a:off x="2189339" y="5502538"/>
                <a:ext cx="45719" cy="4571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cxnSp>
            <p:nvCxnSpPr>
              <p:cNvPr id="129" name="直線コネクタ 97">
                <a:extLst>
                  <a:ext uri="{FF2B5EF4-FFF2-40B4-BE49-F238E27FC236}">
                    <a16:creationId xmlns:a16="http://schemas.microsoft.com/office/drawing/2014/main" id="{B5F56DD6-7DF2-D82F-A9EF-373BC61934B0}"/>
                  </a:ext>
                </a:extLst>
              </p:cNvPr>
              <p:cNvCxnSpPr/>
              <p:nvPr/>
            </p:nvCxnSpPr>
            <p:spPr>
              <a:xfrm flipV="1">
                <a:off x="2313163" y="5541114"/>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直線コネクタ 98">
                <a:extLst>
                  <a:ext uri="{FF2B5EF4-FFF2-40B4-BE49-F238E27FC236}">
                    <a16:creationId xmlns:a16="http://schemas.microsoft.com/office/drawing/2014/main" id="{663CCCB6-EF03-5BD2-0EE0-A06624DA5774}"/>
                  </a:ext>
                </a:extLst>
              </p:cNvPr>
              <p:cNvCxnSpPr/>
              <p:nvPr/>
            </p:nvCxnSpPr>
            <p:spPr>
              <a:xfrm flipV="1">
                <a:off x="2308401" y="5514921"/>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直線コネクタ 99">
                <a:extLst>
                  <a:ext uri="{FF2B5EF4-FFF2-40B4-BE49-F238E27FC236}">
                    <a16:creationId xmlns:a16="http://schemas.microsoft.com/office/drawing/2014/main" id="{F18C369B-EB4E-475B-CC60-1018FC67A09B}"/>
                  </a:ext>
                </a:extLst>
              </p:cNvPr>
              <p:cNvCxnSpPr/>
              <p:nvPr/>
            </p:nvCxnSpPr>
            <p:spPr>
              <a:xfrm flipV="1">
                <a:off x="2315544" y="5569690"/>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8" name="グループ化 100">
              <a:extLst>
                <a:ext uri="{FF2B5EF4-FFF2-40B4-BE49-F238E27FC236}">
                  <a16:creationId xmlns:a16="http://schemas.microsoft.com/office/drawing/2014/main" id="{18FF1A9C-B6BA-89FD-6024-D00386F4F029}"/>
                </a:ext>
              </a:extLst>
            </p:cNvPr>
            <p:cNvGrpSpPr/>
            <p:nvPr/>
          </p:nvGrpSpPr>
          <p:grpSpPr>
            <a:xfrm flipH="1">
              <a:off x="2887012" y="5348334"/>
              <a:ext cx="687822" cy="180975"/>
              <a:chOff x="2887012" y="5348334"/>
              <a:chExt cx="701675" cy="180975"/>
            </a:xfrm>
          </p:grpSpPr>
          <p:sp>
            <p:nvSpPr>
              <p:cNvPr id="120" name="楕円 101">
                <a:extLst>
                  <a:ext uri="{FF2B5EF4-FFF2-40B4-BE49-F238E27FC236}">
                    <a16:creationId xmlns:a16="http://schemas.microsoft.com/office/drawing/2014/main" id="{9CA58408-837F-6EEF-F185-7A73B66A62F5}"/>
                  </a:ext>
                </a:extLst>
              </p:cNvPr>
              <p:cNvSpPr/>
              <p:nvPr/>
            </p:nvSpPr>
            <p:spPr>
              <a:xfrm>
                <a:off x="2887012" y="5348334"/>
                <a:ext cx="701675"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21" name="フローチャート: 結合子 102">
                <a:extLst>
                  <a:ext uri="{FF2B5EF4-FFF2-40B4-BE49-F238E27FC236}">
                    <a16:creationId xmlns:a16="http://schemas.microsoft.com/office/drawing/2014/main" id="{0B919BBB-A6F8-EA6F-983C-70C4E4D332E1}"/>
                  </a:ext>
                </a:extLst>
              </p:cNvPr>
              <p:cNvSpPr/>
              <p:nvPr/>
            </p:nvSpPr>
            <p:spPr>
              <a:xfrm>
                <a:off x="2981468" y="5388022"/>
                <a:ext cx="59532" cy="6191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22" name="フローチャート: 結合子 103">
                <a:extLst>
                  <a:ext uri="{FF2B5EF4-FFF2-40B4-BE49-F238E27FC236}">
                    <a16:creationId xmlns:a16="http://schemas.microsoft.com/office/drawing/2014/main" id="{0447FF7A-E386-7481-25BB-C5E9B1C94FB2}"/>
                  </a:ext>
                </a:extLst>
              </p:cNvPr>
              <p:cNvSpPr/>
              <p:nvPr/>
            </p:nvSpPr>
            <p:spPr>
              <a:xfrm>
                <a:off x="2974324" y="5387545"/>
                <a:ext cx="45719" cy="4571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cxnSp>
            <p:nvCxnSpPr>
              <p:cNvPr id="123" name="直線コネクタ 104">
                <a:extLst>
                  <a:ext uri="{FF2B5EF4-FFF2-40B4-BE49-F238E27FC236}">
                    <a16:creationId xmlns:a16="http://schemas.microsoft.com/office/drawing/2014/main" id="{6204D81B-8D7C-8ADB-6004-765655DCBA2B}"/>
                  </a:ext>
                </a:extLst>
              </p:cNvPr>
              <p:cNvCxnSpPr/>
              <p:nvPr/>
            </p:nvCxnSpPr>
            <p:spPr>
              <a:xfrm flipV="1">
                <a:off x="3098148" y="5426121"/>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 name="直線コネクタ 105">
                <a:extLst>
                  <a:ext uri="{FF2B5EF4-FFF2-40B4-BE49-F238E27FC236}">
                    <a16:creationId xmlns:a16="http://schemas.microsoft.com/office/drawing/2014/main" id="{48B5ACA9-9B58-B05C-067D-94CDD205DA64}"/>
                  </a:ext>
                </a:extLst>
              </p:cNvPr>
              <p:cNvCxnSpPr/>
              <p:nvPr/>
            </p:nvCxnSpPr>
            <p:spPr>
              <a:xfrm flipV="1">
                <a:off x="3093386" y="5399928"/>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直線コネクタ 106">
                <a:extLst>
                  <a:ext uri="{FF2B5EF4-FFF2-40B4-BE49-F238E27FC236}">
                    <a16:creationId xmlns:a16="http://schemas.microsoft.com/office/drawing/2014/main" id="{D26262AB-C09E-AD00-BC19-232D9EF779F1}"/>
                  </a:ext>
                </a:extLst>
              </p:cNvPr>
              <p:cNvCxnSpPr/>
              <p:nvPr/>
            </p:nvCxnSpPr>
            <p:spPr>
              <a:xfrm flipV="1">
                <a:off x="3100529" y="5454697"/>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9" name="グループ化 107">
              <a:extLst>
                <a:ext uri="{FF2B5EF4-FFF2-40B4-BE49-F238E27FC236}">
                  <a16:creationId xmlns:a16="http://schemas.microsoft.com/office/drawing/2014/main" id="{15A19DDD-C727-2885-0CBD-19525D123F41}"/>
                </a:ext>
              </a:extLst>
            </p:cNvPr>
            <p:cNvGrpSpPr/>
            <p:nvPr/>
          </p:nvGrpSpPr>
          <p:grpSpPr>
            <a:xfrm flipH="1">
              <a:off x="2094216" y="5875240"/>
              <a:ext cx="687822" cy="180975"/>
              <a:chOff x="2094216" y="5875240"/>
              <a:chExt cx="701675" cy="180975"/>
            </a:xfrm>
          </p:grpSpPr>
          <p:sp>
            <p:nvSpPr>
              <p:cNvPr id="114" name="楕円 108">
                <a:extLst>
                  <a:ext uri="{FF2B5EF4-FFF2-40B4-BE49-F238E27FC236}">
                    <a16:creationId xmlns:a16="http://schemas.microsoft.com/office/drawing/2014/main" id="{A0B32F5C-1BDC-AAE1-3836-A445223BCD00}"/>
                  </a:ext>
                </a:extLst>
              </p:cNvPr>
              <p:cNvSpPr/>
              <p:nvPr/>
            </p:nvSpPr>
            <p:spPr>
              <a:xfrm>
                <a:off x="2094216" y="5875240"/>
                <a:ext cx="701675"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15" name="フローチャート: 結合子 109">
                <a:extLst>
                  <a:ext uri="{FF2B5EF4-FFF2-40B4-BE49-F238E27FC236}">
                    <a16:creationId xmlns:a16="http://schemas.microsoft.com/office/drawing/2014/main" id="{9C040CF6-90C7-53BD-03C7-EFB6CE465EAD}"/>
                  </a:ext>
                </a:extLst>
              </p:cNvPr>
              <p:cNvSpPr/>
              <p:nvPr/>
            </p:nvSpPr>
            <p:spPr>
              <a:xfrm>
                <a:off x="2188672" y="5914928"/>
                <a:ext cx="59532" cy="6191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16" name="フローチャート: 結合子 110">
                <a:extLst>
                  <a:ext uri="{FF2B5EF4-FFF2-40B4-BE49-F238E27FC236}">
                    <a16:creationId xmlns:a16="http://schemas.microsoft.com/office/drawing/2014/main" id="{B0101A68-05BC-BA06-8697-1DB9143DCBA5}"/>
                  </a:ext>
                </a:extLst>
              </p:cNvPr>
              <p:cNvSpPr/>
              <p:nvPr/>
            </p:nvSpPr>
            <p:spPr>
              <a:xfrm>
                <a:off x="2181528" y="5914451"/>
                <a:ext cx="45719" cy="4571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cxnSp>
            <p:nvCxnSpPr>
              <p:cNvPr id="117" name="直線コネクタ 111">
                <a:extLst>
                  <a:ext uri="{FF2B5EF4-FFF2-40B4-BE49-F238E27FC236}">
                    <a16:creationId xmlns:a16="http://schemas.microsoft.com/office/drawing/2014/main" id="{C6D323F9-AA9F-9A6D-3285-453856E125C6}"/>
                  </a:ext>
                </a:extLst>
              </p:cNvPr>
              <p:cNvCxnSpPr/>
              <p:nvPr/>
            </p:nvCxnSpPr>
            <p:spPr>
              <a:xfrm flipV="1">
                <a:off x="2305352" y="5953027"/>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2">
                <a:extLst>
                  <a:ext uri="{FF2B5EF4-FFF2-40B4-BE49-F238E27FC236}">
                    <a16:creationId xmlns:a16="http://schemas.microsoft.com/office/drawing/2014/main" id="{A5DF8F60-6994-AF66-D5E1-465CA804AA77}"/>
                  </a:ext>
                </a:extLst>
              </p:cNvPr>
              <p:cNvCxnSpPr/>
              <p:nvPr/>
            </p:nvCxnSpPr>
            <p:spPr>
              <a:xfrm flipV="1">
                <a:off x="2300590" y="5926834"/>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3">
                <a:extLst>
                  <a:ext uri="{FF2B5EF4-FFF2-40B4-BE49-F238E27FC236}">
                    <a16:creationId xmlns:a16="http://schemas.microsoft.com/office/drawing/2014/main" id="{36DCDC40-A6AD-3EA4-E071-322924FA7855}"/>
                  </a:ext>
                </a:extLst>
              </p:cNvPr>
              <p:cNvCxnSpPr/>
              <p:nvPr/>
            </p:nvCxnSpPr>
            <p:spPr>
              <a:xfrm flipV="1">
                <a:off x="2307733" y="5981603"/>
                <a:ext cx="409576" cy="119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0" name="Oval 109">
              <a:extLst>
                <a:ext uri="{FF2B5EF4-FFF2-40B4-BE49-F238E27FC236}">
                  <a16:creationId xmlns:a16="http://schemas.microsoft.com/office/drawing/2014/main" id="{542CE8EC-1260-E277-EF03-3F84328BF98A}"/>
                </a:ext>
              </a:extLst>
            </p:cNvPr>
            <p:cNvSpPr/>
            <p:nvPr/>
          </p:nvSpPr>
          <p:spPr>
            <a:xfrm>
              <a:off x="4087906" y="3487271"/>
              <a:ext cx="600634" cy="448234"/>
            </a:xfrm>
            <a:prstGeom prst="ellipse">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700">
                <a:latin typeface="Arial Nova" panose="020B0504020202020204" pitchFamily="34" charset="0"/>
              </a:endParaRPr>
            </a:p>
          </p:txBody>
        </p:sp>
        <p:grpSp>
          <p:nvGrpSpPr>
            <p:cNvPr id="111" name="グループ化 35">
              <a:extLst>
                <a:ext uri="{FF2B5EF4-FFF2-40B4-BE49-F238E27FC236}">
                  <a16:creationId xmlns:a16="http://schemas.microsoft.com/office/drawing/2014/main" id="{D5879DB2-4AA5-15B5-55F1-C9403FEDA1E6}"/>
                </a:ext>
              </a:extLst>
            </p:cNvPr>
            <p:cNvGrpSpPr/>
            <p:nvPr/>
          </p:nvGrpSpPr>
          <p:grpSpPr>
            <a:xfrm>
              <a:off x="1428934" y="3089830"/>
              <a:ext cx="3724277" cy="593505"/>
              <a:chOff x="1428934" y="3089830"/>
              <a:chExt cx="3724277" cy="593505"/>
            </a:xfrm>
          </p:grpSpPr>
          <p:sp>
            <p:nvSpPr>
              <p:cNvPr id="112" name="平行四辺形 33">
                <a:extLst>
                  <a:ext uri="{FF2B5EF4-FFF2-40B4-BE49-F238E27FC236}">
                    <a16:creationId xmlns:a16="http://schemas.microsoft.com/office/drawing/2014/main" id="{270D56D7-E0E2-EBFB-8F3C-CBC401D4DAA8}"/>
                  </a:ext>
                </a:extLst>
              </p:cNvPr>
              <p:cNvSpPr/>
              <p:nvPr/>
            </p:nvSpPr>
            <p:spPr>
              <a:xfrm rot="10800000">
                <a:off x="1428934" y="3115607"/>
                <a:ext cx="3724277" cy="504825"/>
              </a:xfrm>
              <a:prstGeom prst="parallelogram">
                <a:avLst>
                  <a:gd name="adj" fmla="val 162736"/>
                </a:avLst>
              </a:prstGeom>
              <a:solidFill>
                <a:schemeClr val="bg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sz="700">
                  <a:latin typeface="Arial Nova" panose="020B0504020202020204" pitchFamily="34" charset="0"/>
                </a:endParaRPr>
              </a:p>
            </p:txBody>
          </p:sp>
          <p:sp>
            <p:nvSpPr>
              <p:cNvPr id="113" name="テキスト ボックス 34">
                <a:extLst>
                  <a:ext uri="{FF2B5EF4-FFF2-40B4-BE49-F238E27FC236}">
                    <a16:creationId xmlns:a16="http://schemas.microsoft.com/office/drawing/2014/main" id="{6BDDB1A9-9410-D1B4-3773-619EADA561C5}"/>
                  </a:ext>
                </a:extLst>
              </p:cNvPr>
              <p:cNvSpPr txBox="1"/>
              <p:nvPr/>
            </p:nvSpPr>
            <p:spPr>
              <a:xfrm>
                <a:off x="2022171" y="3089830"/>
                <a:ext cx="2584926" cy="593505"/>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700">
                    <a:latin typeface="Arial Nova" panose="020B0504020202020204" pitchFamily="34" charset="0"/>
                    <a:ea typeface="游ゴシック"/>
                  </a:rPr>
                  <a:t>Recording iPad</a:t>
                </a:r>
                <a:endParaRPr lang="ja-JP" altLang="en-US" sz="700">
                  <a:latin typeface="Arial Nova" panose="020B0504020202020204" pitchFamily="34" charset="0"/>
                  <a:ea typeface="游ゴシック"/>
                </a:endParaRPr>
              </a:p>
            </p:txBody>
          </p:sp>
        </p:grpSp>
      </p:grpSp>
      <p:sp>
        <p:nvSpPr>
          <p:cNvPr id="99" name="テキスト ボックス 98">
            <a:extLst>
              <a:ext uri="{FF2B5EF4-FFF2-40B4-BE49-F238E27FC236}">
                <a16:creationId xmlns:a16="http://schemas.microsoft.com/office/drawing/2014/main" id="{53C49AE5-2C95-4C50-60E1-5D192D712AFE}"/>
              </a:ext>
            </a:extLst>
          </p:cNvPr>
          <p:cNvSpPr txBox="1"/>
          <p:nvPr/>
        </p:nvSpPr>
        <p:spPr>
          <a:xfrm>
            <a:off x="4473648" y="8966210"/>
            <a:ext cx="2384352" cy="746358"/>
          </a:xfrm>
          <a:prstGeom prst="rect">
            <a:avLst/>
          </a:prstGeom>
          <a:solidFill>
            <a:srgbClr val="92D050"/>
          </a:solidFill>
          <a:ln w="6350">
            <a:solidFill>
              <a:srgbClr val="231B5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050" dirty="0">
                <a:latin typeface="Arial Nova" panose="020B0504020202020204" pitchFamily="34" charset="0"/>
                <a:ea typeface="游ゴシック"/>
                <a:cs typeface="Calibri"/>
              </a:rPr>
              <a:t>🐡Discussion</a:t>
            </a:r>
          </a:p>
          <a:p>
            <a:r>
              <a:rPr lang="ja-JP" altLang="en-US" sz="800" dirty="0">
                <a:latin typeface="Arial Nova" panose="020B0504020202020204" pitchFamily="34" charset="0"/>
                <a:ea typeface="游ゴシック"/>
                <a:cs typeface="Calibri"/>
              </a:rPr>
              <a:t>We can't find tendency in distance from</a:t>
            </a:r>
          </a:p>
          <a:p>
            <a:r>
              <a:rPr lang="ja-JP" altLang="en-US" sz="800" dirty="0">
                <a:latin typeface="Arial Nova" panose="020B0504020202020204" pitchFamily="34" charset="0"/>
                <a:ea typeface="游ゴシック"/>
                <a:cs typeface="Calibri"/>
              </a:rPr>
              <a:t> the light resources at the switch of colors. So we thought that there are individual differences in memories of pleasure and displeasure.</a:t>
            </a:r>
          </a:p>
        </p:txBody>
      </p:sp>
      <p:grpSp>
        <p:nvGrpSpPr>
          <p:cNvPr id="518" name="Group 517">
            <a:extLst>
              <a:ext uri="{FF2B5EF4-FFF2-40B4-BE49-F238E27FC236}">
                <a16:creationId xmlns:a16="http://schemas.microsoft.com/office/drawing/2014/main" id="{D47F3039-2C4C-C71E-DA6D-B55F5FF96A36}"/>
              </a:ext>
            </a:extLst>
          </p:cNvPr>
          <p:cNvGrpSpPr/>
          <p:nvPr/>
        </p:nvGrpSpPr>
        <p:grpSpPr>
          <a:xfrm>
            <a:off x="36955" y="7407195"/>
            <a:ext cx="2028611" cy="369332"/>
            <a:chOff x="6817565" y="3978543"/>
            <a:chExt cx="2436396" cy="472950"/>
          </a:xfrm>
        </p:grpSpPr>
        <p:grpSp>
          <p:nvGrpSpPr>
            <p:cNvPr id="519" name="Group 518">
              <a:extLst>
                <a:ext uri="{FF2B5EF4-FFF2-40B4-BE49-F238E27FC236}">
                  <a16:creationId xmlns:a16="http://schemas.microsoft.com/office/drawing/2014/main" id="{AF74AFA7-6266-B9E2-5584-65EDDDB43F3B}"/>
                </a:ext>
              </a:extLst>
            </p:cNvPr>
            <p:cNvGrpSpPr/>
            <p:nvPr/>
          </p:nvGrpSpPr>
          <p:grpSpPr>
            <a:xfrm>
              <a:off x="6817565" y="4005937"/>
              <a:ext cx="2436396" cy="426548"/>
              <a:chOff x="6817565" y="4005937"/>
              <a:chExt cx="3760228" cy="753387"/>
            </a:xfrm>
          </p:grpSpPr>
          <p:sp>
            <p:nvSpPr>
              <p:cNvPr id="523" name="フリーフォーム: 図形 117">
                <a:extLst>
                  <a:ext uri="{FF2B5EF4-FFF2-40B4-BE49-F238E27FC236}">
                    <a16:creationId xmlns:a16="http://schemas.microsoft.com/office/drawing/2014/main" id="{B5FE5447-7ECF-D7E1-2FCF-C97061972CD4}"/>
                  </a:ext>
                </a:extLst>
              </p:cNvPr>
              <p:cNvSpPr/>
              <p:nvPr/>
            </p:nvSpPr>
            <p:spPr>
              <a:xfrm>
                <a:off x="9099148" y="4009616"/>
                <a:ext cx="1478645" cy="744512"/>
              </a:xfrm>
              <a:custGeom>
                <a:avLst/>
                <a:gdLst>
                  <a:gd name="connsiteX0" fmla="*/ 0 w 1848634"/>
                  <a:gd name="connsiteY0" fmla="*/ 0 h 754203"/>
                  <a:gd name="connsiteX1" fmla="*/ 1471533 w 1848634"/>
                  <a:gd name="connsiteY1" fmla="*/ 0 h 754203"/>
                  <a:gd name="connsiteX2" fmla="*/ 1848634 w 1848634"/>
                  <a:gd name="connsiteY2" fmla="*/ 377102 h 754203"/>
                  <a:gd name="connsiteX3" fmla="*/ 1471533 w 1848634"/>
                  <a:gd name="connsiteY3" fmla="*/ 754203 h 754203"/>
                  <a:gd name="connsiteX4" fmla="*/ 0 w 1848634"/>
                  <a:gd name="connsiteY4" fmla="*/ 754203 h 754203"/>
                  <a:gd name="connsiteX5" fmla="*/ 377102 w 1848634"/>
                  <a:gd name="connsiteY5" fmla="*/ 377102 h 754203"/>
                  <a:gd name="connsiteX6" fmla="*/ 0 w 1848634"/>
                  <a:gd name="connsiteY6" fmla="*/ 0 h 75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634" h="754203">
                    <a:moveTo>
                      <a:pt x="0" y="0"/>
                    </a:moveTo>
                    <a:lnTo>
                      <a:pt x="1471533" y="0"/>
                    </a:lnTo>
                    <a:lnTo>
                      <a:pt x="1848634" y="377102"/>
                    </a:lnTo>
                    <a:lnTo>
                      <a:pt x="1471533" y="754203"/>
                    </a:lnTo>
                    <a:lnTo>
                      <a:pt x="0" y="754203"/>
                    </a:lnTo>
                    <a:lnTo>
                      <a:pt x="377102" y="377102"/>
                    </a:lnTo>
                    <a:lnTo>
                      <a:pt x="0" y="0"/>
                    </a:lnTo>
                    <a:close/>
                  </a:path>
                </a:pathLst>
              </a:custGeom>
              <a:solidFill>
                <a:sysClr val="windowText" lastClr="000000"/>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21108" tIns="14669" rIns="391770" bIns="14669"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488950">
                  <a:lnSpc>
                    <a:spcPct val="90000"/>
                  </a:lnSpc>
                  <a:spcBef>
                    <a:spcPct val="0"/>
                  </a:spcBef>
                  <a:spcAft>
                    <a:spcPct val="35000"/>
                  </a:spcAft>
                  <a:buNone/>
                </a:pPr>
                <a:endParaRPr lang="ja-JP" altLang="en-US" sz="600" kern="1200">
                  <a:latin typeface="Arial Nova" panose="020B0504020202020204" pitchFamily="34" charset="0"/>
                  <a:ea typeface="ＭＳ Ｐゴシック"/>
                </a:endParaRPr>
              </a:p>
            </p:txBody>
          </p:sp>
          <p:sp>
            <p:nvSpPr>
              <p:cNvPr id="524" name="フリーフォーム: 図形 118">
                <a:extLst>
                  <a:ext uri="{FF2B5EF4-FFF2-40B4-BE49-F238E27FC236}">
                    <a16:creationId xmlns:a16="http://schemas.microsoft.com/office/drawing/2014/main" id="{CBC38BBE-882D-4178-0D9D-3D075F2509C7}"/>
                  </a:ext>
                </a:extLst>
              </p:cNvPr>
              <p:cNvSpPr/>
              <p:nvPr/>
            </p:nvSpPr>
            <p:spPr>
              <a:xfrm>
                <a:off x="7876498" y="4005937"/>
                <a:ext cx="1466372" cy="753387"/>
              </a:xfrm>
              <a:custGeom>
                <a:avLst/>
                <a:gdLst>
                  <a:gd name="connsiteX0" fmla="*/ 0 w 1796719"/>
                  <a:gd name="connsiteY0" fmla="*/ 0 h 745828"/>
                  <a:gd name="connsiteX1" fmla="*/ 1423805 w 1796719"/>
                  <a:gd name="connsiteY1" fmla="*/ 0 h 745828"/>
                  <a:gd name="connsiteX2" fmla="*/ 1796719 w 1796719"/>
                  <a:gd name="connsiteY2" fmla="*/ 372914 h 745828"/>
                  <a:gd name="connsiteX3" fmla="*/ 1423805 w 1796719"/>
                  <a:gd name="connsiteY3" fmla="*/ 745828 h 745828"/>
                  <a:gd name="connsiteX4" fmla="*/ 0 w 1796719"/>
                  <a:gd name="connsiteY4" fmla="*/ 745828 h 745828"/>
                  <a:gd name="connsiteX5" fmla="*/ 372914 w 1796719"/>
                  <a:gd name="connsiteY5" fmla="*/ 372914 h 745828"/>
                  <a:gd name="connsiteX6" fmla="*/ 0 w 1796719"/>
                  <a:gd name="connsiteY6" fmla="*/ 0 h 74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6719" h="745828">
                    <a:moveTo>
                      <a:pt x="0" y="0"/>
                    </a:moveTo>
                    <a:lnTo>
                      <a:pt x="1423805" y="0"/>
                    </a:lnTo>
                    <a:lnTo>
                      <a:pt x="1796719" y="372914"/>
                    </a:lnTo>
                    <a:lnTo>
                      <a:pt x="1423805" y="745828"/>
                    </a:lnTo>
                    <a:lnTo>
                      <a:pt x="0" y="745828"/>
                    </a:lnTo>
                    <a:lnTo>
                      <a:pt x="372914" y="372914"/>
                    </a:lnTo>
                    <a:lnTo>
                      <a:pt x="0" y="0"/>
                    </a:lnTo>
                    <a:close/>
                  </a:path>
                </a:pathLst>
              </a:custGeom>
              <a:solidFill>
                <a:schemeClr val="accent4">
                  <a:lumMod val="75000"/>
                </a:schemeClr>
              </a:solidFill>
              <a:ln w="12700" cap="flat" cmpd="sng" algn="ctr">
                <a:solidFill>
                  <a:schemeClr val="tx1"/>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16920" tIns="14669" rIns="387583" bIns="14669"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88950">
                  <a:lnSpc>
                    <a:spcPct val="90000"/>
                  </a:lnSpc>
                  <a:spcBef>
                    <a:spcPct val="0"/>
                  </a:spcBef>
                  <a:spcAft>
                    <a:spcPct val="35000"/>
                  </a:spcAft>
                </a:pPr>
                <a:endParaRPr lang="en-US" altLang="ja-JP">
                  <a:latin typeface="Arial Nova" panose="020B0504020202020204" pitchFamily="34" charset="0"/>
                </a:endParaRPr>
              </a:p>
            </p:txBody>
          </p:sp>
          <p:sp>
            <p:nvSpPr>
              <p:cNvPr id="525" name="矢印: 五方向 120">
                <a:extLst>
                  <a:ext uri="{FF2B5EF4-FFF2-40B4-BE49-F238E27FC236}">
                    <a16:creationId xmlns:a16="http://schemas.microsoft.com/office/drawing/2014/main" id="{716BBE66-737D-2E52-62FA-3B1F1019C344}"/>
                  </a:ext>
                </a:extLst>
              </p:cNvPr>
              <p:cNvSpPr/>
              <p:nvPr/>
            </p:nvSpPr>
            <p:spPr>
              <a:xfrm>
                <a:off x="6817565" y="4013496"/>
                <a:ext cx="1293363" cy="740631"/>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ltLang="ja-JP" sz="600">
                  <a:latin typeface="Arial Nova" panose="020B0504020202020204" pitchFamily="34" charset="0"/>
                  <a:ea typeface="ＭＳ Ｐゴシック"/>
                </a:endParaRPr>
              </a:p>
            </p:txBody>
          </p:sp>
        </p:grpSp>
        <p:sp>
          <p:nvSpPr>
            <p:cNvPr id="520" name="TextBox 3">
              <a:extLst>
                <a:ext uri="{FF2B5EF4-FFF2-40B4-BE49-F238E27FC236}">
                  <a16:creationId xmlns:a16="http://schemas.microsoft.com/office/drawing/2014/main" id="{E3FE3504-9042-8867-26A6-E04856148F8F}"/>
                </a:ext>
              </a:extLst>
            </p:cNvPr>
            <p:cNvSpPr txBox="1"/>
            <p:nvPr/>
          </p:nvSpPr>
          <p:spPr>
            <a:xfrm>
              <a:off x="8547348" y="4033834"/>
              <a:ext cx="486252" cy="35471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Black</a:t>
              </a:r>
              <a:endParaRPr lang="en-US">
                <a:latin typeface="Arial Nova" panose="020B0504020202020204" pitchFamily="34" charset="0"/>
              </a:endParaRPr>
            </a:p>
            <a:p>
              <a:pPr algn="ctr"/>
              <a:r>
                <a:rPr lang="en-US" sz="600" b="1">
                  <a:solidFill>
                    <a:srgbClr val="FFFFFF"/>
                  </a:solidFill>
                  <a:latin typeface="Arial Nova" panose="020B0504020202020204" pitchFamily="34" charset="0"/>
                  <a:cs typeface="Calibri"/>
                </a:rPr>
                <a:t>(5sec)</a:t>
              </a:r>
              <a:endParaRPr lang="en-US">
                <a:latin typeface="Arial Nova" panose="020B0504020202020204" pitchFamily="34" charset="0"/>
              </a:endParaRPr>
            </a:p>
          </p:txBody>
        </p:sp>
        <p:sp>
          <p:nvSpPr>
            <p:cNvPr id="521" name="TextBox 4">
              <a:extLst>
                <a:ext uri="{FF2B5EF4-FFF2-40B4-BE49-F238E27FC236}">
                  <a16:creationId xmlns:a16="http://schemas.microsoft.com/office/drawing/2014/main" id="{D3141620-29BC-8526-D6BE-BF0530730787}"/>
                </a:ext>
              </a:extLst>
            </p:cNvPr>
            <p:cNvSpPr txBox="1"/>
            <p:nvPr/>
          </p:nvSpPr>
          <p:spPr>
            <a:xfrm>
              <a:off x="7678486" y="3978543"/>
              <a:ext cx="577661" cy="47295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Red </a:t>
              </a:r>
              <a:endParaRPr lang="en-US">
                <a:solidFill>
                  <a:srgbClr val="000000"/>
                </a:solidFill>
                <a:latin typeface="Arial Nova" panose="020B0504020202020204" pitchFamily="34" charset="0"/>
                <a:cs typeface="Calibri"/>
              </a:endParaRPr>
            </a:p>
            <a:p>
              <a:pPr algn="ctr"/>
              <a:r>
                <a:rPr lang="en-US" sz="600" b="1">
                  <a:solidFill>
                    <a:srgbClr val="FFFFFF"/>
                  </a:solidFill>
                  <a:latin typeface="Arial Nova" panose="020B0504020202020204" pitchFamily="34" charset="0"/>
                  <a:cs typeface="Calibri"/>
                </a:rPr>
                <a:t>or Blue</a:t>
              </a:r>
              <a:endParaRPr lang="en-US">
                <a:latin typeface="Arial Nova" panose="020B0504020202020204" pitchFamily="34" charset="0"/>
                <a:cs typeface="Calibri"/>
              </a:endParaRPr>
            </a:p>
            <a:p>
              <a:pPr algn="ctr"/>
              <a:r>
                <a:rPr lang="en-US" sz="600" b="1">
                  <a:solidFill>
                    <a:srgbClr val="FFFFFF"/>
                  </a:solidFill>
                  <a:latin typeface="Arial Nova" panose="020B0504020202020204" pitchFamily="34" charset="0"/>
                  <a:cs typeface="Calibri"/>
                </a:rPr>
                <a:t>(10sec)</a:t>
              </a:r>
              <a:endParaRPr lang="en-US">
                <a:latin typeface="Arial Nova" panose="020B0504020202020204" pitchFamily="34" charset="0"/>
              </a:endParaRPr>
            </a:p>
          </p:txBody>
        </p:sp>
        <p:sp>
          <p:nvSpPr>
            <p:cNvPr id="522" name="TextBox 5">
              <a:extLst>
                <a:ext uri="{FF2B5EF4-FFF2-40B4-BE49-F238E27FC236}">
                  <a16:creationId xmlns:a16="http://schemas.microsoft.com/office/drawing/2014/main" id="{6A6833D0-93E6-4FB8-3A15-1346A51F376A}"/>
                </a:ext>
              </a:extLst>
            </p:cNvPr>
            <p:cNvSpPr txBox="1"/>
            <p:nvPr/>
          </p:nvSpPr>
          <p:spPr>
            <a:xfrm>
              <a:off x="6965176" y="4029098"/>
              <a:ext cx="503520" cy="35471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Black</a:t>
              </a:r>
              <a:endParaRPr lang="en-US">
                <a:latin typeface="Arial Nova" panose="020B0504020202020204" pitchFamily="34" charset="0"/>
              </a:endParaRPr>
            </a:p>
            <a:p>
              <a:pPr algn="ctr"/>
              <a:r>
                <a:rPr lang="en-US" sz="600" b="1">
                  <a:solidFill>
                    <a:srgbClr val="FFFFFF"/>
                  </a:solidFill>
                  <a:latin typeface="Arial Nova" panose="020B0504020202020204" pitchFamily="34" charset="0"/>
                  <a:cs typeface="Calibri"/>
                </a:rPr>
                <a:t>(5sec)</a:t>
              </a:r>
            </a:p>
          </p:txBody>
        </p:sp>
      </p:grpSp>
      <p:sp>
        <p:nvSpPr>
          <p:cNvPr id="33" name="TextBox 32">
            <a:extLst>
              <a:ext uri="{FF2B5EF4-FFF2-40B4-BE49-F238E27FC236}">
                <a16:creationId xmlns:a16="http://schemas.microsoft.com/office/drawing/2014/main" id="{5FDA87B3-B08D-3CA7-2F0E-479C7E8ACD70}"/>
              </a:ext>
            </a:extLst>
          </p:cNvPr>
          <p:cNvSpPr txBox="1"/>
          <p:nvPr/>
        </p:nvSpPr>
        <p:spPr>
          <a:xfrm>
            <a:off x="4496477" y="4955891"/>
            <a:ext cx="2408561" cy="84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700">
                <a:latin typeface="Arial Nova" panose="020B0504020202020204" pitchFamily="34" charset="0"/>
                <a:ea typeface="+mn-lt"/>
                <a:cs typeface="+mn-lt"/>
              </a:rPr>
              <a:t>🐡Consequence</a:t>
            </a:r>
          </a:p>
          <a:p>
            <a:r>
              <a:rPr lang="en-US" sz="700">
                <a:latin typeface="Arial Nova" panose="020B0504020202020204" pitchFamily="34" charset="0"/>
                <a:ea typeface="+mn-lt"/>
                <a:cs typeface="+mn-lt"/>
              </a:rPr>
              <a:t>In the color switching, comparing by average position throughout the survey, compared to 0V, 2.5V was farther from the light source. The 5.0V and 7.5V were closer to the light source.　However, no difference in distance from the light source was observed between 0V and 10V.</a:t>
            </a:r>
            <a:r>
              <a:rPr lang="en-US" altLang="ja-JP" sz="700">
                <a:latin typeface="Arial Nova" panose="020B0504020202020204" pitchFamily="34" charset="0"/>
                <a:ea typeface="+mn-lt"/>
                <a:cs typeface="+mn-lt"/>
              </a:rPr>
              <a:t>(Fig. 6,7)</a:t>
            </a:r>
            <a:endParaRPr lang="en-US" altLang="ja-JP">
              <a:latin typeface="Arial Nova" panose="020B0504020202020204" pitchFamily="34" charset="0"/>
              <a:ea typeface="游ゴシック"/>
              <a:cs typeface="Calibri"/>
            </a:endParaRPr>
          </a:p>
        </p:txBody>
      </p:sp>
      <p:sp>
        <p:nvSpPr>
          <p:cNvPr id="45" name="TextBox 44">
            <a:extLst>
              <a:ext uri="{FF2B5EF4-FFF2-40B4-BE49-F238E27FC236}">
                <a16:creationId xmlns:a16="http://schemas.microsoft.com/office/drawing/2014/main" id="{E6A5D9AD-9BD9-6FCF-26F7-4B10AE2D926C}"/>
              </a:ext>
            </a:extLst>
          </p:cNvPr>
          <p:cNvSpPr txBox="1"/>
          <p:nvPr/>
        </p:nvSpPr>
        <p:spPr>
          <a:xfrm>
            <a:off x="1518605" y="8822012"/>
            <a:ext cx="58528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2 Tank</a:t>
            </a:r>
          </a:p>
        </p:txBody>
      </p:sp>
      <p:sp>
        <p:nvSpPr>
          <p:cNvPr id="48" name="TextBox 47">
            <a:extLst>
              <a:ext uri="{FF2B5EF4-FFF2-40B4-BE49-F238E27FC236}">
                <a16:creationId xmlns:a16="http://schemas.microsoft.com/office/drawing/2014/main" id="{93084D93-8536-6C0C-EC50-6DDA0D0DBF25}"/>
              </a:ext>
            </a:extLst>
          </p:cNvPr>
          <p:cNvSpPr txBox="1"/>
          <p:nvPr/>
        </p:nvSpPr>
        <p:spPr>
          <a:xfrm>
            <a:off x="2241915" y="4967194"/>
            <a:ext cx="923730" cy="2000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3</a:t>
            </a:r>
          </a:p>
        </p:txBody>
      </p:sp>
      <p:sp>
        <p:nvSpPr>
          <p:cNvPr id="49" name="TextBox 48">
            <a:extLst>
              <a:ext uri="{FF2B5EF4-FFF2-40B4-BE49-F238E27FC236}">
                <a16:creationId xmlns:a16="http://schemas.microsoft.com/office/drawing/2014/main" id="{C2A48020-8DBA-F9A4-AE96-08EA8A41D7EC}"/>
              </a:ext>
            </a:extLst>
          </p:cNvPr>
          <p:cNvSpPr txBox="1"/>
          <p:nvPr/>
        </p:nvSpPr>
        <p:spPr>
          <a:xfrm>
            <a:off x="2241936" y="8574101"/>
            <a:ext cx="923730" cy="2000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4</a:t>
            </a:r>
          </a:p>
        </p:txBody>
      </p:sp>
      <p:grpSp>
        <p:nvGrpSpPr>
          <p:cNvPr id="6" name="Group 5">
            <a:extLst>
              <a:ext uri="{FF2B5EF4-FFF2-40B4-BE49-F238E27FC236}">
                <a16:creationId xmlns:a16="http://schemas.microsoft.com/office/drawing/2014/main" id="{FCD00DF1-A40D-530C-FB95-6B3051422D2E}"/>
              </a:ext>
            </a:extLst>
          </p:cNvPr>
          <p:cNvGrpSpPr/>
          <p:nvPr/>
        </p:nvGrpSpPr>
        <p:grpSpPr>
          <a:xfrm>
            <a:off x="4488559" y="4471536"/>
            <a:ext cx="2197339" cy="374774"/>
            <a:chOff x="6817562" y="3992378"/>
            <a:chExt cx="2360387" cy="472951"/>
          </a:xfrm>
        </p:grpSpPr>
        <p:grpSp>
          <p:nvGrpSpPr>
            <p:cNvPr id="18" name="Group 17">
              <a:extLst>
                <a:ext uri="{FF2B5EF4-FFF2-40B4-BE49-F238E27FC236}">
                  <a16:creationId xmlns:a16="http://schemas.microsoft.com/office/drawing/2014/main" id="{26EFB066-5308-A65B-DD8B-9BBE7D793A76}"/>
                </a:ext>
              </a:extLst>
            </p:cNvPr>
            <p:cNvGrpSpPr/>
            <p:nvPr/>
          </p:nvGrpSpPr>
          <p:grpSpPr>
            <a:xfrm>
              <a:off x="6817562" y="4017088"/>
              <a:ext cx="2360387" cy="415399"/>
              <a:chOff x="6817565" y="4025629"/>
              <a:chExt cx="3642921" cy="733695"/>
            </a:xfrm>
          </p:grpSpPr>
          <p:sp>
            <p:nvSpPr>
              <p:cNvPr id="51" name="フリーフォーム: 図形 117">
                <a:extLst>
                  <a:ext uri="{FF2B5EF4-FFF2-40B4-BE49-F238E27FC236}">
                    <a16:creationId xmlns:a16="http://schemas.microsoft.com/office/drawing/2014/main" id="{3FB73575-F864-546A-3629-98B984E0D4DB}"/>
                  </a:ext>
                </a:extLst>
              </p:cNvPr>
              <p:cNvSpPr/>
              <p:nvPr/>
            </p:nvSpPr>
            <p:spPr>
              <a:xfrm>
                <a:off x="9144266" y="4033878"/>
                <a:ext cx="1316220" cy="720250"/>
              </a:xfrm>
              <a:custGeom>
                <a:avLst/>
                <a:gdLst>
                  <a:gd name="connsiteX0" fmla="*/ 0 w 1848634"/>
                  <a:gd name="connsiteY0" fmla="*/ 0 h 754203"/>
                  <a:gd name="connsiteX1" fmla="*/ 1471533 w 1848634"/>
                  <a:gd name="connsiteY1" fmla="*/ 0 h 754203"/>
                  <a:gd name="connsiteX2" fmla="*/ 1848634 w 1848634"/>
                  <a:gd name="connsiteY2" fmla="*/ 377102 h 754203"/>
                  <a:gd name="connsiteX3" fmla="*/ 1471533 w 1848634"/>
                  <a:gd name="connsiteY3" fmla="*/ 754203 h 754203"/>
                  <a:gd name="connsiteX4" fmla="*/ 0 w 1848634"/>
                  <a:gd name="connsiteY4" fmla="*/ 754203 h 754203"/>
                  <a:gd name="connsiteX5" fmla="*/ 377102 w 1848634"/>
                  <a:gd name="connsiteY5" fmla="*/ 377102 h 754203"/>
                  <a:gd name="connsiteX6" fmla="*/ 0 w 1848634"/>
                  <a:gd name="connsiteY6" fmla="*/ 0 h 75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634" h="754203">
                    <a:moveTo>
                      <a:pt x="0" y="0"/>
                    </a:moveTo>
                    <a:lnTo>
                      <a:pt x="1471533" y="0"/>
                    </a:lnTo>
                    <a:lnTo>
                      <a:pt x="1848634" y="377102"/>
                    </a:lnTo>
                    <a:lnTo>
                      <a:pt x="1471533" y="754203"/>
                    </a:lnTo>
                    <a:lnTo>
                      <a:pt x="0" y="754203"/>
                    </a:lnTo>
                    <a:lnTo>
                      <a:pt x="377102" y="377102"/>
                    </a:lnTo>
                    <a:lnTo>
                      <a:pt x="0" y="0"/>
                    </a:lnTo>
                    <a:close/>
                  </a:path>
                </a:pathLst>
              </a:custGeom>
              <a:solidFill>
                <a:sysClr val="windowText" lastClr="000000"/>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21108" tIns="14669" rIns="391770" bIns="14669"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488950">
                  <a:lnSpc>
                    <a:spcPct val="90000"/>
                  </a:lnSpc>
                  <a:spcBef>
                    <a:spcPct val="0"/>
                  </a:spcBef>
                  <a:spcAft>
                    <a:spcPct val="35000"/>
                  </a:spcAft>
                  <a:buNone/>
                </a:pPr>
                <a:endParaRPr lang="ja-JP" altLang="en-US" sz="600" kern="1200">
                  <a:latin typeface="Arial Nova" panose="020B0504020202020204" pitchFamily="34" charset="0"/>
                  <a:ea typeface="ＭＳ Ｐゴシック"/>
                </a:endParaRPr>
              </a:p>
            </p:txBody>
          </p:sp>
          <p:sp>
            <p:nvSpPr>
              <p:cNvPr id="52" name="フリーフォーム: 図形 118">
                <a:extLst>
                  <a:ext uri="{FF2B5EF4-FFF2-40B4-BE49-F238E27FC236}">
                    <a16:creationId xmlns:a16="http://schemas.microsoft.com/office/drawing/2014/main" id="{C755B31C-3068-2844-5755-85126852172C}"/>
                  </a:ext>
                </a:extLst>
              </p:cNvPr>
              <p:cNvSpPr/>
              <p:nvPr/>
            </p:nvSpPr>
            <p:spPr>
              <a:xfrm>
                <a:off x="7822357" y="4030199"/>
                <a:ext cx="1520513" cy="729125"/>
              </a:xfrm>
              <a:custGeom>
                <a:avLst/>
                <a:gdLst>
                  <a:gd name="connsiteX0" fmla="*/ 0 w 1796719"/>
                  <a:gd name="connsiteY0" fmla="*/ 0 h 745828"/>
                  <a:gd name="connsiteX1" fmla="*/ 1423805 w 1796719"/>
                  <a:gd name="connsiteY1" fmla="*/ 0 h 745828"/>
                  <a:gd name="connsiteX2" fmla="*/ 1796719 w 1796719"/>
                  <a:gd name="connsiteY2" fmla="*/ 372914 h 745828"/>
                  <a:gd name="connsiteX3" fmla="*/ 1423805 w 1796719"/>
                  <a:gd name="connsiteY3" fmla="*/ 745828 h 745828"/>
                  <a:gd name="connsiteX4" fmla="*/ 0 w 1796719"/>
                  <a:gd name="connsiteY4" fmla="*/ 745828 h 745828"/>
                  <a:gd name="connsiteX5" fmla="*/ 372914 w 1796719"/>
                  <a:gd name="connsiteY5" fmla="*/ 372914 h 745828"/>
                  <a:gd name="connsiteX6" fmla="*/ 0 w 1796719"/>
                  <a:gd name="connsiteY6" fmla="*/ 0 h 74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6719" h="745828">
                    <a:moveTo>
                      <a:pt x="0" y="0"/>
                    </a:moveTo>
                    <a:lnTo>
                      <a:pt x="1423805" y="0"/>
                    </a:lnTo>
                    <a:lnTo>
                      <a:pt x="1796719" y="372914"/>
                    </a:lnTo>
                    <a:lnTo>
                      <a:pt x="1423805" y="745828"/>
                    </a:lnTo>
                    <a:lnTo>
                      <a:pt x="0" y="745828"/>
                    </a:lnTo>
                    <a:lnTo>
                      <a:pt x="372914" y="372914"/>
                    </a:lnTo>
                    <a:lnTo>
                      <a:pt x="0" y="0"/>
                    </a:lnTo>
                    <a:close/>
                  </a:path>
                </a:pathLst>
              </a:custGeom>
              <a:solidFill>
                <a:schemeClr val="accent4">
                  <a:lumMod val="75000"/>
                </a:schemeClr>
              </a:solidFill>
              <a:ln w="12700" cap="flat" cmpd="sng" algn="ctr">
                <a:solidFill>
                  <a:schemeClr val="tx1"/>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416920" tIns="14669" rIns="387583" bIns="14669"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88950">
                  <a:lnSpc>
                    <a:spcPct val="90000"/>
                  </a:lnSpc>
                  <a:spcBef>
                    <a:spcPct val="0"/>
                  </a:spcBef>
                  <a:spcAft>
                    <a:spcPct val="35000"/>
                  </a:spcAft>
                </a:pPr>
                <a:endParaRPr lang="en-US" altLang="ja-JP">
                  <a:latin typeface="Arial Nova" panose="020B0504020202020204" pitchFamily="34" charset="0"/>
                  <a:ea typeface="游ゴシック"/>
                </a:endParaRPr>
              </a:p>
            </p:txBody>
          </p:sp>
          <p:sp>
            <p:nvSpPr>
              <p:cNvPr id="53" name="矢印: 五方向 120">
                <a:extLst>
                  <a:ext uri="{FF2B5EF4-FFF2-40B4-BE49-F238E27FC236}">
                    <a16:creationId xmlns:a16="http://schemas.microsoft.com/office/drawing/2014/main" id="{6EEA5BBA-2F61-50B5-E861-71180F196A9A}"/>
                  </a:ext>
                </a:extLst>
              </p:cNvPr>
              <p:cNvSpPr/>
              <p:nvPr/>
            </p:nvSpPr>
            <p:spPr>
              <a:xfrm>
                <a:off x="6817565" y="4025629"/>
                <a:ext cx="1194103" cy="716367"/>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ltLang="ja-JP" sz="600">
                  <a:latin typeface="Arial Nova" panose="020B0504020202020204" pitchFamily="34" charset="0"/>
                  <a:ea typeface="ＭＳ Ｐゴシック"/>
                </a:endParaRPr>
              </a:p>
            </p:txBody>
          </p:sp>
        </p:grpSp>
        <p:sp>
          <p:nvSpPr>
            <p:cNvPr id="19" name="TextBox 3">
              <a:extLst>
                <a:ext uri="{FF2B5EF4-FFF2-40B4-BE49-F238E27FC236}">
                  <a16:creationId xmlns:a16="http://schemas.microsoft.com/office/drawing/2014/main" id="{C7B97248-7795-E9D3-5D82-DDE95F87FA10}"/>
                </a:ext>
              </a:extLst>
            </p:cNvPr>
            <p:cNvSpPr txBox="1"/>
            <p:nvPr/>
          </p:nvSpPr>
          <p:spPr>
            <a:xfrm>
              <a:off x="8518109" y="4033833"/>
              <a:ext cx="486252" cy="35471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Black</a:t>
              </a:r>
              <a:endParaRPr lang="en-US" b="1">
                <a:latin typeface="Arial Nova" panose="020B0504020202020204" pitchFamily="34" charset="0"/>
              </a:endParaRPr>
            </a:p>
            <a:p>
              <a:pPr algn="ctr"/>
              <a:r>
                <a:rPr lang="en-US" sz="600" b="1">
                  <a:solidFill>
                    <a:srgbClr val="FFFFFF"/>
                  </a:solidFill>
                  <a:latin typeface="Arial Nova" panose="020B0504020202020204" pitchFamily="34" charset="0"/>
                  <a:cs typeface="Calibri"/>
                </a:rPr>
                <a:t>(5sec)</a:t>
              </a:r>
              <a:endParaRPr lang="en-US" b="1">
                <a:latin typeface="Arial Nova" panose="020B0504020202020204" pitchFamily="34" charset="0"/>
              </a:endParaRPr>
            </a:p>
          </p:txBody>
        </p:sp>
        <p:sp>
          <p:nvSpPr>
            <p:cNvPr id="43" name="TextBox 4">
              <a:extLst>
                <a:ext uri="{FF2B5EF4-FFF2-40B4-BE49-F238E27FC236}">
                  <a16:creationId xmlns:a16="http://schemas.microsoft.com/office/drawing/2014/main" id="{4094D1B4-E8A8-2B4D-6F4F-67F1742262D4}"/>
                </a:ext>
              </a:extLst>
            </p:cNvPr>
            <p:cNvSpPr txBox="1"/>
            <p:nvPr/>
          </p:nvSpPr>
          <p:spPr>
            <a:xfrm>
              <a:off x="7576655" y="3992378"/>
              <a:ext cx="878361" cy="47295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Blue</a:t>
              </a:r>
              <a:endParaRPr lang="en-US">
                <a:latin typeface="Arial Nova" panose="020B0504020202020204" pitchFamily="34" charset="0"/>
                <a:cs typeface="Calibri"/>
              </a:endParaRPr>
            </a:p>
            <a:p>
              <a:pPr algn="ctr"/>
              <a:r>
                <a:rPr lang="en-US" sz="600" b="1">
                  <a:solidFill>
                    <a:srgbClr val="FFFFFF"/>
                  </a:solidFill>
                  <a:latin typeface="Arial Nova" panose="020B0504020202020204" pitchFamily="34" charset="0"/>
                  <a:cs typeface="Calibri"/>
                </a:rPr>
                <a:t>Electric shock</a:t>
              </a:r>
            </a:p>
            <a:p>
              <a:pPr algn="ctr"/>
              <a:r>
                <a:rPr lang="en-US" sz="600" b="1">
                  <a:solidFill>
                    <a:srgbClr val="FFFFFF"/>
                  </a:solidFill>
                  <a:latin typeface="Arial Nova" panose="020B0504020202020204" pitchFamily="34" charset="0"/>
                  <a:cs typeface="Calibri"/>
                </a:rPr>
                <a:t>(10sec)</a:t>
              </a:r>
              <a:endParaRPr lang="en-US">
                <a:latin typeface="Arial Nova" panose="020B0504020202020204" pitchFamily="34" charset="0"/>
              </a:endParaRPr>
            </a:p>
          </p:txBody>
        </p:sp>
        <p:sp>
          <p:nvSpPr>
            <p:cNvPr id="50" name="TextBox 5">
              <a:extLst>
                <a:ext uri="{FF2B5EF4-FFF2-40B4-BE49-F238E27FC236}">
                  <a16:creationId xmlns:a16="http://schemas.microsoft.com/office/drawing/2014/main" id="{21635C45-2270-620E-FE0C-FBCA3F3A3FB8}"/>
                </a:ext>
              </a:extLst>
            </p:cNvPr>
            <p:cNvSpPr txBox="1"/>
            <p:nvPr/>
          </p:nvSpPr>
          <p:spPr>
            <a:xfrm>
              <a:off x="6889169" y="4042836"/>
              <a:ext cx="503520" cy="35471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600" b="1">
                  <a:solidFill>
                    <a:srgbClr val="FFFFFF"/>
                  </a:solidFill>
                  <a:latin typeface="Arial Nova" panose="020B0504020202020204" pitchFamily="34" charset="0"/>
                  <a:cs typeface="Calibri"/>
                </a:rPr>
                <a:t>Black</a:t>
              </a:r>
              <a:endParaRPr lang="en-US">
                <a:latin typeface="Arial Nova" panose="020B0504020202020204" pitchFamily="34" charset="0"/>
              </a:endParaRPr>
            </a:p>
            <a:p>
              <a:pPr algn="ctr"/>
              <a:r>
                <a:rPr lang="en-US" sz="600" b="1">
                  <a:solidFill>
                    <a:srgbClr val="FFFFFF"/>
                  </a:solidFill>
                  <a:latin typeface="Arial Nova" panose="020B0504020202020204" pitchFamily="34" charset="0"/>
                  <a:cs typeface="Calibri"/>
                </a:rPr>
                <a:t>(5sec)</a:t>
              </a:r>
            </a:p>
          </p:txBody>
        </p:sp>
      </p:grpSp>
      <p:sp>
        <p:nvSpPr>
          <p:cNvPr id="54" name="TextBox 53">
            <a:extLst>
              <a:ext uri="{FF2B5EF4-FFF2-40B4-BE49-F238E27FC236}">
                <a16:creationId xmlns:a16="http://schemas.microsoft.com/office/drawing/2014/main" id="{94C975FF-C77E-84FC-C14A-F17345689695}"/>
              </a:ext>
            </a:extLst>
          </p:cNvPr>
          <p:cNvSpPr txBox="1"/>
          <p:nvPr/>
        </p:nvSpPr>
        <p:spPr>
          <a:xfrm>
            <a:off x="4524051" y="4777526"/>
            <a:ext cx="923730" cy="2000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5</a:t>
            </a:r>
          </a:p>
        </p:txBody>
      </p:sp>
      <p:sp>
        <p:nvSpPr>
          <p:cNvPr id="55" name="TextBox 54">
            <a:extLst>
              <a:ext uri="{FF2B5EF4-FFF2-40B4-BE49-F238E27FC236}">
                <a16:creationId xmlns:a16="http://schemas.microsoft.com/office/drawing/2014/main" id="{04AD3219-502B-C57C-B360-F12F12E40AD7}"/>
              </a:ext>
            </a:extLst>
          </p:cNvPr>
          <p:cNvSpPr txBox="1"/>
          <p:nvPr/>
        </p:nvSpPr>
        <p:spPr>
          <a:xfrm>
            <a:off x="4486407" y="7140407"/>
            <a:ext cx="225376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6 </a:t>
            </a:r>
            <a:r>
              <a:rPr lang="en-US" altLang="ja-JP" sz="700">
                <a:latin typeface="Arial Nova" panose="020B0504020202020204" pitchFamily="34" charset="0"/>
                <a:ea typeface="游ゴシック"/>
                <a:cs typeface="Arial"/>
              </a:rPr>
              <a:t>Mean</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distance</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across</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survey</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at</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0</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second</a:t>
            </a:r>
            <a:r>
              <a:rPr lang="ja-JP" altLang="en-US" sz="700">
                <a:latin typeface="Arial Nova" panose="020B0504020202020204" pitchFamily="34" charset="0"/>
                <a:ea typeface="游ゴシック"/>
                <a:cs typeface="Arial"/>
              </a:rPr>
              <a:t> </a:t>
            </a:r>
            <a:endParaRPr lang="en-US" sz="700">
              <a:latin typeface="Arial Nova" panose="020B0504020202020204" pitchFamily="34" charset="0"/>
              <a:ea typeface="游ゴシック"/>
              <a:cs typeface="+mn-lt"/>
            </a:endParaRPr>
          </a:p>
          <a:p>
            <a:endParaRPr lang="en-US" sz="700">
              <a:latin typeface="Arial Nova" panose="020B0504020202020204" pitchFamily="34" charset="0"/>
              <a:cs typeface="Calibri"/>
            </a:endParaRPr>
          </a:p>
        </p:txBody>
      </p:sp>
      <p:sp>
        <p:nvSpPr>
          <p:cNvPr id="56" name="TextBox 55">
            <a:extLst>
              <a:ext uri="{FF2B5EF4-FFF2-40B4-BE49-F238E27FC236}">
                <a16:creationId xmlns:a16="http://schemas.microsoft.com/office/drawing/2014/main" id="{7F82FB72-194D-2138-38A0-D465E8A2881F}"/>
              </a:ext>
            </a:extLst>
          </p:cNvPr>
          <p:cNvSpPr txBox="1"/>
          <p:nvPr/>
        </p:nvSpPr>
        <p:spPr>
          <a:xfrm>
            <a:off x="4493296" y="8774893"/>
            <a:ext cx="236315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latin typeface="Arial Nova" panose="020B0504020202020204" pitchFamily="34" charset="0"/>
                <a:cs typeface="Calibri"/>
              </a:rPr>
              <a:t>Fig. 7 </a:t>
            </a:r>
            <a:r>
              <a:rPr lang="en-US" altLang="ja-JP" sz="700">
                <a:latin typeface="Arial Nova" panose="020B0504020202020204" pitchFamily="34" charset="0"/>
                <a:ea typeface="游ゴシック"/>
                <a:cs typeface="Arial"/>
              </a:rPr>
              <a:t>Mean</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distance</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across</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survey</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at</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10</a:t>
            </a:r>
            <a:r>
              <a:rPr lang="ja-JP" altLang="en-US" sz="700">
                <a:latin typeface="Arial Nova" panose="020B0504020202020204" pitchFamily="34" charset="0"/>
                <a:ea typeface="游ゴシック"/>
                <a:cs typeface="Arial"/>
              </a:rPr>
              <a:t> </a:t>
            </a:r>
            <a:r>
              <a:rPr lang="en-US" altLang="ja-JP" sz="700">
                <a:latin typeface="Arial Nova" panose="020B0504020202020204" pitchFamily="34" charset="0"/>
                <a:ea typeface="游ゴシック"/>
                <a:cs typeface="Arial"/>
              </a:rPr>
              <a:t>seconds</a:t>
            </a:r>
            <a:endParaRPr lang="en-US" sz="700">
              <a:latin typeface="Arial Nova" panose="020B0504020202020204" pitchFamily="34" charset="0"/>
              <a:ea typeface="游ゴシック"/>
              <a:cs typeface="+mn-lt"/>
            </a:endParaRPr>
          </a:p>
          <a:p>
            <a:endParaRPr lang="en-US" sz="700">
              <a:latin typeface="Arial Nova" panose="020B0504020202020204" pitchFamily="34" charset="0"/>
              <a:cs typeface="Calibri"/>
            </a:endParaRPr>
          </a:p>
        </p:txBody>
      </p:sp>
    </p:spTree>
    <p:extLst>
      <p:ext uri="{BB962C8B-B14F-4D97-AF65-F5344CB8AC3E}">
        <p14:creationId xmlns:p14="http://schemas.microsoft.com/office/powerpoint/2010/main" val="3171443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bab42d9-742a-4651-a78e-66dc9972a929">
      <UserInfo>
        <DisplayName>omzh_2838_前 知希</DisplayName>
        <AccountId>13</AccountId>
        <AccountType/>
      </UserInfo>
      <UserInfo>
        <DisplayName>omzh_2825_桑原 咲季</DisplayName>
        <AccountId>15</AccountId>
        <AccountType/>
      </UserInfo>
      <UserInfo>
        <DisplayName>omzh_2808_渋谷 琴珀</DisplayName>
        <AccountId>14</AccountId>
        <AccountType/>
      </UserInfo>
    </SharedWithUsers>
    <TaxCatchAll xmlns="ebab42d9-742a-4651-a78e-66dc9972a929" xsi:nil="true"/>
    <lcf76f155ced4ddcb4097134ff3c332f xmlns="b6eb7f8d-c730-4a1e-8513-e9ec5626d9e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53269519DCE2044B2039032762E6D10" ma:contentTypeVersion="11" ma:contentTypeDescription="新しいドキュメントを作成します。" ma:contentTypeScope="" ma:versionID="abb302a0087dfdd5a58a3e20f9b3114f">
  <xsd:schema xmlns:xsd="http://www.w3.org/2001/XMLSchema" xmlns:xs="http://www.w3.org/2001/XMLSchema" xmlns:p="http://schemas.microsoft.com/office/2006/metadata/properties" xmlns:ns2="b6eb7f8d-c730-4a1e-8513-e9ec5626d9ef" xmlns:ns3="ebab42d9-742a-4651-a78e-66dc9972a929" targetNamespace="http://schemas.microsoft.com/office/2006/metadata/properties" ma:root="true" ma:fieldsID="6748551a0448f999baf653c9c75eee45" ns2:_="" ns3:_="">
    <xsd:import namespace="b6eb7f8d-c730-4a1e-8513-e9ec5626d9ef"/>
    <xsd:import namespace="ebab42d9-742a-4651-a78e-66dc9972a929"/>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eb7f8d-c730-4a1e-8513-e9ec5626d9ef"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8a78fa4a-40b8-4e29-8771-2350bfedeed8"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ab42d9-742a-4651-a78e-66dc9972a929"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66de8dc-eea7-4b86-bbdb-4253a6a6bb81}" ma:internalName="TaxCatchAll" ma:showField="CatchAllData" ma:web="ebab42d9-742a-4651-a78e-66dc9972a929">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7DA53-5B48-4EA9-B42D-56B68528E2E2}">
  <ds:schemaRefs>
    <ds:schemaRef ds:uri="b6eb7f8d-c730-4a1e-8513-e9ec5626d9ef"/>
    <ds:schemaRef ds:uri="http://purl.org/dc/terms/"/>
    <ds:schemaRef ds:uri="http://schemas.microsoft.com/office/2006/documentManagement/types"/>
    <ds:schemaRef ds:uri="ebab42d9-742a-4651-a78e-66dc9972a929"/>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5C9C3F7-64EB-4DFC-B3E2-94C40DCBF1B2}">
  <ds:schemaRefs>
    <ds:schemaRef ds:uri="http://schemas.microsoft.com/office/2006/metadata/contentType"/>
    <ds:schemaRef ds:uri="http://schemas.microsoft.com/office/2006/metadata/properties/metaAttributes"/>
    <ds:schemaRef ds:uri="http://www.w3.org/2000/xmlns/"/>
    <ds:schemaRef ds:uri="http://www.w3.org/2001/XMLSchema"/>
    <ds:schemaRef ds:uri="b6eb7f8d-c730-4a1e-8513-e9ec5626d9ef"/>
    <ds:schemaRef ds:uri="ebab42d9-742a-4651-a78e-66dc9972a92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F8D84F-C726-42A5-B5D7-63DFA87750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1464</Words>
  <Application>Microsoft Office PowerPoint</Application>
  <PresentationFormat>A4 210 x 297 mm</PresentationFormat>
  <Paragraphs>136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Arial Nova</vt:lpstr>
      <vt:lpstr>ＭＳ Ｐゴシック</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student</dc:creator>
  <cp:lastModifiedBy>Administrator</cp:lastModifiedBy>
  <cp:revision>4</cp:revision>
  <cp:lastPrinted>2023-03-29T01:19:18Z</cp:lastPrinted>
  <dcterms:created xsi:type="dcterms:W3CDTF">2022-08-26T07:00:39Z</dcterms:created>
  <dcterms:modified xsi:type="dcterms:W3CDTF">2023-03-29T01:20:05Z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0x010100953269519DCE2044B2039032762E6D10</vt:lpwstr>
  </property>
  <property fmtid="{D5CDD505-2E9C-101B-9397-08002B2CF9AE}" pid="3" name="MediaServiceImageTags">
    <vt:lpwstr/>
  </property>
</Properties>
</file>