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7" r:id="rId4"/>
    <p:sldId id="259" r:id="rId5"/>
    <p:sldId id="260" r:id="rId6"/>
    <p:sldId id="270" r:id="rId7"/>
    <p:sldId id="264" r:id="rId8"/>
    <p:sldId id="266" r:id="rId9"/>
    <p:sldId id="268" r:id="rId10"/>
    <p:sldId id="261" r:id="rId11"/>
    <p:sldId id="269" r:id="rId12"/>
    <p:sldId id="262" r:id="rId13"/>
    <p:sldId id="265" r:id="rId14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M+ Regular" panose="020B0600070205080204" charset="-128"/>
      <p:regular r:id="rId19"/>
    </p:embeddedFont>
    <p:embeddedFont>
      <p:font typeface="ニコモジ＋" panose="020B0600070205080204" charset="-128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D8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39.sv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7.sv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39.sv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3.png"/><Relationship Id="rId10" Type="http://schemas.openxmlformats.org/officeDocument/2006/relationships/image" Target="../media/image36.png"/><Relationship Id="rId4" Type="http://schemas.openxmlformats.org/officeDocument/2006/relationships/image" Target="../media/image14.sv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4.svg"/><Relationship Id="rId7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2.png"/><Relationship Id="rId4" Type="http://schemas.openxmlformats.org/officeDocument/2006/relationships/image" Target="../media/image38.gif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gif"/><Relationship Id="rId7" Type="http://schemas.openxmlformats.org/officeDocument/2006/relationships/image" Target="../media/image9.sv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4.svg"/><Relationship Id="rId9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image" Target="../media/image14.sv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14.svg"/><Relationship Id="rId9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31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3.sv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8A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3664" y="3065437"/>
            <a:ext cx="16340667" cy="3253699"/>
            <a:chOff x="-2" y="977100"/>
            <a:chExt cx="20740121" cy="2894416"/>
          </a:xfrm>
        </p:grpSpPr>
        <p:sp>
          <p:nvSpPr>
            <p:cNvPr id="3" name="TextBox 3"/>
            <p:cNvSpPr txBox="1"/>
            <p:nvPr/>
          </p:nvSpPr>
          <p:spPr>
            <a:xfrm>
              <a:off x="-2" y="977100"/>
              <a:ext cx="20740121" cy="17111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000"/>
                </a:lnSpc>
              </a:pPr>
              <a:r>
                <a:rPr lang="en-US" sz="12500" dirty="0">
                  <a:solidFill>
                    <a:srgbClr val="FFFAEF"/>
                  </a:solidFill>
                  <a:ea typeface="ニコモジ＋"/>
                </a:rPr>
                <a:t>探究プレゼンテーション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2" y="3181733"/>
              <a:ext cx="20740121" cy="689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40"/>
                </a:lnSpc>
              </a:pPr>
              <a:r>
                <a:rPr lang="en-US" sz="8100" b="1" dirty="0">
                  <a:solidFill>
                    <a:srgbClr val="FFFAEF"/>
                  </a:solidFill>
                  <a:latin typeface="Arial Rounded MT Bold" panose="020F0704030504030204" pitchFamily="34" charset="0"/>
                  <a:ea typeface="M+ Regular"/>
                  <a:cs typeface="Aharoni" panose="02010803020104030203" pitchFamily="2" charset="-79"/>
                </a:rPr>
                <a:t>Kan(</a:t>
              </a:r>
              <a:r>
                <a:rPr lang="en-US" sz="8100" b="1" dirty="0" err="1">
                  <a:solidFill>
                    <a:srgbClr val="FFFAEF"/>
                  </a:solidFill>
                  <a:latin typeface="Arial Rounded MT Bold" panose="020F0704030504030204" pitchFamily="34" charset="0"/>
                  <a:ea typeface="M+ Regular"/>
                  <a:cs typeface="Aharoni" panose="02010803020104030203" pitchFamily="2" charset="-79"/>
                </a:rPr>
                <a:t>nawa</a:t>
              </a:r>
              <a:r>
                <a:rPr lang="en-US" sz="8100" b="1" dirty="0">
                  <a:solidFill>
                    <a:srgbClr val="FFFAEF"/>
                  </a:solidFill>
                  <a:latin typeface="Arial Rounded MT Bold" panose="020F0704030504030204" pitchFamily="34" charset="0"/>
                  <a:ea typeface="M+ Regular"/>
                  <a:cs typeface="Aharoni" panose="02010803020104030203" pitchFamily="2" charset="-79"/>
                </a:rPr>
                <a:t>)Foo(d)</a:t>
              </a:r>
              <a:r>
                <a:rPr lang="ja-JP" altLang="en-US" sz="8100" b="1" dirty="0">
                  <a:solidFill>
                    <a:srgbClr val="FFFAEF"/>
                  </a:solidFill>
                  <a:latin typeface="Arial Rounded MT Bold" panose="020F0704030504030204" pitchFamily="34" charset="0"/>
                  <a:ea typeface="M+ Regular"/>
                  <a:cs typeface="Aharoni" panose="02010803020104030203" pitchFamily="2" charset="-79"/>
                </a:rPr>
                <a:t> </a:t>
              </a:r>
              <a:r>
                <a:rPr lang="en-US" altLang="ja-JP" sz="8100" b="1" dirty="0">
                  <a:solidFill>
                    <a:srgbClr val="FFFAEF"/>
                  </a:solidFill>
                  <a:latin typeface="Arial Rounded MT Bold" panose="020F0704030504030204" pitchFamily="34" charset="0"/>
                  <a:ea typeface="M+ Regular"/>
                  <a:cs typeface="Aharoni" panose="02010803020104030203" pitchFamily="2" charset="-79"/>
                </a:rPr>
                <a:t>Tour</a:t>
              </a:r>
              <a:endParaRPr lang="en-US" sz="8100" b="1" dirty="0">
                <a:solidFill>
                  <a:srgbClr val="FFFAEF"/>
                </a:solidFill>
                <a:latin typeface="Arial Rounded MT Bold" panose="020F0704030504030204" pitchFamily="34" charset="0"/>
                <a:ea typeface="M+ Regular"/>
                <a:cs typeface="Aharoni" panose="02010803020104030203" pitchFamily="2" charset="-79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64771" t="21970"/>
          <a:stretch>
            <a:fillRect/>
          </a:stretch>
        </p:blipFill>
        <p:spPr>
          <a:xfrm rot="5400000">
            <a:off x="2310738" y="4172522"/>
            <a:ext cx="3803740" cy="84252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094170">
            <a:off x="14148180" y="-2590072"/>
            <a:ext cx="7036829" cy="723754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264232" y="8877300"/>
            <a:ext cx="110786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dirty="0" smtClean="0"/>
              <a:t>大分県立別府翔青高等学校　</a:t>
            </a:r>
            <a:r>
              <a:rPr kumimoji="1" lang="en-US" altLang="ja-JP" sz="4800" dirty="0" smtClean="0"/>
              <a:t>GC</a:t>
            </a:r>
            <a:r>
              <a:rPr kumimoji="1" lang="ja-JP" altLang="en-US" sz="4800" dirty="0" smtClean="0"/>
              <a:t>科１・２年</a:t>
            </a:r>
            <a:endParaRPr kumimoji="1" lang="ja-JP" altLang="en-US" sz="4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2989" t="67035"/>
          <a:stretch>
            <a:fillRect/>
          </a:stretch>
        </p:blipFill>
        <p:spPr>
          <a:xfrm rot="-10800000">
            <a:off x="0" y="-32502"/>
            <a:ext cx="3468258" cy="308905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962926" y="6087295"/>
            <a:ext cx="5027222" cy="1631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32"/>
              </a:lnSpc>
            </a:pPr>
            <a:r>
              <a:rPr lang="en-US" sz="6600" dirty="0">
                <a:solidFill>
                  <a:srgbClr val="000000"/>
                </a:solidFill>
                <a:latin typeface="ニコモジ＋"/>
              </a:rPr>
              <a:t>海地獄</a:t>
            </a:r>
          </a:p>
          <a:p>
            <a:pPr algn="ctr">
              <a:lnSpc>
                <a:spcPts val="6532"/>
              </a:lnSpc>
            </a:pPr>
            <a:endParaRPr lang="ja-JP" altLang="en-US" sz="5025" dirty="0">
              <a:solidFill>
                <a:srgbClr val="000000"/>
              </a:solidFill>
              <a:latin typeface="ニコモジ＋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15239" y="6011177"/>
            <a:ext cx="4757851" cy="871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7"/>
              </a:lnSpc>
            </a:pPr>
            <a:r>
              <a:rPr lang="en-US" sz="6600" dirty="0">
                <a:solidFill>
                  <a:srgbClr val="000000"/>
                </a:solidFill>
                <a:latin typeface="ニコモジ＋"/>
              </a:rPr>
              <a:t>GOEMON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3"/>
          <a:srcRect l="70477" t="23497"/>
          <a:stretch>
            <a:fillRect/>
          </a:stretch>
        </p:blipFill>
        <p:spPr>
          <a:xfrm rot="-5400000" flipH="1">
            <a:off x="12514025" y="4513025"/>
            <a:ext cx="3215480" cy="8332470"/>
          </a:xfrm>
          <a:prstGeom prst="rect">
            <a:avLst/>
          </a:prstGeom>
        </p:spPr>
      </p:pic>
      <p:pic>
        <p:nvPicPr>
          <p:cNvPr id="15" name="グラフィックス 15" descr="お茶">
            <a:extLst>
              <a:ext uri="{FF2B5EF4-FFF2-40B4-BE49-F238E27FC236}">
                <a16:creationId xmlns:a16="http://schemas.microsoft.com/office/drawing/2014/main" id="{DAA0D33D-D0EB-E242-BD32-08D5080CC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266294" y="3166999"/>
            <a:ext cx="2655740" cy="2655740"/>
          </a:xfrm>
          <a:prstGeom prst="rect">
            <a:avLst/>
          </a:prstGeom>
        </p:spPr>
      </p:pic>
      <p:pic>
        <p:nvPicPr>
          <p:cNvPr id="4" name="グラフィックス 4" descr="灯台の光景">
            <a:extLst>
              <a:ext uri="{FF2B5EF4-FFF2-40B4-BE49-F238E27FC236}">
                <a16:creationId xmlns:a16="http://schemas.microsoft.com/office/drawing/2014/main" id="{D23F401B-292A-B04B-9575-B735E503AC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148667" y="3186816"/>
            <a:ext cx="2655740" cy="2655740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649F76FA-569B-C448-8E51-D4D949781D5C}"/>
              </a:ext>
            </a:extLst>
          </p:cNvPr>
          <p:cNvSpPr txBox="1"/>
          <p:nvPr/>
        </p:nvSpPr>
        <p:spPr>
          <a:xfrm>
            <a:off x="6167753" y="1211350"/>
            <a:ext cx="5952494" cy="920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7"/>
              </a:lnSpc>
            </a:pPr>
            <a:r>
              <a:rPr lang="en-US" sz="8000" dirty="0">
                <a:solidFill>
                  <a:srgbClr val="000000"/>
                </a:solidFill>
                <a:latin typeface="ニコモジ＋"/>
              </a:rPr>
              <a:t>2日目の予定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8112" y="1059322"/>
            <a:ext cx="377009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0"/>
              </a:lnSpc>
            </a:pPr>
            <a:r>
              <a:rPr lang="en-US" sz="9000" dirty="0">
                <a:solidFill>
                  <a:srgbClr val="000000"/>
                </a:solidFill>
                <a:ea typeface="ニコモジ＋"/>
              </a:rPr>
              <a:t>海地獄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8937396">
            <a:off x="8766746" y="5193502"/>
            <a:ext cx="8964268" cy="850658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30647" y="5703372"/>
            <a:ext cx="8551425" cy="616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ja-JP" altLang="en-US" sz="4800" dirty="0">
                <a:solidFill>
                  <a:srgbClr val="000000"/>
                </a:solidFill>
                <a:ea typeface="ニコモジ＋"/>
              </a:rPr>
              <a:t>四季折々の海地獄が楽しめる！！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776060">
            <a:off x="12219516" y="-1981356"/>
            <a:ext cx="8338090" cy="725413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99852" y="3679336"/>
            <a:ext cx="8551426" cy="181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endParaRPr lang="ja-JP" altLang="en-US" sz="4800" dirty="0">
              <a:solidFill>
                <a:srgbClr val="000000"/>
              </a:solidFill>
              <a:ea typeface="ニコモジ＋"/>
            </a:endParaRPr>
          </a:p>
          <a:p>
            <a:pPr>
              <a:lnSpc>
                <a:spcPts val="4680"/>
              </a:lnSpc>
            </a:pPr>
            <a:r>
              <a:rPr lang="en-US" sz="4800" dirty="0">
                <a:solidFill>
                  <a:srgbClr val="000000"/>
                </a:solidFill>
                <a:ea typeface="ニコモジ＋"/>
              </a:rPr>
              <a:t>水面がコバルトブルーに見える！</a:t>
            </a:r>
            <a:endParaRPr lang="ja-JP" altLang="en-US" sz="4800" dirty="0">
              <a:solidFill>
                <a:srgbClr val="000000"/>
              </a:solidFill>
              <a:ea typeface="ニコモジ＋"/>
            </a:endParaRPr>
          </a:p>
          <a:p>
            <a:pPr>
              <a:lnSpc>
                <a:spcPts val="4680"/>
              </a:lnSpc>
            </a:pPr>
            <a:endParaRPr lang="ja-JP" altLang="en-US" sz="4800" dirty="0">
              <a:solidFill>
                <a:srgbClr val="000000"/>
              </a:solidFill>
              <a:ea typeface="ニコモジ＋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680725C-E62B-EB46-A68D-818425BD70D1}"/>
              </a:ext>
            </a:extLst>
          </p:cNvPr>
          <p:cNvSpPr txBox="1"/>
          <p:nvPr/>
        </p:nvSpPr>
        <p:spPr>
          <a:xfrm>
            <a:off x="9724845" y="537569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ja-JP" altLang="en-US" dirty="0"/>
          </a:p>
        </p:txBody>
      </p:sp>
      <p:pic>
        <p:nvPicPr>
          <p:cNvPr id="12" name="図 12">
            <a:extLst>
              <a:ext uri="{FF2B5EF4-FFF2-40B4-BE49-F238E27FC236}">
                <a16:creationId xmlns:a16="http://schemas.microsoft.com/office/drawing/2014/main" id="{7E92DDA9-9927-3942-B82F-841F468F81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" t="14433" r="54478" b="13307"/>
          <a:stretch/>
        </p:blipFill>
        <p:spPr>
          <a:xfrm>
            <a:off x="12592535" y="90495"/>
            <a:ext cx="3026217" cy="2938107"/>
          </a:xfrm>
          <a:prstGeom prst="rect">
            <a:avLst/>
          </a:prstGeom>
        </p:spPr>
      </p:pic>
      <p:pic>
        <p:nvPicPr>
          <p:cNvPr id="14" name="グラフィックス 4" descr="灯台の光景">
            <a:extLst>
              <a:ext uri="{FF2B5EF4-FFF2-40B4-BE49-F238E27FC236}">
                <a16:creationId xmlns:a16="http://schemas.microsoft.com/office/drawing/2014/main" id="{6F174B36-96EE-EF4E-9D5C-F32FA43CED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737621" y="594355"/>
            <a:ext cx="1824773" cy="1824773"/>
          </a:xfrm>
          <a:prstGeom prst="rect">
            <a:avLst/>
          </a:prstGeom>
        </p:spPr>
      </p:pic>
      <p:pic>
        <p:nvPicPr>
          <p:cNvPr id="18" name="図 18">
            <a:extLst>
              <a:ext uri="{FF2B5EF4-FFF2-40B4-BE49-F238E27FC236}">
                <a16:creationId xmlns:a16="http://schemas.microsoft.com/office/drawing/2014/main" id="{D7496789-648E-F842-8539-110CB85F24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6" t="6614" r="23508" b="6614"/>
          <a:stretch/>
        </p:blipFill>
        <p:spPr>
          <a:xfrm>
            <a:off x="9549242" y="90495"/>
            <a:ext cx="2940545" cy="2938107"/>
          </a:xfrm>
          <a:prstGeom prst="rect">
            <a:avLst/>
          </a:prstGeom>
        </p:spPr>
      </p:pic>
      <p:pic>
        <p:nvPicPr>
          <p:cNvPr id="19" name="図 19">
            <a:extLst>
              <a:ext uri="{FF2B5EF4-FFF2-40B4-BE49-F238E27FC236}">
                <a16:creationId xmlns:a16="http://schemas.microsoft.com/office/drawing/2014/main" id="{CC01F216-6F4D-3748-B17A-E3615C09B4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555" y="3239379"/>
            <a:ext cx="8551426" cy="6413570"/>
          </a:xfrm>
          <a:prstGeom prst="rect">
            <a:avLst/>
          </a:prstGeom>
        </p:spPr>
      </p:pic>
      <p:pic>
        <p:nvPicPr>
          <p:cNvPr id="8" name="図 9">
            <a:extLst>
              <a:ext uri="{FF2B5EF4-FFF2-40B4-BE49-F238E27FC236}">
                <a16:creationId xmlns:a16="http://schemas.microsoft.com/office/drawing/2014/main" id="{B155882F-696B-774C-8E4B-9E868946BB6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" y="6446164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4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15086" y="864818"/>
            <a:ext cx="7339367" cy="29341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201884" y="6886423"/>
            <a:ext cx="7452569" cy="29794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1201884" y="3678016"/>
            <a:ext cx="7331412" cy="29309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320369">
            <a:off x="11716879" y="2860634"/>
            <a:ext cx="10343361" cy="912474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106842" y="222811"/>
            <a:ext cx="7057233" cy="1889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200"/>
              </a:lnSpc>
            </a:pPr>
            <a:r>
              <a:rPr lang="en-US" altLang="ja-JP" sz="9600" dirty="0">
                <a:solidFill>
                  <a:srgbClr val="000000"/>
                </a:solidFill>
                <a:latin typeface="ニコモジ＋"/>
              </a:rPr>
              <a:t>GOEMON</a:t>
            </a:r>
            <a:endParaRPr lang="ja-JP" altLang="en-US" sz="9600" dirty="0">
              <a:solidFill>
                <a:srgbClr val="000000"/>
              </a:solidFill>
              <a:latin typeface="ニコモジ＋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667809" y="1673880"/>
            <a:ext cx="6954648" cy="12436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5500" dirty="0">
                <a:solidFill>
                  <a:srgbClr val="000000"/>
                </a:solidFill>
                <a:ea typeface="ニコモジ＋"/>
              </a:rPr>
              <a:t>地獄蒸し工房、</a:t>
            </a:r>
            <a:endParaRPr lang="ja-JP" altLang="en-US" sz="5500" dirty="0">
              <a:solidFill>
                <a:srgbClr val="000000"/>
              </a:solidFill>
              <a:ea typeface="ニコモジ＋"/>
            </a:endParaRPr>
          </a:p>
          <a:p>
            <a:pPr>
              <a:lnSpc>
                <a:spcPts val="4680"/>
              </a:lnSpc>
            </a:pPr>
            <a:r>
              <a:rPr lang="en-US" sz="5500" dirty="0">
                <a:solidFill>
                  <a:srgbClr val="000000"/>
                </a:solidFill>
                <a:ea typeface="ニコモジ＋"/>
              </a:rPr>
              <a:t>ひょうたん温泉から近い！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36356" y="4744947"/>
            <a:ext cx="5836525" cy="1864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6100" dirty="0">
                <a:solidFill>
                  <a:srgbClr val="000000"/>
                </a:solidFill>
                <a:ea typeface="ニコモジ＋"/>
              </a:rPr>
              <a:t>イートイン、テイクアウトが</a:t>
            </a:r>
            <a:r>
              <a:rPr lang="en-US" altLang="ja-JP" sz="6100" dirty="0">
                <a:solidFill>
                  <a:srgbClr val="000000"/>
                </a:solidFill>
                <a:latin typeface="ニコモジ＋"/>
              </a:rPr>
              <a:t>OK</a:t>
            </a:r>
            <a:r>
              <a:rPr lang="en-US" sz="6100" dirty="0">
                <a:solidFill>
                  <a:srgbClr val="000000"/>
                </a:solidFill>
                <a:ea typeface="ニコモジ＋"/>
              </a:rPr>
              <a:t>！！</a:t>
            </a:r>
          </a:p>
          <a:p>
            <a:pPr>
              <a:lnSpc>
                <a:spcPts val="4680"/>
              </a:lnSpc>
            </a:pPr>
            <a:endParaRPr lang="en-US" sz="6100" dirty="0">
              <a:solidFill>
                <a:srgbClr val="000000"/>
              </a:solidFill>
              <a:ea typeface="ニコモジ＋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980815" y="7696202"/>
            <a:ext cx="6210685" cy="1247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5600" dirty="0">
                <a:solidFill>
                  <a:srgbClr val="000000"/>
                </a:solidFill>
                <a:ea typeface="ニコモジ＋"/>
              </a:rPr>
              <a:t>プリンやソフトクリーム</a:t>
            </a:r>
            <a:endParaRPr lang="ja-JP" altLang="en-US" sz="5600" dirty="0">
              <a:solidFill>
                <a:srgbClr val="000000"/>
              </a:solidFill>
              <a:ea typeface="ニコモジ＋"/>
            </a:endParaRPr>
          </a:p>
          <a:p>
            <a:pPr>
              <a:lnSpc>
                <a:spcPts val="4680"/>
              </a:lnSpc>
            </a:pPr>
            <a:r>
              <a:rPr lang="en-US" sz="5600" dirty="0">
                <a:solidFill>
                  <a:srgbClr val="000000"/>
                </a:solidFill>
                <a:ea typeface="ニコモジ＋"/>
              </a:rPr>
              <a:t>お団子がおすすめ！</a:t>
            </a:r>
          </a:p>
        </p:txBody>
      </p:sp>
      <p:pic>
        <p:nvPicPr>
          <p:cNvPr id="17" name="グラフィックス 17" descr="お茶">
            <a:extLst>
              <a:ext uri="{FF2B5EF4-FFF2-40B4-BE49-F238E27FC236}">
                <a16:creationId xmlns:a16="http://schemas.microsoft.com/office/drawing/2014/main" id="{AE10A25C-0AD3-A74D-97D3-AC803464D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5560537" y="0"/>
            <a:ext cx="2111854" cy="2111854"/>
          </a:xfrm>
          <a:prstGeom prst="rect">
            <a:avLst/>
          </a:prstGeom>
        </p:spPr>
      </p:pic>
      <p:pic>
        <p:nvPicPr>
          <p:cNvPr id="18" name="図 18">
            <a:extLst>
              <a:ext uri="{FF2B5EF4-FFF2-40B4-BE49-F238E27FC236}">
                <a16:creationId xmlns:a16="http://schemas.microsoft.com/office/drawing/2014/main" id="{9A63F664-E86F-334E-BE59-A88E76A7094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" t="7302" r="8719" b="17324"/>
          <a:stretch/>
        </p:blipFill>
        <p:spPr>
          <a:xfrm>
            <a:off x="9031217" y="3228353"/>
            <a:ext cx="9165495" cy="5714857"/>
          </a:xfrm>
          <a:prstGeom prst="rect">
            <a:avLst/>
          </a:prstGeom>
        </p:spPr>
      </p:pic>
      <p:pic>
        <p:nvPicPr>
          <p:cNvPr id="7" name="図 7">
            <a:extLst>
              <a:ext uri="{FF2B5EF4-FFF2-40B4-BE49-F238E27FC236}">
                <a16:creationId xmlns:a16="http://schemas.microsoft.com/office/drawing/2014/main" id="{895669F3-A43B-B140-B734-8464478848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597">
            <a:off x="7399357" y="7291273"/>
            <a:ext cx="2979404" cy="2979404"/>
          </a:xfrm>
          <a:prstGeom prst="rect">
            <a:avLst/>
          </a:prstGeom>
        </p:spPr>
      </p:pic>
      <p:pic>
        <p:nvPicPr>
          <p:cNvPr id="8" name="図 9">
            <a:extLst>
              <a:ext uri="{FF2B5EF4-FFF2-40B4-BE49-F238E27FC236}">
                <a16:creationId xmlns:a16="http://schemas.microsoft.com/office/drawing/2014/main" id="{73C4ABBE-CFB3-1346-AE6F-C4D3A9C51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16" y="1644998"/>
            <a:ext cx="3135993" cy="313599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2989" t="67035"/>
          <a:stretch>
            <a:fillRect/>
          </a:stretch>
        </p:blipFill>
        <p:spPr>
          <a:xfrm rot="-10800000">
            <a:off x="0" y="-32502"/>
            <a:ext cx="3468258" cy="308905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447800" y="2552700"/>
            <a:ext cx="15303500" cy="2842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12200" dirty="0">
                <a:solidFill>
                  <a:srgbClr val="000000"/>
                </a:solidFill>
                <a:ea typeface="ニコモジ＋"/>
              </a:rPr>
              <a:t>私たちが作成した動画楽しんでください！！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3"/>
          <a:srcRect l="70477" t="23497"/>
          <a:stretch>
            <a:fillRect/>
          </a:stretch>
        </p:blipFill>
        <p:spPr>
          <a:xfrm rot="-5400000" flipH="1">
            <a:off x="12514025" y="4513025"/>
            <a:ext cx="3215480" cy="8332470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1143000" y="6449138"/>
            <a:ext cx="166878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0"/>
              </a:lnSpc>
            </a:pPr>
            <a:r>
              <a:rPr lang="ja-JP" altLang="en-US" sz="5400" dirty="0">
                <a:solidFill>
                  <a:srgbClr val="000000"/>
                </a:solidFill>
                <a:ea typeface="ニコモジ＋"/>
              </a:rPr>
              <a:t>＜</a:t>
            </a:r>
            <a:r>
              <a:rPr lang="ja-JP" altLang="en-US" sz="5400" dirty="0" smtClean="0">
                <a:solidFill>
                  <a:srgbClr val="000000"/>
                </a:solidFill>
                <a:ea typeface="ニコモジ＋"/>
              </a:rPr>
              <a:t>動画</a:t>
            </a:r>
            <a:r>
              <a:rPr lang="en-US" altLang="ja-JP" sz="5400" dirty="0" smtClean="0">
                <a:solidFill>
                  <a:srgbClr val="000000"/>
                </a:solidFill>
                <a:ea typeface="ニコモジ＋"/>
              </a:rPr>
              <a:t>URL</a:t>
            </a:r>
            <a:r>
              <a:rPr lang="ja-JP" altLang="en-US" sz="5400" dirty="0" smtClean="0">
                <a:solidFill>
                  <a:srgbClr val="000000"/>
                </a:solidFill>
                <a:ea typeface="ニコモジ＋"/>
              </a:rPr>
              <a:t>＞</a:t>
            </a:r>
            <a:endParaRPr lang="en-US" altLang="ja-JP" sz="5400" dirty="0" smtClean="0">
              <a:solidFill>
                <a:srgbClr val="000000"/>
              </a:solidFill>
              <a:ea typeface="ニコモジ＋"/>
            </a:endParaRPr>
          </a:p>
          <a:p>
            <a:pPr>
              <a:lnSpc>
                <a:spcPts val="10800"/>
              </a:lnSpc>
            </a:pPr>
            <a:r>
              <a:rPr lang="ja-JP" altLang="en-US" sz="5400" dirty="0">
                <a:solidFill>
                  <a:srgbClr val="000000"/>
                </a:solidFill>
                <a:ea typeface="ニコモジ＋"/>
              </a:rPr>
              <a:t>　</a:t>
            </a:r>
            <a:r>
              <a:rPr lang="en-US" altLang="ja-JP" sz="4000" dirty="0" smtClean="0">
                <a:solidFill>
                  <a:srgbClr val="000000"/>
                </a:solidFill>
                <a:ea typeface="ニコモジ＋"/>
              </a:rPr>
              <a:t>https</a:t>
            </a:r>
            <a:r>
              <a:rPr lang="en-US" altLang="ja-JP" sz="4000" dirty="0">
                <a:solidFill>
                  <a:srgbClr val="000000"/>
                </a:solidFill>
                <a:ea typeface="ニコモジ＋"/>
              </a:rPr>
              <a:t>://www.facebook.com/100063565944689/videos/952423265781727/</a:t>
            </a:r>
            <a:endParaRPr lang="en-US" altLang="ja-JP" sz="4000" dirty="0" smtClean="0">
              <a:solidFill>
                <a:srgbClr val="000000"/>
              </a:solidFill>
              <a:ea typeface="ニコモジ＋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02339" y="2847989"/>
            <a:ext cx="14837408" cy="5116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19"/>
              </a:lnSpc>
            </a:pPr>
            <a:r>
              <a:rPr lang="en-US" sz="11400" dirty="0">
                <a:solidFill>
                  <a:srgbClr val="000000"/>
                </a:solidFill>
                <a:ea typeface="ニコモジ＋"/>
              </a:rPr>
              <a:t>みなさん、こんにちは！</a:t>
            </a:r>
          </a:p>
          <a:p>
            <a:pPr algn="ctr">
              <a:lnSpc>
                <a:spcPts val="13319"/>
              </a:lnSpc>
            </a:pPr>
            <a:r>
              <a:rPr lang="en-US" sz="11400" dirty="0">
                <a:solidFill>
                  <a:srgbClr val="000000"/>
                </a:solidFill>
                <a:ea typeface="ニコモジ＋"/>
              </a:rPr>
              <a:t>私たちは</a:t>
            </a:r>
            <a:r>
              <a:rPr lang="en-US" sz="11400" u="sng" dirty="0">
                <a:solidFill>
                  <a:schemeClr val="tx2">
                    <a:lumMod val="60000"/>
                    <a:lumOff val="40000"/>
                  </a:schemeClr>
                </a:solidFill>
                <a:ea typeface="ニコモジ＋"/>
              </a:rPr>
              <a:t>你想喝咖啡</a:t>
            </a:r>
            <a:r>
              <a:rPr lang="en-US" sz="114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  <a:ea typeface="ヒラギノ丸ゴ Pro W4" panose="020F0400000000000000" pitchFamily="34" charset="-128"/>
                <a:cs typeface="Rockwell" panose="02060503020205020403" pitchFamily="18" charset="0"/>
              </a:rPr>
              <a:t>吗</a:t>
            </a:r>
            <a:r>
              <a:rPr lang="en-US" sz="11400" u="sng" dirty="0">
                <a:solidFill>
                  <a:schemeClr val="tx2">
                    <a:lumMod val="60000"/>
                    <a:lumOff val="40000"/>
                  </a:schemeClr>
                </a:solidFill>
                <a:ea typeface="ニコモジ＋"/>
              </a:rPr>
              <a:t>？</a:t>
            </a:r>
            <a:r>
              <a:rPr lang="en-US" sz="11400" dirty="0">
                <a:solidFill>
                  <a:srgbClr val="000000"/>
                </a:solidFill>
                <a:ea typeface="ニコモジ＋"/>
              </a:rPr>
              <a:t>です！！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2689974">
            <a:off x="12720411" y="4833307"/>
            <a:ext cx="6229999" cy="69546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6925457" cy="470065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46E06CF3-723C-1E48-9E0C-E96588882E4F}"/>
              </a:ext>
            </a:extLst>
          </p:cNvPr>
          <p:cNvSpPr txBox="1"/>
          <p:nvPr/>
        </p:nvSpPr>
        <p:spPr>
          <a:xfrm>
            <a:off x="678749" y="8310643"/>
            <a:ext cx="10172912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8640"/>
              </a:lnSpc>
            </a:pPr>
            <a:r>
              <a:rPr lang="en-US" sz="7200" dirty="0">
                <a:solidFill>
                  <a:schemeClr val="tx2">
                    <a:lumMod val="60000"/>
                    <a:lumOff val="40000"/>
                  </a:schemeClr>
                </a:solidFill>
                <a:ea typeface="ニコモジ＋"/>
              </a:rPr>
              <a:t>＊コーヒーはいかがですか？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2989" t="67035"/>
          <a:stretch>
            <a:fillRect/>
          </a:stretch>
        </p:blipFill>
        <p:spPr>
          <a:xfrm rot="-10800000">
            <a:off x="0" y="-32502"/>
            <a:ext cx="3468258" cy="308905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54648" y="6255559"/>
            <a:ext cx="5027222" cy="1631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32"/>
              </a:lnSpc>
            </a:pPr>
            <a:r>
              <a:rPr lang="en-US" sz="6600" dirty="0">
                <a:solidFill>
                  <a:srgbClr val="000000"/>
                </a:solidFill>
                <a:latin typeface="ニコモジ＋"/>
              </a:rPr>
              <a:t>地獄蒸し工房</a:t>
            </a:r>
          </a:p>
          <a:p>
            <a:pPr algn="ctr">
              <a:lnSpc>
                <a:spcPts val="6532"/>
              </a:lnSpc>
            </a:pPr>
            <a:endParaRPr lang="ja-JP" altLang="en-US" sz="5025" dirty="0">
              <a:solidFill>
                <a:srgbClr val="000000"/>
              </a:solidFill>
              <a:latin typeface="ニコモジ＋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765074" y="6190086"/>
            <a:ext cx="4757851" cy="871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7"/>
              </a:lnSpc>
            </a:pPr>
            <a:r>
              <a:rPr lang="en-US" sz="6600" dirty="0">
                <a:solidFill>
                  <a:srgbClr val="000000"/>
                </a:solidFill>
                <a:latin typeface="ニコモジ＋"/>
              </a:rPr>
              <a:t>白池地獄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306130" y="6190085"/>
            <a:ext cx="5027222" cy="871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7"/>
              </a:lnSpc>
            </a:pPr>
            <a:r>
              <a:rPr lang="en-US" sz="6600" dirty="0">
                <a:solidFill>
                  <a:srgbClr val="000000"/>
                </a:solidFill>
                <a:latin typeface="ニコモジ＋"/>
              </a:rPr>
              <a:t>ひょうたん温泉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3"/>
          <a:srcRect l="70477" t="23497"/>
          <a:stretch>
            <a:fillRect/>
          </a:stretch>
        </p:blipFill>
        <p:spPr>
          <a:xfrm rot="-5400000" flipH="1">
            <a:off x="12514025" y="4513025"/>
            <a:ext cx="3215480" cy="8332470"/>
          </a:xfrm>
          <a:prstGeom prst="rect">
            <a:avLst/>
          </a:prstGeom>
        </p:spPr>
      </p:pic>
      <p:pic>
        <p:nvPicPr>
          <p:cNvPr id="16" name="グラフィックス 21" descr="石けん">
            <a:extLst>
              <a:ext uri="{FF2B5EF4-FFF2-40B4-BE49-F238E27FC236}">
                <a16:creationId xmlns:a16="http://schemas.microsoft.com/office/drawing/2014/main" id="{2DB5B48F-8BDC-354B-9C45-A5916005E0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3957187" y="3338478"/>
            <a:ext cx="2171810" cy="2171810"/>
          </a:xfrm>
          <a:prstGeom prst="rect">
            <a:avLst/>
          </a:prstGeom>
        </p:spPr>
      </p:pic>
      <p:pic>
        <p:nvPicPr>
          <p:cNvPr id="22" name="グラフィックス 22" descr="テーブル セッティング">
            <a:extLst>
              <a:ext uri="{FF2B5EF4-FFF2-40B4-BE49-F238E27FC236}">
                <a16:creationId xmlns:a16="http://schemas.microsoft.com/office/drawing/2014/main" id="{1C6CB257-D2E8-1A45-867F-E235EC94DF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62832" y="3338477"/>
            <a:ext cx="2436168" cy="2474050"/>
          </a:xfrm>
          <a:prstGeom prst="rect">
            <a:avLst/>
          </a:prstGeom>
        </p:spPr>
      </p:pic>
      <p:sp>
        <p:nvSpPr>
          <p:cNvPr id="3" name="TextBox 16">
            <a:extLst>
              <a:ext uri="{FF2B5EF4-FFF2-40B4-BE49-F238E27FC236}">
                <a16:creationId xmlns:a16="http://schemas.microsoft.com/office/drawing/2014/main" id="{D3DF67AB-3BE7-A547-AA95-F54F975E2B0D}"/>
              </a:ext>
            </a:extLst>
          </p:cNvPr>
          <p:cNvSpPr txBox="1"/>
          <p:nvPr/>
        </p:nvSpPr>
        <p:spPr>
          <a:xfrm>
            <a:off x="5981869" y="1512023"/>
            <a:ext cx="6324260" cy="754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80"/>
              </a:lnSpc>
              <a:spcBef>
                <a:spcPct val="0"/>
              </a:spcBef>
            </a:pPr>
            <a:r>
              <a:rPr lang="en-US" altLang="ja-JP" sz="8800" dirty="0">
                <a:solidFill>
                  <a:srgbClr val="000000"/>
                </a:solidFill>
                <a:latin typeface="ニコモジ＋"/>
              </a:rPr>
              <a:t>1</a:t>
            </a:r>
            <a:r>
              <a:rPr lang="en-US" sz="8800" dirty="0">
                <a:solidFill>
                  <a:srgbClr val="000000"/>
                </a:solidFill>
                <a:ea typeface="ニコモジ＋"/>
              </a:rPr>
              <a:t>日目の予定</a:t>
            </a:r>
          </a:p>
        </p:txBody>
      </p:sp>
      <p:pic>
        <p:nvPicPr>
          <p:cNvPr id="5" name="グラフィックス 5" descr="魚">
            <a:extLst>
              <a:ext uri="{FF2B5EF4-FFF2-40B4-BE49-F238E27FC236}">
                <a16:creationId xmlns:a16="http://schemas.microsoft.com/office/drawing/2014/main" id="{9C2DAC14-EB50-AD45-85F4-28B995DB01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25915" y="3338477"/>
            <a:ext cx="2436167" cy="243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57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8112" y="1059321"/>
            <a:ext cx="10172854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0"/>
              </a:lnSpc>
            </a:pPr>
            <a:r>
              <a:rPr lang="en-US" sz="9000" dirty="0">
                <a:solidFill>
                  <a:srgbClr val="000000"/>
                </a:solidFill>
                <a:ea typeface="ニコモジ＋"/>
              </a:rPr>
              <a:t>地獄蒸し工房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8937396">
            <a:off x="8766746" y="5193502"/>
            <a:ext cx="8964268" cy="85065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776060">
            <a:off x="12219516" y="-1981356"/>
            <a:ext cx="8338090" cy="725413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92575" y="4777372"/>
            <a:ext cx="8682092" cy="302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5200" dirty="0">
                <a:solidFill>
                  <a:srgbClr val="000000"/>
                </a:solidFill>
                <a:ea typeface="ニコモジ＋"/>
              </a:rPr>
              <a:t>地獄蒸し釜を使った伝統的な</a:t>
            </a:r>
            <a:endParaRPr lang="ja-JP" altLang="en-US" sz="5200" dirty="0">
              <a:solidFill>
                <a:srgbClr val="000000"/>
              </a:solidFill>
              <a:ea typeface="ニコモジ＋"/>
            </a:endParaRPr>
          </a:p>
          <a:p>
            <a:pPr>
              <a:lnSpc>
                <a:spcPts val="4680"/>
              </a:lnSpc>
            </a:pPr>
            <a:endParaRPr lang="ja-JP" altLang="en-US" sz="5200" dirty="0">
              <a:solidFill>
                <a:srgbClr val="000000"/>
              </a:solidFill>
              <a:ea typeface="ニコモジ＋"/>
            </a:endParaRPr>
          </a:p>
          <a:p>
            <a:pPr>
              <a:lnSpc>
                <a:spcPts val="4680"/>
              </a:lnSpc>
            </a:pPr>
            <a:r>
              <a:rPr lang="en-US" sz="5200" dirty="0">
                <a:solidFill>
                  <a:srgbClr val="000000"/>
                </a:solidFill>
                <a:ea typeface="ニコモジ＋"/>
              </a:rPr>
              <a:t>地獄蒸し料理が体験できます！！</a:t>
            </a:r>
            <a:endParaRPr lang="ja-JP" altLang="en-US" sz="5200" dirty="0">
              <a:solidFill>
                <a:srgbClr val="000000"/>
              </a:solidFill>
              <a:ea typeface="ニコモジ＋"/>
            </a:endParaRPr>
          </a:p>
          <a:p>
            <a:pPr>
              <a:lnSpc>
                <a:spcPts val="4680"/>
              </a:lnSpc>
            </a:pPr>
            <a:endParaRPr lang="ja-JP" altLang="en-US" sz="4800" dirty="0">
              <a:solidFill>
                <a:srgbClr val="000000"/>
              </a:solidFill>
              <a:ea typeface="ニコモジ＋"/>
            </a:endParaRPr>
          </a:p>
          <a:p>
            <a:pPr>
              <a:lnSpc>
                <a:spcPts val="4680"/>
              </a:lnSpc>
            </a:pPr>
            <a:endParaRPr lang="ja-JP" altLang="en-US" sz="4800" dirty="0">
              <a:solidFill>
                <a:srgbClr val="000000"/>
              </a:solidFill>
              <a:ea typeface="ニコモジ＋"/>
            </a:endParaRPr>
          </a:p>
        </p:txBody>
      </p:sp>
      <p:pic>
        <p:nvPicPr>
          <p:cNvPr id="10" name="図 11">
            <a:extLst>
              <a:ext uri="{FF2B5EF4-FFF2-40B4-BE49-F238E27FC236}">
                <a16:creationId xmlns:a16="http://schemas.microsoft.com/office/drawing/2014/main" id="{0518ECF2-D247-034F-9A18-13765626B0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67" y="3663984"/>
            <a:ext cx="8792293" cy="585237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5BD59E4-C1D4-FC43-9E76-A1162BB6E6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5" t="6889" r="23545" b="6000"/>
          <a:stretch/>
        </p:blipFill>
        <p:spPr>
          <a:xfrm>
            <a:off x="9274667" y="344889"/>
            <a:ext cx="3129147" cy="306656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680725C-E62B-EB46-A68D-818425BD70D1}"/>
              </a:ext>
            </a:extLst>
          </p:cNvPr>
          <p:cNvSpPr txBox="1"/>
          <p:nvPr/>
        </p:nvSpPr>
        <p:spPr>
          <a:xfrm>
            <a:off x="9724845" y="537569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ja-JP" altLang="en-US" dirty="0"/>
          </a:p>
        </p:txBody>
      </p:sp>
      <p:pic>
        <p:nvPicPr>
          <p:cNvPr id="12" name="図 12">
            <a:extLst>
              <a:ext uri="{FF2B5EF4-FFF2-40B4-BE49-F238E27FC236}">
                <a16:creationId xmlns:a16="http://schemas.microsoft.com/office/drawing/2014/main" id="{7E92DDA9-9927-3942-B82F-841F468F81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" t="14433" r="54478" b="13307"/>
          <a:stretch/>
        </p:blipFill>
        <p:spPr>
          <a:xfrm>
            <a:off x="12497189" y="319246"/>
            <a:ext cx="3129147" cy="3092207"/>
          </a:xfrm>
          <a:prstGeom prst="rect">
            <a:avLst/>
          </a:prstGeom>
        </p:spPr>
      </p:pic>
      <p:pic>
        <p:nvPicPr>
          <p:cNvPr id="13" name="グラフィックス 14" descr="テーブル セッティング">
            <a:extLst>
              <a:ext uri="{FF2B5EF4-FFF2-40B4-BE49-F238E27FC236}">
                <a16:creationId xmlns:a16="http://schemas.microsoft.com/office/drawing/2014/main" id="{435CCF01-9313-C741-A57A-71711DE059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725537" y="1092868"/>
            <a:ext cx="1309671" cy="1309671"/>
          </a:xfrm>
          <a:prstGeom prst="rect">
            <a:avLst/>
          </a:prstGeom>
        </p:spPr>
      </p:pic>
      <p:pic>
        <p:nvPicPr>
          <p:cNvPr id="14" name="図 14">
            <a:extLst>
              <a:ext uri="{FF2B5EF4-FFF2-40B4-BE49-F238E27FC236}">
                <a16:creationId xmlns:a16="http://schemas.microsoft.com/office/drawing/2014/main" id="{97475180-E10E-AC45-8342-57DEAD89F5F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698" y="6218629"/>
            <a:ext cx="2975636" cy="2975636"/>
          </a:xfrm>
          <a:prstGeom prst="rect">
            <a:avLst/>
          </a:prstGeom>
        </p:spPr>
      </p:pic>
      <p:pic>
        <p:nvPicPr>
          <p:cNvPr id="17" name="図 17">
            <a:extLst>
              <a:ext uri="{FF2B5EF4-FFF2-40B4-BE49-F238E27FC236}">
                <a16:creationId xmlns:a16="http://schemas.microsoft.com/office/drawing/2014/main" id="{0D570089-6DC6-524B-ADA0-6C95B92CC1C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5659">
            <a:off x="7104248" y="2628256"/>
            <a:ext cx="2071455" cy="2071455"/>
          </a:xfrm>
          <a:prstGeom prst="rect">
            <a:avLst/>
          </a:prstGeom>
        </p:spPr>
      </p:pic>
      <p:pic>
        <p:nvPicPr>
          <p:cNvPr id="18" name="図 18">
            <a:extLst>
              <a:ext uri="{FF2B5EF4-FFF2-40B4-BE49-F238E27FC236}">
                <a16:creationId xmlns:a16="http://schemas.microsoft.com/office/drawing/2014/main" id="{CEAB5706-6BD6-0C42-9C2E-C079F6D686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35795">
            <a:off x="-696250" y="6341348"/>
            <a:ext cx="3455621" cy="2591716"/>
          </a:xfrm>
          <a:prstGeom prst="rect">
            <a:avLst/>
          </a:prstGeom>
        </p:spPr>
      </p:pic>
      <p:pic>
        <p:nvPicPr>
          <p:cNvPr id="4" name="図 4">
            <a:extLst>
              <a:ext uri="{FF2B5EF4-FFF2-40B4-BE49-F238E27FC236}">
                <a16:creationId xmlns:a16="http://schemas.microsoft.com/office/drawing/2014/main" id="{72319D37-6427-8640-B15F-DF9B430A61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7216">
            <a:off x="-638638" y="1861923"/>
            <a:ext cx="4064000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7872380" y="1758308"/>
            <a:ext cx="9524987" cy="2056225"/>
            <a:chOff x="0" y="-109770"/>
            <a:chExt cx="12699982" cy="310798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-109770"/>
              <a:ext cx="12699982" cy="3107984"/>
              <a:chOff x="0" y="-39007"/>
              <a:chExt cx="4512977" cy="110443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39007"/>
                <a:ext cx="4512977" cy="1104432"/>
              </a:xfrm>
              <a:custGeom>
                <a:avLst/>
                <a:gdLst/>
                <a:ahLst/>
                <a:cxnLst/>
                <a:rect l="l" t="t" r="r" b="b"/>
                <a:pathLst>
                  <a:path w="4512977" h="1104432">
                    <a:moveTo>
                      <a:pt x="4388517" y="1104432"/>
                    </a:moveTo>
                    <a:lnTo>
                      <a:pt x="124460" y="1104432"/>
                    </a:lnTo>
                    <a:cubicBezTo>
                      <a:pt x="55880" y="1104432"/>
                      <a:pt x="0" y="1048552"/>
                      <a:pt x="0" y="97997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88517" y="0"/>
                    </a:lnTo>
                    <a:cubicBezTo>
                      <a:pt x="4457097" y="0"/>
                      <a:pt x="4512977" y="55880"/>
                      <a:pt x="4512977" y="124460"/>
                    </a:cubicBezTo>
                    <a:lnTo>
                      <a:pt x="4512977" y="979972"/>
                    </a:lnTo>
                    <a:cubicBezTo>
                      <a:pt x="4512977" y="1048552"/>
                      <a:pt x="4457097" y="1104432"/>
                      <a:pt x="4388517" y="1104432"/>
                    </a:cubicBezTo>
                    <a:close/>
                  </a:path>
                </a:pathLst>
              </a:custGeom>
              <a:solidFill>
                <a:srgbClr val="D8A1A6"/>
              </a:solidFill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660404" y="1102217"/>
              <a:ext cx="11616295" cy="9478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80"/>
                </a:lnSpc>
              </a:pPr>
              <a:r>
                <a:rPr lang="en-US" sz="5200" dirty="0">
                  <a:solidFill>
                    <a:srgbClr val="000000"/>
                  </a:solidFill>
                  <a:ea typeface="ニコモジ＋"/>
                </a:rPr>
                <a:t>ヘルシーで、環境にも体に優しい！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21229" y="1329667"/>
              <a:ext cx="11057523" cy="4929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90"/>
                </a:lnSpc>
              </a:pPr>
              <a:endParaRPr lang="en-US" sz="2300" dirty="0">
                <a:solidFill>
                  <a:srgbClr val="000000"/>
                </a:solidFill>
                <a:latin typeface="M+ Regular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872380" y="4262651"/>
            <a:ext cx="9524987" cy="2056225"/>
            <a:chOff x="0" y="0"/>
            <a:chExt cx="12699982" cy="2741633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2699982" cy="2741633"/>
              <a:chOff x="0" y="0"/>
              <a:chExt cx="4512977" cy="97424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512977" cy="974248"/>
              </a:xfrm>
              <a:custGeom>
                <a:avLst/>
                <a:gdLst/>
                <a:ahLst/>
                <a:cxnLst/>
                <a:rect l="l" t="t" r="r" b="b"/>
                <a:pathLst>
                  <a:path w="4512977" h="974248">
                    <a:moveTo>
                      <a:pt x="4388517" y="974248"/>
                    </a:moveTo>
                    <a:lnTo>
                      <a:pt x="124460" y="974248"/>
                    </a:lnTo>
                    <a:cubicBezTo>
                      <a:pt x="55880" y="974248"/>
                      <a:pt x="0" y="918367"/>
                      <a:pt x="0" y="84978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88517" y="0"/>
                    </a:lnTo>
                    <a:cubicBezTo>
                      <a:pt x="4457097" y="0"/>
                      <a:pt x="4512977" y="55880"/>
                      <a:pt x="4512977" y="124460"/>
                    </a:cubicBezTo>
                    <a:lnTo>
                      <a:pt x="4512977" y="849788"/>
                    </a:lnTo>
                    <a:cubicBezTo>
                      <a:pt x="4512977" y="918368"/>
                      <a:pt x="4457097" y="974248"/>
                      <a:pt x="4388517" y="974248"/>
                    </a:cubicBezTo>
                    <a:close/>
                  </a:path>
                </a:pathLst>
              </a:custGeom>
              <a:solidFill>
                <a:srgbClr val="D8A1A6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572277" y="959592"/>
              <a:ext cx="11746685" cy="8224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80"/>
                </a:lnSpc>
              </a:pPr>
              <a:r>
                <a:rPr lang="en-US" sz="4800" dirty="0">
                  <a:solidFill>
                    <a:srgbClr val="000000"/>
                  </a:solidFill>
                  <a:ea typeface="ニコモジ＋"/>
                </a:rPr>
                <a:t>食材本来の旨味が閉じ込められる！！</a:t>
              </a:r>
              <a:endParaRPr lang="ja-JP" altLang="en-US" sz="4800" dirty="0">
                <a:solidFill>
                  <a:srgbClr val="000000"/>
                </a:solidFill>
                <a:ea typeface="ニコモジ＋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872380" y="6694787"/>
            <a:ext cx="9524987" cy="2056225"/>
            <a:chOff x="0" y="0"/>
            <a:chExt cx="12699982" cy="2741633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2699982" cy="2741633"/>
              <a:chOff x="0" y="0"/>
              <a:chExt cx="4512977" cy="97424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512977" cy="974248"/>
              </a:xfrm>
              <a:custGeom>
                <a:avLst/>
                <a:gdLst/>
                <a:ahLst/>
                <a:cxnLst/>
                <a:rect l="l" t="t" r="r" b="b"/>
                <a:pathLst>
                  <a:path w="4512977" h="974248">
                    <a:moveTo>
                      <a:pt x="4388517" y="974248"/>
                    </a:moveTo>
                    <a:lnTo>
                      <a:pt x="124460" y="974248"/>
                    </a:lnTo>
                    <a:cubicBezTo>
                      <a:pt x="55880" y="974248"/>
                      <a:pt x="0" y="918367"/>
                      <a:pt x="0" y="84978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88517" y="0"/>
                    </a:lnTo>
                    <a:cubicBezTo>
                      <a:pt x="4457097" y="0"/>
                      <a:pt x="4512977" y="55880"/>
                      <a:pt x="4512977" y="124460"/>
                    </a:cubicBezTo>
                    <a:lnTo>
                      <a:pt x="4512977" y="849788"/>
                    </a:lnTo>
                    <a:cubicBezTo>
                      <a:pt x="4512977" y="918368"/>
                      <a:pt x="4457097" y="974248"/>
                      <a:pt x="4388517" y="974248"/>
                    </a:cubicBezTo>
                    <a:close/>
                  </a:path>
                </a:pathLst>
              </a:custGeom>
              <a:solidFill>
                <a:srgbClr val="D8A1A6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660404" y="557772"/>
              <a:ext cx="11379171" cy="16443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80"/>
                </a:lnSpc>
              </a:pPr>
              <a:r>
                <a:rPr lang="en-US" sz="5200" dirty="0">
                  <a:solidFill>
                    <a:srgbClr val="000000"/>
                  </a:solidFill>
                  <a:ea typeface="ニコモジ＋"/>
                </a:rPr>
                <a:t>お店の方々が調理方法を丁寧に教えてくれる！！</a:t>
              </a:r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820624">
            <a:off x="-147850" y="-1833905"/>
            <a:ext cx="4514573" cy="5305588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56CFE9BC-3C60-AC44-AD37-6AE2FB18B2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5" t="6889" r="23545" b="6000"/>
          <a:stretch/>
        </p:blipFill>
        <p:spPr>
          <a:xfrm>
            <a:off x="505390" y="2873699"/>
            <a:ext cx="3918983" cy="384060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05390" y="515345"/>
            <a:ext cx="7982912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 dirty="0">
                <a:solidFill>
                  <a:srgbClr val="000000"/>
                </a:solidFill>
                <a:ea typeface="ニコモジ＋"/>
              </a:rPr>
              <a:t>地獄蒸しの魅力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C3E00CEE-EA9C-BB49-86E8-D507EC4315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" t="14433" r="54478" b="13307"/>
          <a:stretch/>
        </p:blipFill>
        <p:spPr>
          <a:xfrm>
            <a:off x="3667631" y="5411998"/>
            <a:ext cx="3918983" cy="385264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8112" y="1059322"/>
            <a:ext cx="4844555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0"/>
              </a:lnSpc>
            </a:pPr>
            <a:r>
              <a:rPr lang="en-US" sz="9000" dirty="0">
                <a:solidFill>
                  <a:srgbClr val="000000"/>
                </a:solidFill>
                <a:ea typeface="ニコモジ＋"/>
              </a:rPr>
              <a:t>白池地獄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8937396">
            <a:off x="8766746" y="5193502"/>
            <a:ext cx="8964268" cy="850658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858886" y="7449123"/>
            <a:ext cx="5708645" cy="616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ja-JP" altLang="en-US" sz="4800" dirty="0">
                <a:solidFill>
                  <a:srgbClr val="000000"/>
                </a:solidFill>
                <a:ea typeface="ニコモジ＋"/>
              </a:rPr>
              <a:t>多言語のパンフレット！！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776060">
            <a:off x="12219516" y="-1981356"/>
            <a:ext cx="8338090" cy="725413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238751" y="5348504"/>
            <a:ext cx="4844555" cy="1819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4800" dirty="0">
                <a:solidFill>
                  <a:srgbClr val="000000"/>
                </a:solidFill>
                <a:ea typeface="ニコモジ＋"/>
              </a:rPr>
              <a:t>熱帯魚が見れる！！</a:t>
            </a:r>
            <a:endParaRPr lang="ja-JP" altLang="en-US" sz="4800" dirty="0">
              <a:solidFill>
                <a:srgbClr val="000000"/>
              </a:solidFill>
              <a:ea typeface="ニコモジ＋"/>
            </a:endParaRPr>
          </a:p>
          <a:p>
            <a:pPr>
              <a:lnSpc>
                <a:spcPts val="4680"/>
              </a:lnSpc>
            </a:pPr>
            <a:endParaRPr lang="ja-JP" altLang="en-US" sz="4800" dirty="0">
              <a:solidFill>
                <a:srgbClr val="000000"/>
              </a:solidFill>
              <a:ea typeface="ニコモジ＋"/>
            </a:endParaRPr>
          </a:p>
          <a:p>
            <a:pPr>
              <a:lnSpc>
                <a:spcPts val="4680"/>
              </a:lnSpc>
            </a:pPr>
            <a:endParaRPr lang="ja-JP" altLang="en-US" sz="4800" dirty="0">
              <a:solidFill>
                <a:srgbClr val="000000"/>
              </a:solidFill>
              <a:ea typeface="ニコモジ＋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5BD59E4-C1D4-FC43-9E76-A1162BB6E6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5" t="6889" r="23545" b="6000"/>
          <a:stretch/>
        </p:blipFill>
        <p:spPr>
          <a:xfrm>
            <a:off x="8720165" y="152005"/>
            <a:ext cx="3264925" cy="319962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680725C-E62B-EB46-A68D-818425BD70D1}"/>
              </a:ext>
            </a:extLst>
          </p:cNvPr>
          <p:cNvSpPr txBox="1"/>
          <p:nvPr/>
        </p:nvSpPr>
        <p:spPr>
          <a:xfrm>
            <a:off x="9724845" y="537569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ja-JP" altLang="en-US" dirty="0"/>
          </a:p>
        </p:txBody>
      </p:sp>
      <p:pic>
        <p:nvPicPr>
          <p:cNvPr id="14" name="図 14">
            <a:extLst>
              <a:ext uri="{FF2B5EF4-FFF2-40B4-BE49-F238E27FC236}">
                <a16:creationId xmlns:a16="http://schemas.microsoft.com/office/drawing/2014/main" id="{834E4115-5ADE-2943-8685-5C9C4BBCB9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8" t="9226" r="24095" b="8204"/>
          <a:stretch/>
        </p:blipFill>
        <p:spPr>
          <a:xfrm>
            <a:off x="12163285" y="154578"/>
            <a:ext cx="3234418" cy="3197054"/>
          </a:xfrm>
          <a:prstGeom prst="rect">
            <a:avLst/>
          </a:prstGeom>
        </p:spPr>
      </p:pic>
      <p:pic>
        <p:nvPicPr>
          <p:cNvPr id="15" name="グラフィックス 5" descr="魚">
            <a:extLst>
              <a:ext uri="{FF2B5EF4-FFF2-40B4-BE49-F238E27FC236}">
                <a16:creationId xmlns:a16="http://schemas.microsoft.com/office/drawing/2014/main" id="{FF48AD63-9EAF-8845-9B39-0C8BBFE7C1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736600" y="466073"/>
            <a:ext cx="2436167" cy="2436167"/>
          </a:xfrm>
          <a:prstGeom prst="rect">
            <a:avLst/>
          </a:prstGeom>
        </p:spPr>
      </p:pic>
      <p:pic>
        <p:nvPicPr>
          <p:cNvPr id="18" name="図 18">
            <a:extLst>
              <a:ext uri="{FF2B5EF4-FFF2-40B4-BE49-F238E27FC236}">
                <a16:creationId xmlns:a16="http://schemas.microsoft.com/office/drawing/2014/main" id="{266F247A-D16A-6F40-B118-552BF8E7D3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32" y="3528550"/>
            <a:ext cx="9258693" cy="6229283"/>
          </a:xfrm>
          <a:prstGeom prst="rect">
            <a:avLst/>
          </a:prstGeom>
        </p:spPr>
      </p:pic>
      <p:pic>
        <p:nvPicPr>
          <p:cNvPr id="4" name="図 5">
            <a:extLst>
              <a:ext uri="{FF2B5EF4-FFF2-40B4-BE49-F238E27FC236}">
                <a16:creationId xmlns:a16="http://schemas.microsoft.com/office/drawing/2014/main" id="{63CDC248-1D56-254A-9309-E42B499538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886" y="2574885"/>
            <a:ext cx="5607050" cy="2099191"/>
          </a:xfrm>
          <a:prstGeom prst="rect">
            <a:avLst/>
          </a:prstGeom>
        </p:spPr>
      </p:pic>
      <p:pic>
        <p:nvPicPr>
          <p:cNvPr id="6" name="図 9">
            <a:extLst>
              <a:ext uri="{FF2B5EF4-FFF2-40B4-BE49-F238E27FC236}">
                <a16:creationId xmlns:a16="http://schemas.microsoft.com/office/drawing/2014/main" id="{A3165102-1C02-C74B-8143-5E030BD35B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260">
            <a:off x="718657" y="5994075"/>
            <a:ext cx="1724491" cy="40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15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5165" y="949414"/>
            <a:ext cx="6916168" cy="142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0"/>
              </a:lnSpc>
            </a:pPr>
            <a:r>
              <a:rPr lang="en-US" sz="9000" dirty="0">
                <a:solidFill>
                  <a:srgbClr val="000000"/>
                </a:solidFill>
                <a:ea typeface="ニコモジ＋"/>
              </a:rPr>
              <a:t>ひょうたん温泉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8937396">
            <a:off x="8607010" y="5860901"/>
            <a:ext cx="8964268" cy="850658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 rot="10800000" flipV="1">
            <a:off x="204078" y="6077165"/>
            <a:ext cx="8421821" cy="1212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ja-JP" altLang="en-US" sz="4600" dirty="0">
                <a:solidFill>
                  <a:srgbClr val="000000"/>
                </a:solidFill>
                <a:ea typeface="ニコモジ＋"/>
              </a:rPr>
              <a:t>家族風呂、大浴場、むし湯や砂湯</a:t>
            </a:r>
          </a:p>
          <a:p>
            <a:pPr>
              <a:lnSpc>
                <a:spcPts val="4680"/>
              </a:lnSpc>
            </a:pPr>
            <a:r>
              <a:rPr lang="ja-JP" altLang="en-US" sz="4600" dirty="0">
                <a:solidFill>
                  <a:srgbClr val="000000"/>
                </a:solidFill>
                <a:ea typeface="ニコモジ＋"/>
              </a:rPr>
              <a:t>地獄蒸し料理を楽しめる！！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776060">
            <a:off x="12219516" y="-1981356"/>
            <a:ext cx="8338090" cy="725413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602490" y="5259682"/>
            <a:ext cx="5639376" cy="609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ja-JP" altLang="en-US" sz="4600" dirty="0">
                <a:solidFill>
                  <a:srgbClr val="000000"/>
                </a:solidFill>
                <a:ea typeface="ニコモジ＋"/>
              </a:rPr>
              <a:t>み</a:t>
            </a:r>
            <a:r>
              <a:rPr lang="en-US" sz="4600" dirty="0">
                <a:solidFill>
                  <a:srgbClr val="000000"/>
                </a:solidFill>
                <a:ea typeface="ニコモジ＋"/>
              </a:rPr>
              <a:t>んなが楽しめる温泉！！</a:t>
            </a:r>
          </a:p>
        </p:txBody>
      </p:sp>
      <p:pic>
        <p:nvPicPr>
          <p:cNvPr id="4" name="図 5">
            <a:extLst>
              <a:ext uri="{FF2B5EF4-FFF2-40B4-BE49-F238E27FC236}">
                <a16:creationId xmlns:a16="http://schemas.microsoft.com/office/drawing/2014/main" id="{A441A1DE-9A3E-F143-B2D4-45E3ED0565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684" y="3294578"/>
            <a:ext cx="8734541" cy="653932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F869B7A-536F-0044-8F2D-D901027E49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5" t="6889" r="23545" b="6000"/>
          <a:stretch/>
        </p:blipFill>
        <p:spPr>
          <a:xfrm>
            <a:off x="8625899" y="71349"/>
            <a:ext cx="3132368" cy="3069721"/>
          </a:xfrm>
          <a:prstGeom prst="rect">
            <a:avLst/>
          </a:prstGeom>
        </p:spPr>
      </p:pic>
      <p:pic>
        <p:nvPicPr>
          <p:cNvPr id="8" name="図 12">
            <a:extLst>
              <a:ext uri="{FF2B5EF4-FFF2-40B4-BE49-F238E27FC236}">
                <a16:creationId xmlns:a16="http://schemas.microsoft.com/office/drawing/2014/main" id="{D0267301-754D-5A49-B708-2BFC93C7E3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" t="14433" r="54478" b="13307"/>
          <a:stretch/>
        </p:blipFill>
        <p:spPr>
          <a:xfrm>
            <a:off x="11889698" y="71350"/>
            <a:ext cx="3122576" cy="3069721"/>
          </a:xfrm>
          <a:prstGeom prst="rect">
            <a:avLst/>
          </a:prstGeom>
        </p:spPr>
      </p:pic>
      <p:pic>
        <p:nvPicPr>
          <p:cNvPr id="16" name="グラフィックス 16" descr="石けん">
            <a:extLst>
              <a:ext uri="{FF2B5EF4-FFF2-40B4-BE49-F238E27FC236}">
                <a16:creationId xmlns:a16="http://schemas.microsoft.com/office/drawing/2014/main" id="{3B4E7F45-1723-A64A-BF9E-4DFA32DAB4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220543" y="949414"/>
            <a:ext cx="1174038" cy="1174038"/>
          </a:xfrm>
          <a:prstGeom prst="rect">
            <a:avLst/>
          </a:prstGeom>
        </p:spPr>
      </p:pic>
      <p:pic>
        <p:nvPicPr>
          <p:cNvPr id="9" name="図 11">
            <a:extLst>
              <a:ext uri="{FF2B5EF4-FFF2-40B4-BE49-F238E27FC236}">
                <a16:creationId xmlns:a16="http://schemas.microsoft.com/office/drawing/2014/main" id="{A763EB7B-7DBD-8E49-8829-D3B05D1706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581" y="6585440"/>
            <a:ext cx="3810000" cy="3810000"/>
          </a:xfrm>
          <a:prstGeom prst="rect">
            <a:avLst/>
          </a:prstGeom>
        </p:spPr>
      </p:pic>
      <p:pic>
        <p:nvPicPr>
          <p:cNvPr id="12" name="図 12">
            <a:extLst>
              <a:ext uri="{FF2B5EF4-FFF2-40B4-BE49-F238E27FC236}">
                <a16:creationId xmlns:a16="http://schemas.microsoft.com/office/drawing/2014/main" id="{4F661BD3-F688-E54D-BF1F-926055F799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367" y="1564582"/>
            <a:ext cx="41148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9781681">
            <a:off x="3731731" y="4683918"/>
            <a:ext cx="9133702" cy="861751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7872380" y="1830513"/>
            <a:ext cx="9524987" cy="2056225"/>
            <a:chOff x="0" y="0"/>
            <a:chExt cx="12699982" cy="310798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2699982" cy="3107984"/>
              <a:chOff x="0" y="0"/>
              <a:chExt cx="4512977" cy="110443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512977" cy="1104432"/>
              </a:xfrm>
              <a:custGeom>
                <a:avLst/>
                <a:gdLst/>
                <a:ahLst/>
                <a:cxnLst/>
                <a:rect l="l" t="t" r="r" b="b"/>
                <a:pathLst>
                  <a:path w="4512977" h="1104432">
                    <a:moveTo>
                      <a:pt x="4388517" y="1104432"/>
                    </a:moveTo>
                    <a:lnTo>
                      <a:pt x="124460" y="1104432"/>
                    </a:lnTo>
                    <a:cubicBezTo>
                      <a:pt x="55880" y="1104432"/>
                      <a:pt x="0" y="1048552"/>
                      <a:pt x="0" y="97997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88517" y="0"/>
                    </a:lnTo>
                    <a:cubicBezTo>
                      <a:pt x="4457097" y="0"/>
                      <a:pt x="4512977" y="55880"/>
                      <a:pt x="4512977" y="124460"/>
                    </a:cubicBezTo>
                    <a:lnTo>
                      <a:pt x="4512977" y="979972"/>
                    </a:lnTo>
                    <a:cubicBezTo>
                      <a:pt x="4512977" y="1048552"/>
                      <a:pt x="4457097" y="1104432"/>
                      <a:pt x="4388517" y="1104432"/>
                    </a:cubicBezTo>
                    <a:close/>
                  </a:path>
                </a:pathLst>
              </a:custGeom>
              <a:solidFill>
                <a:srgbClr val="D8A1A6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1288036" y="1197616"/>
              <a:ext cx="11190329" cy="9686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80"/>
                </a:lnSpc>
              </a:pPr>
              <a:r>
                <a:rPr lang="en-US" sz="5600" dirty="0">
                  <a:solidFill>
                    <a:srgbClr val="000000"/>
                  </a:solidFill>
                  <a:ea typeface="ニコモジ＋"/>
                </a:rPr>
                <a:t>様々な種類の温泉がある！！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872380" y="4262651"/>
            <a:ext cx="9578038" cy="2056225"/>
            <a:chOff x="0" y="0"/>
            <a:chExt cx="12770716" cy="2741633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2699982" cy="2741633"/>
              <a:chOff x="0" y="0"/>
              <a:chExt cx="4512977" cy="97424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512977" cy="974248"/>
              </a:xfrm>
              <a:custGeom>
                <a:avLst/>
                <a:gdLst/>
                <a:ahLst/>
                <a:cxnLst/>
                <a:rect l="l" t="t" r="r" b="b"/>
                <a:pathLst>
                  <a:path w="4512977" h="974248">
                    <a:moveTo>
                      <a:pt x="4388517" y="974248"/>
                    </a:moveTo>
                    <a:lnTo>
                      <a:pt x="124460" y="974248"/>
                    </a:lnTo>
                    <a:cubicBezTo>
                      <a:pt x="55880" y="974248"/>
                      <a:pt x="0" y="918367"/>
                      <a:pt x="0" y="84978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88517" y="0"/>
                    </a:lnTo>
                    <a:cubicBezTo>
                      <a:pt x="4457097" y="0"/>
                      <a:pt x="4512977" y="55880"/>
                      <a:pt x="4512977" y="124460"/>
                    </a:cubicBezTo>
                    <a:lnTo>
                      <a:pt x="4512977" y="849788"/>
                    </a:lnTo>
                    <a:cubicBezTo>
                      <a:pt x="4512977" y="918368"/>
                      <a:pt x="4457097" y="974248"/>
                      <a:pt x="4388517" y="974248"/>
                    </a:cubicBezTo>
                    <a:close/>
                  </a:path>
                </a:pathLst>
              </a:custGeom>
              <a:solidFill>
                <a:srgbClr val="D8A1A6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1229493" y="649804"/>
              <a:ext cx="11541223" cy="16352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80"/>
                </a:lnSpc>
              </a:pPr>
              <a:r>
                <a:rPr lang="en-US" sz="5200" dirty="0">
                  <a:solidFill>
                    <a:srgbClr val="000000"/>
                  </a:solidFill>
                  <a:ea typeface="ニコモジ＋"/>
                </a:rPr>
                <a:t>竹製冷却装置や湯雨竹など、環境に優しい！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872380" y="6694787"/>
            <a:ext cx="9845607" cy="2056225"/>
            <a:chOff x="0" y="0"/>
            <a:chExt cx="13127475" cy="2741633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2699982" cy="2741633"/>
              <a:chOff x="0" y="0"/>
              <a:chExt cx="4512977" cy="97424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512977" cy="974248"/>
              </a:xfrm>
              <a:custGeom>
                <a:avLst/>
                <a:gdLst/>
                <a:ahLst/>
                <a:cxnLst/>
                <a:rect l="l" t="t" r="r" b="b"/>
                <a:pathLst>
                  <a:path w="4512977" h="974248">
                    <a:moveTo>
                      <a:pt x="4388517" y="974248"/>
                    </a:moveTo>
                    <a:lnTo>
                      <a:pt x="124460" y="974248"/>
                    </a:lnTo>
                    <a:cubicBezTo>
                      <a:pt x="55880" y="974248"/>
                      <a:pt x="0" y="918367"/>
                      <a:pt x="0" y="84978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88517" y="0"/>
                    </a:lnTo>
                    <a:cubicBezTo>
                      <a:pt x="4457097" y="0"/>
                      <a:pt x="4512977" y="55880"/>
                      <a:pt x="4512977" y="124460"/>
                    </a:cubicBezTo>
                    <a:lnTo>
                      <a:pt x="4512977" y="849788"/>
                    </a:lnTo>
                    <a:cubicBezTo>
                      <a:pt x="4512977" y="918368"/>
                      <a:pt x="4457097" y="974248"/>
                      <a:pt x="4388517" y="974248"/>
                    </a:cubicBezTo>
                    <a:close/>
                  </a:path>
                </a:pathLst>
              </a:custGeom>
              <a:solidFill>
                <a:srgbClr val="D8A1A6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1076785" y="696023"/>
              <a:ext cx="12050690" cy="1648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80"/>
                </a:lnSpc>
              </a:pPr>
              <a:r>
                <a:rPr lang="en-US" sz="5600" dirty="0">
                  <a:solidFill>
                    <a:srgbClr val="000000"/>
                  </a:solidFill>
                  <a:ea typeface="ニコモジ＋"/>
                </a:rPr>
                <a:t>地獄蒸し料理を体験したり、温泉プリンを食べられる！</a:t>
              </a:r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820624">
            <a:off x="-147850" y="-1833905"/>
            <a:ext cx="4514573" cy="530558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90633" y="452885"/>
            <a:ext cx="10172912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 dirty="0">
                <a:solidFill>
                  <a:srgbClr val="000000"/>
                </a:solidFill>
                <a:ea typeface="ニコモジ＋"/>
              </a:rPr>
              <a:t>ひょうたん温泉の魅力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3AA2BAB7-E67C-8445-A589-46AF095F97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5" t="6889" r="23545" b="6000"/>
          <a:stretch/>
        </p:blipFill>
        <p:spPr>
          <a:xfrm>
            <a:off x="508303" y="2943289"/>
            <a:ext cx="3957891" cy="387873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A40DD06E-5951-FA45-96C4-D926CB4862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" t="14433" r="54478" b="13307"/>
          <a:stretch/>
        </p:blipFill>
        <p:spPr>
          <a:xfrm>
            <a:off x="3721703" y="5222933"/>
            <a:ext cx="3945519" cy="387873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2989" t="67035"/>
          <a:stretch>
            <a:fillRect/>
          </a:stretch>
        </p:blipFill>
        <p:spPr>
          <a:xfrm rot="-10800000">
            <a:off x="0" y="-32502"/>
            <a:ext cx="3468258" cy="308905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369027" y="2455034"/>
            <a:ext cx="4757851" cy="871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7"/>
              </a:lnSpc>
            </a:pPr>
            <a:r>
              <a:rPr lang="en-US" sz="6600" dirty="0">
                <a:solidFill>
                  <a:srgbClr val="000000"/>
                </a:solidFill>
                <a:latin typeface="ニコモジ＋"/>
              </a:rPr>
              <a:t>鬼山ホテル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32391" y="3842577"/>
            <a:ext cx="7031122" cy="809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27"/>
              </a:lnSpc>
            </a:pPr>
            <a:r>
              <a:rPr lang="en-US" sz="4800" dirty="0">
                <a:solidFill>
                  <a:srgbClr val="000000"/>
                </a:solidFill>
                <a:latin typeface="ニコモジ＋"/>
              </a:rPr>
              <a:t>地獄蒸し料理を堪能できる！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3"/>
          <a:srcRect l="70477" t="23497"/>
          <a:stretch>
            <a:fillRect/>
          </a:stretch>
        </p:blipFill>
        <p:spPr>
          <a:xfrm rot="-5400000" flipH="1">
            <a:off x="12514025" y="4513025"/>
            <a:ext cx="3215480" cy="8332470"/>
          </a:xfrm>
          <a:prstGeom prst="rect">
            <a:avLst/>
          </a:prstGeom>
        </p:spPr>
      </p:pic>
      <p:sp>
        <p:nvSpPr>
          <p:cNvPr id="3" name="TextBox 16">
            <a:extLst>
              <a:ext uri="{FF2B5EF4-FFF2-40B4-BE49-F238E27FC236}">
                <a16:creationId xmlns:a16="http://schemas.microsoft.com/office/drawing/2014/main" id="{D3DF67AB-3BE7-A547-AA95-F54F975E2B0D}"/>
              </a:ext>
            </a:extLst>
          </p:cNvPr>
          <p:cNvSpPr txBox="1"/>
          <p:nvPr/>
        </p:nvSpPr>
        <p:spPr>
          <a:xfrm>
            <a:off x="5156339" y="1375604"/>
            <a:ext cx="7975318" cy="726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80"/>
              </a:lnSpc>
              <a:spcBef>
                <a:spcPct val="0"/>
              </a:spcBef>
            </a:pPr>
            <a:r>
              <a:rPr lang="en-US" sz="8000" dirty="0">
                <a:solidFill>
                  <a:srgbClr val="000000"/>
                </a:solidFill>
                <a:ea typeface="ニコモジ＋"/>
              </a:rPr>
              <a:t>宿泊予定のホテル</a:t>
            </a:r>
          </a:p>
        </p:txBody>
      </p:sp>
      <p:pic>
        <p:nvPicPr>
          <p:cNvPr id="4" name="グラフィックス 5" descr="都市">
            <a:extLst>
              <a:ext uri="{FF2B5EF4-FFF2-40B4-BE49-F238E27FC236}">
                <a16:creationId xmlns:a16="http://schemas.microsoft.com/office/drawing/2014/main" id="{9DB6AF47-8C06-7244-9EE8-FBC35AE94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12406531" y="-127229"/>
            <a:ext cx="2727635" cy="2727635"/>
          </a:xfrm>
          <a:prstGeom prst="rect">
            <a:avLst/>
          </a:prstGeom>
        </p:spPr>
      </p:pic>
      <p:pic>
        <p:nvPicPr>
          <p:cNvPr id="6" name="図 7">
            <a:extLst>
              <a:ext uri="{FF2B5EF4-FFF2-40B4-BE49-F238E27FC236}">
                <a16:creationId xmlns:a16="http://schemas.microsoft.com/office/drawing/2014/main" id="{AD697F10-9E09-1946-AFC5-8D4C40DF0E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921" y="3631226"/>
            <a:ext cx="8542256" cy="5545896"/>
          </a:xfrm>
          <a:prstGeom prst="rect">
            <a:avLst/>
          </a:prstGeom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id="{668E91CE-EE94-8B4F-8EC8-3A4FEB94BEC5}"/>
              </a:ext>
            </a:extLst>
          </p:cNvPr>
          <p:cNvSpPr txBox="1"/>
          <p:nvPr/>
        </p:nvSpPr>
        <p:spPr>
          <a:xfrm>
            <a:off x="1604647" y="5067175"/>
            <a:ext cx="7031122" cy="16690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6727"/>
              </a:lnSpc>
            </a:pPr>
            <a:r>
              <a:rPr lang="en-US" sz="4800" dirty="0">
                <a:solidFill>
                  <a:srgbClr val="000000"/>
                </a:solidFill>
                <a:latin typeface="ニコモジ＋"/>
              </a:rPr>
              <a:t>大露天風呂や展望の湯、家族風呂で別府の名湯も！</a:t>
            </a:r>
            <a:endParaRPr lang="ja-JP" altLang="en-US" sz="4800" dirty="0">
              <a:solidFill>
                <a:srgbClr val="000000"/>
              </a:solidFill>
              <a:latin typeface="ニコモジ＋"/>
            </a:endParaRPr>
          </a:p>
        </p:txBody>
      </p:sp>
      <p:pic>
        <p:nvPicPr>
          <p:cNvPr id="7" name="図 7">
            <a:extLst>
              <a:ext uri="{FF2B5EF4-FFF2-40B4-BE49-F238E27FC236}">
                <a16:creationId xmlns:a16="http://schemas.microsoft.com/office/drawing/2014/main" id="{2051396E-B7CC-DB42-92C3-A65370E018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663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311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130</Words>
  <Application>Microsoft Office PowerPoint</Application>
  <PresentationFormat>ユーザー設定</PresentationFormat>
  <Paragraphs>49</Paragraphs>
  <Slides>13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23" baseType="lpstr">
      <vt:lpstr>Calibri</vt:lpstr>
      <vt:lpstr>ＭＳ Ｐゴシック</vt:lpstr>
      <vt:lpstr>Aharoni</vt:lpstr>
      <vt:lpstr>Arial Rounded MT Bold</vt:lpstr>
      <vt:lpstr>ヒラギノ丸ゴ Pro W4</vt:lpstr>
      <vt:lpstr>M+ Regular</vt:lpstr>
      <vt:lpstr>ニコモジ＋</vt:lpstr>
      <vt:lpstr>Arial</vt:lpstr>
      <vt:lpstr>Rockwell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紫と緑 アニメーション 抽象的模様 グループプロジェクト 教育 プレゼンテーション</dc:title>
  <cp:lastModifiedBy>Windows ユーザー</cp:lastModifiedBy>
  <cp:revision>34</cp:revision>
  <dcterms:created xsi:type="dcterms:W3CDTF">2006-08-16T00:00:00Z</dcterms:created>
  <dcterms:modified xsi:type="dcterms:W3CDTF">2023-03-24T05:00:02Z</dcterms:modified>
  <dc:identifier>DAFXIxWkhlU</dc:identifier>
</cp:coreProperties>
</file>