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Lst>
  <p:notesMasterIdLst>
    <p:notesMasterId r:id="rId35"/>
  </p:notesMasterIdLst>
  <p:sldIdLst>
    <p:sldId id="256" r:id="rId5"/>
    <p:sldId id="257" r:id="rId6"/>
    <p:sldId id="258" r:id="rId7"/>
    <p:sldId id="259" r:id="rId8"/>
    <p:sldId id="260" r:id="rId9"/>
    <p:sldId id="261" r:id="rId10"/>
    <p:sldId id="262" r:id="rId11"/>
    <p:sldId id="282" r:id="rId12"/>
    <p:sldId id="277" r:id="rId13"/>
    <p:sldId id="279" r:id="rId14"/>
    <p:sldId id="263" r:id="rId15"/>
    <p:sldId id="276" r:id="rId16"/>
    <p:sldId id="264" r:id="rId17"/>
    <p:sldId id="283" r:id="rId18"/>
    <p:sldId id="265" r:id="rId19"/>
    <p:sldId id="280" r:id="rId20"/>
    <p:sldId id="266" r:id="rId21"/>
    <p:sldId id="267" r:id="rId22"/>
    <p:sldId id="268" r:id="rId23"/>
    <p:sldId id="284" r:id="rId24"/>
    <p:sldId id="285" r:id="rId25"/>
    <p:sldId id="269" r:id="rId26"/>
    <p:sldId id="281" r:id="rId27"/>
    <p:sldId id="270" r:id="rId28"/>
    <p:sldId id="271" r:id="rId29"/>
    <p:sldId id="272" r:id="rId30"/>
    <p:sldId id="278" r:id="rId31"/>
    <p:sldId id="273" r:id="rId32"/>
    <p:sldId id="274" r:id="rId33"/>
    <p:sldId id="275" r:id="rId3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6A66"/>
    <a:srgbClr val="F8ADE6"/>
    <a:srgbClr val="F9BF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D12E0-BA92-8E4D-B4E7-5C0ACCF80D7D}" type="datetimeFigureOut">
              <a:rPr kumimoji="1" lang="en-US" altLang="ja-JP" smtClean="0"/>
              <a:t>3/31/2023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A3D7B-30F6-B14D-B52F-BC8AE301B431}" type="slidenum">
              <a:rPr kumimoji="1" lang="en-US" altLang="ja-JP" smtClean="0"/>
              <a:t>‹#›</a:t>
            </a:fld>
            <a:endParaRPr kumimoji="1" lang="ja-JP" altLang="en-US"/>
          </a:p>
        </p:txBody>
      </p:sp>
    </p:spTree>
    <p:extLst>
      <p:ext uri="{BB962C8B-B14F-4D97-AF65-F5344CB8AC3E}">
        <p14:creationId xmlns:p14="http://schemas.microsoft.com/office/powerpoint/2010/main" val="32251805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こんにちは！今日は新しい国際協力の形と人材育成について発表したいと思います。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kumimoji="1" lang="ja-JP" altLang="en-US" dirty="0"/>
              <a:t>　　</a:t>
            </a:r>
          </a:p>
          <a:p>
            <a:endParaRPr kumimoji="1" lang="ja-JP" altLang="en-US"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1</a:t>
            </a:fld>
            <a:endParaRPr kumimoji="1" lang="ja-JP" altLang="en-US"/>
          </a:p>
        </p:txBody>
      </p:sp>
    </p:spTree>
    <p:extLst>
      <p:ext uri="{BB962C8B-B14F-4D97-AF65-F5344CB8AC3E}">
        <p14:creationId xmlns:p14="http://schemas.microsoft.com/office/powerpoint/2010/main" val="352509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游明朝" panose="02020400000000000000" pitchFamily="18" charset="-128"/>
                <a:cs typeface="Times New Roman" panose="02020603050405020304" pitchFamily="18" charset="0"/>
              </a:rPr>
              <a:t>このことから、機会が少ないというよりも学び方に問題があると考えられます。</a:t>
            </a:r>
            <a:r>
              <a:rPr lang="ja-JP" altLang="ja-JP" dirty="0">
                <a:effectLst/>
              </a:rPr>
              <a:t> </a:t>
            </a:r>
            <a:endParaRPr lang="en-US" altLang="ja-JP" dirty="0">
              <a:effectLst/>
            </a:endParaRPr>
          </a:p>
          <a:p>
            <a:endParaRPr kumimoji="1" lang="en-US" altLang="ja-JP" dirty="0">
              <a:effectLst/>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10</a:t>
            </a:fld>
            <a:endParaRPr kumimoji="1" lang="ja-JP" altLang="en-US"/>
          </a:p>
        </p:txBody>
      </p:sp>
    </p:spTree>
    <p:extLst>
      <p:ext uri="{BB962C8B-B14F-4D97-AF65-F5344CB8AC3E}">
        <p14:creationId xmlns:p14="http://schemas.microsoft.com/office/powerpoint/2010/main" val="717955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続いて、仮説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「途上国で支援する支援者への教育が不足している」の検証について、</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14</a:t>
            </a:fld>
            <a:endParaRPr kumimoji="1" lang="ja-JP" altLang="en-US"/>
          </a:p>
        </p:txBody>
      </p:sp>
    </p:spTree>
    <p:extLst>
      <p:ext uri="{BB962C8B-B14F-4D97-AF65-F5344CB8AC3E}">
        <p14:creationId xmlns:p14="http://schemas.microsoft.com/office/powerpoint/2010/main" val="535224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游明朝" panose="02020400000000000000" pitchFamily="18" charset="-128"/>
                <a:cs typeface="Times New Roman" panose="02020603050405020304" pitchFamily="18" charset="0"/>
              </a:rPr>
              <a:t>綿貫さんに話を聞くと、「国際協力は経営技術を知らないとやっていけないが、／実際にそのことを知っている人は少ない」とおっしゃっていました。</a:t>
            </a:r>
            <a:r>
              <a:rPr lang="ja-JP" altLang="ja-JP" dirty="0">
                <a:effectLst/>
              </a:rPr>
              <a:t> </a:t>
            </a:r>
            <a:endParaRPr kumimoji="1" lang="ja-JP" altLang="en-US"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15</a:t>
            </a:fld>
            <a:endParaRPr kumimoji="1" lang="ja-JP" altLang="en-US"/>
          </a:p>
        </p:txBody>
      </p:sp>
    </p:spTree>
    <p:extLst>
      <p:ext uri="{BB962C8B-B14F-4D97-AF65-F5344CB8AC3E}">
        <p14:creationId xmlns:p14="http://schemas.microsoft.com/office/powerpoint/2010/main" val="3405442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游明朝" panose="02020400000000000000" pitchFamily="18" charset="-128"/>
                <a:cs typeface="Times New Roman" panose="02020603050405020304" pitchFamily="18" charset="0"/>
              </a:rPr>
              <a:t>よって、仮説</a:t>
            </a:r>
            <a:r>
              <a:rPr lang="en-US" altLang="ja-JP" sz="1800" dirty="0">
                <a:effectLst/>
                <a:ea typeface="游明朝" panose="02020400000000000000" pitchFamily="18" charset="-128"/>
                <a:cs typeface="Times New Roman" panose="02020603050405020304" pitchFamily="18" charset="0"/>
              </a:rPr>
              <a:t>2</a:t>
            </a:r>
            <a:r>
              <a:rPr lang="ja-JP" altLang="ja-JP" sz="1800" dirty="0">
                <a:effectLst/>
                <a:ea typeface="游明朝" panose="02020400000000000000" pitchFamily="18" charset="-128"/>
                <a:cs typeface="Times New Roman" panose="02020603050405020304" pitchFamily="18" charset="0"/>
              </a:rPr>
              <a:t>は正しいと言えます。</a:t>
            </a:r>
            <a:r>
              <a:rPr lang="ja-JP" altLang="ja-JP" dirty="0">
                <a:effectLst/>
              </a:rPr>
              <a:t> </a:t>
            </a:r>
            <a:endParaRPr kumimoji="1" lang="ja-JP" altLang="en-US"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16</a:t>
            </a:fld>
            <a:endParaRPr kumimoji="1" lang="ja-JP" altLang="en-US"/>
          </a:p>
        </p:txBody>
      </p:sp>
    </p:spTree>
    <p:extLst>
      <p:ext uri="{BB962C8B-B14F-4D97-AF65-F5344CB8AC3E}">
        <p14:creationId xmlns:p14="http://schemas.microsoft.com/office/powerpoint/2010/main" val="328343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以上のことから、私が出した結論は、</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「知る」「行動する」の２つの側面から、国際協力に対する意識改革と支援者の教育を行う必要があるということ</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です。</a:t>
            </a:r>
          </a:p>
          <a:p>
            <a:endParaRPr kumimoji="1" lang="en-US" altLang="ja-JP" dirty="0"/>
          </a:p>
          <a:p>
            <a:r>
              <a:rPr lang="ja-JP" altLang="ja-JP" sz="1800" dirty="0">
                <a:effectLst/>
                <a:ea typeface="游明朝" panose="02020400000000000000" pitchFamily="18" charset="-128"/>
                <a:cs typeface="Times New Roman" panose="02020603050405020304" pitchFamily="18" charset="0"/>
              </a:rPr>
              <a:t>では、具体的にこれはどうやったら実現できるのでしょうか。私は２つの具体策を考えました。</a:t>
            </a:r>
            <a:r>
              <a:rPr lang="ja-JP" altLang="ja-JP" dirty="0">
                <a:effectLst/>
              </a:rPr>
              <a:t> </a:t>
            </a:r>
            <a:r>
              <a:rPr lang="ja-JP" altLang="en-US" dirty="0">
                <a:effectLst/>
              </a:rPr>
              <a:t> </a:t>
            </a:r>
            <a:endParaRPr kumimoji="1" lang="ja-JP" altLang="en-US"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18</a:t>
            </a:fld>
            <a:endParaRPr kumimoji="1" lang="ja-JP" altLang="en-US"/>
          </a:p>
        </p:txBody>
      </p:sp>
    </p:spTree>
    <p:extLst>
      <p:ext uri="{BB962C8B-B14F-4D97-AF65-F5344CB8AC3E}">
        <p14:creationId xmlns:p14="http://schemas.microsoft.com/office/powerpoint/2010/main" val="1303473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１つ目に、「知る」という側面において、私は</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現在、他県の学生と</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このプラットフォーム</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というの</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を作成してい</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て、それを活用し、これらのことを目的とした場を作ろうと考えています。このプラットフォームに関して説明すると、これは「グローバル化する世界で通用する人材の育成」、「個人が持った社会問題に対する熱を失わせずに行動につなげる場の提供」などを目的として、私たちが一から作成しているものであり、現在はチャットや対面で議論する場を作っている最中です。</a:t>
            </a:r>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19</a:t>
            </a:fld>
            <a:endParaRPr kumimoji="1" lang="ja-JP" altLang="en-US"/>
          </a:p>
        </p:txBody>
      </p:sp>
    </p:spTree>
    <p:extLst>
      <p:ext uri="{BB962C8B-B14F-4D97-AF65-F5344CB8AC3E}">
        <p14:creationId xmlns:p14="http://schemas.microsoft.com/office/powerpoint/2010/main" val="3208296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このプラットフォームを実用化させた後、</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知っていることや疑問点を共有して話し合ったり、専門家や研究者から話を聞け</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る場を作ろうとしようと考えています。この場を活用すれば、情報収集が効率よくできるため、総探のような活動にも役立つでしょう。さらに、</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多くの人が意見交流や学習を行うことで、</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考え方の幅が広がり、</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先ほど挙げた「学び方の問題」を解決できると考えています。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20</a:t>
            </a:fld>
            <a:endParaRPr kumimoji="1" lang="ja-JP" altLang="en-US"/>
          </a:p>
        </p:txBody>
      </p:sp>
    </p:spTree>
    <p:extLst>
      <p:ext uri="{BB962C8B-B14F-4D97-AF65-F5344CB8AC3E}">
        <p14:creationId xmlns:p14="http://schemas.microsoft.com/office/powerpoint/2010/main" val="3208296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多くの人が意見交流や学習を行うことで、</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考え方の幅が広がり、</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先ほど挙げた「学び方の問題」を解決できると考えています。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21</a:t>
            </a:fld>
            <a:endParaRPr kumimoji="1" lang="ja-JP" altLang="en-US"/>
          </a:p>
        </p:txBody>
      </p:sp>
    </p:spTree>
    <p:extLst>
      <p:ext uri="{BB962C8B-B14F-4D97-AF65-F5344CB8AC3E}">
        <p14:creationId xmlns:p14="http://schemas.microsoft.com/office/powerpoint/2010/main" val="3208296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effectLst/>
                <a:ea typeface="游明朝" panose="02020400000000000000" pitchFamily="18" charset="-128"/>
                <a:cs typeface="Times New Roman" panose="02020603050405020304" pitchFamily="18" charset="0"/>
              </a:rPr>
              <a:t>　</a:t>
            </a:r>
            <a:r>
              <a:rPr lang="ja-JP" altLang="ja-JP" sz="1800" dirty="0">
                <a:effectLst/>
                <a:ea typeface="游明朝" panose="02020400000000000000" pitchFamily="18" charset="-128"/>
                <a:cs typeface="Times New Roman" panose="02020603050405020304" pitchFamily="18" charset="0"/>
              </a:rPr>
              <a:t>２つ目に、「行動する」ことについて、実際に現地に行って</a:t>
            </a:r>
            <a:r>
              <a:rPr lang="ja-JP" altLang="en-US" sz="1800" dirty="0">
                <a:effectLst/>
                <a:ea typeface="游明朝" panose="02020400000000000000" pitchFamily="18" charset="-128"/>
                <a:cs typeface="Times New Roman" panose="02020603050405020304" pitchFamily="18" charset="0"/>
              </a:rPr>
              <a:t>活動</a:t>
            </a:r>
            <a:r>
              <a:rPr lang="ja-JP" altLang="ja-JP" sz="1800" dirty="0">
                <a:effectLst/>
                <a:ea typeface="游明朝" panose="02020400000000000000" pitchFamily="18" charset="-128"/>
                <a:cs typeface="Times New Roman" panose="02020603050405020304" pitchFamily="18" charset="0"/>
              </a:rPr>
              <a:t>したい人が、現地でのノウハウを学べるシステムを作ろうと考えています。</a:t>
            </a:r>
            <a:endParaRPr lang="ja-JP" altLang="en-US" sz="1800" dirty="0">
              <a:effectLst/>
              <a:ea typeface="游明朝" panose="02020400000000000000" pitchFamily="18" charset="-128"/>
              <a:cs typeface="Times New Roman" panose="02020603050405020304" pitchFamily="18" charset="0"/>
            </a:endParaRPr>
          </a:p>
          <a:p>
            <a:r>
              <a:rPr lang="ja-JP" altLang="en-US" sz="1800" dirty="0">
                <a:effectLst/>
                <a:ea typeface="游明朝" panose="02020400000000000000" pitchFamily="18" charset="-128"/>
                <a:cs typeface="Times New Roman" panose="02020603050405020304" pitchFamily="18" charset="0"/>
              </a:rPr>
              <a:t>　</a:t>
            </a:r>
            <a:r>
              <a:rPr lang="ja-JP" altLang="ja-JP" sz="1200" dirty="0">
                <a:effectLst/>
                <a:ea typeface="游明朝" panose="02020400000000000000" pitchFamily="18" charset="-128"/>
                <a:cs typeface="Times New Roman" panose="02020603050405020304" pitchFamily="18" charset="0"/>
              </a:rPr>
              <a:t>このシステム</a:t>
            </a:r>
            <a:r>
              <a:rPr lang="ja-JP" altLang="en-US" sz="1200" dirty="0">
                <a:effectLst/>
                <a:ea typeface="游明朝" panose="02020400000000000000" pitchFamily="18" charset="-128"/>
                <a:cs typeface="Times New Roman" panose="02020603050405020304" pitchFamily="18" charset="0"/>
              </a:rPr>
              <a:t>が</a:t>
            </a:r>
            <a:r>
              <a:rPr lang="ja-JP" altLang="ja-JP" sz="1200" dirty="0">
                <a:effectLst/>
                <a:ea typeface="游明朝" panose="02020400000000000000" pitchFamily="18" charset="-128"/>
                <a:cs typeface="Times New Roman" panose="02020603050405020304" pitchFamily="18" charset="0"/>
              </a:rPr>
              <a:t>最終的に社会に与える影響の理想</a:t>
            </a:r>
            <a:r>
              <a:rPr lang="ja-JP" altLang="en-US" sz="1200" dirty="0">
                <a:effectLst/>
                <a:ea typeface="游明朝" panose="02020400000000000000" pitchFamily="18" charset="-128"/>
                <a:cs typeface="Times New Roman" panose="02020603050405020304" pitchFamily="18" charset="0"/>
              </a:rPr>
              <a:t>像は、</a:t>
            </a:r>
            <a:endParaRPr kumimoji="1" lang="ja-JP" altLang="en-US"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22</a:t>
            </a:fld>
            <a:endParaRPr kumimoji="1" lang="ja-JP" altLang="en-US"/>
          </a:p>
        </p:txBody>
      </p:sp>
    </p:spTree>
    <p:extLst>
      <p:ext uri="{BB962C8B-B14F-4D97-AF65-F5344CB8AC3E}">
        <p14:creationId xmlns:p14="http://schemas.microsoft.com/office/powerpoint/2010/main" val="1338368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正しい知識を持った上で、現地での活動経験を持つ人が増える。そのことによって、その経験を活かして世界中で様々な社会問題の解決にアプローチできる人材が増えるという</a:t>
            </a:r>
            <a:r>
              <a:rPr kumimoji="1" lang="ja-JP" altLang="en-US"/>
              <a:t>ことです。</a:t>
            </a:r>
            <a:endParaRPr kumimoji="1" lang="en-US" altLang="ja-JP"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24</a:t>
            </a:fld>
            <a:endParaRPr kumimoji="1" lang="ja-JP" altLang="en-US"/>
          </a:p>
        </p:txBody>
      </p:sp>
    </p:spTree>
    <p:extLst>
      <p:ext uri="{BB962C8B-B14F-4D97-AF65-F5344CB8AC3E}">
        <p14:creationId xmlns:p14="http://schemas.microsoft.com/office/powerpoint/2010/main" val="49952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游明朝" panose="02020400000000000000" pitchFamily="18" charset="-128"/>
                <a:cs typeface="Times New Roman" panose="02020603050405020304" pitchFamily="18" charset="0"/>
              </a:rPr>
              <a:t>皆さん、一度はこういう風に考えたことがあると思うのですが、私もそうでした。ですが、私の探求はこれに対する次のような問いから始まります。</a:t>
            </a:r>
            <a:r>
              <a:rPr lang="ja-JP" altLang="ja-JP" dirty="0">
                <a:effectLst/>
              </a:rPr>
              <a:t> </a:t>
            </a:r>
            <a:endParaRPr kumimoji="1" lang="ja-JP" altLang="en-US"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2</a:t>
            </a:fld>
            <a:endParaRPr kumimoji="1" lang="ja-JP" altLang="en-US"/>
          </a:p>
        </p:txBody>
      </p:sp>
    </p:spTree>
    <p:extLst>
      <p:ext uri="{BB962C8B-B14F-4D97-AF65-F5344CB8AC3E}">
        <p14:creationId xmlns:p14="http://schemas.microsoft.com/office/powerpoint/2010/main" val="3976155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そして具体的な方針は</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、現地で活動経験のある方や社会起業家の方に講師登録をしてもらい、オン</a:t>
            </a:r>
            <a:r>
              <a:rPr lang="ja-JP" altLang="en-US" sz="1800" kern="100">
                <a:effectLst/>
                <a:latin typeface="游明朝" panose="02020400000000000000" pitchFamily="18" charset="-128"/>
                <a:ea typeface="游明朝" panose="02020400000000000000" pitchFamily="18" charset="-128"/>
                <a:cs typeface="Times New Roman" panose="02020603050405020304" pitchFamily="18" charset="0"/>
              </a:rPr>
              <a:t>ラインで一般的な支援</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や特定の地域、経営などについて学べる講座を開講しようと思っています。また、ニーズがあれば現地の活動団体の紹介も検討したいです。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そして、最終的にはこのシステムをビジネスを活用して持続的な運営を実現する必要があると考えています。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25</a:t>
            </a:fld>
            <a:endParaRPr kumimoji="1" lang="ja-JP" altLang="en-US"/>
          </a:p>
        </p:txBody>
      </p:sp>
    </p:spTree>
    <p:extLst>
      <p:ext uri="{BB962C8B-B14F-4D97-AF65-F5344CB8AC3E}">
        <p14:creationId xmlns:p14="http://schemas.microsoft.com/office/powerpoint/2010/main" val="1015517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游明朝" panose="02020400000000000000" pitchFamily="18" charset="-128"/>
                <a:cs typeface="Times New Roman" panose="02020603050405020304" pitchFamily="18" charset="0"/>
              </a:rPr>
              <a:t>最後に</a:t>
            </a:r>
            <a:r>
              <a:rPr lang="ja-JP" altLang="en-US" sz="1800" dirty="0">
                <a:effectLst/>
                <a:ea typeface="游明朝" panose="02020400000000000000" pitchFamily="18" charset="-128"/>
                <a:cs typeface="Times New Roman" panose="02020603050405020304" pitchFamily="18" charset="0"/>
              </a:rPr>
              <a:t>なりますが</a:t>
            </a:r>
            <a:r>
              <a:rPr lang="ja-JP" altLang="ja-JP" sz="1800" dirty="0">
                <a:effectLst/>
                <a:ea typeface="游明朝" panose="02020400000000000000" pitchFamily="18" charset="-128"/>
                <a:cs typeface="Times New Roman" panose="02020603050405020304" pitchFamily="18" charset="0"/>
              </a:rPr>
              <a:t>、私は、国際協力というのは、世界を「先進国」「開発途上国」という括りで見てやるものではなく、世界中に溢れている社会問題を解決する中で自然と生まれるものだと考えています。</a:t>
            </a:r>
            <a:r>
              <a:rPr lang="ja-JP" altLang="ja-JP" dirty="0">
                <a:effectLst/>
              </a:rPr>
              <a:t> </a:t>
            </a:r>
            <a:endParaRPr kumimoji="1" lang="ja-JP" altLang="en-US"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26</a:t>
            </a:fld>
            <a:endParaRPr kumimoji="1" lang="ja-JP" altLang="en-US"/>
          </a:p>
        </p:txBody>
      </p:sp>
    </p:spTree>
    <p:extLst>
      <p:ext uri="{BB962C8B-B14F-4D97-AF65-F5344CB8AC3E}">
        <p14:creationId xmlns:p14="http://schemas.microsoft.com/office/powerpoint/2010/main" val="2865016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また、人々はその行動や経験が自分自身や母国のためになることを自覚し、「支援」ではなく「双方の利益」を感じる行動のサイクルを世の中に作るべきだと思います。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そのためには、正しい知識と思考力、想像力を持った人材を育成する必要があり、私が提案したシステムがその第一歩になると期待しています。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27</a:t>
            </a:fld>
            <a:endParaRPr kumimoji="1" lang="ja-JP" altLang="en-US"/>
          </a:p>
        </p:txBody>
      </p:sp>
    </p:spTree>
    <p:extLst>
      <p:ext uri="{BB962C8B-B14F-4D97-AF65-F5344CB8AC3E}">
        <p14:creationId xmlns:p14="http://schemas.microsoft.com/office/powerpoint/2010/main" val="3778716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後は、システムに関して専門家や研究者の方から意見をいただき、より現実的で優れたシステムにしたいと考えています。また、先程も申した通り、提案した「行動する」に関するシステムをビジネス展開させ、持続的な運営と事業展開を実現させるために、経営やビジネスに関して学ぼうと考えています。</a:t>
            </a:r>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28</a:t>
            </a:fld>
            <a:endParaRPr kumimoji="1" lang="ja-JP" altLang="en-US"/>
          </a:p>
        </p:txBody>
      </p:sp>
    </p:spTree>
    <p:extLst>
      <p:ext uri="{BB962C8B-B14F-4D97-AF65-F5344CB8AC3E}">
        <p14:creationId xmlns:p14="http://schemas.microsoft.com/office/powerpoint/2010/main" val="292037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謝辞です。協力</a:t>
            </a:r>
            <a:r>
              <a:rPr kumimoji="1" lang="ja-JP" altLang="en-US" dirty="0"/>
              <a:t>して下さった綿貫竜史さんに心より感謝申し上げます。</a:t>
            </a:r>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29</a:t>
            </a:fld>
            <a:endParaRPr kumimoji="1" lang="ja-JP" altLang="en-US"/>
          </a:p>
        </p:txBody>
      </p:sp>
    </p:spTree>
    <p:extLst>
      <p:ext uri="{BB962C8B-B14F-4D97-AF65-F5344CB8AC3E}">
        <p14:creationId xmlns:p14="http://schemas.microsoft.com/office/powerpoint/2010/main" val="27432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参考文献はこの通りです。</a:t>
            </a:r>
            <a:endParaRPr kumimoji="1" lang="en-US" altLang="ja-JP" dirty="0"/>
          </a:p>
          <a:p>
            <a:endParaRPr kumimoji="1" lang="en-US" altLang="ja-JP" dirty="0"/>
          </a:p>
          <a:p>
            <a:r>
              <a:rPr kumimoji="1" lang="ja-JP" altLang="en-US" dirty="0"/>
              <a:t>ご清聴ありがとうございました。</a:t>
            </a:r>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30</a:t>
            </a:fld>
            <a:endParaRPr kumimoji="1" lang="ja-JP" altLang="en-US"/>
          </a:p>
        </p:txBody>
      </p:sp>
    </p:spTree>
    <p:extLst>
      <p:ext uri="{BB962C8B-B14F-4D97-AF65-F5344CB8AC3E}">
        <p14:creationId xmlns:p14="http://schemas.microsoft.com/office/powerpoint/2010/main" val="269938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「開発途上国のため」という考えは正しいのか／いつまでも日本と途上国は支援する側される側という関係でいられるのか／そもそも私たちは国際的な事柄に対して十分な知識を持っているのか？</a:t>
            </a:r>
          </a:p>
          <a:p>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さあ、これを起点に進めていきたいと思います。</a:t>
            </a:r>
          </a:p>
          <a:p>
            <a:endParaRPr kumimoji="1" lang="en-US" altLang="ja-JP" sz="1200" dirty="0">
              <a:effectLst/>
              <a:ea typeface="+mn-ea"/>
              <a:cs typeface="+mn-cs"/>
            </a:endParaRPr>
          </a:p>
          <a:p>
            <a:r>
              <a:rPr kumimoji="1" lang="ja-JP" altLang="en-US" sz="1200" dirty="0">
                <a:effectLst/>
                <a:ea typeface="+mn-ea"/>
                <a:cs typeface="+mn-cs"/>
              </a:rPr>
              <a:t>今回</a:t>
            </a:r>
            <a:r>
              <a:rPr lang="ja-JP" altLang="ja-JP" sz="1800" dirty="0">
                <a:effectLst/>
                <a:ea typeface="游明朝" panose="02020400000000000000" pitchFamily="18" charset="-128"/>
                <a:cs typeface="Times New Roman" panose="02020603050405020304" pitchFamily="18" charset="0"/>
              </a:rPr>
              <a:t>私は、名古屋大学の研究者、綿貫竜史さんにお話を伺</a:t>
            </a:r>
            <a:r>
              <a:rPr lang="ja-JP" altLang="en-US" sz="1800" dirty="0">
                <a:effectLst/>
                <a:ea typeface="游明朝" panose="02020400000000000000" pitchFamily="18" charset="-128"/>
                <a:cs typeface="Times New Roman" panose="02020603050405020304" pitchFamily="18" charset="0"/>
              </a:rPr>
              <a:t>うと共に、様々な書籍を読んで調査を行いました。その結果、このような考察が出来ました。</a:t>
            </a:r>
            <a:endParaRPr kumimoji="1" lang="ja-JP" altLang="en-US"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3</a:t>
            </a:fld>
            <a:endParaRPr kumimoji="1" lang="ja-JP" altLang="en-US"/>
          </a:p>
        </p:txBody>
      </p:sp>
    </p:spTree>
    <p:extLst>
      <p:ext uri="{BB962C8B-B14F-4D97-AF65-F5344CB8AC3E}">
        <p14:creationId xmlns:p14="http://schemas.microsoft.com/office/powerpoint/2010/main" val="4241838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4</a:t>
            </a:fld>
            <a:endParaRPr kumimoji="1" lang="ja-JP" altLang="en-US"/>
          </a:p>
        </p:txBody>
      </p:sp>
    </p:spTree>
    <p:extLst>
      <p:ext uri="{BB962C8B-B14F-4D97-AF65-F5344CB8AC3E}">
        <p14:creationId xmlns:p14="http://schemas.microsoft.com/office/powerpoint/2010/main" val="3838069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a:t>
            </a:r>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5</a:t>
            </a:fld>
            <a:endParaRPr kumimoji="1" lang="ja-JP" altLang="en-US"/>
          </a:p>
        </p:txBody>
      </p:sp>
    </p:spTree>
    <p:extLst>
      <p:ext uri="{BB962C8B-B14F-4D97-AF65-F5344CB8AC3E}">
        <p14:creationId xmlns:p14="http://schemas.microsoft.com/office/powerpoint/2010/main" val="70187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800" dirty="0">
                <a:effectLst/>
                <a:ea typeface="游明朝" panose="02020400000000000000" pitchFamily="18" charset="-128"/>
                <a:cs typeface="Times New Roman" panose="02020603050405020304" pitchFamily="18" charset="0"/>
              </a:rPr>
              <a:t>1</a:t>
            </a:r>
            <a:r>
              <a:rPr kumimoji="1" lang="ja-JP" altLang="en-US" sz="1800" dirty="0">
                <a:effectLst/>
                <a:ea typeface="游明朝" panose="02020400000000000000" pitchFamily="18" charset="-128"/>
                <a:cs typeface="Times New Roman" panose="02020603050405020304" pitchFamily="18" charset="0"/>
              </a:rPr>
              <a:t>、一つの問題に対して多くの原因が複雑に関与している。</a:t>
            </a:r>
            <a:endParaRPr kumimoji="1" lang="en-US" altLang="ja-JP" sz="1800" dirty="0">
              <a:effectLst/>
              <a:ea typeface="游明朝" panose="02020400000000000000" pitchFamily="18" charset="-128"/>
              <a:cs typeface="Times New Roman" panose="02020603050405020304" pitchFamily="18" charset="0"/>
            </a:endParaRPr>
          </a:p>
          <a:p>
            <a:endParaRPr kumimoji="1" lang="en-US" altLang="ja-JP" sz="1800" dirty="0">
              <a:effectLst/>
              <a:ea typeface="游明朝" panose="02020400000000000000" pitchFamily="18" charset="-128"/>
              <a:cs typeface="Times New Roman" panose="02020603050405020304" pitchFamily="18" charset="0"/>
            </a:endParaRPr>
          </a:p>
          <a:p>
            <a:r>
              <a:rPr kumimoji="1" lang="en-US" altLang="ja-JP" sz="1800" dirty="0">
                <a:effectLst/>
                <a:ea typeface="游明朝" panose="02020400000000000000" pitchFamily="18" charset="-128"/>
                <a:cs typeface="Times New Roman" panose="02020603050405020304" pitchFamily="18" charset="0"/>
              </a:rPr>
              <a:t>2</a:t>
            </a:r>
            <a:r>
              <a:rPr kumimoji="1" lang="ja-JP" altLang="en-US" sz="1800" dirty="0">
                <a:effectLst/>
                <a:ea typeface="游明朝" panose="02020400000000000000" pitchFamily="18" charset="-128"/>
                <a:cs typeface="Times New Roman" panose="02020603050405020304" pitchFamily="18" charset="0"/>
              </a:rPr>
              <a:t>、開発途上国の問題に対するイメージと現状はずれている側面がある。</a:t>
            </a:r>
            <a:endParaRPr kumimoji="1" lang="en-US" altLang="ja-JP" sz="1800" dirty="0">
              <a:effectLst/>
              <a:ea typeface="游明朝" panose="02020400000000000000" pitchFamily="18" charset="-128"/>
              <a:cs typeface="Times New Roman" panose="02020603050405020304" pitchFamily="18" charset="0"/>
            </a:endParaRPr>
          </a:p>
          <a:p>
            <a:r>
              <a:rPr kumimoji="1" lang="ja-JP" altLang="en-US" sz="1800" dirty="0">
                <a:effectLst/>
                <a:ea typeface="游明朝" panose="02020400000000000000" pitchFamily="18" charset="-128"/>
                <a:cs typeface="Times New Roman" panose="02020603050405020304" pitchFamily="18" charset="0"/>
              </a:rPr>
              <a:t>これは、綿貫さんにバングラデシュの教育活動について聞いた際に、初等教育が</a:t>
            </a:r>
            <a:r>
              <a:rPr kumimoji="1" lang="en-US" altLang="ja-JP" sz="1800" dirty="0">
                <a:effectLst/>
                <a:ea typeface="游明朝" panose="02020400000000000000" pitchFamily="18" charset="-128"/>
                <a:cs typeface="Times New Roman" panose="02020603050405020304" pitchFamily="18" charset="0"/>
              </a:rPr>
              <a:t>98</a:t>
            </a:r>
            <a:r>
              <a:rPr kumimoji="1" lang="ja-JP" altLang="en-US" sz="1800" dirty="0">
                <a:effectLst/>
                <a:ea typeface="游明朝" panose="02020400000000000000" pitchFamily="18" charset="-128"/>
                <a:cs typeface="Times New Roman" panose="02020603050405020304" pitchFamily="18" charset="0"/>
              </a:rPr>
              <a:t>％というのを聞き、バングラデシュの貧困はよく問題として聞くから初等教育の普及率は低いと思っていたのに、実際は違ったという調査結果から考えられます。</a:t>
            </a:r>
            <a:endParaRPr kumimoji="1" lang="en-US" altLang="ja-JP" sz="1800" dirty="0">
              <a:effectLst/>
              <a:ea typeface="游明朝" panose="02020400000000000000" pitchFamily="18" charset="-128"/>
              <a:cs typeface="Times New Roman" panose="02020603050405020304" pitchFamily="18" charset="0"/>
            </a:endParaRPr>
          </a:p>
          <a:p>
            <a:endParaRPr kumimoji="1" lang="en-US" altLang="ja-JP" dirty="0"/>
          </a:p>
          <a:p>
            <a:r>
              <a:rPr kumimoji="1" lang="en-US" altLang="ja-JP" dirty="0"/>
              <a:t>3</a:t>
            </a:r>
            <a:r>
              <a:rPr kumimoji="1" lang="ja-JP" altLang="en-US" dirty="0"/>
              <a:t>、国際協力には様々な形がある一方で、現地のニーズがあっても間違った支援の形をしていたり、そもそも必要ないのに勝手に支援をしているなどの問題がある。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6</a:t>
            </a:fld>
            <a:endParaRPr kumimoji="1" lang="ja-JP" altLang="en-US"/>
          </a:p>
        </p:txBody>
      </p:sp>
    </p:spTree>
    <p:extLst>
      <p:ext uri="{BB962C8B-B14F-4D97-AF65-F5344CB8AC3E}">
        <p14:creationId xmlns:p14="http://schemas.microsoft.com/office/powerpoint/2010/main" val="3190059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以上のことから、私は</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この２つの仮説を立てました。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7</a:t>
            </a:fld>
            <a:endParaRPr kumimoji="1" lang="ja-JP" altLang="en-US"/>
          </a:p>
        </p:txBody>
      </p:sp>
    </p:spTree>
    <p:extLst>
      <p:ext uri="{BB962C8B-B14F-4D97-AF65-F5344CB8AC3E}">
        <p14:creationId xmlns:p14="http://schemas.microsoft.com/office/powerpoint/2010/main" val="53522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まず、仮説１「私たち学生は、途上国や国際情勢などに関して「知る」機会が少なく、考えが偏っている」</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これを検証するために</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8</a:t>
            </a:fld>
            <a:endParaRPr kumimoji="1" lang="ja-JP" altLang="en-US"/>
          </a:p>
        </p:txBody>
      </p:sp>
    </p:spTree>
    <p:extLst>
      <p:ext uri="{BB962C8B-B14F-4D97-AF65-F5344CB8AC3E}">
        <p14:creationId xmlns:p14="http://schemas.microsoft.com/office/powerpoint/2010/main" val="53522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800" kern="100" dirty="0" err="1">
                <a:effectLst/>
                <a:latin typeface="游明朝" panose="02020400000000000000" pitchFamily="18" charset="-128"/>
                <a:ea typeface="游明朝" panose="02020400000000000000" pitchFamily="18" charset="-128"/>
                <a:cs typeface="Times New Roman" panose="02020603050405020304" pitchFamily="18" charset="0"/>
              </a:rPr>
              <a:t>FACTFULNESS</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」という本に載っていたクイズを参考にして</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年生</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53</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名にアンケートをしたところ、正答率は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6.2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％！一方で「国際的な事柄を学んだことがある」と答えた人は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70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％にのぼりました。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3D0A3D7B-30F6-B14D-B52F-BC8AE301B431}" type="slidenum">
              <a:rPr kumimoji="1" lang="en-US" altLang="ja-JP" smtClean="0"/>
              <a:t>9</a:t>
            </a:fld>
            <a:endParaRPr kumimoji="1" lang="ja-JP" altLang="en-US"/>
          </a:p>
        </p:txBody>
      </p:sp>
    </p:spTree>
    <p:extLst>
      <p:ext uri="{BB962C8B-B14F-4D97-AF65-F5344CB8AC3E}">
        <p14:creationId xmlns:p14="http://schemas.microsoft.com/office/powerpoint/2010/main" val="203323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92778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7661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47169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17110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7467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69477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495975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034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0554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959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73674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558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836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8625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dirty="0"/>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01982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6523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3/31/2023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4106099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四角形 3">
            <a:extLst>
              <a:ext uri="{FF2B5EF4-FFF2-40B4-BE49-F238E27FC236}">
                <a16:creationId xmlns:a16="http://schemas.microsoft.com/office/drawing/2014/main" id="{8F49FB6B-8AC2-1C48-9C37-3B97FDB30549}"/>
              </a:ext>
            </a:extLst>
          </p:cNvPr>
          <p:cNvSpPr/>
          <p:nvPr/>
        </p:nvSpPr>
        <p:spPr>
          <a:xfrm>
            <a:off x="9285110" y="0"/>
            <a:ext cx="2906890" cy="1028741"/>
          </a:xfrm>
          <a:prstGeom prst="rect">
            <a:avLst/>
          </a:prstGeom>
          <a:solidFill>
            <a:schemeClr val="bg1">
              <a:lumMod val="90000"/>
              <a:lumOff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四角形 5">
            <a:extLst>
              <a:ext uri="{FF2B5EF4-FFF2-40B4-BE49-F238E27FC236}">
                <a16:creationId xmlns:a16="http://schemas.microsoft.com/office/drawing/2014/main" id="{9ED26D3A-4A71-1A4B-B4AD-B8FCDEACC5B7}"/>
              </a:ext>
            </a:extLst>
          </p:cNvPr>
          <p:cNvSpPr/>
          <p:nvPr/>
        </p:nvSpPr>
        <p:spPr>
          <a:xfrm>
            <a:off x="11506738" y="758710"/>
            <a:ext cx="685262" cy="6099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四角形 6">
            <a:extLst>
              <a:ext uri="{FF2B5EF4-FFF2-40B4-BE49-F238E27FC236}">
                <a16:creationId xmlns:a16="http://schemas.microsoft.com/office/drawing/2014/main" id="{A8EA7E89-7085-DF4F-8CA0-825B45283E50}"/>
              </a:ext>
            </a:extLst>
          </p:cNvPr>
          <p:cNvSpPr/>
          <p:nvPr/>
        </p:nvSpPr>
        <p:spPr>
          <a:xfrm>
            <a:off x="8837808" y="5943600"/>
            <a:ext cx="2868102"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5" name="図 5" descr="2 人の人の握手">
            <a:extLst>
              <a:ext uri="{FF2B5EF4-FFF2-40B4-BE49-F238E27FC236}">
                <a16:creationId xmlns:a16="http://schemas.microsoft.com/office/drawing/2014/main" id="{CDB15E0B-3B8C-694E-A8AB-A66D45868CE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9091" r="13818"/>
          <a:stretch/>
        </p:blipFill>
        <p:spPr>
          <a:xfrm>
            <a:off x="4995737" y="816269"/>
            <a:ext cx="6643779" cy="5225461"/>
          </a:xfrm>
          <a:prstGeom prst="rect">
            <a:avLst/>
          </a:prstGeom>
        </p:spPr>
      </p:pic>
      <p:sp>
        <p:nvSpPr>
          <p:cNvPr id="9" name="三角形 8">
            <a:extLst>
              <a:ext uri="{FF2B5EF4-FFF2-40B4-BE49-F238E27FC236}">
                <a16:creationId xmlns:a16="http://schemas.microsoft.com/office/drawing/2014/main" id="{D7D872EC-6A4A-3742-9ECA-E14AC775BA8A}"/>
              </a:ext>
            </a:extLst>
          </p:cNvPr>
          <p:cNvSpPr/>
          <p:nvPr/>
        </p:nvSpPr>
        <p:spPr>
          <a:xfrm rot="10800000">
            <a:off x="0" y="0"/>
            <a:ext cx="1490417" cy="5549675"/>
          </a:xfrm>
          <a:prstGeom prst="triangle">
            <a:avLst>
              <a:gd name="adj" fmla="val 10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4A21C175-911C-A448-BE0C-C4037DC4B5D9}"/>
              </a:ext>
            </a:extLst>
          </p:cNvPr>
          <p:cNvSpPr>
            <a:spLocks noGrp="1"/>
          </p:cNvSpPr>
          <p:nvPr>
            <p:ph type="ctrTitle"/>
          </p:nvPr>
        </p:nvSpPr>
        <p:spPr>
          <a:xfrm>
            <a:off x="477980" y="1122363"/>
            <a:ext cx="5618019" cy="3204134"/>
          </a:xfrm>
        </p:spPr>
        <p:txBody>
          <a:bodyPr anchor="b">
            <a:normAutofit/>
          </a:bodyPr>
          <a:lstStyle/>
          <a:p>
            <a:pPr algn="l"/>
            <a:r>
              <a:rPr kumimoji="1" lang="ja-JP" altLang="en-US" b="1" dirty="0">
                <a:solidFill>
                  <a:schemeClr val="tx1"/>
                </a:solidFill>
              </a:rPr>
              <a:t>新しい</a:t>
            </a:r>
            <a:r>
              <a:rPr kumimoji="1" lang="en-US" altLang="ja-JP" b="1" dirty="0">
                <a:solidFill>
                  <a:schemeClr val="tx1"/>
                </a:solidFill>
              </a:rPr>
              <a:t/>
            </a:r>
            <a:br>
              <a:rPr kumimoji="1" lang="en-US" altLang="ja-JP" b="1" dirty="0">
                <a:solidFill>
                  <a:schemeClr val="tx1"/>
                </a:solidFill>
              </a:rPr>
            </a:br>
            <a:r>
              <a:rPr kumimoji="1" lang="ja-JP" altLang="en-US" b="1" dirty="0">
                <a:solidFill>
                  <a:schemeClr val="tx1"/>
                </a:solidFill>
              </a:rPr>
              <a:t>国際協力の形と</a:t>
            </a:r>
            <a:r>
              <a:rPr kumimoji="1" lang="en-US" altLang="ja-JP" b="1" dirty="0">
                <a:solidFill>
                  <a:schemeClr val="tx1"/>
                </a:solidFill>
              </a:rPr>
              <a:t/>
            </a:r>
            <a:br>
              <a:rPr kumimoji="1" lang="en-US" altLang="ja-JP" b="1" dirty="0">
                <a:solidFill>
                  <a:schemeClr val="tx1"/>
                </a:solidFill>
              </a:rPr>
            </a:br>
            <a:r>
              <a:rPr lang="ja-JP" altLang="en-US" b="1" dirty="0">
                <a:solidFill>
                  <a:schemeClr val="tx1"/>
                </a:solidFill>
              </a:rPr>
              <a:t>人材育成</a:t>
            </a:r>
            <a:endParaRPr kumimoji="1" lang="ja-JP" altLang="en-US" b="1" dirty="0">
              <a:solidFill>
                <a:schemeClr val="tx1"/>
              </a:solidFill>
            </a:endParaRPr>
          </a:p>
        </p:txBody>
      </p:sp>
    </p:spTree>
    <p:extLst>
      <p:ext uri="{BB962C8B-B14F-4D97-AF65-F5344CB8AC3E}">
        <p14:creationId xmlns:p14="http://schemas.microsoft.com/office/powerpoint/2010/main" val="332839186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8D839C2-76DF-B442-89E6-FDE7B8E3B78C}"/>
              </a:ext>
            </a:extLst>
          </p:cNvPr>
          <p:cNvSpPr>
            <a:spLocks noGrp="1"/>
          </p:cNvSpPr>
          <p:nvPr>
            <p:ph idx="1"/>
          </p:nvPr>
        </p:nvSpPr>
        <p:spPr>
          <a:xfrm>
            <a:off x="838200" y="1181857"/>
            <a:ext cx="10515600" cy="1952037"/>
          </a:xfrm>
        </p:spPr>
        <p:txBody>
          <a:bodyPr>
            <a:normAutofit lnSpcReduction="10000"/>
          </a:bodyPr>
          <a:lstStyle/>
          <a:p>
            <a:pPr marL="0" indent="0">
              <a:buNone/>
            </a:pPr>
            <a:r>
              <a:rPr kumimoji="1" lang="en-US" altLang="ja-JP" sz="3600" dirty="0"/>
              <a:t>①</a:t>
            </a:r>
            <a:r>
              <a:rPr kumimoji="1" lang="ja-JP" altLang="en-US" sz="3600" dirty="0"/>
              <a:t>日本人の学生は、</a:t>
            </a:r>
            <a:r>
              <a:rPr lang="ja-JP" altLang="en-US" sz="3600" dirty="0"/>
              <a:t>開発</a:t>
            </a:r>
            <a:r>
              <a:rPr kumimoji="1" lang="ja-JP" altLang="en-US" sz="3600" dirty="0"/>
              <a:t>途上国や国際情勢など</a:t>
            </a:r>
            <a:endParaRPr kumimoji="1" lang="en-US" altLang="ja-JP" sz="3600" dirty="0"/>
          </a:p>
          <a:p>
            <a:pPr marL="0" indent="0">
              <a:buNone/>
            </a:pPr>
            <a:r>
              <a:rPr lang="ja-JP" altLang="en-US" sz="3600" dirty="0"/>
              <a:t>　</a:t>
            </a:r>
            <a:r>
              <a:rPr kumimoji="1" lang="ja-JP" altLang="en-US" sz="3600" dirty="0"/>
              <a:t>に関して「知る」</a:t>
            </a:r>
            <a:r>
              <a:rPr kumimoji="1" lang="ja-JP" altLang="en-US" sz="3600" b="1" u="sng" dirty="0"/>
              <a:t>機会が少なく</a:t>
            </a:r>
            <a:r>
              <a:rPr kumimoji="1" lang="ja-JP" altLang="en-US" sz="3600" dirty="0"/>
              <a:t>、それらに対</a:t>
            </a:r>
            <a:endParaRPr kumimoji="1" lang="en-US" altLang="ja-JP" sz="3600" dirty="0"/>
          </a:p>
          <a:p>
            <a:pPr marL="0" indent="0">
              <a:buNone/>
            </a:pPr>
            <a:r>
              <a:rPr lang="ja-JP" altLang="en-US" sz="3600" dirty="0"/>
              <a:t>　</a:t>
            </a:r>
            <a:r>
              <a:rPr kumimoji="1" lang="ja-JP" altLang="en-US" sz="3600" dirty="0"/>
              <a:t>する考えが偏っている側面がある</a:t>
            </a:r>
          </a:p>
        </p:txBody>
      </p:sp>
      <p:sp>
        <p:nvSpPr>
          <p:cNvPr id="5" name="矢印: 下 4">
            <a:extLst>
              <a:ext uri="{FF2B5EF4-FFF2-40B4-BE49-F238E27FC236}">
                <a16:creationId xmlns:a16="http://schemas.microsoft.com/office/drawing/2014/main" id="{0A451B7B-58BC-4342-8D97-4CC5196964D8}"/>
              </a:ext>
            </a:extLst>
          </p:cNvPr>
          <p:cNvSpPr/>
          <p:nvPr/>
        </p:nvSpPr>
        <p:spPr>
          <a:xfrm>
            <a:off x="5317365" y="3690670"/>
            <a:ext cx="1557270" cy="72081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a:extLst>
              <a:ext uri="{FF2B5EF4-FFF2-40B4-BE49-F238E27FC236}">
                <a16:creationId xmlns:a16="http://schemas.microsoft.com/office/drawing/2014/main" id="{A98BBB42-3DF0-104B-AC78-76AAAA1C76A4}"/>
              </a:ext>
            </a:extLst>
          </p:cNvPr>
          <p:cNvSpPr txBox="1"/>
          <p:nvPr/>
        </p:nvSpPr>
        <p:spPr>
          <a:xfrm>
            <a:off x="2868200" y="4968257"/>
            <a:ext cx="7020043" cy="720811"/>
          </a:xfrm>
          <a:prstGeom prst="rect">
            <a:avLst/>
          </a:prstGeom>
          <a:noFill/>
        </p:spPr>
        <p:txBody>
          <a:bodyPr wrap="square" rtlCol="0">
            <a:spAutoFit/>
          </a:bodyPr>
          <a:lstStyle/>
          <a:p>
            <a:pPr algn="l"/>
            <a:r>
              <a:rPr lang="ja-JP" altLang="en-US" sz="4000" b="1" u="sng" dirty="0"/>
              <a:t>知る際の学び方に問題がある</a:t>
            </a:r>
          </a:p>
        </p:txBody>
      </p:sp>
    </p:spTree>
    <p:extLst>
      <p:ext uri="{BB962C8B-B14F-4D97-AF65-F5344CB8AC3E}">
        <p14:creationId xmlns:p14="http://schemas.microsoft.com/office/powerpoint/2010/main" val="249467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四角形 32">
            <a:extLst>
              <a:ext uri="{FF2B5EF4-FFF2-40B4-BE49-F238E27FC236}">
                <a16:creationId xmlns:a16="http://schemas.microsoft.com/office/drawing/2014/main" id="{3A06BC0D-73FB-5F4A-B874-5CE29468D0D4}"/>
              </a:ext>
            </a:extLst>
          </p:cNvPr>
          <p:cNvSpPr/>
          <p:nvPr/>
        </p:nvSpPr>
        <p:spPr>
          <a:xfrm flipV="1">
            <a:off x="1145342" y="1696708"/>
            <a:ext cx="2927400" cy="144370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4" name="四角形 33">
            <a:extLst>
              <a:ext uri="{FF2B5EF4-FFF2-40B4-BE49-F238E27FC236}">
                <a16:creationId xmlns:a16="http://schemas.microsoft.com/office/drawing/2014/main" id="{81BCEA53-33C9-8B4E-9925-AD2F603DF2E0}"/>
              </a:ext>
            </a:extLst>
          </p:cNvPr>
          <p:cNvSpPr/>
          <p:nvPr/>
        </p:nvSpPr>
        <p:spPr>
          <a:xfrm flipV="1">
            <a:off x="4072742" y="1696704"/>
            <a:ext cx="361959" cy="1443714"/>
          </a:xfrm>
          <a:prstGeom prst="rect">
            <a:avLst/>
          </a:prstGeom>
          <a:solidFill>
            <a:schemeClr val="accent2">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四角形 34">
            <a:extLst>
              <a:ext uri="{FF2B5EF4-FFF2-40B4-BE49-F238E27FC236}">
                <a16:creationId xmlns:a16="http://schemas.microsoft.com/office/drawing/2014/main" id="{968013D2-69B9-6346-A885-59B007B72D51}"/>
              </a:ext>
            </a:extLst>
          </p:cNvPr>
          <p:cNvSpPr/>
          <p:nvPr/>
        </p:nvSpPr>
        <p:spPr>
          <a:xfrm flipH="1" flipV="1">
            <a:off x="4434701" y="1696701"/>
            <a:ext cx="679421" cy="1443713"/>
          </a:xfrm>
          <a:prstGeom prst="rect">
            <a:avLst/>
          </a:prstGeom>
          <a:solidFill>
            <a:schemeClr val="accent6">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8" name="テキスト ボックス 37">
            <a:extLst>
              <a:ext uri="{FF2B5EF4-FFF2-40B4-BE49-F238E27FC236}">
                <a16:creationId xmlns:a16="http://schemas.microsoft.com/office/drawing/2014/main" id="{E78A7EDF-D24F-B144-A01F-A33EBCFB2982}"/>
              </a:ext>
            </a:extLst>
          </p:cNvPr>
          <p:cNvSpPr txBox="1"/>
          <p:nvPr/>
        </p:nvSpPr>
        <p:spPr>
          <a:xfrm>
            <a:off x="2128712" y="1941519"/>
            <a:ext cx="1133929" cy="95410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2800" dirty="0"/>
              <a:t>①</a:t>
            </a:r>
          </a:p>
          <a:p>
            <a:pPr algn="ctr"/>
            <a:r>
              <a:rPr lang="en-US" altLang="ja-JP" sz="2800" dirty="0"/>
              <a:t>32</a:t>
            </a:r>
            <a:r>
              <a:rPr lang="ja-JP" altLang="en-US" sz="2800" dirty="0"/>
              <a:t>人</a:t>
            </a:r>
            <a:endParaRPr lang="en-US" altLang="ja-JP" sz="2800" dirty="0"/>
          </a:p>
        </p:txBody>
      </p:sp>
      <p:sp>
        <p:nvSpPr>
          <p:cNvPr id="40" name="テキスト ボックス 39">
            <a:extLst>
              <a:ext uri="{FF2B5EF4-FFF2-40B4-BE49-F238E27FC236}">
                <a16:creationId xmlns:a16="http://schemas.microsoft.com/office/drawing/2014/main" id="{6398BF19-6F90-9E4B-9340-1F50F6BEF324}"/>
              </a:ext>
            </a:extLst>
          </p:cNvPr>
          <p:cNvSpPr txBox="1"/>
          <p:nvPr/>
        </p:nvSpPr>
        <p:spPr>
          <a:xfrm>
            <a:off x="3721354" y="708664"/>
            <a:ext cx="1017707" cy="830997"/>
          </a:xfrm>
          <a:prstGeom prst="rect">
            <a:avLst/>
          </a:prstGeom>
          <a:noFill/>
        </p:spPr>
        <p:txBody>
          <a:bodyPr wrap="square" rtlCol="0">
            <a:spAutoFit/>
          </a:bodyPr>
          <a:lstStyle/>
          <a:p>
            <a:pPr algn="ctr"/>
            <a:r>
              <a:rPr lang="en-US" altLang="ja-JP" sz="2400" dirty="0"/>
              <a:t>②</a:t>
            </a:r>
          </a:p>
          <a:p>
            <a:pPr algn="ctr"/>
            <a:r>
              <a:rPr lang="en-US" altLang="ja-JP" sz="2400" dirty="0"/>
              <a:t>4</a:t>
            </a:r>
            <a:r>
              <a:rPr lang="ja-JP" altLang="en-US" sz="2400" dirty="0"/>
              <a:t>人</a:t>
            </a:r>
            <a:endParaRPr lang="en-US" altLang="ja-JP" sz="2400" dirty="0"/>
          </a:p>
        </p:txBody>
      </p:sp>
      <p:sp>
        <p:nvSpPr>
          <p:cNvPr id="42" name="テキスト ボックス 41">
            <a:extLst>
              <a:ext uri="{FF2B5EF4-FFF2-40B4-BE49-F238E27FC236}">
                <a16:creationId xmlns:a16="http://schemas.microsoft.com/office/drawing/2014/main" id="{7B7984B5-4585-794D-AB1E-D336176FBA20}"/>
              </a:ext>
            </a:extLst>
          </p:cNvPr>
          <p:cNvSpPr txBox="1"/>
          <p:nvPr/>
        </p:nvSpPr>
        <p:spPr>
          <a:xfrm>
            <a:off x="4221066" y="2003058"/>
            <a:ext cx="1147323" cy="830997"/>
          </a:xfrm>
          <a:prstGeom prst="rect">
            <a:avLst/>
          </a:prstGeom>
          <a:noFill/>
        </p:spPr>
        <p:txBody>
          <a:bodyPr wrap="square" rtlCol="0">
            <a:spAutoFit/>
          </a:bodyPr>
          <a:lstStyle/>
          <a:p>
            <a:pPr algn="ctr"/>
            <a:r>
              <a:rPr lang="ja-JP" altLang="en-US" sz="2400" dirty="0"/>
              <a:t>③</a:t>
            </a:r>
            <a:endParaRPr lang="en-US" altLang="ja-JP" sz="2400" dirty="0"/>
          </a:p>
          <a:p>
            <a:pPr algn="ctr"/>
            <a:r>
              <a:rPr lang="en-US" altLang="ja-JP" sz="2400" dirty="0"/>
              <a:t>7</a:t>
            </a:r>
            <a:r>
              <a:rPr lang="ja-JP" altLang="en-US" sz="2400" dirty="0"/>
              <a:t>人</a:t>
            </a:r>
            <a:endParaRPr lang="en-US" altLang="ja-JP" sz="2400" dirty="0"/>
          </a:p>
        </p:txBody>
      </p:sp>
      <p:sp>
        <p:nvSpPr>
          <p:cNvPr id="16" name="四角形 15">
            <a:extLst>
              <a:ext uri="{FF2B5EF4-FFF2-40B4-BE49-F238E27FC236}">
                <a16:creationId xmlns:a16="http://schemas.microsoft.com/office/drawing/2014/main" id="{A2C2E98E-5DDA-1049-B65B-257A2E3A1A03}"/>
              </a:ext>
            </a:extLst>
          </p:cNvPr>
          <p:cNvSpPr/>
          <p:nvPr/>
        </p:nvSpPr>
        <p:spPr>
          <a:xfrm flipV="1">
            <a:off x="5114122" y="1696706"/>
            <a:ext cx="719454" cy="1443705"/>
          </a:xfrm>
          <a:prstGeom prst="rect">
            <a:avLst/>
          </a:prstGeom>
          <a:solidFill>
            <a:schemeClr val="accent4">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8" name="テキスト ボックス 17">
            <a:extLst>
              <a:ext uri="{FF2B5EF4-FFF2-40B4-BE49-F238E27FC236}">
                <a16:creationId xmlns:a16="http://schemas.microsoft.com/office/drawing/2014/main" id="{105DF99C-A9EF-F848-A827-E6DF8034D454}"/>
              </a:ext>
            </a:extLst>
          </p:cNvPr>
          <p:cNvSpPr txBox="1"/>
          <p:nvPr/>
        </p:nvSpPr>
        <p:spPr>
          <a:xfrm>
            <a:off x="4943051" y="2003054"/>
            <a:ext cx="1147323" cy="830997"/>
          </a:xfrm>
          <a:prstGeom prst="rect">
            <a:avLst/>
          </a:prstGeom>
          <a:noFill/>
        </p:spPr>
        <p:txBody>
          <a:bodyPr wrap="square" rtlCol="0">
            <a:spAutoFit/>
          </a:bodyPr>
          <a:lstStyle/>
          <a:p>
            <a:pPr algn="ctr"/>
            <a:r>
              <a:rPr lang="en-US" altLang="ja-JP" sz="2400" dirty="0"/>
              <a:t>④</a:t>
            </a:r>
          </a:p>
          <a:p>
            <a:pPr algn="ctr"/>
            <a:r>
              <a:rPr lang="en-US" altLang="ja-JP" sz="2400" dirty="0"/>
              <a:t>8</a:t>
            </a:r>
            <a:r>
              <a:rPr lang="ja-JP" altLang="en-US" sz="2400" dirty="0"/>
              <a:t>人</a:t>
            </a:r>
            <a:endParaRPr lang="en-US" altLang="ja-JP" sz="2400" dirty="0"/>
          </a:p>
        </p:txBody>
      </p:sp>
      <p:sp>
        <p:nvSpPr>
          <p:cNvPr id="21" name="四角形 20">
            <a:extLst>
              <a:ext uri="{FF2B5EF4-FFF2-40B4-BE49-F238E27FC236}">
                <a16:creationId xmlns:a16="http://schemas.microsoft.com/office/drawing/2014/main" id="{D4DAF418-5861-F544-B03F-D12FA37D974A}"/>
              </a:ext>
            </a:extLst>
          </p:cNvPr>
          <p:cNvSpPr/>
          <p:nvPr/>
        </p:nvSpPr>
        <p:spPr>
          <a:xfrm flipV="1">
            <a:off x="5833576" y="1696696"/>
            <a:ext cx="1326959" cy="1443705"/>
          </a:xfrm>
          <a:prstGeom prst="rect">
            <a:avLst/>
          </a:prstGeom>
          <a:solidFill>
            <a:srgbClr val="F8ADE6"/>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a:p>
            <a:pPr algn="ctr"/>
            <a:endParaRPr lang="en-US" altLang="ja-JP" dirty="0"/>
          </a:p>
          <a:p>
            <a:pPr algn="ctr"/>
            <a:endParaRPr lang="en-US" altLang="ja-JP" dirty="0"/>
          </a:p>
          <a:p>
            <a:pPr algn="ctr"/>
            <a:endParaRPr lang="en-US" altLang="ja-JP" dirty="0"/>
          </a:p>
          <a:p>
            <a:pPr algn="ctr"/>
            <a:endParaRPr lang="en-US" altLang="ja-JP" dirty="0"/>
          </a:p>
          <a:p>
            <a:pPr algn="ctr"/>
            <a:endParaRPr lang="en-US" altLang="ja-JP" dirty="0"/>
          </a:p>
          <a:p>
            <a:pPr algn="ctr"/>
            <a:endParaRPr lang="ja-JP" altLang="en-US" dirty="0"/>
          </a:p>
        </p:txBody>
      </p:sp>
      <p:sp>
        <p:nvSpPr>
          <p:cNvPr id="22" name="テキスト ボックス 21">
            <a:extLst>
              <a:ext uri="{FF2B5EF4-FFF2-40B4-BE49-F238E27FC236}">
                <a16:creationId xmlns:a16="http://schemas.microsoft.com/office/drawing/2014/main" id="{65183B00-DF12-2C44-9BE7-AD686AB0BB48}"/>
              </a:ext>
            </a:extLst>
          </p:cNvPr>
          <p:cNvSpPr txBox="1"/>
          <p:nvPr/>
        </p:nvSpPr>
        <p:spPr>
          <a:xfrm>
            <a:off x="5934524" y="2003054"/>
            <a:ext cx="1147323" cy="830997"/>
          </a:xfrm>
          <a:prstGeom prst="rect">
            <a:avLst/>
          </a:prstGeom>
          <a:noFill/>
        </p:spPr>
        <p:txBody>
          <a:bodyPr wrap="square" rtlCol="0">
            <a:spAutoFit/>
          </a:bodyPr>
          <a:lstStyle/>
          <a:p>
            <a:pPr algn="ctr"/>
            <a:r>
              <a:rPr lang="en-US" altLang="ja-JP" sz="2400" dirty="0"/>
              <a:t>⑤</a:t>
            </a:r>
          </a:p>
          <a:p>
            <a:pPr algn="ctr"/>
            <a:r>
              <a:rPr lang="en-US" altLang="ja-JP" sz="2400" dirty="0"/>
              <a:t>17</a:t>
            </a:r>
            <a:r>
              <a:rPr lang="ja-JP" altLang="en-US" sz="2400" dirty="0"/>
              <a:t>人</a:t>
            </a:r>
            <a:endParaRPr lang="en-US" altLang="ja-JP" sz="2400" dirty="0"/>
          </a:p>
        </p:txBody>
      </p:sp>
      <p:sp>
        <p:nvSpPr>
          <p:cNvPr id="23" name="四角形 22">
            <a:extLst>
              <a:ext uri="{FF2B5EF4-FFF2-40B4-BE49-F238E27FC236}">
                <a16:creationId xmlns:a16="http://schemas.microsoft.com/office/drawing/2014/main" id="{64076FB4-DD07-314B-A6DF-3CFDBD3B6E72}"/>
              </a:ext>
            </a:extLst>
          </p:cNvPr>
          <p:cNvSpPr/>
          <p:nvPr/>
        </p:nvSpPr>
        <p:spPr>
          <a:xfrm flipV="1">
            <a:off x="7155105" y="1696695"/>
            <a:ext cx="679421" cy="1443705"/>
          </a:xfrm>
          <a:prstGeom prst="rect">
            <a:avLst/>
          </a:prstGeom>
          <a:solidFill>
            <a:srgbClr val="C26A66"/>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4" name="テキスト ボックス 23">
            <a:extLst>
              <a:ext uri="{FF2B5EF4-FFF2-40B4-BE49-F238E27FC236}">
                <a16:creationId xmlns:a16="http://schemas.microsoft.com/office/drawing/2014/main" id="{5200B104-12EE-D64D-9957-DB61F0BB6475}"/>
              </a:ext>
            </a:extLst>
          </p:cNvPr>
          <p:cNvSpPr txBox="1"/>
          <p:nvPr/>
        </p:nvSpPr>
        <p:spPr>
          <a:xfrm>
            <a:off x="6932210" y="2002846"/>
            <a:ext cx="1147323" cy="830997"/>
          </a:xfrm>
          <a:prstGeom prst="rect">
            <a:avLst/>
          </a:prstGeom>
          <a:noFill/>
        </p:spPr>
        <p:txBody>
          <a:bodyPr wrap="square" rtlCol="0">
            <a:spAutoFit/>
          </a:bodyPr>
          <a:lstStyle/>
          <a:p>
            <a:pPr algn="ctr"/>
            <a:r>
              <a:rPr lang="en-US" altLang="ja-JP" sz="2400" dirty="0"/>
              <a:t>⑥</a:t>
            </a:r>
          </a:p>
          <a:p>
            <a:pPr algn="ctr"/>
            <a:r>
              <a:rPr lang="en-US" altLang="ja-JP" sz="2400" dirty="0"/>
              <a:t>8</a:t>
            </a:r>
            <a:r>
              <a:rPr lang="ja-JP" altLang="en-US" sz="2400" dirty="0"/>
              <a:t>人</a:t>
            </a:r>
            <a:endParaRPr lang="en-US" altLang="ja-JP" sz="2400" dirty="0"/>
          </a:p>
        </p:txBody>
      </p:sp>
      <p:sp>
        <p:nvSpPr>
          <p:cNvPr id="26" name="四角形 25">
            <a:extLst>
              <a:ext uri="{FF2B5EF4-FFF2-40B4-BE49-F238E27FC236}">
                <a16:creationId xmlns:a16="http://schemas.microsoft.com/office/drawing/2014/main" id="{0F5EEF25-8558-4644-9B73-85AFBFD489B4}"/>
              </a:ext>
            </a:extLst>
          </p:cNvPr>
          <p:cNvSpPr/>
          <p:nvPr/>
        </p:nvSpPr>
        <p:spPr>
          <a:xfrm flipV="1">
            <a:off x="7851208" y="1696493"/>
            <a:ext cx="152947" cy="1443705"/>
          </a:xfrm>
          <a:prstGeom prst="rect">
            <a:avLst/>
          </a:prstGeom>
          <a:solidFill>
            <a:schemeClr val="bg1">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8" name="テキスト ボックス 27">
            <a:extLst>
              <a:ext uri="{FF2B5EF4-FFF2-40B4-BE49-F238E27FC236}">
                <a16:creationId xmlns:a16="http://schemas.microsoft.com/office/drawing/2014/main" id="{DCC7512B-F37E-1544-BEE3-FAE6F22B50BD}"/>
              </a:ext>
            </a:extLst>
          </p:cNvPr>
          <p:cNvSpPr txBox="1"/>
          <p:nvPr/>
        </p:nvSpPr>
        <p:spPr>
          <a:xfrm>
            <a:off x="7418827" y="712220"/>
            <a:ext cx="1017707" cy="830997"/>
          </a:xfrm>
          <a:prstGeom prst="rect">
            <a:avLst/>
          </a:prstGeom>
          <a:noFill/>
        </p:spPr>
        <p:txBody>
          <a:bodyPr wrap="square" rtlCol="0">
            <a:spAutoFit/>
          </a:bodyPr>
          <a:lstStyle/>
          <a:p>
            <a:pPr algn="ctr"/>
            <a:r>
              <a:rPr lang="ja-JP" altLang="en-US" sz="2400" dirty="0"/>
              <a:t>⑦</a:t>
            </a:r>
            <a:endParaRPr lang="en-US" altLang="ja-JP" sz="2400" dirty="0"/>
          </a:p>
          <a:p>
            <a:pPr algn="ctr"/>
            <a:r>
              <a:rPr lang="en-US" altLang="ja-JP" sz="2400" dirty="0"/>
              <a:t>2</a:t>
            </a:r>
            <a:r>
              <a:rPr lang="ja-JP" altLang="en-US" sz="2400" dirty="0"/>
              <a:t>人</a:t>
            </a:r>
            <a:endParaRPr lang="en-US" altLang="ja-JP" sz="2400" dirty="0"/>
          </a:p>
        </p:txBody>
      </p:sp>
      <p:cxnSp>
        <p:nvCxnSpPr>
          <p:cNvPr id="44" name="直線矢印コネクタ 43">
            <a:extLst>
              <a:ext uri="{FF2B5EF4-FFF2-40B4-BE49-F238E27FC236}">
                <a16:creationId xmlns:a16="http://schemas.microsoft.com/office/drawing/2014/main" id="{C38900A2-68CD-1B47-BA45-B47B827D5A5F}"/>
              </a:ext>
            </a:extLst>
          </p:cNvPr>
          <p:cNvCxnSpPr>
            <a:cxnSpLocks/>
          </p:cNvCxnSpPr>
          <p:nvPr/>
        </p:nvCxnSpPr>
        <p:spPr>
          <a:xfrm>
            <a:off x="7930528" y="1502211"/>
            <a:ext cx="0" cy="309949"/>
          </a:xfrm>
          <a:prstGeom prst="straightConnector1">
            <a:avLst/>
          </a:prstGeom>
        </p:spPr>
        <p:style>
          <a:lnRef idx="3">
            <a:schemeClr val="dk1"/>
          </a:lnRef>
          <a:fillRef idx="0">
            <a:schemeClr val="dk1"/>
          </a:fillRef>
          <a:effectRef idx="2">
            <a:schemeClr val="dk1"/>
          </a:effectRef>
          <a:fontRef idx="minor">
            <a:schemeClr val="tx1"/>
          </a:fontRef>
        </p:style>
      </p:cxnSp>
      <p:cxnSp>
        <p:nvCxnSpPr>
          <p:cNvPr id="30" name="直線矢印コネクタ 29">
            <a:extLst>
              <a:ext uri="{FF2B5EF4-FFF2-40B4-BE49-F238E27FC236}">
                <a16:creationId xmlns:a16="http://schemas.microsoft.com/office/drawing/2014/main" id="{BFB1AA19-C01F-ED4A-ABAD-0DD57990EE9B}"/>
              </a:ext>
            </a:extLst>
          </p:cNvPr>
          <p:cNvCxnSpPr>
            <a:cxnSpLocks/>
          </p:cNvCxnSpPr>
          <p:nvPr/>
        </p:nvCxnSpPr>
        <p:spPr>
          <a:xfrm>
            <a:off x="4236088" y="1474017"/>
            <a:ext cx="0" cy="309949"/>
          </a:xfrm>
          <a:prstGeom prst="straightConnector1">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62725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50A1C83-E90C-EA4D-B5F9-706A8281DDF4}"/>
              </a:ext>
            </a:extLst>
          </p:cNvPr>
          <p:cNvSpPr>
            <a:spLocks noGrp="1"/>
          </p:cNvSpPr>
          <p:nvPr>
            <p:ph idx="1"/>
          </p:nvPr>
        </p:nvSpPr>
        <p:spPr>
          <a:xfrm>
            <a:off x="291757" y="343243"/>
            <a:ext cx="11900243" cy="5833720"/>
          </a:xfrm>
        </p:spPr>
        <p:txBody>
          <a:bodyPr/>
          <a:lstStyle/>
          <a:p>
            <a:pPr marL="0" indent="0">
              <a:buNone/>
            </a:pPr>
            <a:endParaRPr kumimoji="1" lang="en-US" altLang="ja-JP" dirty="0"/>
          </a:p>
          <a:p>
            <a:pPr marL="0" indent="0">
              <a:buNone/>
            </a:pPr>
            <a:r>
              <a:rPr lang="en-US" altLang="ja-JP" sz="3600" dirty="0"/>
              <a:t>Q1. </a:t>
            </a:r>
            <a:r>
              <a:rPr lang="ja-JP" altLang="en-US" sz="3600" dirty="0"/>
              <a:t>現在、低所得国に暮らす女子の何割が、初等教育を</a:t>
            </a:r>
            <a:endParaRPr lang="en-US" altLang="ja-JP" sz="3600" dirty="0"/>
          </a:p>
          <a:p>
            <a:pPr marL="0" indent="0">
              <a:buNone/>
            </a:pPr>
            <a:r>
              <a:rPr lang="ja-JP" altLang="en-US" sz="3600" dirty="0"/>
              <a:t>　　修了すると思いますか？</a:t>
            </a:r>
            <a:endParaRPr lang="en-US" altLang="ja-JP" sz="3600" dirty="0"/>
          </a:p>
          <a:p>
            <a:pPr marL="0" indent="0">
              <a:buNone/>
            </a:pPr>
            <a:r>
              <a:rPr kumimoji="1" lang="ja-JP" altLang="en-US" sz="3600" dirty="0"/>
              <a:t>　　</a:t>
            </a:r>
            <a:r>
              <a:rPr kumimoji="1" lang="en-US" altLang="ja-JP" sz="3600" dirty="0"/>
              <a:t>①</a:t>
            </a:r>
            <a:r>
              <a:rPr kumimoji="1" lang="ja-JP" altLang="en-US" sz="3600" dirty="0"/>
              <a:t> </a:t>
            </a:r>
            <a:r>
              <a:rPr kumimoji="1" lang="en-US" altLang="ja-JP" sz="3600" dirty="0"/>
              <a:t>20</a:t>
            </a:r>
            <a:r>
              <a:rPr kumimoji="1" lang="ja-JP" altLang="en-US" sz="3600" dirty="0"/>
              <a:t>％　　② </a:t>
            </a:r>
            <a:r>
              <a:rPr kumimoji="1" lang="en-US" altLang="ja-JP" sz="3600" dirty="0"/>
              <a:t>40</a:t>
            </a:r>
            <a:r>
              <a:rPr kumimoji="1" lang="ja-JP" altLang="en-US" sz="3600" dirty="0"/>
              <a:t>％　　</a:t>
            </a:r>
            <a:r>
              <a:rPr kumimoji="1" lang="en-US" altLang="ja-JP" sz="3600" u="sng" dirty="0">
                <a:solidFill>
                  <a:srgbClr val="FF0000"/>
                </a:solidFill>
              </a:rPr>
              <a:t>③</a:t>
            </a:r>
            <a:r>
              <a:rPr lang="en-US" altLang="ja-JP" sz="3600" u="sng" dirty="0">
                <a:solidFill>
                  <a:srgbClr val="FF0000"/>
                </a:solidFill>
              </a:rPr>
              <a:t> </a:t>
            </a:r>
            <a:r>
              <a:rPr kumimoji="1" lang="en-US" altLang="ja-JP" sz="3600" u="sng" dirty="0">
                <a:solidFill>
                  <a:srgbClr val="FF0000"/>
                </a:solidFill>
              </a:rPr>
              <a:t>60</a:t>
            </a:r>
            <a:r>
              <a:rPr kumimoji="1" lang="ja-JP" altLang="en-US" sz="3600" u="sng" dirty="0">
                <a:solidFill>
                  <a:srgbClr val="FF0000"/>
                </a:solidFill>
              </a:rPr>
              <a:t>％</a:t>
            </a:r>
            <a:endParaRPr kumimoji="1" lang="en-US" altLang="ja-JP" sz="3600" u="sng" dirty="0">
              <a:solidFill>
                <a:srgbClr val="FF0000"/>
              </a:solidFill>
            </a:endParaRPr>
          </a:p>
          <a:p>
            <a:pPr marL="0" indent="0">
              <a:buNone/>
            </a:pPr>
            <a:endParaRPr lang="en-US" altLang="ja-JP" dirty="0"/>
          </a:p>
          <a:p>
            <a:pPr marL="0" indent="0">
              <a:buNone/>
            </a:pPr>
            <a:endParaRPr kumimoji="1" lang="ja-JP" altLang="en-US" dirty="0"/>
          </a:p>
        </p:txBody>
      </p:sp>
      <p:pic>
        <p:nvPicPr>
          <p:cNvPr id="4" name="図 4">
            <a:extLst>
              <a:ext uri="{FF2B5EF4-FFF2-40B4-BE49-F238E27FC236}">
                <a16:creationId xmlns:a16="http://schemas.microsoft.com/office/drawing/2014/main" id="{BB018383-7C1A-9A4B-990F-E475EEC2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67" y="2640866"/>
            <a:ext cx="11165066" cy="3536097"/>
          </a:xfrm>
          <a:prstGeom prst="rect">
            <a:avLst/>
          </a:prstGeom>
        </p:spPr>
      </p:pic>
    </p:spTree>
    <p:extLst>
      <p:ext uri="{BB962C8B-B14F-4D97-AF65-F5344CB8AC3E}">
        <p14:creationId xmlns:p14="http://schemas.microsoft.com/office/powerpoint/2010/main" val="26437930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F31FB0-7A18-E149-8510-4AB2D712E557}"/>
              </a:ext>
            </a:extLst>
          </p:cNvPr>
          <p:cNvSpPr>
            <a:spLocks noGrp="1"/>
          </p:cNvSpPr>
          <p:nvPr>
            <p:ph idx="1"/>
          </p:nvPr>
        </p:nvSpPr>
        <p:spPr>
          <a:xfrm>
            <a:off x="305577" y="282222"/>
            <a:ext cx="11886423" cy="6575778"/>
          </a:xfrm>
        </p:spPr>
        <p:txBody>
          <a:bodyPr/>
          <a:lstStyle/>
          <a:p>
            <a:pPr marL="0" indent="0">
              <a:buNone/>
            </a:pPr>
            <a:endParaRPr kumimoji="1" lang="en-US" altLang="ja-JP" dirty="0"/>
          </a:p>
          <a:p>
            <a:pPr marL="0" indent="0">
              <a:buNone/>
            </a:pPr>
            <a:r>
              <a:rPr kumimoji="1" lang="en-US" altLang="ja-JP" sz="3600" dirty="0"/>
              <a:t>Q2.</a:t>
            </a:r>
            <a:r>
              <a:rPr kumimoji="1" lang="ja-JP" altLang="en-US" sz="3600" dirty="0"/>
              <a:t> 世界の人口のうち、極度の貧困状態にある人の割合</a:t>
            </a:r>
            <a:endParaRPr kumimoji="1" lang="en-US" altLang="ja-JP" sz="3600" dirty="0"/>
          </a:p>
          <a:p>
            <a:pPr marL="0" indent="0">
              <a:buNone/>
            </a:pPr>
            <a:r>
              <a:rPr lang="ja-JP" altLang="en-US" sz="3600" dirty="0"/>
              <a:t>　　</a:t>
            </a:r>
            <a:r>
              <a:rPr kumimoji="1" lang="ja-JP" altLang="en-US" sz="3600" dirty="0"/>
              <a:t>は、過去</a:t>
            </a:r>
            <a:r>
              <a:rPr kumimoji="1" lang="en-US" altLang="ja-JP" sz="3600" dirty="0"/>
              <a:t>20</a:t>
            </a:r>
            <a:r>
              <a:rPr kumimoji="1" lang="ja-JP" altLang="en-US" sz="3600" dirty="0"/>
              <a:t>年でどう変わったと思いますか？</a:t>
            </a:r>
            <a:endParaRPr kumimoji="1" lang="en-US" altLang="ja-JP" sz="3600" dirty="0"/>
          </a:p>
          <a:p>
            <a:pPr marL="0" indent="0">
              <a:buNone/>
            </a:pPr>
            <a:r>
              <a:rPr kumimoji="1" lang="ja-JP" altLang="en-US" sz="3600" dirty="0"/>
              <a:t>　　① </a:t>
            </a:r>
            <a:r>
              <a:rPr kumimoji="1" lang="en-US" altLang="ja-JP" sz="3600" dirty="0"/>
              <a:t>2</a:t>
            </a:r>
            <a:r>
              <a:rPr kumimoji="1" lang="ja-JP" altLang="en-US" sz="3600" dirty="0"/>
              <a:t>倍になった　　②ほぼ変わらない　</a:t>
            </a:r>
            <a:endParaRPr kumimoji="1" lang="en-US" altLang="ja-JP" sz="3600" dirty="0"/>
          </a:p>
          <a:p>
            <a:pPr marL="0" indent="0">
              <a:buNone/>
            </a:pPr>
            <a:r>
              <a:rPr lang="ja-JP" altLang="en-US" sz="3600" dirty="0"/>
              <a:t>　</a:t>
            </a:r>
            <a:r>
              <a:rPr kumimoji="1" lang="ja-JP" altLang="en-US" sz="3600" dirty="0"/>
              <a:t>　</a:t>
            </a:r>
            <a:r>
              <a:rPr kumimoji="1" lang="en-US" altLang="ja-JP" sz="3600" u="sng" dirty="0">
                <a:solidFill>
                  <a:srgbClr val="FF0000"/>
                </a:solidFill>
              </a:rPr>
              <a:t>③</a:t>
            </a:r>
            <a:r>
              <a:rPr kumimoji="1" lang="ja-JP" altLang="en-US" sz="3600" u="sng" dirty="0">
                <a:solidFill>
                  <a:srgbClr val="FF0000"/>
                </a:solidFill>
              </a:rPr>
              <a:t>半分になった</a:t>
            </a:r>
          </a:p>
        </p:txBody>
      </p:sp>
      <p:pic>
        <p:nvPicPr>
          <p:cNvPr id="4" name="図 4">
            <a:extLst>
              <a:ext uri="{FF2B5EF4-FFF2-40B4-BE49-F238E27FC236}">
                <a16:creationId xmlns:a16="http://schemas.microsoft.com/office/drawing/2014/main" id="{A69DAE4C-35E5-1E45-9C11-DA8929AD3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51" y="3428999"/>
            <a:ext cx="11027040" cy="3306779"/>
          </a:xfrm>
          <a:prstGeom prst="rect">
            <a:avLst/>
          </a:prstGeom>
        </p:spPr>
      </p:pic>
    </p:spTree>
    <p:extLst>
      <p:ext uri="{BB962C8B-B14F-4D97-AF65-F5344CB8AC3E}">
        <p14:creationId xmlns:p14="http://schemas.microsoft.com/office/powerpoint/2010/main" val="1294058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8A7278-B1E7-CD4E-AA9C-B7B0DD81340F}"/>
              </a:ext>
            </a:extLst>
          </p:cNvPr>
          <p:cNvSpPr>
            <a:spLocks noGrp="1"/>
          </p:cNvSpPr>
          <p:nvPr>
            <p:ph type="title"/>
          </p:nvPr>
        </p:nvSpPr>
        <p:spPr/>
        <p:txBody>
          <a:bodyPr>
            <a:normAutofit/>
          </a:bodyPr>
          <a:lstStyle/>
          <a:p>
            <a:r>
              <a:rPr kumimoji="1" lang="ja-JP" altLang="en-US" sz="4800" b="1" dirty="0"/>
              <a:t>仮説</a:t>
            </a:r>
          </a:p>
        </p:txBody>
      </p:sp>
      <p:sp>
        <p:nvSpPr>
          <p:cNvPr id="3" name="コンテンツ プレースホルダー 2">
            <a:extLst>
              <a:ext uri="{FF2B5EF4-FFF2-40B4-BE49-F238E27FC236}">
                <a16:creationId xmlns:a16="http://schemas.microsoft.com/office/drawing/2014/main" id="{94BAA04C-B50A-4946-B38C-6383C0FEF19F}"/>
              </a:ext>
            </a:extLst>
          </p:cNvPr>
          <p:cNvSpPr>
            <a:spLocks noGrp="1"/>
          </p:cNvSpPr>
          <p:nvPr>
            <p:ph idx="1"/>
          </p:nvPr>
        </p:nvSpPr>
        <p:spPr>
          <a:xfrm>
            <a:off x="677334" y="1502834"/>
            <a:ext cx="11140988" cy="3163712"/>
          </a:xfrm>
        </p:spPr>
        <p:txBody>
          <a:bodyPr>
            <a:noAutofit/>
          </a:bodyPr>
          <a:lstStyle/>
          <a:p>
            <a:pPr marL="0" indent="0">
              <a:buNone/>
            </a:pPr>
            <a:endParaRPr kumimoji="1" lang="en-US" altLang="ja-JP" sz="4000" dirty="0"/>
          </a:p>
          <a:p>
            <a:pPr marL="0" indent="0">
              <a:buNone/>
            </a:pPr>
            <a:endParaRPr lang="en-US" altLang="ja-JP" sz="4000" dirty="0"/>
          </a:p>
          <a:p>
            <a:pPr marL="0" indent="0">
              <a:buNone/>
            </a:pPr>
            <a:r>
              <a:rPr kumimoji="1" lang="en-US" altLang="ja-JP" sz="4000" b="1" dirty="0"/>
              <a:t>②</a:t>
            </a:r>
            <a:r>
              <a:rPr lang="ja-JP" altLang="en-US" sz="4000" b="1" dirty="0"/>
              <a:t>開発</a:t>
            </a:r>
            <a:r>
              <a:rPr kumimoji="1" lang="ja-JP" altLang="en-US" sz="4000" b="1" dirty="0"/>
              <a:t>途上国で支援する</a:t>
            </a:r>
            <a:r>
              <a:rPr kumimoji="1" lang="ja-JP" altLang="en-US" sz="4000" b="1" u="sng" dirty="0"/>
              <a:t>支援者への教育が</a:t>
            </a:r>
            <a:endParaRPr kumimoji="1" lang="en-US" altLang="ja-JP" sz="4000" b="1" u="sng" dirty="0"/>
          </a:p>
          <a:p>
            <a:pPr marL="0" indent="0">
              <a:buNone/>
            </a:pPr>
            <a:r>
              <a:rPr lang="ja-JP" altLang="en-US" sz="4000" b="1" dirty="0"/>
              <a:t>　</a:t>
            </a:r>
            <a:r>
              <a:rPr kumimoji="1" lang="ja-JP" altLang="en-US" sz="4000" b="1" u="sng" dirty="0"/>
              <a:t>不足</a:t>
            </a:r>
            <a:r>
              <a:rPr kumimoji="1" lang="ja-JP" altLang="en-US" sz="4000" b="1" dirty="0"/>
              <a:t>している</a:t>
            </a:r>
          </a:p>
        </p:txBody>
      </p:sp>
    </p:spTree>
    <p:extLst>
      <p:ext uri="{BB962C8B-B14F-4D97-AF65-F5344CB8AC3E}">
        <p14:creationId xmlns:p14="http://schemas.microsoft.com/office/powerpoint/2010/main" val="2343619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3F73AD-E7EE-B944-A409-AF3E5530E568}"/>
              </a:ext>
            </a:extLst>
          </p:cNvPr>
          <p:cNvSpPr>
            <a:spLocks noGrp="1"/>
          </p:cNvSpPr>
          <p:nvPr>
            <p:ph type="title"/>
          </p:nvPr>
        </p:nvSpPr>
        <p:spPr/>
        <p:txBody>
          <a:bodyPr/>
          <a:lstStyle/>
          <a:p>
            <a:r>
              <a:rPr kumimoji="1" lang="ja-JP" altLang="en-US" b="1" dirty="0"/>
              <a:t>仮説②の検証</a:t>
            </a:r>
          </a:p>
        </p:txBody>
      </p:sp>
      <p:sp>
        <p:nvSpPr>
          <p:cNvPr id="3" name="コンテンツ プレースホルダー 2">
            <a:extLst>
              <a:ext uri="{FF2B5EF4-FFF2-40B4-BE49-F238E27FC236}">
                <a16:creationId xmlns:a16="http://schemas.microsoft.com/office/drawing/2014/main" id="{B9A08D74-2FA4-6645-BBA6-9313E47A61EA}"/>
              </a:ext>
            </a:extLst>
          </p:cNvPr>
          <p:cNvSpPr>
            <a:spLocks noGrp="1"/>
          </p:cNvSpPr>
          <p:nvPr>
            <p:ph idx="1"/>
          </p:nvPr>
        </p:nvSpPr>
        <p:spPr>
          <a:xfrm>
            <a:off x="677333" y="2160589"/>
            <a:ext cx="9270999" cy="3880773"/>
          </a:xfrm>
        </p:spPr>
        <p:txBody>
          <a:bodyPr>
            <a:normAutofit/>
          </a:bodyPr>
          <a:lstStyle/>
          <a:p>
            <a:pPr marL="0" indent="0">
              <a:buNone/>
            </a:pPr>
            <a:endParaRPr kumimoji="1" lang="en-US" altLang="ja-JP" sz="4000" dirty="0"/>
          </a:p>
          <a:p>
            <a:pPr marL="0" indent="0">
              <a:buNone/>
            </a:pPr>
            <a:r>
              <a:rPr kumimoji="1" lang="ja-JP" altLang="en-US" sz="4000" dirty="0"/>
              <a:t>経営技術を知らないとやっていけない</a:t>
            </a:r>
            <a:endParaRPr kumimoji="1" lang="en-US" altLang="ja-JP" sz="4000" dirty="0"/>
          </a:p>
          <a:p>
            <a:pPr marL="0" indent="0">
              <a:buNone/>
            </a:pPr>
            <a:endParaRPr lang="en-US" altLang="ja-JP" sz="4000" dirty="0"/>
          </a:p>
          <a:p>
            <a:pPr marL="0" indent="0">
              <a:buNone/>
            </a:pPr>
            <a:r>
              <a:rPr kumimoji="1" lang="ja-JP" altLang="en-US" sz="4000" dirty="0"/>
              <a:t>そのことを知っている人は少ない</a:t>
            </a:r>
          </a:p>
        </p:txBody>
      </p:sp>
    </p:spTree>
    <p:extLst>
      <p:ext uri="{BB962C8B-B14F-4D97-AF65-F5344CB8AC3E}">
        <p14:creationId xmlns:p14="http://schemas.microsoft.com/office/powerpoint/2010/main" val="105127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A8D108C-B024-1644-B013-44ED72341C66}"/>
              </a:ext>
            </a:extLst>
          </p:cNvPr>
          <p:cNvSpPr>
            <a:spLocks noGrp="1"/>
          </p:cNvSpPr>
          <p:nvPr>
            <p:ph idx="1"/>
          </p:nvPr>
        </p:nvSpPr>
        <p:spPr>
          <a:xfrm>
            <a:off x="713081" y="2723444"/>
            <a:ext cx="10765837" cy="1411111"/>
          </a:xfrm>
        </p:spPr>
        <p:txBody>
          <a:bodyPr>
            <a:normAutofit/>
          </a:bodyPr>
          <a:lstStyle/>
          <a:p>
            <a:pPr marL="0" indent="0">
              <a:buNone/>
            </a:pPr>
            <a:r>
              <a:rPr kumimoji="1" lang="en-US" altLang="ja-JP" sz="3600" dirty="0"/>
              <a:t>②</a:t>
            </a:r>
            <a:r>
              <a:rPr lang="ja-JP" altLang="en-US" sz="3600" dirty="0"/>
              <a:t>開発</a:t>
            </a:r>
            <a:r>
              <a:rPr kumimoji="1" lang="ja-JP" altLang="en-US" sz="3600" dirty="0"/>
              <a:t>途上国で支援する支援者への教育が不足</a:t>
            </a:r>
            <a:endParaRPr kumimoji="1" lang="en-US" altLang="ja-JP" sz="3600" dirty="0"/>
          </a:p>
          <a:p>
            <a:pPr marL="0" indent="0">
              <a:buNone/>
            </a:pPr>
            <a:r>
              <a:rPr lang="ja-JP" altLang="en-US" sz="3600" dirty="0"/>
              <a:t>　</a:t>
            </a:r>
            <a:r>
              <a:rPr kumimoji="1" lang="ja-JP" altLang="en-US" sz="3600" dirty="0"/>
              <a:t>している</a:t>
            </a:r>
          </a:p>
        </p:txBody>
      </p:sp>
      <p:sp>
        <p:nvSpPr>
          <p:cNvPr id="5" name="円: 塗りつぶしなし 4">
            <a:extLst>
              <a:ext uri="{FF2B5EF4-FFF2-40B4-BE49-F238E27FC236}">
                <a16:creationId xmlns:a16="http://schemas.microsoft.com/office/drawing/2014/main" id="{6097A49F-E0EA-B149-A258-E2B32A74706F}"/>
              </a:ext>
            </a:extLst>
          </p:cNvPr>
          <p:cNvSpPr/>
          <p:nvPr/>
        </p:nvSpPr>
        <p:spPr>
          <a:xfrm>
            <a:off x="3792477" y="1125477"/>
            <a:ext cx="4607045" cy="4607045"/>
          </a:xfrm>
          <a:prstGeom prst="donut">
            <a:avLst>
              <a:gd name="adj" fmla="val 4406"/>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schemeClr val="tx1"/>
              </a:solidFill>
            </a:endParaRPr>
          </a:p>
        </p:txBody>
      </p:sp>
    </p:spTree>
    <p:extLst>
      <p:ext uri="{BB962C8B-B14F-4D97-AF65-F5344CB8AC3E}">
        <p14:creationId xmlns:p14="http://schemas.microsoft.com/office/powerpoint/2010/main" val="28783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3">
            <a:extLst>
              <a:ext uri="{FF2B5EF4-FFF2-40B4-BE49-F238E27FC236}">
                <a16:creationId xmlns:a16="http://schemas.microsoft.com/office/drawing/2014/main" id="{B1464552-F3F7-0448-810D-1861CB15B1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9196" y="352631"/>
            <a:ext cx="8213607" cy="6152738"/>
          </a:xfrm>
        </p:spPr>
      </p:pic>
    </p:spTree>
    <p:extLst>
      <p:ext uri="{BB962C8B-B14F-4D97-AF65-F5344CB8AC3E}">
        <p14:creationId xmlns:p14="http://schemas.microsoft.com/office/powerpoint/2010/main" val="26979478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FDC102-F8BE-D041-90AE-B0F324AF8245}"/>
              </a:ext>
            </a:extLst>
          </p:cNvPr>
          <p:cNvSpPr>
            <a:spLocks noGrp="1"/>
          </p:cNvSpPr>
          <p:nvPr>
            <p:ph type="title"/>
          </p:nvPr>
        </p:nvSpPr>
        <p:spPr/>
        <p:txBody>
          <a:bodyPr/>
          <a:lstStyle/>
          <a:p>
            <a:r>
              <a:rPr kumimoji="1" lang="ja-JP" altLang="en-US" b="1" dirty="0"/>
              <a:t>結論</a:t>
            </a:r>
          </a:p>
        </p:txBody>
      </p:sp>
      <p:sp>
        <p:nvSpPr>
          <p:cNvPr id="3" name="コンテンツ プレースホルダー 2">
            <a:extLst>
              <a:ext uri="{FF2B5EF4-FFF2-40B4-BE49-F238E27FC236}">
                <a16:creationId xmlns:a16="http://schemas.microsoft.com/office/drawing/2014/main" id="{7FA0E901-C283-3045-AE6C-5EA1265B31A5}"/>
              </a:ext>
            </a:extLst>
          </p:cNvPr>
          <p:cNvSpPr>
            <a:spLocks noGrp="1"/>
          </p:cNvSpPr>
          <p:nvPr>
            <p:ph idx="1"/>
          </p:nvPr>
        </p:nvSpPr>
        <p:spPr>
          <a:xfrm>
            <a:off x="419169" y="2310956"/>
            <a:ext cx="11363822" cy="2342959"/>
          </a:xfrm>
        </p:spPr>
        <p:txBody>
          <a:bodyPr vert="horz" lIns="91440" tIns="45720" rIns="91440" bIns="45720" rtlCol="0" anchor="t">
            <a:normAutofit/>
          </a:bodyPr>
          <a:lstStyle/>
          <a:p>
            <a:pPr marL="0" indent="0">
              <a:buNone/>
            </a:pPr>
            <a:r>
              <a:rPr kumimoji="1" lang="ja-JP" altLang="en-US" sz="4800" dirty="0">
                <a:ea typeface="游ゴシック"/>
              </a:rPr>
              <a:t>「</a:t>
            </a:r>
            <a:r>
              <a:rPr kumimoji="1" lang="ja-JP" altLang="en-US" sz="4800" b="1" u="sng" dirty="0">
                <a:ea typeface="游ゴシック"/>
              </a:rPr>
              <a:t>知る</a:t>
            </a:r>
            <a:r>
              <a:rPr kumimoji="1" lang="ja-JP" altLang="en-US" sz="4800" dirty="0">
                <a:ea typeface="游ゴシック"/>
              </a:rPr>
              <a:t>」</a:t>
            </a:r>
            <a:r>
              <a:rPr lang="ja-JP" altLang="en-US" sz="4800" dirty="0">
                <a:ea typeface="游ゴシック"/>
              </a:rPr>
              <a:t>「</a:t>
            </a:r>
            <a:r>
              <a:rPr lang="ja-JP" altLang="en-US" sz="4800" b="1" u="sng" dirty="0">
                <a:ea typeface="游ゴシック"/>
              </a:rPr>
              <a:t>行動する</a:t>
            </a:r>
            <a:r>
              <a:rPr lang="ja-JP" altLang="en-US" sz="4800" dirty="0">
                <a:ea typeface="游ゴシック"/>
              </a:rPr>
              <a:t>」の２つの側面から　　　　　　　国際協力に対する</a:t>
            </a:r>
            <a:r>
              <a:rPr lang="ja-JP" altLang="en-US" sz="4800" u="sng" dirty="0">
                <a:ea typeface="游ゴシック"/>
              </a:rPr>
              <a:t>意識改革と支援者の　教育</a:t>
            </a:r>
            <a:r>
              <a:rPr lang="ja-JP" altLang="en-US" sz="4800" dirty="0">
                <a:ea typeface="游ゴシック"/>
              </a:rPr>
              <a:t>を行う必要がある</a:t>
            </a:r>
            <a:endParaRPr kumimoji="1" lang="en-US" altLang="ja-JP" sz="4800" dirty="0">
              <a:ea typeface="游ゴシック"/>
            </a:endParaRPr>
          </a:p>
        </p:txBody>
      </p:sp>
    </p:spTree>
    <p:extLst>
      <p:ext uri="{BB962C8B-B14F-4D97-AF65-F5344CB8AC3E}">
        <p14:creationId xmlns:p14="http://schemas.microsoft.com/office/powerpoint/2010/main" val="330883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D6B39D-16AC-CD47-9497-19EEB53118FB}"/>
              </a:ext>
            </a:extLst>
          </p:cNvPr>
          <p:cNvSpPr>
            <a:spLocks noGrp="1"/>
          </p:cNvSpPr>
          <p:nvPr>
            <p:ph type="title"/>
          </p:nvPr>
        </p:nvSpPr>
        <p:spPr/>
        <p:txBody>
          <a:bodyPr/>
          <a:lstStyle/>
          <a:p>
            <a:r>
              <a:rPr kumimoji="1" lang="ja-JP" altLang="en-US" b="1" dirty="0"/>
              <a:t>具体的な解決策①　　「知る」側面</a:t>
            </a:r>
          </a:p>
        </p:txBody>
      </p:sp>
      <p:sp>
        <p:nvSpPr>
          <p:cNvPr id="3" name="コンテンツ プレースホルダー 2">
            <a:extLst>
              <a:ext uri="{FF2B5EF4-FFF2-40B4-BE49-F238E27FC236}">
                <a16:creationId xmlns:a16="http://schemas.microsoft.com/office/drawing/2014/main" id="{1A7CA95E-BAEB-A84D-9C54-2042B3572BCB}"/>
              </a:ext>
            </a:extLst>
          </p:cNvPr>
          <p:cNvSpPr>
            <a:spLocks noGrp="1"/>
          </p:cNvSpPr>
          <p:nvPr>
            <p:ph idx="1"/>
          </p:nvPr>
        </p:nvSpPr>
        <p:spPr>
          <a:xfrm>
            <a:off x="122384" y="1930400"/>
            <a:ext cx="11072341" cy="2641438"/>
          </a:xfrm>
        </p:spPr>
        <p:txBody>
          <a:bodyPr>
            <a:normAutofit/>
          </a:bodyPr>
          <a:lstStyle/>
          <a:p>
            <a:pPr marL="0" indent="0">
              <a:buNone/>
            </a:pPr>
            <a:r>
              <a:rPr kumimoji="1" lang="ja-JP" altLang="en-US" sz="4000" dirty="0"/>
              <a:t>他県の学生と作成中の</a:t>
            </a:r>
            <a:r>
              <a:rPr lang="ja-JP" altLang="en-US" sz="4000" b="1" dirty="0"/>
              <a:t>　　　　　　　　</a:t>
            </a:r>
            <a:r>
              <a:rPr kumimoji="1" lang="ja-JP" altLang="en-US" sz="4000" dirty="0"/>
              <a:t>を活用</a:t>
            </a:r>
            <a:endParaRPr kumimoji="1" lang="en-US" altLang="ja-JP" sz="4000" dirty="0"/>
          </a:p>
          <a:p>
            <a:pPr marL="0" indent="0">
              <a:buNone/>
            </a:pPr>
            <a:r>
              <a:rPr lang="ja-JP" altLang="en-US" sz="4000" dirty="0"/>
              <a:t>→「世界の現状を正しく知る」</a:t>
            </a:r>
            <a:endParaRPr lang="en-US" altLang="ja-JP" sz="4000" dirty="0"/>
          </a:p>
          <a:p>
            <a:pPr marL="0" indent="0">
              <a:buNone/>
            </a:pPr>
            <a:r>
              <a:rPr kumimoji="1" lang="ja-JP" altLang="en-US" sz="4000" dirty="0"/>
              <a:t>　</a:t>
            </a:r>
            <a:r>
              <a:rPr lang="ja-JP" altLang="en-US" sz="4000" dirty="0"/>
              <a:t>「○○地域の現状を知る」</a:t>
            </a:r>
            <a:endParaRPr lang="en-US" altLang="ja-JP" sz="4000" dirty="0"/>
          </a:p>
          <a:p>
            <a:pPr marL="0" indent="0">
              <a:buNone/>
            </a:pPr>
            <a:endParaRPr lang="en-US" altLang="ja-JP" sz="4000" dirty="0"/>
          </a:p>
          <a:p>
            <a:pPr marL="0" indent="0">
              <a:buNone/>
            </a:pPr>
            <a:endParaRPr kumimoji="1" lang="en-US" altLang="ja-JP" dirty="0"/>
          </a:p>
          <a:p>
            <a:pPr marL="0" indent="0">
              <a:buNone/>
            </a:pPr>
            <a:endParaRPr kumimoji="1" lang="ja-JP" altLang="en-US" dirty="0"/>
          </a:p>
        </p:txBody>
      </p:sp>
      <p:sp>
        <p:nvSpPr>
          <p:cNvPr id="6" name="テキスト ボックス 5">
            <a:extLst>
              <a:ext uri="{FF2B5EF4-FFF2-40B4-BE49-F238E27FC236}">
                <a16:creationId xmlns:a16="http://schemas.microsoft.com/office/drawing/2014/main" id="{7442D321-8183-584A-B00F-E3C858C94D54}"/>
              </a:ext>
            </a:extLst>
          </p:cNvPr>
          <p:cNvSpPr txBox="1"/>
          <p:nvPr/>
        </p:nvSpPr>
        <p:spPr>
          <a:xfrm>
            <a:off x="5214722" y="1930400"/>
            <a:ext cx="4920864" cy="707886"/>
          </a:xfrm>
          <a:prstGeom prst="rect">
            <a:avLst/>
          </a:prstGeom>
          <a:noFill/>
        </p:spPr>
        <p:txBody>
          <a:bodyPr wrap="square" rtlCol="0">
            <a:spAutoFit/>
          </a:bodyPr>
          <a:lstStyle/>
          <a:p>
            <a:pPr algn="l"/>
            <a:r>
              <a:rPr lang="ja-JP" altLang="en-US" sz="4000" b="1" dirty="0"/>
              <a:t>プラットフォーム</a:t>
            </a:r>
          </a:p>
        </p:txBody>
      </p:sp>
      <p:sp>
        <p:nvSpPr>
          <p:cNvPr id="5" name="円: 塗りつぶしなし 4">
            <a:extLst>
              <a:ext uri="{FF2B5EF4-FFF2-40B4-BE49-F238E27FC236}">
                <a16:creationId xmlns:a16="http://schemas.microsoft.com/office/drawing/2014/main" id="{F7F86D00-1431-2F42-836C-7005626DC034}"/>
              </a:ext>
            </a:extLst>
          </p:cNvPr>
          <p:cNvSpPr/>
          <p:nvPr/>
        </p:nvSpPr>
        <p:spPr>
          <a:xfrm>
            <a:off x="381001" y="2356556"/>
            <a:ext cx="7182556" cy="2017888"/>
          </a:xfrm>
          <a:prstGeom prst="donut">
            <a:avLst>
              <a:gd name="adj" fmla="val 60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Tree>
    <p:extLst>
      <p:ext uri="{BB962C8B-B14F-4D97-AF65-F5344CB8AC3E}">
        <p14:creationId xmlns:p14="http://schemas.microsoft.com/office/powerpoint/2010/main" val="10210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4">
            <a:extLst>
              <a:ext uri="{FF2B5EF4-FFF2-40B4-BE49-F238E27FC236}">
                <a16:creationId xmlns:a16="http://schemas.microsoft.com/office/drawing/2014/main" id="{6403DB26-6DED-5242-A429-92726E226F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6561" y="977988"/>
            <a:ext cx="6598878" cy="4902024"/>
          </a:xfrm>
        </p:spPr>
      </p:pic>
      <p:sp>
        <p:nvSpPr>
          <p:cNvPr id="6" name="吹き出し: 円形 5">
            <a:extLst>
              <a:ext uri="{FF2B5EF4-FFF2-40B4-BE49-F238E27FC236}">
                <a16:creationId xmlns:a16="http://schemas.microsoft.com/office/drawing/2014/main" id="{397168C5-A89E-EE41-9FD2-659DC8101168}"/>
              </a:ext>
            </a:extLst>
          </p:cNvPr>
          <p:cNvSpPr/>
          <p:nvPr/>
        </p:nvSpPr>
        <p:spPr>
          <a:xfrm>
            <a:off x="7510563" y="453859"/>
            <a:ext cx="4681437" cy="2266917"/>
          </a:xfrm>
          <a:prstGeom prst="wedgeEllipseCallout">
            <a:avLst>
              <a:gd name="adj1" fmla="val -40249"/>
              <a:gd name="adj2" fmla="val 56943"/>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solidFill>
              </a:rPr>
              <a:t>開発途上国のために何かしないと！！</a:t>
            </a:r>
          </a:p>
        </p:txBody>
      </p:sp>
      <p:sp>
        <p:nvSpPr>
          <p:cNvPr id="9" name="思考の吹き出し: 雲形 8">
            <a:extLst>
              <a:ext uri="{FF2B5EF4-FFF2-40B4-BE49-F238E27FC236}">
                <a16:creationId xmlns:a16="http://schemas.microsoft.com/office/drawing/2014/main" id="{D4A11337-CDF6-7945-9CFE-7280D820AC43}"/>
              </a:ext>
            </a:extLst>
          </p:cNvPr>
          <p:cNvSpPr/>
          <p:nvPr/>
        </p:nvSpPr>
        <p:spPr>
          <a:xfrm>
            <a:off x="0" y="2378251"/>
            <a:ext cx="4681437" cy="3043530"/>
          </a:xfrm>
          <a:prstGeom prst="cloudCallout">
            <a:avLst>
              <a:gd name="adj1" fmla="val 61416"/>
              <a:gd name="adj2" fmla="val -764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多分〇〇という問題があるから、△△したらいいんじゃないか</a:t>
            </a:r>
          </a:p>
        </p:txBody>
      </p:sp>
    </p:spTree>
    <p:extLst>
      <p:ext uri="{BB962C8B-B14F-4D97-AF65-F5344CB8AC3E}">
        <p14:creationId xmlns:p14="http://schemas.microsoft.com/office/powerpoint/2010/main" val="64539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D6B39D-16AC-CD47-9497-19EEB53118FB}"/>
              </a:ext>
            </a:extLst>
          </p:cNvPr>
          <p:cNvSpPr>
            <a:spLocks noGrp="1"/>
          </p:cNvSpPr>
          <p:nvPr>
            <p:ph type="title"/>
          </p:nvPr>
        </p:nvSpPr>
        <p:spPr/>
        <p:txBody>
          <a:bodyPr/>
          <a:lstStyle/>
          <a:p>
            <a:r>
              <a:rPr kumimoji="1" lang="ja-JP" altLang="en-US" b="1" dirty="0"/>
              <a:t>具体的な解決策①　　「知る」側面</a:t>
            </a:r>
          </a:p>
        </p:txBody>
      </p:sp>
      <p:sp>
        <p:nvSpPr>
          <p:cNvPr id="3" name="コンテンツ プレースホルダー 2">
            <a:extLst>
              <a:ext uri="{FF2B5EF4-FFF2-40B4-BE49-F238E27FC236}">
                <a16:creationId xmlns:a16="http://schemas.microsoft.com/office/drawing/2014/main" id="{1A7CA95E-BAEB-A84D-9C54-2042B3572BCB}"/>
              </a:ext>
            </a:extLst>
          </p:cNvPr>
          <p:cNvSpPr>
            <a:spLocks noGrp="1"/>
          </p:cNvSpPr>
          <p:nvPr>
            <p:ph idx="1"/>
          </p:nvPr>
        </p:nvSpPr>
        <p:spPr>
          <a:xfrm>
            <a:off x="122384" y="1930400"/>
            <a:ext cx="11072341" cy="2641438"/>
          </a:xfrm>
        </p:spPr>
        <p:txBody>
          <a:bodyPr>
            <a:normAutofit/>
          </a:bodyPr>
          <a:lstStyle/>
          <a:p>
            <a:pPr marL="0" indent="0">
              <a:buNone/>
            </a:pPr>
            <a:r>
              <a:rPr kumimoji="1" lang="ja-JP" altLang="en-US" sz="4000" dirty="0"/>
              <a:t>他県の学生と作成中の</a:t>
            </a:r>
            <a:r>
              <a:rPr kumimoji="1" lang="ja-JP" altLang="en-US" sz="4000" b="1" dirty="0"/>
              <a:t>プラットフォーム</a:t>
            </a:r>
            <a:r>
              <a:rPr kumimoji="1" lang="ja-JP" altLang="en-US" sz="4000" dirty="0"/>
              <a:t>を活用</a:t>
            </a:r>
            <a:endParaRPr kumimoji="1" lang="en-US" altLang="ja-JP" sz="4000" dirty="0"/>
          </a:p>
          <a:p>
            <a:pPr marL="0" indent="0">
              <a:buNone/>
            </a:pPr>
            <a:r>
              <a:rPr lang="ja-JP" altLang="en-US" sz="4000" dirty="0"/>
              <a:t>→「世界の現状を正しく知る」</a:t>
            </a:r>
            <a:endParaRPr lang="en-US" altLang="ja-JP" sz="4000" dirty="0"/>
          </a:p>
          <a:p>
            <a:pPr marL="0" indent="0">
              <a:buNone/>
            </a:pPr>
            <a:r>
              <a:rPr kumimoji="1" lang="ja-JP" altLang="en-US" sz="4000" dirty="0"/>
              <a:t>　</a:t>
            </a:r>
            <a:r>
              <a:rPr lang="ja-JP" altLang="en-US" sz="4000" dirty="0"/>
              <a:t>「○○地域の現状を知る」</a:t>
            </a:r>
            <a:endParaRPr lang="en-US" altLang="ja-JP" sz="4000" dirty="0"/>
          </a:p>
          <a:p>
            <a:pPr marL="0" indent="0">
              <a:buNone/>
            </a:pPr>
            <a:endParaRPr lang="en-US" altLang="ja-JP" sz="4000" dirty="0"/>
          </a:p>
          <a:p>
            <a:pPr marL="0" indent="0">
              <a:buNone/>
            </a:pPr>
            <a:endParaRPr kumimoji="1" lang="en-US" altLang="ja-JP" dirty="0"/>
          </a:p>
          <a:p>
            <a:pPr marL="0" indent="0">
              <a:buNone/>
            </a:pPr>
            <a:endParaRPr kumimoji="1" lang="ja-JP" altLang="en-US" dirty="0"/>
          </a:p>
        </p:txBody>
      </p:sp>
      <p:sp>
        <p:nvSpPr>
          <p:cNvPr id="4" name="テキスト ボックス 3">
            <a:extLst>
              <a:ext uri="{FF2B5EF4-FFF2-40B4-BE49-F238E27FC236}">
                <a16:creationId xmlns:a16="http://schemas.microsoft.com/office/drawing/2014/main" id="{6C0FFB88-8239-3C4F-8CB0-5FDA5287A55E}"/>
              </a:ext>
            </a:extLst>
          </p:cNvPr>
          <p:cNvSpPr txBox="1"/>
          <p:nvPr/>
        </p:nvSpPr>
        <p:spPr>
          <a:xfrm>
            <a:off x="781755" y="4924961"/>
            <a:ext cx="11615009" cy="1446550"/>
          </a:xfrm>
          <a:prstGeom prst="rect">
            <a:avLst/>
          </a:prstGeom>
          <a:noFill/>
        </p:spPr>
        <p:txBody>
          <a:bodyPr wrap="square" rtlCol="0">
            <a:spAutoFit/>
          </a:bodyPr>
          <a:lstStyle/>
          <a:p>
            <a:pPr algn="l"/>
            <a:r>
              <a:rPr lang="ja-JP" altLang="en-US" sz="4400" dirty="0"/>
              <a:t>◎</a:t>
            </a:r>
            <a:r>
              <a:rPr lang="ja-JP" altLang="en-US" sz="4400" u="sng" dirty="0"/>
              <a:t>疑問点の共有</a:t>
            </a:r>
            <a:endParaRPr lang="en-US" altLang="ja-JP" sz="4400" u="sng" dirty="0"/>
          </a:p>
          <a:p>
            <a:pPr algn="l"/>
            <a:r>
              <a:rPr lang="ja-JP" altLang="en-US" sz="4400" dirty="0"/>
              <a:t>　</a:t>
            </a:r>
            <a:r>
              <a:rPr lang="ja-JP" altLang="en-US" sz="4400" u="sng" dirty="0"/>
              <a:t>専門家からの話</a:t>
            </a:r>
          </a:p>
        </p:txBody>
      </p:sp>
      <p:sp>
        <p:nvSpPr>
          <p:cNvPr id="6" name="円: 塗りつぶしなし 5">
            <a:extLst>
              <a:ext uri="{FF2B5EF4-FFF2-40B4-BE49-F238E27FC236}">
                <a16:creationId xmlns:a16="http://schemas.microsoft.com/office/drawing/2014/main" id="{E3B43A0E-3BCF-BF45-90A4-1A29C9FE6F87}"/>
              </a:ext>
            </a:extLst>
          </p:cNvPr>
          <p:cNvSpPr/>
          <p:nvPr/>
        </p:nvSpPr>
        <p:spPr>
          <a:xfrm>
            <a:off x="122385" y="4550911"/>
            <a:ext cx="6450422" cy="2141533"/>
          </a:xfrm>
          <a:prstGeom prst="donut">
            <a:avLst>
              <a:gd name="adj" fmla="val 49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Tree>
    <p:extLst>
      <p:ext uri="{BB962C8B-B14F-4D97-AF65-F5344CB8AC3E}">
        <p14:creationId xmlns:p14="http://schemas.microsoft.com/office/powerpoint/2010/main" val="415540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D6B39D-16AC-CD47-9497-19EEB53118FB}"/>
              </a:ext>
            </a:extLst>
          </p:cNvPr>
          <p:cNvSpPr>
            <a:spLocks noGrp="1"/>
          </p:cNvSpPr>
          <p:nvPr>
            <p:ph type="title"/>
          </p:nvPr>
        </p:nvSpPr>
        <p:spPr/>
        <p:txBody>
          <a:bodyPr/>
          <a:lstStyle/>
          <a:p>
            <a:r>
              <a:rPr kumimoji="1" lang="ja-JP" altLang="en-US" b="1" dirty="0"/>
              <a:t>具体的な解決策①　　「知る」側面</a:t>
            </a:r>
          </a:p>
        </p:txBody>
      </p:sp>
      <p:sp>
        <p:nvSpPr>
          <p:cNvPr id="3" name="コンテンツ プレースホルダー 2">
            <a:extLst>
              <a:ext uri="{FF2B5EF4-FFF2-40B4-BE49-F238E27FC236}">
                <a16:creationId xmlns:a16="http://schemas.microsoft.com/office/drawing/2014/main" id="{1A7CA95E-BAEB-A84D-9C54-2042B3572BCB}"/>
              </a:ext>
            </a:extLst>
          </p:cNvPr>
          <p:cNvSpPr>
            <a:spLocks noGrp="1"/>
          </p:cNvSpPr>
          <p:nvPr>
            <p:ph idx="1"/>
          </p:nvPr>
        </p:nvSpPr>
        <p:spPr>
          <a:xfrm>
            <a:off x="122384" y="1930400"/>
            <a:ext cx="11072341" cy="2641438"/>
          </a:xfrm>
        </p:spPr>
        <p:txBody>
          <a:bodyPr>
            <a:normAutofit/>
          </a:bodyPr>
          <a:lstStyle/>
          <a:p>
            <a:pPr marL="0" indent="0">
              <a:buNone/>
            </a:pPr>
            <a:r>
              <a:rPr kumimoji="1" lang="ja-JP" altLang="en-US" sz="4000" dirty="0"/>
              <a:t>他県の学生と作成中の</a:t>
            </a:r>
            <a:r>
              <a:rPr lang="ja-JP" altLang="en-US" sz="4000" b="1" dirty="0"/>
              <a:t>　　　　　　　　</a:t>
            </a:r>
            <a:r>
              <a:rPr kumimoji="1" lang="ja-JP" altLang="en-US" sz="4000" dirty="0"/>
              <a:t>を活用</a:t>
            </a:r>
            <a:endParaRPr kumimoji="1" lang="en-US" altLang="ja-JP" sz="4000" dirty="0"/>
          </a:p>
          <a:p>
            <a:pPr marL="0" indent="0">
              <a:buNone/>
            </a:pPr>
            <a:r>
              <a:rPr lang="ja-JP" altLang="en-US" sz="4000" dirty="0"/>
              <a:t>→「世界の現状を正しく知る」</a:t>
            </a:r>
            <a:endParaRPr lang="en-US" altLang="ja-JP" sz="4000" dirty="0"/>
          </a:p>
          <a:p>
            <a:pPr marL="0" indent="0">
              <a:buNone/>
            </a:pPr>
            <a:r>
              <a:rPr kumimoji="1" lang="ja-JP" altLang="en-US" sz="4000" dirty="0"/>
              <a:t>　</a:t>
            </a:r>
            <a:r>
              <a:rPr lang="ja-JP" altLang="en-US" sz="4000" dirty="0"/>
              <a:t>「○○地域の現状を知る」</a:t>
            </a:r>
            <a:endParaRPr lang="en-US" altLang="ja-JP" sz="4000" dirty="0"/>
          </a:p>
          <a:p>
            <a:pPr marL="0" indent="0">
              <a:buNone/>
            </a:pPr>
            <a:endParaRPr lang="en-US" altLang="ja-JP" sz="4000" dirty="0"/>
          </a:p>
          <a:p>
            <a:pPr marL="0" indent="0">
              <a:buNone/>
            </a:pPr>
            <a:endParaRPr kumimoji="1" lang="en-US" altLang="ja-JP" dirty="0"/>
          </a:p>
          <a:p>
            <a:pPr marL="0" indent="0">
              <a:buNone/>
            </a:pPr>
            <a:endParaRPr kumimoji="1" lang="ja-JP" altLang="en-US" dirty="0"/>
          </a:p>
        </p:txBody>
      </p:sp>
      <p:sp>
        <p:nvSpPr>
          <p:cNvPr id="6" name="テキスト ボックス 5">
            <a:extLst>
              <a:ext uri="{FF2B5EF4-FFF2-40B4-BE49-F238E27FC236}">
                <a16:creationId xmlns:a16="http://schemas.microsoft.com/office/drawing/2014/main" id="{7442D321-8183-584A-B00F-E3C858C94D54}"/>
              </a:ext>
            </a:extLst>
          </p:cNvPr>
          <p:cNvSpPr txBox="1"/>
          <p:nvPr/>
        </p:nvSpPr>
        <p:spPr>
          <a:xfrm>
            <a:off x="5214722" y="1930400"/>
            <a:ext cx="4920864" cy="707886"/>
          </a:xfrm>
          <a:prstGeom prst="rect">
            <a:avLst/>
          </a:prstGeom>
          <a:noFill/>
        </p:spPr>
        <p:txBody>
          <a:bodyPr wrap="square" rtlCol="0">
            <a:spAutoFit/>
          </a:bodyPr>
          <a:lstStyle/>
          <a:p>
            <a:pPr algn="l"/>
            <a:r>
              <a:rPr lang="ja-JP" altLang="en-US" sz="4000" b="1" dirty="0"/>
              <a:t>プラットフォーム</a:t>
            </a:r>
          </a:p>
        </p:txBody>
      </p:sp>
      <p:sp>
        <p:nvSpPr>
          <p:cNvPr id="5" name="円: 塗りつぶしなし 4">
            <a:extLst>
              <a:ext uri="{FF2B5EF4-FFF2-40B4-BE49-F238E27FC236}">
                <a16:creationId xmlns:a16="http://schemas.microsoft.com/office/drawing/2014/main" id="{F7F86D00-1431-2F42-836C-7005626DC034}"/>
              </a:ext>
            </a:extLst>
          </p:cNvPr>
          <p:cNvSpPr/>
          <p:nvPr/>
        </p:nvSpPr>
        <p:spPr>
          <a:xfrm>
            <a:off x="381001" y="2356556"/>
            <a:ext cx="7182556" cy="2017888"/>
          </a:xfrm>
          <a:prstGeom prst="donut">
            <a:avLst>
              <a:gd name="adj" fmla="val 60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4" name="テキスト ボックス 3">
            <a:extLst>
              <a:ext uri="{FF2B5EF4-FFF2-40B4-BE49-F238E27FC236}">
                <a16:creationId xmlns:a16="http://schemas.microsoft.com/office/drawing/2014/main" id="{2D7AFE50-359F-FF4E-8EC5-AB2E6D07A3AC}"/>
              </a:ext>
            </a:extLst>
          </p:cNvPr>
          <p:cNvSpPr txBox="1"/>
          <p:nvPr/>
        </p:nvSpPr>
        <p:spPr>
          <a:xfrm>
            <a:off x="576991" y="4997994"/>
            <a:ext cx="11615009" cy="13234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sz="4000" dirty="0"/>
              <a:t>◎知っていることや疑問点の共有</a:t>
            </a:r>
            <a:endParaRPr lang="en-US" altLang="ja-JP" sz="4000" dirty="0"/>
          </a:p>
          <a:p>
            <a:pPr algn="l"/>
            <a:r>
              <a:rPr lang="ja-JP" altLang="en-US" sz="4000" dirty="0"/>
              <a:t>　専門家や研究者から話を聞く</a:t>
            </a:r>
          </a:p>
        </p:txBody>
      </p:sp>
    </p:spTree>
    <p:extLst>
      <p:ext uri="{BB962C8B-B14F-4D97-AF65-F5344CB8AC3E}">
        <p14:creationId xmlns:p14="http://schemas.microsoft.com/office/powerpoint/2010/main" val="892141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07DF61-A07C-DB4E-A488-E0FCD331A8D9}"/>
              </a:ext>
            </a:extLst>
          </p:cNvPr>
          <p:cNvSpPr>
            <a:spLocks noGrp="1"/>
          </p:cNvSpPr>
          <p:nvPr>
            <p:ph type="title"/>
          </p:nvPr>
        </p:nvSpPr>
        <p:spPr>
          <a:xfrm>
            <a:off x="838200" y="741421"/>
            <a:ext cx="10515600" cy="1325563"/>
          </a:xfrm>
        </p:spPr>
        <p:txBody>
          <a:bodyPr/>
          <a:lstStyle/>
          <a:p>
            <a:r>
              <a:rPr kumimoji="1" lang="ja-JP" altLang="en-US" b="1"/>
              <a:t>具体的な解決策②    「行動する」側面</a:t>
            </a:r>
            <a:endParaRPr kumimoji="1" lang="ja-JP" altLang="en-US" b="1" dirty="0"/>
          </a:p>
        </p:txBody>
      </p:sp>
      <p:sp>
        <p:nvSpPr>
          <p:cNvPr id="3" name="コンテンツ プレースホルダー 2">
            <a:extLst>
              <a:ext uri="{FF2B5EF4-FFF2-40B4-BE49-F238E27FC236}">
                <a16:creationId xmlns:a16="http://schemas.microsoft.com/office/drawing/2014/main" id="{069FFDFC-F8BF-2D4E-84BE-BD3338F8D54A}"/>
              </a:ext>
            </a:extLst>
          </p:cNvPr>
          <p:cNvSpPr>
            <a:spLocks noGrp="1"/>
          </p:cNvSpPr>
          <p:nvPr>
            <p:ph idx="1"/>
          </p:nvPr>
        </p:nvSpPr>
        <p:spPr>
          <a:xfrm>
            <a:off x="625618" y="2958964"/>
            <a:ext cx="10940764" cy="1795591"/>
          </a:xfrm>
        </p:spPr>
        <p:txBody>
          <a:bodyPr>
            <a:normAutofit lnSpcReduction="10000"/>
          </a:bodyPr>
          <a:lstStyle/>
          <a:p>
            <a:pPr marL="0" indent="0" algn="ctr">
              <a:buNone/>
            </a:pPr>
            <a:r>
              <a:rPr kumimoji="1" lang="ja-JP" altLang="en-US" sz="4000" dirty="0"/>
              <a:t>実際に現地に行って社会問題解決に挑戦したい人々が、手軽に現地でのノウハウを</a:t>
            </a:r>
            <a:r>
              <a:rPr lang="ja-JP" altLang="en-US" sz="4000" dirty="0"/>
              <a:t>　　　　　</a:t>
            </a:r>
            <a:r>
              <a:rPr kumimoji="1" lang="ja-JP" altLang="en-US" sz="4000" dirty="0"/>
              <a:t>学べるシステムを作る</a:t>
            </a:r>
            <a:endParaRPr kumimoji="1" lang="en-US" altLang="ja-JP" sz="4000" dirty="0"/>
          </a:p>
          <a:p>
            <a:pPr marL="0" indent="0">
              <a:buNone/>
            </a:pPr>
            <a:endParaRPr kumimoji="1" lang="ja-JP" altLang="en-US" dirty="0"/>
          </a:p>
        </p:txBody>
      </p:sp>
    </p:spTree>
    <p:extLst>
      <p:ext uri="{BB962C8B-B14F-4D97-AF65-F5344CB8AC3E}">
        <p14:creationId xmlns:p14="http://schemas.microsoft.com/office/powerpoint/2010/main" val="3433094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07DF61-A07C-DB4E-A488-E0FCD331A8D9}"/>
              </a:ext>
            </a:extLst>
          </p:cNvPr>
          <p:cNvSpPr>
            <a:spLocks noGrp="1"/>
          </p:cNvSpPr>
          <p:nvPr>
            <p:ph type="title"/>
          </p:nvPr>
        </p:nvSpPr>
        <p:spPr/>
        <p:txBody>
          <a:bodyPr/>
          <a:lstStyle/>
          <a:p>
            <a:r>
              <a:rPr kumimoji="1" lang="ja-JP" altLang="en-US" b="1" dirty="0"/>
              <a:t>具体的な解決策②    「行動する」側面</a:t>
            </a:r>
          </a:p>
        </p:txBody>
      </p:sp>
      <p:sp>
        <p:nvSpPr>
          <p:cNvPr id="3" name="コンテンツ プレースホルダー 2">
            <a:extLst>
              <a:ext uri="{FF2B5EF4-FFF2-40B4-BE49-F238E27FC236}">
                <a16:creationId xmlns:a16="http://schemas.microsoft.com/office/drawing/2014/main" id="{069FFDFC-F8BF-2D4E-84BE-BD3338F8D54A}"/>
              </a:ext>
            </a:extLst>
          </p:cNvPr>
          <p:cNvSpPr>
            <a:spLocks noGrp="1"/>
          </p:cNvSpPr>
          <p:nvPr>
            <p:ph idx="1"/>
          </p:nvPr>
        </p:nvSpPr>
        <p:spPr>
          <a:xfrm>
            <a:off x="700903" y="1877112"/>
            <a:ext cx="10940764" cy="1795591"/>
          </a:xfrm>
        </p:spPr>
        <p:txBody>
          <a:bodyPr>
            <a:normAutofit lnSpcReduction="10000"/>
          </a:bodyPr>
          <a:lstStyle/>
          <a:p>
            <a:pPr marL="0" indent="0" algn="ctr">
              <a:buNone/>
            </a:pPr>
            <a:r>
              <a:rPr kumimoji="1" lang="ja-JP" altLang="en-US" sz="4000" dirty="0"/>
              <a:t>実際に現地に行って社会問題解決に挑戦したい人々が、手軽に現地でのノウハウを</a:t>
            </a:r>
            <a:r>
              <a:rPr lang="ja-JP" altLang="en-US" sz="4000" dirty="0"/>
              <a:t>　　　　　</a:t>
            </a:r>
            <a:r>
              <a:rPr kumimoji="1" lang="ja-JP" altLang="en-US" sz="4000" dirty="0"/>
              <a:t>学べる場を提供</a:t>
            </a:r>
            <a:endParaRPr kumimoji="1" lang="en-US" altLang="ja-JP" sz="4000" dirty="0"/>
          </a:p>
          <a:p>
            <a:pPr marL="0" indent="0">
              <a:buNone/>
            </a:pPr>
            <a:endParaRPr kumimoji="1" lang="ja-JP" altLang="en-US" dirty="0"/>
          </a:p>
        </p:txBody>
      </p:sp>
      <p:sp>
        <p:nvSpPr>
          <p:cNvPr id="4" name="矢印: 下 3">
            <a:extLst>
              <a:ext uri="{FF2B5EF4-FFF2-40B4-BE49-F238E27FC236}">
                <a16:creationId xmlns:a16="http://schemas.microsoft.com/office/drawing/2014/main" id="{7871AC6C-797A-0942-B446-1AC889C16DD5}"/>
              </a:ext>
            </a:extLst>
          </p:cNvPr>
          <p:cNvSpPr/>
          <p:nvPr/>
        </p:nvSpPr>
        <p:spPr>
          <a:xfrm>
            <a:off x="5317365" y="3905960"/>
            <a:ext cx="1557270" cy="72081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a:extLst>
              <a:ext uri="{FF2B5EF4-FFF2-40B4-BE49-F238E27FC236}">
                <a16:creationId xmlns:a16="http://schemas.microsoft.com/office/drawing/2014/main" id="{273D9F3D-AE41-2242-8826-35056D5CC3E9}"/>
              </a:ext>
            </a:extLst>
          </p:cNvPr>
          <p:cNvSpPr txBox="1"/>
          <p:nvPr/>
        </p:nvSpPr>
        <p:spPr>
          <a:xfrm>
            <a:off x="700902" y="4890692"/>
            <a:ext cx="11491097" cy="1323439"/>
          </a:xfrm>
          <a:prstGeom prst="rect">
            <a:avLst/>
          </a:prstGeom>
          <a:noFill/>
        </p:spPr>
        <p:txBody>
          <a:bodyPr wrap="square" rtlCol="0">
            <a:spAutoFit/>
          </a:bodyPr>
          <a:lstStyle/>
          <a:p>
            <a:pPr algn="ctr"/>
            <a:r>
              <a:rPr lang="ja-JP" altLang="en-US" sz="4000" dirty="0"/>
              <a:t>支援者の知識不足で逆効果の支援をしてしまう、現地にとって不利益になるなどの問題を解決</a:t>
            </a:r>
          </a:p>
        </p:txBody>
      </p:sp>
    </p:spTree>
    <p:extLst>
      <p:ext uri="{BB962C8B-B14F-4D97-AF65-F5344CB8AC3E}">
        <p14:creationId xmlns:p14="http://schemas.microsoft.com/office/powerpoint/2010/main" val="1688818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9702D5-121B-3248-8A7E-CC5835F7FD1F}"/>
              </a:ext>
            </a:extLst>
          </p:cNvPr>
          <p:cNvSpPr>
            <a:spLocks noGrp="1"/>
          </p:cNvSpPr>
          <p:nvPr>
            <p:ph type="title"/>
          </p:nvPr>
        </p:nvSpPr>
        <p:spPr>
          <a:xfrm>
            <a:off x="838200" y="365126"/>
            <a:ext cx="5614773" cy="707780"/>
          </a:xfrm>
        </p:spPr>
        <p:txBody>
          <a:bodyPr>
            <a:normAutofit/>
          </a:bodyPr>
          <a:lstStyle/>
          <a:p>
            <a:r>
              <a:rPr kumimoji="1" lang="ja-JP" altLang="en-US" sz="4000" b="1" dirty="0"/>
              <a:t>＜システムの理想像＞</a:t>
            </a:r>
          </a:p>
        </p:txBody>
      </p:sp>
      <p:sp>
        <p:nvSpPr>
          <p:cNvPr id="3" name="コンテンツ プレースホルダー 2">
            <a:extLst>
              <a:ext uri="{FF2B5EF4-FFF2-40B4-BE49-F238E27FC236}">
                <a16:creationId xmlns:a16="http://schemas.microsoft.com/office/drawing/2014/main" id="{B1ACF7B9-DF49-1549-91D9-17E1EABAC7FB}"/>
              </a:ext>
            </a:extLst>
          </p:cNvPr>
          <p:cNvSpPr>
            <a:spLocks noGrp="1"/>
          </p:cNvSpPr>
          <p:nvPr>
            <p:ph idx="1"/>
          </p:nvPr>
        </p:nvSpPr>
        <p:spPr>
          <a:xfrm>
            <a:off x="357659" y="1824250"/>
            <a:ext cx="11158151" cy="1292971"/>
          </a:xfrm>
        </p:spPr>
        <p:txBody>
          <a:bodyPr>
            <a:normAutofit lnSpcReduction="10000"/>
          </a:bodyPr>
          <a:lstStyle/>
          <a:p>
            <a:pPr marL="0" indent="0" algn="ctr">
              <a:buNone/>
            </a:pPr>
            <a:r>
              <a:rPr kumimoji="1" lang="ja-JP" altLang="en-US" sz="4000" dirty="0"/>
              <a:t>正しい知識を持った上で、現地での活動経験を持つ人が増える</a:t>
            </a:r>
            <a:endParaRPr lang="en-US" altLang="ja-JP" dirty="0"/>
          </a:p>
          <a:p>
            <a:pPr marL="0" indent="0">
              <a:buNone/>
            </a:pPr>
            <a:endParaRPr kumimoji="1" lang="ja-JP" altLang="en-US" dirty="0"/>
          </a:p>
        </p:txBody>
      </p:sp>
      <p:sp>
        <p:nvSpPr>
          <p:cNvPr id="6" name="矢印: 下 5">
            <a:extLst>
              <a:ext uri="{FF2B5EF4-FFF2-40B4-BE49-F238E27FC236}">
                <a16:creationId xmlns:a16="http://schemas.microsoft.com/office/drawing/2014/main" id="{6C4527C6-88A6-8449-B0E2-194E232648D5}"/>
              </a:ext>
            </a:extLst>
          </p:cNvPr>
          <p:cNvSpPr/>
          <p:nvPr/>
        </p:nvSpPr>
        <p:spPr>
          <a:xfrm>
            <a:off x="5042771" y="3454830"/>
            <a:ext cx="1557270" cy="72081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7" name="テキスト ボックス 6">
            <a:extLst>
              <a:ext uri="{FF2B5EF4-FFF2-40B4-BE49-F238E27FC236}">
                <a16:creationId xmlns:a16="http://schemas.microsoft.com/office/drawing/2014/main" id="{F2D08ED8-C28C-224B-A08B-20B155392ED2}"/>
              </a:ext>
            </a:extLst>
          </p:cNvPr>
          <p:cNvSpPr txBox="1"/>
          <p:nvPr/>
        </p:nvSpPr>
        <p:spPr>
          <a:xfrm>
            <a:off x="548766" y="4561424"/>
            <a:ext cx="11472036" cy="1323439"/>
          </a:xfrm>
          <a:prstGeom prst="rect">
            <a:avLst/>
          </a:prstGeom>
          <a:noFill/>
        </p:spPr>
        <p:txBody>
          <a:bodyPr wrap="square" rtlCol="0">
            <a:spAutoFit/>
          </a:bodyPr>
          <a:lstStyle/>
          <a:p>
            <a:pPr algn="ctr"/>
            <a:r>
              <a:rPr lang="ja-JP" altLang="en-US" sz="4000" dirty="0"/>
              <a:t>その経験を活かして、世界中で様々な社会問題の解決にアプローチできる人材が増える</a:t>
            </a:r>
          </a:p>
        </p:txBody>
      </p:sp>
    </p:spTree>
    <p:extLst>
      <p:ext uri="{BB962C8B-B14F-4D97-AF65-F5344CB8AC3E}">
        <p14:creationId xmlns:p14="http://schemas.microsoft.com/office/powerpoint/2010/main" val="349191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BD5C4B-C923-D044-809D-8076D79D86C0}"/>
              </a:ext>
            </a:extLst>
          </p:cNvPr>
          <p:cNvSpPr>
            <a:spLocks noGrp="1"/>
          </p:cNvSpPr>
          <p:nvPr>
            <p:ph type="title"/>
          </p:nvPr>
        </p:nvSpPr>
        <p:spPr>
          <a:xfrm>
            <a:off x="326081" y="244990"/>
            <a:ext cx="7722899" cy="973524"/>
          </a:xfrm>
        </p:spPr>
        <p:txBody>
          <a:bodyPr>
            <a:normAutofit/>
          </a:bodyPr>
          <a:lstStyle/>
          <a:p>
            <a:r>
              <a:rPr kumimoji="1" lang="ja-JP" altLang="en-US" sz="4000" b="1" dirty="0"/>
              <a:t>＜具体的な方針＞</a:t>
            </a:r>
          </a:p>
        </p:txBody>
      </p:sp>
      <p:sp>
        <p:nvSpPr>
          <p:cNvPr id="3" name="コンテンツ プレースホルダー 2">
            <a:extLst>
              <a:ext uri="{FF2B5EF4-FFF2-40B4-BE49-F238E27FC236}">
                <a16:creationId xmlns:a16="http://schemas.microsoft.com/office/drawing/2014/main" id="{1109F8C7-C374-DB4F-A462-DC1EAD6A4A3A}"/>
              </a:ext>
            </a:extLst>
          </p:cNvPr>
          <p:cNvSpPr>
            <a:spLocks noGrp="1"/>
          </p:cNvSpPr>
          <p:nvPr>
            <p:ph idx="1"/>
          </p:nvPr>
        </p:nvSpPr>
        <p:spPr>
          <a:xfrm>
            <a:off x="127000" y="1477963"/>
            <a:ext cx="11865919" cy="5000782"/>
          </a:xfrm>
        </p:spPr>
        <p:txBody>
          <a:bodyPr>
            <a:noAutofit/>
          </a:bodyPr>
          <a:lstStyle/>
          <a:p>
            <a:r>
              <a:rPr kumimoji="1" lang="ja-JP" altLang="en-US" sz="4000" dirty="0"/>
              <a:t>現地での活動経験のある方、社会起業家の方に講師登録してもらう</a:t>
            </a:r>
            <a:endParaRPr kumimoji="1" lang="en-US" altLang="ja-JP" sz="4000" dirty="0"/>
          </a:p>
          <a:p>
            <a:endParaRPr lang="en-US" altLang="ja-JP" sz="4000" dirty="0"/>
          </a:p>
          <a:p>
            <a:endParaRPr kumimoji="1" lang="en-US" altLang="ja-JP" sz="4000" dirty="0"/>
          </a:p>
          <a:p>
            <a:endParaRPr lang="en-US" altLang="ja-JP" sz="4000" dirty="0"/>
          </a:p>
          <a:p>
            <a:endParaRPr kumimoji="1" lang="en-US" altLang="ja-JP" sz="4000" dirty="0"/>
          </a:p>
          <a:p>
            <a:r>
              <a:rPr lang="ja-JP" altLang="en-US" sz="4000" dirty="0"/>
              <a:t>現地の団体の紹介</a:t>
            </a:r>
            <a:endParaRPr kumimoji="1" lang="en-US" altLang="ja-JP" sz="4000" dirty="0"/>
          </a:p>
          <a:p>
            <a:endParaRPr lang="en-US" altLang="ja-JP" sz="4000" dirty="0"/>
          </a:p>
          <a:p>
            <a:endParaRPr kumimoji="1" lang="en-US" altLang="ja-JP" sz="4000" dirty="0"/>
          </a:p>
          <a:p>
            <a:endParaRPr lang="en-US" altLang="ja-JP" sz="4000" dirty="0"/>
          </a:p>
          <a:p>
            <a:endParaRPr kumimoji="1" lang="en-US" altLang="ja-JP" sz="4000" dirty="0"/>
          </a:p>
          <a:p>
            <a:endParaRPr kumimoji="1" lang="en-US" altLang="ja-JP" sz="4000" dirty="0"/>
          </a:p>
          <a:p>
            <a:pPr marL="0" indent="0">
              <a:buNone/>
            </a:pPr>
            <a:endParaRPr lang="en-US" altLang="ja-JP" sz="4000" dirty="0"/>
          </a:p>
          <a:p>
            <a:pPr marL="0" indent="0">
              <a:buNone/>
            </a:pPr>
            <a:r>
              <a:rPr lang="ja-JP" altLang="en-US" sz="4000" dirty="0"/>
              <a:t>　　　　　　</a:t>
            </a:r>
            <a:endParaRPr lang="en-US" altLang="ja-JP" sz="4000" dirty="0"/>
          </a:p>
          <a:p>
            <a:pPr marL="0" indent="0">
              <a:buNone/>
            </a:pPr>
            <a:r>
              <a:rPr kumimoji="1" lang="ja-JP" altLang="en-US" sz="4000" dirty="0"/>
              <a:t>　　　　</a:t>
            </a:r>
            <a:endParaRPr kumimoji="1" lang="en-US" altLang="ja-JP" sz="4000" dirty="0"/>
          </a:p>
          <a:p>
            <a:endParaRPr lang="en-US" altLang="ja-JP" sz="4000" dirty="0"/>
          </a:p>
        </p:txBody>
      </p:sp>
      <p:sp>
        <p:nvSpPr>
          <p:cNvPr id="4" name="テキスト ボックス 3">
            <a:extLst>
              <a:ext uri="{FF2B5EF4-FFF2-40B4-BE49-F238E27FC236}">
                <a16:creationId xmlns:a16="http://schemas.microsoft.com/office/drawing/2014/main" id="{4A7F4A2E-1B50-C042-8EC5-04AE6CAF8079}"/>
              </a:ext>
            </a:extLst>
          </p:cNvPr>
          <p:cNvSpPr txBox="1"/>
          <p:nvPr/>
        </p:nvSpPr>
        <p:spPr>
          <a:xfrm>
            <a:off x="5139267" y="3323335"/>
            <a:ext cx="6925733" cy="707886"/>
          </a:xfrm>
          <a:prstGeom prst="rect">
            <a:avLst/>
          </a:prstGeom>
          <a:noFill/>
        </p:spPr>
        <p:txBody>
          <a:bodyPr wrap="square" rtlCol="0">
            <a:spAutoFit/>
          </a:bodyPr>
          <a:lstStyle/>
          <a:p>
            <a:pPr algn="l"/>
            <a:r>
              <a:rPr lang="ja-JP" altLang="en-US" sz="4000" dirty="0"/>
              <a:t>特定の地域（専門的）</a:t>
            </a:r>
          </a:p>
        </p:txBody>
      </p:sp>
      <p:sp>
        <p:nvSpPr>
          <p:cNvPr id="5" name="テキスト ボックス 4">
            <a:extLst>
              <a:ext uri="{FF2B5EF4-FFF2-40B4-BE49-F238E27FC236}">
                <a16:creationId xmlns:a16="http://schemas.microsoft.com/office/drawing/2014/main" id="{A6FCC629-0571-A640-8ABA-B7D4E36084BA}"/>
              </a:ext>
            </a:extLst>
          </p:cNvPr>
          <p:cNvSpPr txBox="1"/>
          <p:nvPr/>
        </p:nvSpPr>
        <p:spPr>
          <a:xfrm>
            <a:off x="3132018" y="4290670"/>
            <a:ext cx="6477648" cy="707886"/>
          </a:xfrm>
          <a:prstGeom prst="rect">
            <a:avLst/>
          </a:prstGeom>
          <a:noFill/>
        </p:spPr>
        <p:txBody>
          <a:bodyPr wrap="square" rtlCol="0">
            <a:spAutoFit/>
          </a:bodyPr>
          <a:lstStyle/>
          <a:p>
            <a:pPr algn="l"/>
            <a:r>
              <a:rPr kumimoji="1" lang="ja-JP" altLang="en-US" sz="4000" dirty="0"/>
              <a:t>経営やビジネス</a:t>
            </a:r>
            <a:endParaRPr lang="ja-JP" altLang="en-US" sz="4000" dirty="0"/>
          </a:p>
        </p:txBody>
      </p:sp>
      <p:sp>
        <p:nvSpPr>
          <p:cNvPr id="6" name="テキスト ボックス 5">
            <a:extLst>
              <a:ext uri="{FF2B5EF4-FFF2-40B4-BE49-F238E27FC236}">
                <a16:creationId xmlns:a16="http://schemas.microsoft.com/office/drawing/2014/main" id="{8D3B4437-991C-1E4C-8734-61D1F381E7B4}"/>
              </a:ext>
            </a:extLst>
          </p:cNvPr>
          <p:cNvSpPr txBox="1"/>
          <p:nvPr/>
        </p:nvSpPr>
        <p:spPr>
          <a:xfrm>
            <a:off x="992961" y="3283518"/>
            <a:ext cx="3489145" cy="707886"/>
          </a:xfrm>
          <a:prstGeom prst="rect">
            <a:avLst/>
          </a:prstGeom>
          <a:noFill/>
          <a:ln>
            <a:solidFill>
              <a:schemeClr val="bg1"/>
            </a:solidFill>
          </a:ln>
        </p:spPr>
        <p:txBody>
          <a:bodyPr wrap="square" rtlCol="0">
            <a:spAutoFit/>
          </a:bodyPr>
          <a:lstStyle/>
          <a:p>
            <a:pPr algn="l"/>
            <a:r>
              <a:rPr lang="ja-JP" altLang="en-US" sz="4000" dirty="0"/>
              <a:t>一般的な支援</a:t>
            </a:r>
          </a:p>
        </p:txBody>
      </p:sp>
    </p:spTree>
    <p:extLst>
      <p:ext uri="{BB962C8B-B14F-4D97-AF65-F5344CB8AC3E}">
        <p14:creationId xmlns:p14="http://schemas.microsoft.com/office/powerpoint/2010/main" val="203191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fade">
                                      <p:cBhvr>
                                        <p:cTn id="7" dur="500"/>
                                        <p:tgtEl>
                                          <p:spTgt spid="3">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3" end="13"/>
                                            </p:txEl>
                                          </p:spTgt>
                                        </p:tgtEl>
                                        <p:attrNameLst>
                                          <p:attrName>style.visibility</p:attrName>
                                        </p:attrNameLst>
                                      </p:cBhvr>
                                      <p:to>
                                        <p:strVal val="visible"/>
                                      </p:to>
                                    </p:set>
                                    <p:animEffect transition="in" filter="fade">
                                      <p:cBhvr>
                                        <p:cTn id="12" dur="500"/>
                                        <p:tgtEl>
                                          <p:spTgt spid="3">
                                            <p:txEl>
                                              <p:pRg st="13" end="1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4" grpId="0"/>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3DA22E-BB16-7846-A92B-6527BCE987C0}"/>
              </a:ext>
            </a:extLst>
          </p:cNvPr>
          <p:cNvSpPr>
            <a:spLocks noGrp="1"/>
          </p:cNvSpPr>
          <p:nvPr>
            <p:ph type="title"/>
          </p:nvPr>
        </p:nvSpPr>
        <p:spPr/>
        <p:txBody>
          <a:bodyPr/>
          <a:lstStyle/>
          <a:p>
            <a:r>
              <a:rPr kumimoji="1" lang="ja-JP" altLang="en-US" b="1" dirty="0"/>
              <a:t>まとめ</a:t>
            </a:r>
          </a:p>
        </p:txBody>
      </p:sp>
      <p:sp>
        <p:nvSpPr>
          <p:cNvPr id="3" name="コンテンツ プレースホルダー 2">
            <a:extLst>
              <a:ext uri="{FF2B5EF4-FFF2-40B4-BE49-F238E27FC236}">
                <a16:creationId xmlns:a16="http://schemas.microsoft.com/office/drawing/2014/main" id="{518CA56B-4D85-354E-A564-B54EE6028A1C}"/>
              </a:ext>
            </a:extLst>
          </p:cNvPr>
          <p:cNvSpPr>
            <a:spLocks noGrp="1"/>
          </p:cNvSpPr>
          <p:nvPr>
            <p:ph idx="1"/>
          </p:nvPr>
        </p:nvSpPr>
        <p:spPr>
          <a:xfrm>
            <a:off x="1059468" y="1649499"/>
            <a:ext cx="10073064" cy="1325562"/>
          </a:xfrm>
        </p:spPr>
        <p:txBody>
          <a:bodyPr>
            <a:normAutofit/>
          </a:bodyPr>
          <a:lstStyle/>
          <a:p>
            <a:pPr marL="0" indent="0" algn="ctr">
              <a:buNone/>
            </a:pPr>
            <a:r>
              <a:rPr kumimoji="1" lang="ja-JP" altLang="en-US" sz="4000" dirty="0"/>
              <a:t>「先進国」「</a:t>
            </a:r>
            <a:r>
              <a:rPr lang="ja-JP" altLang="en-US" sz="4000" dirty="0"/>
              <a:t>開発</a:t>
            </a:r>
            <a:r>
              <a:rPr kumimoji="1" lang="ja-JP" altLang="en-US" sz="4000" dirty="0"/>
              <a:t>途上国」といった分類で世界を見るのは時代にそぐわない</a:t>
            </a:r>
            <a:endParaRPr kumimoji="1" lang="en-US" altLang="ja-JP" sz="4000"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ja-JP" altLang="en-US" dirty="0"/>
          </a:p>
        </p:txBody>
      </p:sp>
      <p:sp>
        <p:nvSpPr>
          <p:cNvPr id="6" name="矢印: 下 5">
            <a:extLst>
              <a:ext uri="{FF2B5EF4-FFF2-40B4-BE49-F238E27FC236}">
                <a16:creationId xmlns:a16="http://schemas.microsoft.com/office/drawing/2014/main" id="{14AA233A-FE80-5547-84A1-A7CA1CA163BF}"/>
              </a:ext>
            </a:extLst>
          </p:cNvPr>
          <p:cNvSpPr/>
          <p:nvPr/>
        </p:nvSpPr>
        <p:spPr>
          <a:xfrm>
            <a:off x="5317365" y="3068594"/>
            <a:ext cx="1557270" cy="72081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7" name="テキスト ボックス 6">
            <a:extLst>
              <a:ext uri="{FF2B5EF4-FFF2-40B4-BE49-F238E27FC236}">
                <a16:creationId xmlns:a16="http://schemas.microsoft.com/office/drawing/2014/main" id="{79E627CB-5A5D-C649-AA3A-2CB9B53D7D17}"/>
              </a:ext>
            </a:extLst>
          </p:cNvPr>
          <p:cNvSpPr txBox="1"/>
          <p:nvPr/>
        </p:nvSpPr>
        <p:spPr>
          <a:xfrm>
            <a:off x="838200" y="4259435"/>
            <a:ext cx="10515600" cy="1938992"/>
          </a:xfrm>
          <a:prstGeom prst="rect">
            <a:avLst/>
          </a:prstGeom>
          <a:noFill/>
        </p:spPr>
        <p:txBody>
          <a:bodyPr wrap="square" rtlCol="0">
            <a:spAutoFit/>
          </a:bodyPr>
          <a:lstStyle/>
          <a:p>
            <a:pPr algn="ctr"/>
            <a:r>
              <a:rPr lang="ja-JP" altLang="en-US" sz="4000" dirty="0"/>
              <a:t>世界中の国々に溢れている社会問題を正しく見極め、解決する人材が増えることで、</a:t>
            </a:r>
            <a:endParaRPr lang="en-US" altLang="ja-JP" sz="4000" dirty="0"/>
          </a:p>
          <a:p>
            <a:pPr algn="ctr"/>
            <a:r>
              <a:rPr lang="ja-JP" altLang="en-US" sz="4000" dirty="0"/>
              <a:t>結果的に国際協力に結びつく</a:t>
            </a:r>
          </a:p>
        </p:txBody>
      </p:sp>
    </p:spTree>
    <p:extLst>
      <p:ext uri="{BB962C8B-B14F-4D97-AF65-F5344CB8AC3E}">
        <p14:creationId xmlns:p14="http://schemas.microsoft.com/office/powerpoint/2010/main" val="3469981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E002A0F-4B51-8242-863F-6EC3B0D70CC8}"/>
              </a:ext>
            </a:extLst>
          </p:cNvPr>
          <p:cNvSpPr>
            <a:spLocks noGrp="1"/>
          </p:cNvSpPr>
          <p:nvPr>
            <p:ph idx="1"/>
          </p:nvPr>
        </p:nvSpPr>
        <p:spPr>
          <a:xfrm>
            <a:off x="244581" y="858317"/>
            <a:ext cx="11702835" cy="3279483"/>
          </a:xfrm>
        </p:spPr>
        <p:txBody>
          <a:bodyPr>
            <a:normAutofit/>
          </a:bodyPr>
          <a:lstStyle/>
          <a:p>
            <a:pPr marL="0" indent="0" algn="ctr">
              <a:buNone/>
            </a:pPr>
            <a:r>
              <a:rPr kumimoji="1" lang="ja-JP" altLang="en-US" sz="4000" dirty="0"/>
              <a:t>社会問題を解決しようとすることが、自分や母国のためになるかもしれない</a:t>
            </a:r>
            <a:endParaRPr kumimoji="1" lang="en-US" altLang="ja-JP" sz="4000" dirty="0"/>
          </a:p>
          <a:p>
            <a:pPr marL="0" indent="0" algn="ctr">
              <a:buNone/>
            </a:pPr>
            <a:endParaRPr lang="en-US" altLang="ja-JP" sz="4000" dirty="0"/>
          </a:p>
          <a:p>
            <a:pPr marL="0" indent="0" algn="ctr">
              <a:buNone/>
            </a:pPr>
            <a:r>
              <a:rPr kumimoji="1" lang="ja-JP" altLang="en-US" sz="4400" dirty="0"/>
              <a:t>「途上国のための支援」</a:t>
            </a:r>
            <a:endParaRPr kumimoji="1" lang="en-US" altLang="ja-JP" sz="4400" dirty="0"/>
          </a:p>
          <a:p>
            <a:pPr marL="0" indent="0" algn="ctr">
              <a:buNone/>
            </a:pPr>
            <a:endParaRPr lang="en-US" altLang="ja-JP" sz="4400" dirty="0"/>
          </a:p>
          <a:p>
            <a:pPr marL="0" indent="0" algn="ctr">
              <a:buNone/>
            </a:pPr>
            <a:endParaRPr kumimoji="1" lang="en-US" altLang="ja-JP" sz="4400" dirty="0"/>
          </a:p>
          <a:p>
            <a:pPr marL="0" indent="0" algn="ctr">
              <a:buNone/>
            </a:pPr>
            <a:endParaRPr kumimoji="1" lang="ja-JP" altLang="en-US" sz="5400" b="1" u="sng" dirty="0"/>
          </a:p>
        </p:txBody>
      </p:sp>
      <p:sp>
        <p:nvSpPr>
          <p:cNvPr id="4" name="乗算記号 3">
            <a:extLst>
              <a:ext uri="{FF2B5EF4-FFF2-40B4-BE49-F238E27FC236}">
                <a16:creationId xmlns:a16="http://schemas.microsoft.com/office/drawing/2014/main" id="{09B02618-6155-A246-833B-0ABCFDB5AD20}"/>
              </a:ext>
            </a:extLst>
          </p:cNvPr>
          <p:cNvSpPr/>
          <p:nvPr/>
        </p:nvSpPr>
        <p:spPr>
          <a:xfrm>
            <a:off x="2742244" y="2063270"/>
            <a:ext cx="6707507" cy="2504121"/>
          </a:xfrm>
          <a:prstGeom prst="mathMultiply">
            <a:avLst>
              <a:gd name="adj1" fmla="val 882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a:extLst>
              <a:ext uri="{FF2B5EF4-FFF2-40B4-BE49-F238E27FC236}">
                <a16:creationId xmlns:a16="http://schemas.microsoft.com/office/drawing/2014/main" id="{1ABCA339-766C-C649-AF0C-CBC57E5F4DDA}"/>
              </a:ext>
            </a:extLst>
          </p:cNvPr>
          <p:cNvSpPr txBox="1"/>
          <p:nvPr/>
        </p:nvSpPr>
        <p:spPr>
          <a:xfrm>
            <a:off x="4285108" y="4996982"/>
            <a:ext cx="4205157" cy="923330"/>
          </a:xfrm>
          <a:prstGeom prst="rect">
            <a:avLst/>
          </a:prstGeom>
          <a:noFill/>
        </p:spPr>
        <p:txBody>
          <a:bodyPr wrap="square" rtlCol="0">
            <a:spAutoFit/>
          </a:bodyPr>
          <a:lstStyle/>
          <a:p>
            <a:pPr algn="l"/>
            <a:r>
              <a:rPr lang="ja-JP" altLang="en-US" sz="5400" b="1" u="sng" dirty="0"/>
              <a:t>双方の利益</a:t>
            </a:r>
            <a:endParaRPr lang="ja-JP" altLang="en-US" sz="5400" dirty="0"/>
          </a:p>
        </p:txBody>
      </p:sp>
    </p:spTree>
    <p:extLst>
      <p:ext uri="{BB962C8B-B14F-4D97-AF65-F5344CB8AC3E}">
        <p14:creationId xmlns:p14="http://schemas.microsoft.com/office/powerpoint/2010/main" val="399063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7F893B-410B-7948-BB74-805F3F253BA8}"/>
              </a:ext>
            </a:extLst>
          </p:cNvPr>
          <p:cNvSpPr>
            <a:spLocks noGrp="1"/>
          </p:cNvSpPr>
          <p:nvPr>
            <p:ph type="title"/>
          </p:nvPr>
        </p:nvSpPr>
        <p:spPr/>
        <p:txBody>
          <a:bodyPr/>
          <a:lstStyle/>
          <a:p>
            <a:r>
              <a:rPr kumimoji="1" lang="ja-JP" altLang="en-US" b="1" dirty="0"/>
              <a:t>今後の展望</a:t>
            </a:r>
          </a:p>
        </p:txBody>
      </p:sp>
      <p:sp>
        <p:nvSpPr>
          <p:cNvPr id="3" name="コンテンツ プレースホルダー 2">
            <a:extLst>
              <a:ext uri="{FF2B5EF4-FFF2-40B4-BE49-F238E27FC236}">
                <a16:creationId xmlns:a16="http://schemas.microsoft.com/office/drawing/2014/main" id="{F4B9AF2C-5802-A843-9810-5A676FAD5D58}"/>
              </a:ext>
            </a:extLst>
          </p:cNvPr>
          <p:cNvSpPr>
            <a:spLocks noGrp="1"/>
          </p:cNvSpPr>
          <p:nvPr>
            <p:ph idx="1"/>
          </p:nvPr>
        </p:nvSpPr>
        <p:spPr>
          <a:xfrm>
            <a:off x="787400" y="2045532"/>
            <a:ext cx="10515600" cy="4351338"/>
          </a:xfrm>
        </p:spPr>
        <p:txBody>
          <a:bodyPr>
            <a:normAutofit/>
          </a:bodyPr>
          <a:lstStyle/>
          <a:p>
            <a:r>
              <a:rPr kumimoji="1" lang="ja-JP" altLang="en-US" sz="4000" dirty="0"/>
              <a:t>システムに関して専門家や研究者から意見をいただく</a:t>
            </a:r>
          </a:p>
          <a:p>
            <a:pPr marL="0" indent="0">
              <a:buNone/>
            </a:pPr>
            <a:r>
              <a:rPr lang="ja-JP" altLang="en-US" sz="4000" dirty="0"/>
              <a:t>　→より現実的で優れたシステムに</a:t>
            </a:r>
          </a:p>
          <a:p>
            <a:pPr marL="0" indent="0">
              <a:buNone/>
            </a:pPr>
            <a:endParaRPr lang="ja-JP" altLang="en-US" sz="4000" dirty="0"/>
          </a:p>
          <a:p>
            <a:r>
              <a:rPr kumimoji="1" lang="ja-JP" altLang="en-US" sz="4000" dirty="0"/>
              <a:t>システムのビジネス展開</a:t>
            </a:r>
          </a:p>
          <a:p>
            <a:pPr marL="0" indent="0">
              <a:buNone/>
            </a:pPr>
            <a:r>
              <a:rPr lang="ja-JP" altLang="en-US" sz="4000" dirty="0"/>
              <a:t>　→持続的な運営を可能に</a:t>
            </a:r>
            <a:endParaRPr kumimoji="1" lang="ja-JP" altLang="en-US" sz="4000" dirty="0"/>
          </a:p>
        </p:txBody>
      </p:sp>
    </p:spTree>
    <p:extLst>
      <p:ext uri="{BB962C8B-B14F-4D97-AF65-F5344CB8AC3E}">
        <p14:creationId xmlns:p14="http://schemas.microsoft.com/office/powerpoint/2010/main" val="306006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4BCD65-C5B7-F443-AFFF-16AF6DFED2AD}"/>
              </a:ext>
            </a:extLst>
          </p:cNvPr>
          <p:cNvSpPr>
            <a:spLocks noGrp="1"/>
          </p:cNvSpPr>
          <p:nvPr>
            <p:ph type="title"/>
          </p:nvPr>
        </p:nvSpPr>
        <p:spPr/>
        <p:txBody>
          <a:bodyPr/>
          <a:lstStyle/>
          <a:p>
            <a:r>
              <a:rPr kumimoji="1" lang="ja-JP" altLang="en-US" b="1" dirty="0"/>
              <a:t>謝辞</a:t>
            </a:r>
          </a:p>
        </p:txBody>
      </p:sp>
      <p:sp>
        <p:nvSpPr>
          <p:cNvPr id="3" name="コンテンツ プレースホルダー 2">
            <a:extLst>
              <a:ext uri="{FF2B5EF4-FFF2-40B4-BE49-F238E27FC236}">
                <a16:creationId xmlns:a16="http://schemas.microsoft.com/office/drawing/2014/main" id="{98054733-8A1E-F74B-95BB-555720CEDAFC}"/>
              </a:ext>
            </a:extLst>
          </p:cNvPr>
          <p:cNvSpPr>
            <a:spLocks noGrp="1"/>
          </p:cNvSpPr>
          <p:nvPr>
            <p:ph idx="1"/>
          </p:nvPr>
        </p:nvSpPr>
        <p:spPr>
          <a:xfrm>
            <a:off x="838200" y="2506662"/>
            <a:ext cx="10515600" cy="4351338"/>
          </a:xfrm>
        </p:spPr>
        <p:txBody>
          <a:bodyPr>
            <a:normAutofit/>
          </a:bodyPr>
          <a:lstStyle/>
          <a:p>
            <a:pPr marL="0" indent="0">
              <a:buNone/>
            </a:pPr>
            <a:r>
              <a:rPr kumimoji="1" lang="ja-JP" altLang="en-US" sz="4000" dirty="0"/>
              <a:t>調査に協力して下さった綿貫竜史さんに</a:t>
            </a:r>
            <a:endParaRPr kumimoji="1" lang="en-US" altLang="ja-JP" sz="4000" dirty="0"/>
          </a:p>
          <a:p>
            <a:pPr marL="0" indent="0">
              <a:buNone/>
            </a:pPr>
            <a:r>
              <a:rPr kumimoji="1" lang="ja-JP" altLang="en-US" sz="4000" dirty="0"/>
              <a:t>心より感謝申し上げます。</a:t>
            </a:r>
          </a:p>
        </p:txBody>
      </p:sp>
    </p:spTree>
    <p:extLst>
      <p:ext uri="{BB962C8B-B14F-4D97-AF65-F5344CB8AC3E}">
        <p14:creationId xmlns:p14="http://schemas.microsoft.com/office/powerpoint/2010/main" val="1929996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177867E-8437-3D48-B2A1-E2E5B3D2DBB2}"/>
              </a:ext>
            </a:extLst>
          </p:cNvPr>
          <p:cNvSpPr>
            <a:spLocks noGrp="1"/>
          </p:cNvSpPr>
          <p:nvPr>
            <p:ph idx="1"/>
          </p:nvPr>
        </p:nvSpPr>
        <p:spPr>
          <a:xfrm>
            <a:off x="197556" y="225778"/>
            <a:ext cx="11712222" cy="6350000"/>
          </a:xfrm>
        </p:spPr>
        <p:txBody>
          <a:bodyPr/>
          <a:lstStyle/>
          <a:p>
            <a:pPr marL="0" indent="0">
              <a:buNone/>
            </a:pPr>
            <a:endParaRPr lang="en-US" altLang="ja-JP" dirty="0"/>
          </a:p>
          <a:p>
            <a:pPr marL="0" indent="0">
              <a:buNone/>
            </a:pPr>
            <a:endParaRPr lang="en-US" altLang="ja-JP" dirty="0"/>
          </a:p>
          <a:p>
            <a:pPr marL="0" indent="0">
              <a:buNone/>
            </a:pPr>
            <a:endParaRPr kumimoji="1" lang="en-US" altLang="ja-JP" dirty="0"/>
          </a:p>
        </p:txBody>
      </p:sp>
      <p:sp>
        <p:nvSpPr>
          <p:cNvPr id="4" name="テキスト ボックス 3">
            <a:extLst>
              <a:ext uri="{FF2B5EF4-FFF2-40B4-BE49-F238E27FC236}">
                <a16:creationId xmlns:a16="http://schemas.microsoft.com/office/drawing/2014/main" id="{4D1C23F7-A22F-8040-989E-074FD27F3671}"/>
              </a:ext>
            </a:extLst>
          </p:cNvPr>
          <p:cNvSpPr txBox="1"/>
          <p:nvPr/>
        </p:nvSpPr>
        <p:spPr>
          <a:xfrm rot="20981404">
            <a:off x="793044" y="937469"/>
            <a:ext cx="5994400" cy="1323439"/>
          </a:xfrm>
          <a:prstGeom prst="rect">
            <a:avLst/>
          </a:prstGeom>
          <a:noFill/>
        </p:spPr>
        <p:txBody>
          <a:bodyPr wrap="square" rtlCol="0">
            <a:spAutoFit/>
          </a:bodyPr>
          <a:lstStyle/>
          <a:p>
            <a:pPr algn="l"/>
            <a:r>
              <a:rPr lang="ja-JP" altLang="en-US" sz="4000" dirty="0"/>
              <a:t>「開発途上国</a:t>
            </a:r>
            <a:r>
              <a:rPr lang="ja-JP" altLang="en-US" sz="4000" b="1" dirty="0"/>
              <a:t>のため」</a:t>
            </a:r>
            <a:r>
              <a:rPr lang="ja-JP" altLang="en-US" sz="4000" dirty="0"/>
              <a:t>という考えは正しいの？</a:t>
            </a:r>
          </a:p>
        </p:txBody>
      </p:sp>
      <p:sp>
        <p:nvSpPr>
          <p:cNvPr id="5" name="テキスト ボックス 4">
            <a:extLst>
              <a:ext uri="{FF2B5EF4-FFF2-40B4-BE49-F238E27FC236}">
                <a16:creationId xmlns:a16="http://schemas.microsoft.com/office/drawing/2014/main" id="{061E2E43-80E4-8142-A868-7E5CE7DBA060}"/>
              </a:ext>
            </a:extLst>
          </p:cNvPr>
          <p:cNvSpPr txBox="1"/>
          <p:nvPr/>
        </p:nvSpPr>
        <p:spPr>
          <a:xfrm rot="473456">
            <a:off x="4434933" y="2737344"/>
            <a:ext cx="7364589" cy="1938992"/>
          </a:xfrm>
          <a:prstGeom prst="rect">
            <a:avLst/>
          </a:prstGeom>
          <a:noFill/>
        </p:spPr>
        <p:txBody>
          <a:bodyPr wrap="square" rtlCol="0">
            <a:spAutoFit/>
          </a:bodyPr>
          <a:lstStyle/>
          <a:p>
            <a:pPr algn="l"/>
            <a:r>
              <a:rPr lang="ja-JP" altLang="en-US" sz="4000" dirty="0"/>
              <a:t>いつまでも日本と開発途上国は「支援する側とされる側」</a:t>
            </a:r>
            <a:endParaRPr lang="en-US" altLang="ja-JP" sz="4000" dirty="0"/>
          </a:p>
          <a:p>
            <a:pPr algn="l"/>
            <a:r>
              <a:rPr lang="ja-JP" altLang="en-US" sz="4000" dirty="0"/>
              <a:t>という関係なの？</a:t>
            </a:r>
          </a:p>
        </p:txBody>
      </p:sp>
      <p:sp>
        <p:nvSpPr>
          <p:cNvPr id="6" name="テキスト ボックス 5">
            <a:extLst>
              <a:ext uri="{FF2B5EF4-FFF2-40B4-BE49-F238E27FC236}">
                <a16:creationId xmlns:a16="http://schemas.microsoft.com/office/drawing/2014/main" id="{0814DDC6-4895-5449-B0D5-892532BE5390}"/>
              </a:ext>
            </a:extLst>
          </p:cNvPr>
          <p:cNvSpPr txBox="1"/>
          <p:nvPr/>
        </p:nvSpPr>
        <p:spPr>
          <a:xfrm>
            <a:off x="1160450" y="4794648"/>
            <a:ext cx="6956778" cy="1323439"/>
          </a:xfrm>
          <a:prstGeom prst="rect">
            <a:avLst/>
          </a:prstGeom>
          <a:noFill/>
        </p:spPr>
        <p:txBody>
          <a:bodyPr wrap="square" rtlCol="0">
            <a:spAutoFit/>
          </a:bodyPr>
          <a:lstStyle/>
          <a:p>
            <a:pPr algn="l"/>
            <a:r>
              <a:rPr kumimoji="1" lang="ja-JP" altLang="en-US" sz="4000" dirty="0"/>
              <a:t>私たちは</a:t>
            </a:r>
            <a:r>
              <a:rPr lang="ja-JP" altLang="en-US" sz="4000" dirty="0"/>
              <a:t>国際的な事柄</a:t>
            </a:r>
            <a:r>
              <a:rPr kumimoji="1" lang="ja-JP" altLang="en-US" sz="4000" dirty="0"/>
              <a:t>に対して十分な知識を持っている？</a:t>
            </a:r>
            <a:endParaRPr lang="ja-JP" altLang="en-US" sz="4000" dirty="0"/>
          </a:p>
        </p:txBody>
      </p:sp>
    </p:spTree>
    <p:extLst>
      <p:ext uri="{BB962C8B-B14F-4D97-AF65-F5344CB8AC3E}">
        <p14:creationId xmlns:p14="http://schemas.microsoft.com/office/powerpoint/2010/main" val="235959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98B216-4122-3B42-9CB1-1AE3ABA98181}"/>
              </a:ext>
            </a:extLst>
          </p:cNvPr>
          <p:cNvSpPr>
            <a:spLocks noGrp="1"/>
          </p:cNvSpPr>
          <p:nvPr>
            <p:ph type="title"/>
          </p:nvPr>
        </p:nvSpPr>
        <p:spPr>
          <a:xfrm>
            <a:off x="592195" y="365126"/>
            <a:ext cx="10515600" cy="1185740"/>
          </a:xfrm>
        </p:spPr>
        <p:txBody>
          <a:bodyPr/>
          <a:lstStyle/>
          <a:p>
            <a:r>
              <a:rPr kumimoji="1" lang="ja-JP" altLang="en-US" b="1" dirty="0"/>
              <a:t>参考文献</a:t>
            </a:r>
          </a:p>
        </p:txBody>
      </p:sp>
      <p:sp>
        <p:nvSpPr>
          <p:cNvPr id="3" name="コンテンツ プレースホルダー 2">
            <a:extLst>
              <a:ext uri="{FF2B5EF4-FFF2-40B4-BE49-F238E27FC236}">
                <a16:creationId xmlns:a16="http://schemas.microsoft.com/office/drawing/2014/main" id="{2B5ABFA5-0F3E-AD43-BC4E-870E881CD4CF}"/>
              </a:ext>
            </a:extLst>
          </p:cNvPr>
          <p:cNvSpPr>
            <a:spLocks noGrp="1"/>
          </p:cNvSpPr>
          <p:nvPr>
            <p:ph idx="1"/>
          </p:nvPr>
        </p:nvSpPr>
        <p:spPr>
          <a:xfrm>
            <a:off x="151431" y="1448914"/>
            <a:ext cx="12148812" cy="5043960"/>
          </a:xfrm>
        </p:spPr>
        <p:txBody>
          <a:bodyPr>
            <a:normAutofit fontScale="92500" lnSpcReduction="20000"/>
          </a:bodyPr>
          <a:lstStyle/>
          <a:p>
            <a:r>
              <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あなたと</a:t>
            </a:r>
            <a:r>
              <a:rPr lang="en-US"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SDGs</a:t>
            </a:r>
            <a:r>
              <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をつなぐ「世界を正しく見る習慣」　原貫太　　</a:t>
            </a:r>
            <a:endParaRPr lang="en-US"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r>
              <a:rPr lang="ja-JP" altLang="en-US" sz="3600" kern="100" dirty="0">
                <a:latin typeface="游明朝" panose="02020400000000000000" pitchFamily="18" charset="-128"/>
                <a:ea typeface="游明朝" panose="02020400000000000000" pitchFamily="18" charset="-128"/>
                <a:cs typeface="Times New Roman" panose="02020603050405020304" pitchFamily="18" charset="0"/>
              </a:rPr>
              <a:t>　</a:t>
            </a:r>
            <a:r>
              <a:rPr lang="en-US" altLang="ja-JP" sz="3600" kern="100" dirty="0" err="1">
                <a:latin typeface="游明朝" panose="02020400000000000000" pitchFamily="18" charset="-128"/>
                <a:ea typeface="游明朝" panose="02020400000000000000" pitchFamily="18" charset="-128"/>
                <a:cs typeface="Times New Roman" panose="02020603050405020304" pitchFamily="18" charset="0"/>
              </a:rPr>
              <a:t>KADOKAWA</a:t>
            </a:r>
            <a:r>
              <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　　　</a:t>
            </a:r>
          </a:p>
          <a:p>
            <a:r>
              <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アフリカを見るアフリカから見る　白戸圭一　</a:t>
            </a:r>
            <a:r>
              <a:rPr lang="ja-JP" altLang="en-US" sz="3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ちくま新書</a:t>
            </a:r>
          </a:p>
          <a:p>
            <a:r>
              <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「国際協力」をやってみませんか？　　山本敏晴　　小学館</a:t>
            </a:r>
          </a:p>
          <a:p>
            <a:r>
              <a:rPr lang="en-US"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9</a:t>
            </a:r>
            <a:r>
              <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割の社会問題はビジネスで解決できる　　田口一成　</a:t>
            </a:r>
            <a:r>
              <a:rPr lang="en-US"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3600" kern="100" dirty="0">
                <a:latin typeface="游明朝" panose="02020400000000000000" pitchFamily="18" charset="-128"/>
                <a:ea typeface="游明朝" panose="02020400000000000000" pitchFamily="18" charset="-128"/>
                <a:cs typeface="Times New Roman" panose="02020603050405020304" pitchFamily="18" charset="0"/>
              </a:rPr>
              <a:t>　</a:t>
            </a:r>
            <a:endParaRPr lang="en-US" altLang="ja-JP" sz="3600"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r>
              <a:rPr lang="ja-JP" altLang="en-US" sz="3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PHP</a:t>
            </a:r>
            <a:r>
              <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研究所</a:t>
            </a:r>
          </a:p>
          <a:p>
            <a:r>
              <a:rPr lang="en-US" altLang="ja-JP" sz="3600" kern="100" dirty="0" err="1">
                <a:effectLst/>
                <a:latin typeface="游明朝" panose="02020400000000000000" pitchFamily="18" charset="-128"/>
                <a:ea typeface="游明朝" panose="02020400000000000000" pitchFamily="18" charset="-128"/>
                <a:cs typeface="Times New Roman" panose="02020603050405020304" pitchFamily="18" charset="0"/>
              </a:rPr>
              <a:t>FACTFULNESS</a:t>
            </a:r>
            <a:r>
              <a:rPr lang="en-US"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ハンス・ロスリング、オーラ・ロスリング、</a:t>
            </a:r>
            <a:endParaRPr lang="en-US"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r>
              <a:rPr lang="ja-JP" altLang="en-US" sz="36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アンナ・ロスリング・ロンランド／著　</a:t>
            </a:r>
            <a:endParaRPr lang="en-US"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r>
              <a:rPr lang="ja-JP" altLang="en-US" sz="3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上杉周作、関美和／訳　　日経</a:t>
            </a:r>
            <a:r>
              <a:rPr lang="en-US"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BP</a:t>
            </a:r>
            <a:r>
              <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t>社</a:t>
            </a:r>
          </a:p>
          <a:p>
            <a:endParaRPr lang="ja-JP" altLang="ja-JP" sz="3200" kern="100" dirty="0">
              <a:effectLst/>
              <a:latin typeface="Yu Mincho" panose="020B0300000000000000" pitchFamily="34" charset="-128"/>
              <a:ea typeface="Yu Mincho" panose="020B0300000000000000" pitchFamily="34"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198506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D97712-C45F-224A-9CA7-759F162E3456}"/>
              </a:ext>
            </a:extLst>
          </p:cNvPr>
          <p:cNvSpPr>
            <a:spLocks noGrp="1"/>
          </p:cNvSpPr>
          <p:nvPr>
            <p:ph type="title"/>
          </p:nvPr>
        </p:nvSpPr>
        <p:spPr/>
        <p:txBody>
          <a:bodyPr/>
          <a:lstStyle/>
          <a:p>
            <a:r>
              <a:rPr kumimoji="1" lang="ja-JP" altLang="en-US" b="1" dirty="0"/>
              <a:t>バングラデシュの教育活動</a:t>
            </a:r>
          </a:p>
        </p:txBody>
      </p:sp>
      <p:sp>
        <p:nvSpPr>
          <p:cNvPr id="3" name="コンテンツ プレースホルダー 2">
            <a:extLst>
              <a:ext uri="{FF2B5EF4-FFF2-40B4-BE49-F238E27FC236}">
                <a16:creationId xmlns:a16="http://schemas.microsoft.com/office/drawing/2014/main" id="{63B66831-6FCB-384A-AC3D-CE594D90DAD9}"/>
              </a:ext>
            </a:extLst>
          </p:cNvPr>
          <p:cNvSpPr>
            <a:spLocks noGrp="1"/>
          </p:cNvSpPr>
          <p:nvPr>
            <p:ph idx="1"/>
          </p:nvPr>
        </p:nvSpPr>
        <p:spPr>
          <a:xfrm>
            <a:off x="838200" y="2141537"/>
            <a:ext cx="10515600" cy="4351338"/>
          </a:xfrm>
        </p:spPr>
        <p:txBody>
          <a:bodyPr>
            <a:normAutofit/>
          </a:bodyPr>
          <a:lstStyle/>
          <a:p>
            <a:r>
              <a:rPr kumimoji="1" lang="ja-JP" altLang="en-US" sz="4000" dirty="0"/>
              <a:t>初等教育は約</a:t>
            </a:r>
            <a:r>
              <a:rPr kumimoji="1" lang="en-US" altLang="ja-JP" sz="4000" dirty="0"/>
              <a:t>98</a:t>
            </a:r>
            <a:r>
              <a:rPr kumimoji="1" lang="ja-JP" altLang="en-US" sz="4000" dirty="0"/>
              <a:t>％</a:t>
            </a:r>
            <a:endParaRPr kumimoji="1" lang="en-US" altLang="ja-JP" sz="4000" dirty="0"/>
          </a:p>
          <a:p>
            <a:r>
              <a:rPr lang="ja-JP" altLang="en-US" sz="4000" dirty="0"/>
              <a:t>母親は子どもの教育に対して関心が高い</a:t>
            </a:r>
            <a:endParaRPr lang="en-US" altLang="ja-JP" sz="4000" dirty="0"/>
          </a:p>
          <a:p>
            <a:r>
              <a:rPr lang="ja-JP" altLang="en-US" sz="4000" dirty="0"/>
              <a:t>自らを差別化する教育が行われていない</a:t>
            </a:r>
            <a:endParaRPr lang="en-US" altLang="ja-JP" sz="4000" dirty="0"/>
          </a:p>
          <a:p>
            <a:pPr marL="0" indent="0">
              <a:buNone/>
            </a:pPr>
            <a:r>
              <a:rPr kumimoji="1" lang="ja-JP" altLang="en-US" sz="4000" dirty="0"/>
              <a:t>　→自分から他人と違う新しいことをしよう</a:t>
            </a:r>
            <a:endParaRPr kumimoji="1" lang="en-US" altLang="ja-JP" sz="4000" dirty="0"/>
          </a:p>
          <a:p>
            <a:pPr marL="0" indent="0">
              <a:buNone/>
            </a:pPr>
            <a:r>
              <a:rPr lang="ja-JP" altLang="en-US" sz="4000" dirty="0"/>
              <a:t>　　</a:t>
            </a:r>
            <a:r>
              <a:rPr kumimoji="1" lang="ja-JP" altLang="en-US" sz="4000" dirty="0"/>
              <a:t>という発想が少ない</a:t>
            </a:r>
          </a:p>
        </p:txBody>
      </p:sp>
    </p:spTree>
    <p:extLst>
      <p:ext uri="{BB962C8B-B14F-4D97-AF65-F5344CB8AC3E}">
        <p14:creationId xmlns:p14="http://schemas.microsoft.com/office/powerpoint/2010/main" val="175692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476492-CE5E-7142-BAB4-78D76C30C922}"/>
              </a:ext>
            </a:extLst>
          </p:cNvPr>
          <p:cNvSpPr>
            <a:spLocks noGrp="1"/>
          </p:cNvSpPr>
          <p:nvPr>
            <p:ph type="title"/>
          </p:nvPr>
        </p:nvSpPr>
        <p:spPr/>
        <p:txBody>
          <a:bodyPr/>
          <a:lstStyle/>
          <a:p>
            <a:r>
              <a:rPr kumimoji="1" lang="ja-JP" altLang="en-US" b="1" dirty="0"/>
              <a:t>現在行われている国際支援</a:t>
            </a:r>
          </a:p>
        </p:txBody>
      </p:sp>
      <p:sp>
        <p:nvSpPr>
          <p:cNvPr id="3" name="コンテンツ プレースホルダー 2">
            <a:extLst>
              <a:ext uri="{FF2B5EF4-FFF2-40B4-BE49-F238E27FC236}">
                <a16:creationId xmlns:a16="http://schemas.microsoft.com/office/drawing/2014/main" id="{2F35DC3F-219A-F84D-B98A-BBEF0BC9BA06}"/>
              </a:ext>
            </a:extLst>
          </p:cNvPr>
          <p:cNvSpPr>
            <a:spLocks noGrp="1"/>
          </p:cNvSpPr>
          <p:nvPr>
            <p:ph idx="1"/>
          </p:nvPr>
        </p:nvSpPr>
        <p:spPr>
          <a:xfrm>
            <a:off x="894644" y="1690688"/>
            <a:ext cx="10515600" cy="2435931"/>
          </a:xfrm>
        </p:spPr>
        <p:txBody>
          <a:bodyPr>
            <a:noAutofit/>
          </a:bodyPr>
          <a:lstStyle/>
          <a:p>
            <a:r>
              <a:rPr kumimoji="1" lang="ja-JP" altLang="en-US" sz="3600" dirty="0"/>
              <a:t>国連、政府、</a:t>
            </a:r>
            <a:r>
              <a:rPr kumimoji="1" lang="en-US" altLang="ja-JP" sz="3600" dirty="0"/>
              <a:t>NGO</a:t>
            </a:r>
            <a:r>
              <a:rPr kumimoji="1" lang="ja-JP" altLang="en-US" sz="3600" dirty="0"/>
              <a:t>、</a:t>
            </a:r>
            <a:r>
              <a:rPr kumimoji="1" lang="en-US" altLang="ja-JP" sz="3600" dirty="0"/>
              <a:t>NPO</a:t>
            </a:r>
            <a:r>
              <a:rPr kumimoji="1" lang="ja-JP" altLang="en-US" sz="3600" dirty="0"/>
              <a:t>法人、企業など</a:t>
            </a:r>
            <a:endParaRPr lang="en-US" altLang="ja-JP" sz="3600" dirty="0"/>
          </a:p>
          <a:p>
            <a:r>
              <a:rPr kumimoji="1" lang="ja-JP" altLang="en-US" sz="3600" dirty="0"/>
              <a:t>公衆衛生の啓発活動、教育支援など</a:t>
            </a:r>
            <a:r>
              <a:rPr lang="ja-JP" altLang="en-US" sz="3600" dirty="0"/>
              <a:t>様々</a:t>
            </a:r>
            <a:endParaRPr kumimoji="1" lang="en-US" altLang="ja-JP" sz="3600" dirty="0"/>
          </a:p>
        </p:txBody>
      </p:sp>
      <p:sp>
        <p:nvSpPr>
          <p:cNvPr id="4" name="テキスト ボックス 3">
            <a:extLst>
              <a:ext uri="{FF2B5EF4-FFF2-40B4-BE49-F238E27FC236}">
                <a16:creationId xmlns:a16="http://schemas.microsoft.com/office/drawing/2014/main" id="{5775FCC4-07DF-7748-AB5A-D720AA00541A}"/>
              </a:ext>
            </a:extLst>
          </p:cNvPr>
          <p:cNvSpPr txBox="1"/>
          <p:nvPr/>
        </p:nvSpPr>
        <p:spPr>
          <a:xfrm>
            <a:off x="894644" y="3773439"/>
            <a:ext cx="10044288" cy="2308324"/>
          </a:xfrm>
          <a:prstGeom prst="rect">
            <a:avLst/>
          </a:prstGeom>
          <a:noFill/>
        </p:spPr>
        <p:txBody>
          <a:bodyPr wrap="square" rtlCol="0">
            <a:spAutoFit/>
          </a:bodyPr>
          <a:lstStyle/>
          <a:p>
            <a:pPr marL="571500" indent="-571500">
              <a:buFont typeface="Arial" panose="020B0604020202020204" pitchFamily="34" charset="0"/>
              <a:buChar char="•"/>
            </a:pPr>
            <a:r>
              <a:rPr lang="ja-JP" altLang="en-US" sz="3600" dirty="0"/>
              <a:t>無料の食糧や衣服の援助の長期化</a:t>
            </a:r>
            <a:endParaRPr lang="en-US" altLang="ja-JP" sz="3600" dirty="0"/>
          </a:p>
          <a:p>
            <a:pPr marL="0" indent="0">
              <a:buNone/>
            </a:pPr>
            <a:r>
              <a:rPr lang="ja-JP" altLang="en-US" sz="3600" dirty="0"/>
              <a:t>　→</a:t>
            </a:r>
            <a:r>
              <a:rPr lang="ja-JP" altLang="en-US" sz="3600" u="sng" dirty="0"/>
              <a:t>現地の生産活動を妨げる</a:t>
            </a:r>
            <a:endParaRPr lang="en-US" altLang="ja-JP" sz="3600" u="sng" dirty="0"/>
          </a:p>
          <a:p>
            <a:pPr marL="571500" indent="-571500">
              <a:buFont typeface="Arial" panose="020B0604020202020204" pitchFamily="34" charset="0"/>
              <a:buChar char="•"/>
            </a:pPr>
            <a:r>
              <a:rPr lang="ja-JP" altLang="en-US" sz="3600" dirty="0"/>
              <a:t>ダム建設や井戸掘りなど</a:t>
            </a:r>
            <a:endParaRPr lang="en-US" altLang="ja-JP" sz="3600" dirty="0"/>
          </a:p>
          <a:p>
            <a:r>
              <a:rPr lang="ja-JP" altLang="en-US" sz="3600" dirty="0"/>
              <a:t>　→</a:t>
            </a:r>
            <a:r>
              <a:rPr lang="ja-JP" altLang="en-US" sz="3600" u="sng" dirty="0"/>
              <a:t>住民の強制移動や有害物質流入</a:t>
            </a:r>
          </a:p>
        </p:txBody>
      </p:sp>
    </p:spTree>
    <p:extLst>
      <p:ext uri="{BB962C8B-B14F-4D97-AF65-F5344CB8AC3E}">
        <p14:creationId xmlns:p14="http://schemas.microsoft.com/office/powerpoint/2010/main" val="17444973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11BC17-ECC4-BF47-962B-50D5F767B5FB}"/>
              </a:ext>
            </a:extLst>
          </p:cNvPr>
          <p:cNvSpPr>
            <a:spLocks noGrp="1"/>
          </p:cNvSpPr>
          <p:nvPr>
            <p:ph type="title"/>
          </p:nvPr>
        </p:nvSpPr>
        <p:spPr>
          <a:xfrm>
            <a:off x="649112" y="369888"/>
            <a:ext cx="8596668" cy="1320800"/>
          </a:xfrm>
        </p:spPr>
        <p:txBody>
          <a:bodyPr>
            <a:normAutofit/>
          </a:bodyPr>
          <a:lstStyle/>
          <a:p>
            <a:r>
              <a:rPr kumimoji="1" lang="ja-JP" altLang="en-US" sz="4800" b="1" dirty="0"/>
              <a:t>考察</a:t>
            </a:r>
          </a:p>
        </p:txBody>
      </p:sp>
      <p:sp>
        <p:nvSpPr>
          <p:cNvPr id="3" name="コンテンツ プレースホルダー 2">
            <a:extLst>
              <a:ext uri="{FF2B5EF4-FFF2-40B4-BE49-F238E27FC236}">
                <a16:creationId xmlns:a16="http://schemas.microsoft.com/office/drawing/2014/main" id="{6B108602-4379-E94F-91AA-E0BC097F1E86}"/>
              </a:ext>
            </a:extLst>
          </p:cNvPr>
          <p:cNvSpPr>
            <a:spLocks noGrp="1"/>
          </p:cNvSpPr>
          <p:nvPr>
            <p:ph idx="1"/>
          </p:nvPr>
        </p:nvSpPr>
        <p:spPr>
          <a:xfrm>
            <a:off x="236894" y="1509888"/>
            <a:ext cx="11955105" cy="5348111"/>
          </a:xfrm>
        </p:spPr>
        <p:txBody>
          <a:bodyPr>
            <a:noAutofit/>
          </a:bodyPr>
          <a:lstStyle/>
          <a:p>
            <a:pPr marL="0" indent="0">
              <a:buNone/>
            </a:pPr>
            <a:r>
              <a:rPr kumimoji="1" lang="ja-JP" altLang="en-US" sz="3600" dirty="0"/>
              <a:t>①一つの問題に対して、多くの原因が複雑に</a:t>
            </a:r>
            <a:r>
              <a:rPr lang="ja-JP" altLang="en-US" sz="3600" dirty="0"/>
              <a:t>関与</a:t>
            </a:r>
            <a:endParaRPr lang="en-US" altLang="ja-JP" sz="3600" dirty="0"/>
          </a:p>
          <a:p>
            <a:pPr marL="0" indent="0">
              <a:buNone/>
            </a:pPr>
            <a:endParaRPr kumimoji="1" lang="en-US" altLang="ja-JP" sz="3600" dirty="0"/>
          </a:p>
          <a:p>
            <a:pPr marL="0" indent="0">
              <a:buNone/>
            </a:pPr>
            <a:r>
              <a:rPr lang="en-US" altLang="ja-JP" sz="3600" dirty="0"/>
              <a:t>②</a:t>
            </a:r>
            <a:r>
              <a:rPr lang="ja-JP" altLang="en-US" sz="3600" dirty="0"/>
              <a:t>開発途上国の問題に対するイメージと現状は</a:t>
            </a:r>
            <a:endParaRPr lang="en-US" altLang="ja-JP" sz="3600" dirty="0"/>
          </a:p>
          <a:p>
            <a:pPr marL="0" indent="0">
              <a:buNone/>
            </a:pPr>
            <a:r>
              <a:rPr lang="ja-JP" altLang="en-US" sz="3600" dirty="0"/>
              <a:t>　ずれている</a:t>
            </a:r>
            <a:endParaRPr lang="en-US" altLang="ja-JP" sz="3600" dirty="0"/>
          </a:p>
          <a:p>
            <a:pPr marL="0" indent="0">
              <a:buNone/>
            </a:pPr>
            <a:endParaRPr lang="en-US" altLang="ja-JP" sz="3600" dirty="0"/>
          </a:p>
          <a:p>
            <a:pPr marL="0" indent="0">
              <a:buNone/>
            </a:pPr>
            <a:r>
              <a:rPr lang="en-US" altLang="ja-JP" sz="3600" dirty="0"/>
              <a:t>③</a:t>
            </a:r>
            <a:r>
              <a:rPr lang="ja-JP" altLang="en-US" sz="3600" dirty="0"/>
              <a:t>国際協力には様々な形がある</a:t>
            </a:r>
            <a:endParaRPr lang="en-US" altLang="ja-JP" sz="3600" dirty="0"/>
          </a:p>
          <a:p>
            <a:pPr marL="0" indent="0">
              <a:buNone/>
            </a:pPr>
            <a:r>
              <a:rPr lang="ja-JP" altLang="en-US" sz="3600" dirty="0"/>
              <a:t>　⇄必要だが</a:t>
            </a:r>
            <a:r>
              <a:rPr kumimoji="1" lang="ja-JP" altLang="en-US" sz="3600" dirty="0"/>
              <a:t>間違った支援方法、</a:t>
            </a:r>
            <a:endParaRPr kumimoji="1" lang="en-US" altLang="ja-JP" sz="3600" dirty="0"/>
          </a:p>
          <a:p>
            <a:pPr marL="0" indent="0">
              <a:buNone/>
            </a:pPr>
            <a:r>
              <a:rPr lang="ja-JP" altLang="en-US" sz="3600" dirty="0"/>
              <a:t>　　</a:t>
            </a:r>
            <a:r>
              <a:rPr kumimoji="1" lang="ja-JP" altLang="en-US" sz="3600" dirty="0"/>
              <a:t>必要ないのに勝手に支援　</a:t>
            </a:r>
            <a:r>
              <a:rPr lang="ja-JP" altLang="en-US" sz="3600" dirty="0"/>
              <a:t>などの問題</a:t>
            </a:r>
            <a:endParaRPr kumimoji="1" lang="en-US" altLang="ja-JP" sz="3600" dirty="0"/>
          </a:p>
        </p:txBody>
      </p:sp>
    </p:spTree>
    <p:extLst>
      <p:ext uri="{BB962C8B-B14F-4D97-AF65-F5344CB8AC3E}">
        <p14:creationId xmlns:p14="http://schemas.microsoft.com/office/powerpoint/2010/main" val="213183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8A7278-B1E7-CD4E-AA9C-B7B0DD81340F}"/>
              </a:ext>
            </a:extLst>
          </p:cNvPr>
          <p:cNvSpPr>
            <a:spLocks noGrp="1"/>
          </p:cNvSpPr>
          <p:nvPr>
            <p:ph type="title"/>
          </p:nvPr>
        </p:nvSpPr>
        <p:spPr/>
        <p:txBody>
          <a:bodyPr>
            <a:normAutofit/>
          </a:bodyPr>
          <a:lstStyle/>
          <a:p>
            <a:r>
              <a:rPr kumimoji="1" lang="ja-JP" altLang="en-US" sz="4800" b="1" dirty="0"/>
              <a:t>仮説</a:t>
            </a:r>
          </a:p>
        </p:txBody>
      </p:sp>
      <p:sp>
        <p:nvSpPr>
          <p:cNvPr id="3" name="コンテンツ プレースホルダー 2">
            <a:extLst>
              <a:ext uri="{FF2B5EF4-FFF2-40B4-BE49-F238E27FC236}">
                <a16:creationId xmlns:a16="http://schemas.microsoft.com/office/drawing/2014/main" id="{94BAA04C-B50A-4946-B38C-6383C0FEF19F}"/>
              </a:ext>
            </a:extLst>
          </p:cNvPr>
          <p:cNvSpPr>
            <a:spLocks noGrp="1"/>
          </p:cNvSpPr>
          <p:nvPr>
            <p:ph idx="1"/>
          </p:nvPr>
        </p:nvSpPr>
        <p:spPr>
          <a:xfrm>
            <a:off x="838200" y="2065896"/>
            <a:ext cx="11140988" cy="4237068"/>
          </a:xfrm>
        </p:spPr>
        <p:txBody>
          <a:bodyPr>
            <a:noAutofit/>
          </a:bodyPr>
          <a:lstStyle/>
          <a:p>
            <a:pPr marL="0" indent="0">
              <a:buNone/>
            </a:pPr>
            <a:r>
              <a:rPr kumimoji="1" lang="en-US" altLang="ja-JP" sz="4000" dirty="0"/>
              <a:t>①</a:t>
            </a:r>
            <a:r>
              <a:rPr kumimoji="1" lang="ja-JP" altLang="en-US" sz="4000" dirty="0"/>
              <a:t>日本人の学生は、</a:t>
            </a:r>
            <a:r>
              <a:rPr lang="ja-JP" altLang="en-US" sz="4000" dirty="0"/>
              <a:t>開発</a:t>
            </a:r>
            <a:r>
              <a:rPr kumimoji="1" lang="ja-JP" altLang="en-US" sz="4000" dirty="0"/>
              <a:t>途上国や国際情勢など</a:t>
            </a:r>
            <a:endParaRPr kumimoji="1" lang="en-US" altLang="ja-JP" sz="4000" dirty="0"/>
          </a:p>
          <a:p>
            <a:pPr marL="0" indent="0">
              <a:buNone/>
            </a:pPr>
            <a:r>
              <a:rPr lang="ja-JP" altLang="en-US" sz="4000" dirty="0"/>
              <a:t>　</a:t>
            </a:r>
            <a:r>
              <a:rPr kumimoji="1" lang="ja-JP" altLang="en-US" sz="4000" dirty="0"/>
              <a:t>に関して「知る」機会が少なく、それらに対</a:t>
            </a:r>
            <a:endParaRPr kumimoji="1" lang="en-US" altLang="ja-JP" sz="4000" dirty="0"/>
          </a:p>
          <a:p>
            <a:pPr marL="0" indent="0">
              <a:buNone/>
            </a:pPr>
            <a:r>
              <a:rPr lang="ja-JP" altLang="en-US" sz="4000" dirty="0"/>
              <a:t>　</a:t>
            </a:r>
            <a:r>
              <a:rPr kumimoji="1" lang="ja-JP" altLang="en-US" sz="4000" dirty="0"/>
              <a:t>する考えが偏っている側面がある</a:t>
            </a:r>
            <a:endParaRPr kumimoji="1" lang="en-US" altLang="ja-JP" sz="4000" dirty="0"/>
          </a:p>
          <a:p>
            <a:pPr marL="0" indent="0">
              <a:buNone/>
            </a:pPr>
            <a:endParaRPr lang="en-US" altLang="ja-JP" sz="4000" dirty="0"/>
          </a:p>
          <a:p>
            <a:pPr marL="0" indent="0">
              <a:buNone/>
            </a:pPr>
            <a:r>
              <a:rPr kumimoji="1" lang="en-US" altLang="ja-JP" sz="4000" dirty="0"/>
              <a:t>②</a:t>
            </a:r>
            <a:r>
              <a:rPr lang="ja-JP" altLang="en-US" sz="4000" dirty="0"/>
              <a:t>開発</a:t>
            </a:r>
            <a:r>
              <a:rPr kumimoji="1" lang="ja-JP" altLang="en-US" sz="4000" dirty="0"/>
              <a:t>途上国で支援する支援者への教育が不足</a:t>
            </a:r>
            <a:endParaRPr kumimoji="1" lang="en-US" altLang="ja-JP" sz="4000" dirty="0"/>
          </a:p>
          <a:p>
            <a:pPr marL="0" indent="0">
              <a:buNone/>
            </a:pPr>
            <a:r>
              <a:rPr lang="ja-JP" altLang="en-US" sz="4000" dirty="0"/>
              <a:t>　</a:t>
            </a:r>
            <a:r>
              <a:rPr kumimoji="1" lang="ja-JP" altLang="en-US" sz="4000" dirty="0"/>
              <a:t>している</a:t>
            </a:r>
          </a:p>
        </p:txBody>
      </p:sp>
    </p:spTree>
    <p:extLst>
      <p:ext uri="{BB962C8B-B14F-4D97-AF65-F5344CB8AC3E}">
        <p14:creationId xmlns:p14="http://schemas.microsoft.com/office/powerpoint/2010/main" val="986399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8A7278-B1E7-CD4E-AA9C-B7B0DD81340F}"/>
              </a:ext>
            </a:extLst>
          </p:cNvPr>
          <p:cNvSpPr>
            <a:spLocks noGrp="1"/>
          </p:cNvSpPr>
          <p:nvPr>
            <p:ph type="title"/>
          </p:nvPr>
        </p:nvSpPr>
        <p:spPr/>
        <p:txBody>
          <a:bodyPr>
            <a:normAutofit/>
          </a:bodyPr>
          <a:lstStyle/>
          <a:p>
            <a:r>
              <a:rPr kumimoji="1" lang="ja-JP" altLang="en-US" sz="4800" b="1" dirty="0"/>
              <a:t>仮説</a:t>
            </a:r>
          </a:p>
        </p:txBody>
      </p:sp>
      <p:sp>
        <p:nvSpPr>
          <p:cNvPr id="3" name="コンテンツ プレースホルダー 2">
            <a:extLst>
              <a:ext uri="{FF2B5EF4-FFF2-40B4-BE49-F238E27FC236}">
                <a16:creationId xmlns:a16="http://schemas.microsoft.com/office/drawing/2014/main" id="{94BAA04C-B50A-4946-B38C-6383C0FEF19F}"/>
              </a:ext>
            </a:extLst>
          </p:cNvPr>
          <p:cNvSpPr>
            <a:spLocks noGrp="1"/>
          </p:cNvSpPr>
          <p:nvPr>
            <p:ph idx="1"/>
          </p:nvPr>
        </p:nvSpPr>
        <p:spPr>
          <a:xfrm>
            <a:off x="838200" y="2065896"/>
            <a:ext cx="11140988" cy="2590771"/>
          </a:xfrm>
        </p:spPr>
        <p:txBody>
          <a:bodyPr>
            <a:noAutofit/>
          </a:bodyPr>
          <a:lstStyle/>
          <a:p>
            <a:pPr marL="0" indent="0">
              <a:buNone/>
            </a:pPr>
            <a:r>
              <a:rPr kumimoji="1" lang="en-US" altLang="ja-JP" sz="4000" b="1" dirty="0"/>
              <a:t>①</a:t>
            </a:r>
            <a:r>
              <a:rPr kumimoji="1" lang="ja-JP" altLang="en-US" sz="4000" b="1" dirty="0"/>
              <a:t>日本人の学生は、</a:t>
            </a:r>
            <a:r>
              <a:rPr lang="ja-JP" altLang="en-US" sz="4000" b="1" dirty="0"/>
              <a:t>開発</a:t>
            </a:r>
            <a:r>
              <a:rPr kumimoji="1" lang="ja-JP" altLang="en-US" sz="4000" b="1" dirty="0"/>
              <a:t>途上国や国際情勢など</a:t>
            </a:r>
            <a:endParaRPr kumimoji="1" lang="en-US" altLang="ja-JP" sz="4000" b="1" dirty="0"/>
          </a:p>
          <a:p>
            <a:pPr marL="0" indent="0">
              <a:buNone/>
            </a:pPr>
            <a:r>
              <a:rPr lang="ja-JP" altLang="en-US" sz="4000" b="1" dirty="0"/>
              <a:t>　</a:t>
            </a:r>
            <a:r>
              <a:rPr kumimoji="1" lang="ja-JP" altLang="en-US" sz="4000" b="1" dirty="0"/>
              <a:t>に関して</a:t>
            </a:r>
            <a:r>
              <a:rPr kumimoji="1" lang="ja-JP" altLang="en-US" sz="4000" b="1" u="sng" dirty="0"/>
              <a:t>「知る」機会が少なく</a:t>
            </a:r>
            <a:r>
              <a:rPr kumimoji="1" lang="ja-JP" altLang="en-US" sz="4000" b="1" dirty="0"/>
              <a:t>、それらに対</a:t>
            </a:r>
            <a:endParaRPr kumimoji="1" lang="en-US" altLang="ja-JP" sz="4000" b="1" dirty="0"/>
          </a:p>
          <a:p>
            <a:pPr marL="0" indent="0">
              <a:buNone/>
            </a:pPr>
            <a:r>
              <a:rPr lang="ja-JP" altLang="en-US" sz="4000" b="1" dirty="0"/>
              <a:t>　</a:t>
            </a:r>
            <a:r>
              <a:rPr kumimoji="1" lang="ja-JP" altLang="en-US" sz="4000" b="1" dirty="0"/>
              <a:t>する</a:t>
            </a:r>
            <a:r>
              <a:rPr kumimoji="1" lang="ja-JP" altLang="en-US" sz="4000" b="1" u="sng" dirty="0"/>
              <a:t>考えが偏っている</a:t>
            </a:r>
            <a:r>
              <a:rPr kumimoji="1" lang="ja-JP" altLang="en-US" sz="4000" b="1" dirty="0"/>
              <a:t>側面がある</a:t>
            </a:r>
            <a:endParaRPr kumimoji="1" lang="en-US" altLang="ja-JP" sz="4000" b="1" dirty="0"/>
          </a:p>
          <a:p>
            <a:pPr marL="0" indent="0">
              <a:buNone/>
            </a:pPr>
            <a:endParaRPr lang="en-US" altLang="ja-JP" sz="4000" dirty="0"/>
          </a:p>
          <a:p>
            <a:pPr marL="0" indent="0">
              <a:buNone/>
            </a:pPr>
            <a:r>
              <a:rPr lang="ja-JP" altLang="en-US" sz="4000" dirty="0"/>
              <a:t>　</a:t>
            </a:r>
            <a:endParaRPr kumimoji="1" lang="ja-JP" altLang="en-US" sz="4000" dirty="0"/>
          </a:p>
        </p:txBody>
      </p:sp>
    </p:spTree>
    <p:extLst>
      <p:ext uri="{BB962C8B-B14F-4D97-AF65-F5344CB8AC3E}">
        <p14:creationId xmlns:p14="http://schemas.microsoft.com/office/powerpoint/2010/main" val="3662602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2B25FE-400E-2C4C-BA7E-A9F0A4AEB9C9}"/>
              </a:ext>
            </a:extLst>
          </p:cNvPr>
          <p:cNvSpPr>
            <a:spLocks noGrp="1"/>
          </p:cNvSpPr>
          <p:nvPr>
            <p:ph type="title"/>
          </p:nvPr>
        </p:nvSpPr>
        <p:spPr/>
        <p:txBody>
          <a:bodyPr/>
          <a:lstStyle/>
          <a:p>
            <a:r>
              <a:rPr kumimoji="1" lang="ja-JP" altLang="en-US" b="1" dirty="0"/>
              <a:t>仮説</a:t>
            </a:r>
            <a:r>
              <a:rPr lang="en-US" altLang="ja-JP" b="1" dirty="0"/>
              <a:t>①</a:t>
            </a:r>
            <a:r>
              <a:rPr kumimoji="1" lang="ja-JP" altLang="en-US" b="1" dirty="0"/>
              <a:t>の検証</a:t>
            </a:r>
          </a:p>
        </p:txBody>
      </p:sp>
      <p:sp>
        <p:nvSpPr>
          <p:cNvPr id="3" name="コンテンツ プレースホルダー 2">
            <a:extLst>
              <a:ext uri="{FF2B5EF4-FFF2-40B4-BE49-F238E27FC236}">
                <a16:creationId xmlns:a16="http://schemas.microsoft.com/office/drawing/2014/main" id="{011831C7-5F37-EC4A-92AB-B997E1B2C11A}"/>
              </a:ext>
            </a:extLst>
          </p:cNvPr>
          <p:cNvSpPr>
            <a:spLocks noGrp="1"/>
          </p:cNvSpPr>
          <p:nvPr>
            <p:ph idx="1"/>
          </p:nvPr>
        </p:nvSpPr>
        <p:spPr>
          <a:xfrm>
            <a:off x="635000" y="1825625"/>
            <a:ext cx="11331222" cy="4351338"/>
          </a:xfrm>
        </p:spPr>
        <p:txBody>
          <a:bodyPr>
            <a:normAutofit/>
          </a:bodyPr>
          <a:lstStyle/>
          <a:p>
            <a:pPr marL="0" indent="0">
              <a:buNone/>
            </a:pPr>
            <a:r>
              <a:rPr kumimoji="1" lang="ja-JP" altLang="en-US" sz="3600" dirty="0"/>
              <a:t>○「</a:t>
            </a:r>
            <a:r>
              <a:rPr kumimoji="1" lang="en-US" altLang="ja-JP" sz="3600" dirty="0" err="1"/>
              <a:t>FACTFULNESS</a:t>
            </a:r>
            <a:r>
              <a:rPr kumimoji="1" lang="ja-JP" altLang="en-US" sz="3600" dirty="0"/>
              <a:t>」に掲載されていたクイズを参考</a:t>
            </a:r>
            <a:endParaRPr kumimoji="1" lang="en-US" altLang="ja-JP" sz="3600" dirty="0"/>
          </a:p>
          <a:p>
            <a:pPr marL="0" indent="0">
              <a:buNone/>
            </a:pPr>
            <a:r>
              <a:rPr lang="ja-JP" altLang="en-US" sz="3600" dirty="0"/>
              <a:t>　</a:t>
            </a:r>
            <a:r>
              <a:rPr kumimoji="1" lang="ja-JP" altLang="en-US" sz="3600" dirty="0"/>
              <a:t>に</a:t>
            </a:r>
            <a:r>
              <a:rPr kumimoji="1" lang="en-US" altLang="ja-JP" sz="3600" dirty="0"/>
              <a:t>3</a:t>
            </a:r>
            <a:r>
              <a:rPr kumimoji="1" lang="ja-JP" altLang="en-US" sz="3600" dirty="0"/>
              <a:t>年生</a:t>
            </a:r>
            <a:r>
              <a:rPr kumimoji="1" lang="en-US" altLang="ja-JP" sz="3600" dirty="0"/>
              <a:t>53</a:t>
            </a:r>
            <a:r>
              <a:rPr kumimoji="1" lang="ja-JP" altLang="en-US" sz="3600" dirty="0"/>
              <a:t>名にアンケートを実施</a:t>
            </a:r>
          </a:p>
          <a:p>
            <a:pPr marL="0" indent="0">
              <a:buNone/>
            </a:pPr>
            <a:endParaRPr lang="ja-JP" altLang="en-US" sz="3600" dirty="0"/>
          </a:p>
          <a:p>
            <a:pPr marL="0" indent="0">
              <a:buNone/>
            </a:pPr>
            <a:r>
              <a:rPr lang="ja-JP" altLang="en-US" sz="3600" dirty="0"/>
              <a:t>　</a:t>
            </a:r>
            <a:r>
              <a:rPr kumimoji="1" lang="ja-JP" altLang="en-US" sz="4000" b="1" dirty="0"/>
              <a:t>正答率</a:t>
            </a:r>
            <a:r>
              <a:rPr kumimoji="1" lang="en-US" altLang="ja-JP" sz="4000" b="1" dirty="0"/>
              <a:t>6.2%</a:t>
            </a:r>
            <a:endParaRPr kumimoji="1" lang="ja-JP" altLang="en-US" sz="4000" b="1" dirty="0"/>
          </a:p>
          <a:p>
            <a:pPr marL="0" indent="0">
              <a:buNone/>
            </a:pPr>
            <a:endParaRPr lang="ja-JP" altLang="en-US" sz="4000" b="1" dirty="0"/>
          </a:p>
          <a:p>
            <a:pPr marL="0" indent="0">
              <a:buNone/>
            </a:pPr>
            <a:r>
              <a:rPr kumimoji="1" lang="ja-JP" altLang="en-US" sz="4000" b="1" dirty="0"/>
              <a:t>「国際的な事柄を学んだことがある」　</a:t>
            </a:r>
            <a:r>
              <a:rPr kumimoji="1" lang="en-US" altLang="ja-JP" sz="4000" b="1" dirty="0"/>
              <a:t>70%</a:t>
            </a:r>
            <a:endParaRPr kumimoji="1" lang="ja-JP" altLang="en-US" sz="4000" b="1" dirty="0"/>
          </a:p>
          <a:p>
            <a:pPr marL="0" indent="0">
              <a:buNone/>
            </a:pPr>
            <a:endParaRPr lang="ja-JP" altLang="en-US" dirty="0"/>
          </a:p>
          <a:p>
            <a:pPr marL="0" indent="0">
              <a:buNone/>
            </a:pPr>
            <a:endParaRPr kumimoji="1" lang="ja-JP" altLang="en-US" dirty="0"/>
          </a:p>
        </p:txBody>
      </p:sp>
    </p:spTree>
    <p:extLst>
      <p:ext uri="{BB962C8B-B14F-4D97-AF65-F5344CB8AC3E}">
        <p14:creationId xmlns:p14="http://schemas.microsoft.com/office/powerpoint/2010/main" val="240139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ファセット">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E21D560F3A8254E94F7338F2A3AEA59" ma:contentTypeVersion="3" ma:contentTypeDescription="新しいドキュメントを作成します。" ma:contentTypeScope="" ma:versionID="ccb72ba0e32103e9f3df632cddf4cbd2">
  <xsd:schema xmlns:xsd="http://www.w3.org/2001/XMLSchema" xmlns:xs="http://www.w3.org/2001/XMLSchema" xmlns:p="http://schemas.microsoft.com/office/2006/metadata/properties" xmlns:ns2="c2a5f953-a3e0-4e3a-9be9-b3929e44bbc4" targetNamespace="http://schemas.microsoft.com/office/2006/metadata/properties" ma:root="true" ma:fieldsID="4a1540f6cbc8e6a1a4b4d3795a1cad70" ns2:_="">
    <xsd:import namespace="c2a5f953-a3e0-4e3a-9be9-b3929e44bbc4"/>
    <xsd:element name="properties">
      <xsd:complexType>
        <xsd:sequence>
          <xsd:element name="documentManagement">
            <xsd:complexType>
              <xsd:all>
                <xsd:element ref="ns2:ReferenceI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a5f953-a3e0-4e3a-9be9-b3929e44bbc4"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ferenceId xmlns="c2a5f953-a3e0-4e3a-9be9-b3929e44bbc4" xsi:nil="true"/>
  </documentManagement>
</p:properties>
</file>

<file path=customXml/itemProps1.xml><?xml version="1.0" encoding="utf-8"?>
<ds:datastoreItem xmlns:ds="http://schemas.openxmlformats.org/officeDocument/2006/customXml" ds:itemID="{D9A9D33F-A428-4EC4-B3F2-ACFDB31FFF7D}">
  <ds:schemaRefs>
    <ds:schemaRef ds:uri="http://schemas.microsoft.com/sharepoint/v3/contenttype/forms"/>
  </ds:schemaRefs>
</ds:datastoreItem>
</file>

<file path=customXml/itemProps2.xml><?xml version="1.0" encoding="utf-8"?>
<ds:datastoreItem xmlns:ds="http://schemas.openxmlformats.org/officeDocument/2006/customXml" ds:itemID="{2E6B92B9-17DF-454C-A2C1-3F9BBC1B05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a5f953-a3e0-4e3a-9be9-b3929e44bb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FAB0DD-5633-4018-B9F0-62B064F2F8F4}">
  <ds:schemaRefs>
    <ds:schemaRef ds:uri="http://schemas.microsoft.com/office/2006/metadata/properties"/>
    <ds:schemaRef ds:uri="http://schemas.microsoft.com/office/infopath/2007/PartnerControls"/>
    <ds:schemaRef ds:uri="c2a5f953-a3e0-4e3a-9be9-b3929e44bbc4"/>
  </ds:schemaRefs>
</ds:datastoreItem>
</file>

<file path=docProps/app.xml><?xml version="1.0" encoding="utf-8"?>
<Properties xmlns="http://schemas.openxmlformats.org/officeDocument/2006/extended-properties" xmlns:vt="http://schemas.openxmlformats.org/officeDocument/2006/docPropsVTypes">
  <TotalTime>0</TotalTime>
  <Words>2461</Words>
  <Application>Microsoft Office PowerPoint</Application>
  <PresentationFormat>ワイド画面</PresentationFormat>
  <Paragraphs>242</Paragraphs>
  <Slides>30</Slides>
  <Notes>25</Notes>
  <HiddenSlides>8</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30</vt:i4>
      </vt:variant>
    </vt:vector>
  </HeadingPairs>
  <TitlesOfParts>
    <vt:vector size="39" baseType="lpstr">
      <vt:lpstr>メイリオ</vt:lpstr>
      <vt:lpstr>游ゴシック</vt:lpstr>
      <vt:lpstr>游明朝</vt:lpstr>
      <vt:lpstr>游明朝</vt:lpstr>
      <vt:lpstr>Arial</vt:lpstr>
      <vt:lpstr>Times New Roman</vt:lpstr>
      <vt:lpstr>Trebuchet MS</vt:lpstr>
      <vt:lpstr>Wingdings 3</vt:lpstr>
      <vt:lpstr>ファセット</vt:lpstr>
      <vt:lpstr>新しい 国際協力の形と 人材育成</vt:lpstr>
      <vt:lpstr>PowerPoint プレゼンテーション</vt:lpstr>
      <vt:lpstr>PowerPoint プレゼンテーション</vt:lpstr>
      <vt:lpstr>バングラデシュの教育活動</vt:lpstr>
      <vt:lpstr>現在行われている国際支援</vt:lpstr>
      <vt:lpstr>考察</vt:lpstr>
      <vt:lpstr>仮説</vt:lpstr>
      <vt:lpstr>仮説</vt:lpstr>
      <vt:lpstr>仮説①の検証</vt:lpstr>
      <vt:lpstr>PowerPoint プレゼンテーション</vt:lpstr>
      <vt:lpstr>PowerPoint プレゼンテーション</vt:lpstr>
      <vt:lpstr>PowerPoint プレゼンテーション</vt:lpstr>
      <vt:lpstr>PowerPoint プレゼンテーション</vt:lpstr>
      <vt:lpstr>仮説</vt:lpstr>
      <vt:lpstr>仮説②の検証</vt:lpstr>
      <vt:lpstr>PowerPoint プレゼンテーション</vt:lpstr>
      <vt:lpstr>PowerPoint プレゼンテーション</vt:lpstr>
      <vt:lpstr>結論</vt:lpstr>
      <vt:lpstr>具体的な解決策①　　「知る」側面</vt:lpstr>
      <vt:lpstr>具体的な解決策①　　「知る」側面</vt:lpstr>
      <vt:lpstr>具体的な解決策①　　「知る」側面</vt:lpstr>
      <vt:lpstr>具体的な解決策②    「行動する」側面</vt:lpstr>
      <vt:lpstr>具体的な解決策②    「行動する」側面</vt:lpstr>
      <vt:lpstr>＜システムの理想像＞</vt:lpstr>
      <vt:lpstr>＜具体的な方針＞</vt:lpstr>
      <vt:lpstr>まとめ</vt:lpstr>
      <vt:lpstr>PowerPoint プレゼンテーション</vt:lpstr>
      <vt:lpstr>今後の展望</vt:lpstr>
      <vt:lpstr>謝辞</vt:lpstr>
      <vt:lpstr>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新しい 国際協力の形と 人材育成</dc:title>
  <dc:creator>btgh_3318_竹中 絢音</dc:creator>
  <cp:lastModifiedBy>oitapref</cp:lastModifiedBy>
  <cp:revision>40</cp:revision>
  <dcterms:created xsi:type="dcterms:W3CDTF">2022-05-31T09:22:54Z</dcterms:created>
  <dcterms:modified xsi:type="dcterms:W3CDTF">2023-03-31T06:09:28Z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0x010100AE21D560F3A8254E94F7338F2A3AEA59</vt:lpwstr>
  </property>
  <property fmtid="{D5CDD505-2E9C-101B-9397-08002B2CF9AE}" pid="3" name="Order">
    <vt:r8>18100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