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256" r:id="rId2"/>
    <p:sldId id="257" r:id="rId3"/>
    <p:sldId id="258" r:id="rId4"/>
    <p:sldId id="259" r:id="rId5"/>
    <p:sldId id="260" r:id="rId6"/>
    <p:sldId id="265" r:id="rId7"/>
    <p:sldId id="267" r:id="rId8"/>
    <p:sldId id="268" r:id="rId9"/>
    <p:sldId id="269" r:id="rId10"/>
    <p:sldId id="272" r:id="rId11"/>
    <p:sldId id="273" r:id="rId12"/>
    <p:sldId id="263" r:id="rId13"/>
    <p:sldId id="261" r:id="rId14"/>
    <p:sldId id="262" r:id="rId15"/>
    <p:sldId id="279" r:id="rId16"/>
    <p:sldId id="274" r:id="rId17"/>
    <p:sldId id="275" r:id="rId18"/>
    <p:sldId id="276" r:id="rId19"/>
    <p:sldId id="277" r:id="rId20"/>
    <p:sldId id="278" r:id="rId21"/>
    <p:sldId id="280" r:id="rId22"/>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48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5466" cy="502789"/>
          </a:xfrm>
          <a:prstGeom prst="rect">
            <a:avLst/>
          </a:prstGeom>
        </p:spPr>
        <p:txBody>
          <a:bodyPr vert="horz" lIns="93095" tIns="46548" rIns="93095" bIns="46548"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074" y="0"/>
            <a:ext cx="2985465" cy="502789"/>
          </a:xfrm>
          <a:prstGeom prst="rect">
            <a:avLst/>
          </a:prstGeom>
        </p:spPr>
        <p:txBody>
          <a:bodyPr vert="horz" lIns="93095" tIns="46548" rIns="93095" bIns="46548" rtlCol="0"/>
          <a:lstStyle>
            <a:lvl1pPr algn="r">
              <a:defRPr sz="1200"/>
            </a:lvl1pPr>
          </a:lstStyle>
          <a:p>
            <a:fld id="{D88BCF88-A77C-40D6-80BE-C61E032DA741}" type="datetimeFigureOut">
              <a:rPr kumimoji="1" lang="ja-JP" altLang="en-US" smtClean="0"/>
              <a:t>2023/3/30</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79787"/>
          </a:xfrm>
          <a:prstGeom prst="rect">
            <a:avLst/>
          </a:prstGeom>
          <a:noFill/>
          <a:ln w="12700">
            <a:solidFill>
              <a:prstClr val="black"/>
            </a:solidFill>
          </a:ln>
        </p:spPr>
        <p:txBody>
          <a:bodyPr vert="horz" lIns="93095" tIns="46548" rIns="93095" bIns="46548" rtlCol="0" anchor="ctr"/>
          <a:lstStyle/>
          <a:p>
            <a:endParaRPr lang="ja-JP" altLang="en-US"/>
          </a:p>
        </p:txBody>
      </p:sp>
      <p:sp>
        <p:nvSpPr>
          <p:cNvPr id="5" name="ノート プレースホルダー 4"/>
          <p:cNvSpPr>
            <a:spLocks noGrp="1"/>
          </p:cNvSpPr>
          <p:nvPr>
            <p:ph type="body" sz="quarter" idx="3"/>
          </p:nvPr>
        </p:nvSpPr>
        <p:spPr>
          <a:xfrm>
            <a:off x="688330" y="4821616"/>
            <a:ext cx="5511505" cy="3944959"/>
          </a:xfrm>
          <a:prstGeom prst="rect">
            <a:avLst/>
          </a:prstGeom>
        </p:spPr>
        <p:txBody>
          <a:bodyPr vert="horz" lIns="93095" tIns="46548" rIns="93095" bIns="4654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5924"/>
            <a:ext cx="2985466" cy="502789"/>
          </a:xfrm>
          <a:prstGeom prst="rect">
            <a:avLst/>
          </a:prstGeom>
        </p:spPr>
        <p:txBody>
          <a:bodyPr vert="horz" lIns="93095" tIns="46548" rIns="93095" bIns="4654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074" y="9515924"/>
            <a:ext cx="2985465" cy="502789"/>
          </a:xfrm>
          <a:prstGeom prst="rect">
            <a:avLst/>
          </a:prstGeom>
        </p:spPr>
        <p:txBody>
          <a:bodyPr vert="horz" lIns="93095" tIns="46548" rIns="93095" bIns="46548" rtlCol="0" anchor="b"/>
          <a:lstStyle>
            <a:lvl1pPr algn="r">
              <a:defRPr sz="1200"/>
            </a:lvl1pPr>
          </a:lstStyle>
          <a:p>
            <a:fld id="{494DD0A3-4BF4-4689-9F2C-3C7FCE8735C8}" type="slidenum">
              <a:rPr kumimoji="1" lang="ja-JP" altLang="en-US" smtClean="0"/>
              <a:t>‹#›</a:t>
            </a:fld>
            <a:endParaRPr kumimoji="1" lang="ja-JP" altLang="en-US"/>
          </a:p>
        </p:txBody>
      </p:sp>
    </p:spTree>
    <p:extLst>
      <p:ext uri="{BB962C8B-B14F-4D97-AF65-F5344CB8AC3E}">
        <p14:creationId xmlns:p14="http://schemas.microsoft.com/office/powerpoint/2010/main" val="2352981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a:t>
            </a:fld>
            <a:endParaRPr kumimoji="1" lang="ja-JP" altLang="en-US"/>
          </a:p>
        </p:txBody>
      </p:sp>
    </p:spTree>
    <p:extLst>
      <p:ext uri="{BB962C8B-B14F-4D97-AF65-F5344CB8AC3E}">
        <p14:creationId xmlns:p14="http://schemas.microsoft.com/office/powerpoint/2010/main" val="269909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10</a:t>
            </a:fld>
            <a:endParaRPr kumimoji="1" lang="ja-JP" altLang="en-US"/>
          </a:p>
        </p:txBody>
      </p:sp>
    </p:spTree>
    <p:extLst>
      <p:ext uri="{BB962C8B-B14F-4D97-AF65-F5344CB8AC3E}">
        <p14:creationId xmlns:p14="http://schemas.microsoft.com/office/powerpoint/2010/main" val="2096124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11</a:t>
            </a:fld>
            <a:endParaRPr kumimoji="1" lang="ja-JP" altLang="en-US"/>
          </a:p>
        </p:txBody>
      </p:sp>
    </p:spTree>
    <p:extLst>
      <p:ext uri="{BB962C8B-B14F-4D97-AF65-F5344CB8AC3E}">
        <p14:creationId xmlns:p14="http://schemas.microsoft.com/office/powerpoint/2010/main" val="3456472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12</a:t>
            </a:fld>
            <a:endParaRPr kumimoji="1" lang="ja-JP" altLang="en-US"/>
          </a:p>
        </p:txBody>
      </p:sp>
    </p:spTree>
    <p:extLst>
      <p:ext uri="{BB962C8B-B14F-4D97-AF65-F5344CB8AC3E}">
        <p14:creationId xmlns:p14="http://schemas.microsoft.com/office/powerpoint/2010/main" val="3498106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13</a:t>
            </a:fld>
            <a:endParaRPr kumimoji="1" lang="ja-JP" altLang="en-US"/>
          </a:p>
        </p:txBody>
      </p:sp>
    </p:spTree>
    <p:extLst>
      <p:ext uri="{BB962C8B-B14F-4D97-AF65-F5344CB8AC3E}">
        <p14:creationId xmlns:p14="http://schemas.microsoft.com/office/powerpoint/2010/main" val="86399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14</a:t>
            </a:fld>
            <a:endParaRPr kumimoji="1" lang="ja-JP" altLang="en-US"/>
          </a:p>
        </p:txBody>
      </p:sp>
    </p:spTree>
    <p:extLst>
      <p:ext uri="{BB962C8B-B14F-4D97-AF65-F5344CB8AC3E}">
        <p14:creationId xmlns:p14="http://schemas.microsoft.com/office/powerpoint/2010/main" val="271570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15</a:t>
            </a:fld>
            <a:endParaRPr kumimoji="1" lang="ja-JP" altLang="en-US"/>
          </a:p>
        </p:txBody>
      </p:sp>
    </p:spTree>
    <p:extLst>
      <p:ext uri="{BB962C8B-B14F-4D97-AF65-F5344CB8AC3E}">
        <p14:creationId xmlns:p14="http://schemas.microsoft.com/office/powerpoint/2010/main" val="3609457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16</a:t>
            </a:fld>
            <a:endParaRPr kumimoji="1" lang="ja-JP" altLang="en-US"/>
          </a:p>
        </p:txBody>
      </p:sp>
    </p:spTree>
    <p:extLst>
      <p:ext uri="{BB962C8B-B14F-4D97-AF65-F5344CB8AC3E}">
        <p14:creationId xmlns:p14="http://schemas.microsoft.com/office/powerpoint/2010/main" val="178650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17</a:t>
            </a:fld>
            <a:endParaRPr kumimoji="1" lang="ja-JP" altLang="en-US"/>
          </a:p>
        </p:txBody>
      </p:sp>
    </p:spTree>
    <p:extLst>
      <p:ext uri="{BB962C8B-B14F-4D97-AF65-F5344CB8AC3E}">
        <p14:creationId xmlns:p14="http://schemas.microsoft.com/office/powerpoint/2010/main" val="47818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18</a:t>
            </a:fld>
            <a:endParaRPr kumimoji="1" lang="ja-JP" altLang="en-US"/>
          </a:p>
        </p:txBody>
      </p:sp>
    </p:spTree>
    <p:extLst>
      <p:ext uri="{BB962C8B-B14F-4D97-AF65-F5344CB8AC3E}">
        <p14:creationId xmlns:p14="http://schemas.microsoft.com/office/powerpoint/2010/main" val="297192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19</a:t>
            </a:fld>
            <a:endParaRPr kumimoji="1" lang="ja-JP" altLang="en-US"/>
          </a:p>
        </p:txBody>
      </p:sp>
    </p:spTree>
    <p:extLst>
      <p:ext uri="{BB962C8B-B14F-4D97-AF65-F5344CB8AC3E}">
        <p14:creationId xmlns:p14="http://schemas.microsoft.com/office/powerpoint/2010/main" val="49727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2</a:t>
            </a:fld>
            <a:endParaRPr kumimoji="1" lang="ja-JP" altLang="en-US"/>
          </a:p>
        </p:txBody>
      </p:sp>
    </p:spTree>
    <p:extLst>
      <p:ext uri="{BB962C8B-B14F-4D97-AF65-F5344CB8AC3E}">
        <p14:creationId xmlns:p14="http://schemas.microsoft.com/office/powerpoint/2010/main" val="1154546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20</a:t>
            </a:fld>
            <a:endParaRPr kumimoji="1" lang="ja-JP" altLang="en-US"/>
          </a:p>
        </p:txBody>
      </p:sp>
    </p:spTree>
    <p:extLst>
      <p:ext uri="{BB962C8B-B14F-4D97-AF65-F5344CB8AC3E}">
        <p14:creationId xmlns:p14="http://schemas.microsoft.com/office/powerpoint/2010/main" val="30217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3</a:t>
            </a:fld>
            <a:endParaRPr kumimoji="1" lang="ja-JP" altLang="en-US"/>
          </a:p>
        </p:txBody>
      </p:sp>
    </p:spTree>
    <p:extLst>
      <p:ext uri="{BB962C8B-B14F-4D97-AF65-F5344CB8AC3E}">
        <p14:creationId xmlns:p14="http://schemas.microsoft.com/office/powerpoint/2010/main" val="21306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4</a:t>
            </a:fld>
            <a:endParaRPr kumimoji="1" lang="ja-JP" altLang="en-US"/>
          </a:p>
        </p:txBody>
      </p:sp>
    </p:spTree>
    <p:extLst>
      <p:ext uri="{BB962C8B-B14F-4D97-AF65-F5344CB8AC3E}">
        <p14:creationId xmlns:p14="http://schemas.microsoft.com/office/powerpoint/2010/main" val="349340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5</a:t>
            </a:fld>
            <a:endParaRPr kumimoji="1" lang="ja-JP" altLang="en-US"/>
          </a:p>
        </p:txBody>
      </p:sp>
    </p:spTree>
    <p:extLst>
      <p:ext uri="{BB962C8B-B14F-4D97-AF65-F5344CB8AC3E}">
        <p14:creationId xmlns:p14="http://schemas.microsoft.com/office/powerpoint/2010/main" val="400336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6</a:t>
            </a:fld>
            <a:endParaRPr kumimoji="1" lang="ja-JP" altLang="en-US"/>
          </a:p>
        </p:txBody>
      </p:sp>
    </p:spTree>
    <p:extLst>
      <p:ext uri="{BB962C8B-B14F-4D97-AF65-F5344CB8AC3E}">
        <p14:creationId xmlns:p14="http://schemas.microsoft.com/office/powerpoint/2010/main" val="160917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7</a:t>
            </a:fld>
            <a:endParaRPr kumimoji="1" lang="ja-JP" altLang="en-US"/>
          </a:p>
        </p:txBody>
      </p:sp>
    </p:spTree>
    <p:extLst>
      <p:ext uri="{BB962C8B-B14F-4D97-AF65-F5344CB8AC3E}">
        <p14:creationId xmlns:p14="http://schemas.microsoft.com/office/powerpoint/2010/main" val="87209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8</a:t>
            </a:fld>
            <a:endParaRPr kumimoji="1" lang="ja-JP" altLang="en-US"/>
          </a:p>
        </p:txBody>
      </p:sp>
    </p:spTree>
    <p:extLst>
      <p:ext uri="{BB962C8B-B14F-4D97-AF65-F5344CB8AC3E}">
        <p14:creationId xmlns:p14="http://schemas.microsoft.com/office/powerpoint/2010/main" val="4966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4DD0A3-4BF4-4689-9F2C-3C7FCE8735C8}" type="slidenum">
              <a:rPr kumimoji="1" lang="ja-JP" altLang="en-US" smtClean="0"/>
              <a:t>9</a:t>
            </a:fld>
            <a:endParaRPr kumimoji="1" lang="ja-JP" altLang="en-US"/>
          </a:p>
        </p:txBody>
      </p:sp>
    </p:spTree>
    <p:extLst>
      <p:ext uri="{BB962C8B-B14F-4D97-AF65-F5344CB8AC3E}">
        <p14:creationId xmlns:p14="http://schemas.microsoft.com/office/powerpoint/2010/main" val="220952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79023F-F8FB-4101-B6BE-8CF557FF06C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E9F32BC-B499-4F24-BFB9-56A4CFC9F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5DB0134-2EFC-4ED7-A48C-E2A5F62899CB}"/>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5" name="フッター プレースホルダー 4">
            <a:extLst>
              <a:ext uri="{FF2B5EF4-FFF2-40B4-BE49-F238E27FC236}">
                <a16:creationId xmlns:a16="http://schemas.microsoft.com/office/drawing/2014/main" id="{0E03C864-80FA-41D7-8A31-303A0B71E2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1D6F74-5A5F-4DF6-B2CF-BBA3C5BF21FF}"/>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293339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881A7-F91F-4B14-9D9F-47321F07018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E1CA59-EB7C-4C76-BA17-6A3853EE954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A6ECDC-C8E4-470D-8AE8-6DC9E4B4F29F}"/>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5" name="フッター プレースホルダー 4">
            <a:extLst>
              <a:ext uri="{FF2B5EF4-FFF2-40B4-BE49-F238E27FC236}">
                <a16:creationId xmlns:a16="http://schemas.microsoft.com/office/drawing/2014/main" id="{96DBA8E9-3FAC-4B6D-9FF1-0429F6F397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9BBE62-2165-44F6-8DAD-224C14089E15}"/>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108592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F8ABB5E-38FA-4863-BFDB-E66AC31F65A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6061DB-659C-4B56-9D01-8C09D744A8F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B3008C-964A-4C70-ACE6-A3855AEFD3F0}"/>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5" name="フッター プレースホルダー 4">
            <a:extLst>
              <a:ext uri="{FF2B5EF4-FFF2-40B4-BE49-F238E27FC236}">
                <a16:creationId xmlns:a16="http://schemas.microsoft.com/office/drawing/2014/main" id="{6A12C55E-50E1-4FB4-B9FD-819852D27A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626AE6-B132-4C0D-99DD-421019FB6E1B}"/>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29757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6EAD-A1C3-4B9D-82ED-E8BC21EE95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604A16-7A3A-4190-B0BB-5B3CBCB2407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B3C097-346C-45CB-A30C-7CA5CBF71AEA}"/>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5" name="フッター プレースホルダー 4">
            <a:extLst>
              <a:ext uri="{FF2B5EF4-FFF2-40B4-BE49-F238E27FC236}">
                <a16:creationId xmlns:a16="http://schemas.microsoft.com/office/drawing/2014/main" id="{248A5EF4-FA15-44E0-97F0-E9191967FA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EC70C5-B5B3-43A9-8C4D-EAF2756DB388}"/>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18191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B5CAA-A564-437E-90D2-B4629ED2146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BAC143-9E65-49E0-BB79-3EED4D908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828D07-E816-40D0-8949-14B9BF5DAE76}"/>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5" name="フッター プレースホルダー 4">
            <a:extLst>
              <a:ext uri="{FF2B5EF4-FFF2-40B4-BE49-F238E27FC236}">
                <a16:creationId xmlns:a16="http://schemas.microsoft.com/office/drawing/2014/main" id="{D440B450-69E6-41E0-BEE3-4D1EBDB4D2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0FB98C-5D0B-4E19-AA64-D151089F6832}"/>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195515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F8185-01F0-4457-9078-5CCB22674B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96338C-8A32-425E-9D5B-37B252EE68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BB35A9B-BB3C-480A-869E-B86C4D40DB3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410621-6FC4-4711-9800-5EE5B5CB5D74}"/>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6" name="フッター プレースホルダー 5">
            <a:extLst>
              <a:ext uri="{FF2B5EF4-FFF2-40B4-BE49-F238E27FC236}">
                <a16:creationId xmlns:a16="http://schemas.microsoft.com/office/drawing/2014/main" id="{5BD3BD6B-B50D-484D-808B-B923F64542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6BDB62-CAD2-430A-8178-6FB21F4DB443}"/>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15795097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1723E-37D0-49BD-AE4C-4B8568ACBFB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64DA85-FFE4-4F00-A7AA-9B5739FFB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AE978B8-5B84-4C00-8A9D-B87EBA3B12A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108AB57-4A1E-47BA-9CE7-AE34A2886B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E6C74C7-DB0F-49E7-B153-2BD50C7258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F094275-D0A9-4EE3-83D7-067CF89A10EF}"/>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8" name="フッター プレースホルダー 7">
            <a:extLst>
              <a:ext uri="{FF2B5EF4-FFF2-40B4-BE49-F238E27FC236}">
                <a16:creationId xmlns:a16="http://schemas.microsoft.com/office/drawing/2014/main" id="{13648BE8-63D9-45C9-8B30-7A62425D9DA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9C3A59-FF27-426F-9586-25A263A65E69}"/>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22766190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D69BB6-E77B-4D5B-8451-63979BF9F2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0347BA-F294-4478-9A3F-7407DFD981E8}"/>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4" name="フッター プレースホルダー 3">
            <a:extLst>
              <a:ext uri="{FF2B5EF4-FFF2-40B4-BE49-F238E27FC236}">
                <a16:creationId xmlns:a16="http://schemas.microsoft.com/office/drawing/2014/main" id="{E9233D88-A587-4370-8D7B-A8CAC5A55F6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4D97E55-E641-406C-BBC0-D9C1B60D3858}"/>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370123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6CACB8-F1C0-45DD-95D3-2B3DC8CECF07}"/>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3" name="フッター プレースホルダー 2">
            <a:extLst>
              <a:ext uri="{FF2B5EF4-FFF2-40B4-BE49-F238E27FC236}">
                <a16:creationId xmlns:a16="http://schemas.microsoft.com/office/drawing/2014/main" id="{9EF5982F-DA2F-491F-A97F-B7C2B005C5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457ACBF-FCD1-44E2-9F6F-C529F6AC042C}"/>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426439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1CAA6-494F-4FC1-BD9B-81C92AD1200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7E63FC-65CD-415F-9A6D-CE92AEA6C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D8E4033-EA3A-46CC-894C-4703D1E3D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D056CA1-A16E-46A2-9F20-F43EEAE58223}"/>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6" name="フッター プレースホルダー 5">
            <a:extLst>
              <a:ext uri="{FF2B5EF4-FFF2-40B4-BE49-F238E27FC236}">
                <a16:creationId xmlns:a16="http://schemas.microsoft.com/office/drawing/2014/main" id="{57433CB2-FE8E-426B-9BFE-AA4D864880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36886F6-1AE6-40E5-98F5-D10F20B76765}"/>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35002499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FFA371-CAA6-4DDD-B3CE-DE0DB61AA43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7094B1E-D6A6-443C-88E9-60872A1CD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0CC4381-BDB2-4AF6-B692-3B6470514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957853-9BD4-43BD-95DE-4734D766C1E5}"/>
              </a:ext>
            </a:extLst>
          </p:cNvPr>
          <p:cNvSpPr>
            <a:spLocks noGrp="1"/>
          </p:cNvSpPr>
          <p:nvPr>
            <p:ph type="dt" sz="half" idx="10"/>
          </p:nvPr>
        </p:nvSpPr>
        <p:spPr/>
        <p:txBody>
          <a:bodyPr/>
          <a:lstStyle/>
          <a:p>
            <a:fld id="{62701B6C-F35E-4D6A-9405-B5282F0F2850}" type="datetimeFigureOut">
              <a:rPr kumimoji="1" lang="ja-JP" altLang="en-US" smtClean="0"/>
              <a:t>2023/3/30</a:t>
            </a:fld>
            <a:endParaRPr kumimoji="1" lang="ja-JP" altLang="en-US"/>
          </a:p>
        </p:txBody>
      </p:sp>
      <p:sp>
        <p:nvSpPr>
          <p:cNvPr id="6" name="フッター プレースホルダー 5">
            <a:extLst>
              <a:ext uri="{FF2B5EF4-FFF2-40B4-BE49-F238E27FC236}">
                <a16:creationId xmlns:a16="http://schemas.microsoft.com/office/drawing/2014/main" id="{969C545A-8021-46A3-8E25-BE859CDD0B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63176D-1806-4722-ACC8-DC92941EC102}"/>
              </a:ext>
            </a:extLst>
          </p:cNvPr>
          <p:cNvSpPr>
            <a:spLocks noGrp="1"/>
          </p:cNvSpPr>
          <p:nvPr>
            <p:ph type="sldNum" sz="quarter" idx="12"/>
          </p:nvPr>
        </p:nvSpPr>
        <p:spPr/>
        <p:txBody>
          <a:body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361647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042B57D-868B-4C18-84E8-14F3C376C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67B558-35BD-406A-9ADB-503ACF4ED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650380-F81B-42FA-95E0-44F9C8C8D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01B6C-F35E-4D6A-9405-B5282F0F2850}" type="datetimeFigureOut">
              <a:rPr kumimoji="1" lang="ja-JP" altLang="en-US" smtClean="0"/>
              <a:t>2023/3/30</a:t>
            </a:fld>
            <a:endParaRPr kumimoji="1" lang="ja-JP" altLang="en-US"/>
          </a:p>
        </p:txBody>
      </p:sp>
      <p:sp>
        <p:nvSpPr>
          <p:cNvPr id="5" name="フッター プレースホルダー 4">
            <a:extLst>
              <a:ext uri="{FF2B5EF4-FFF2-40B4-BE49-F238E27FC236}">
                <a16:creationId xmlns:a16="http://schemas.microsoft.com/office/drawing/2014/main" id="{1554B7D5-3F6E-4C9D-B29C-C66890AC8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54A6C5-7945-4FE4-B144-DDCFA0A59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5C54C-4823-47F2-B0D8-D7DF1C3A11FF}" type="slidenum">
              <a:rPr kumimoji="1" lang="ja-JP" altLang="en-US" smtClean="0"/>
              <a:t>‹#›</a:t>
            </a:fld>
            <a:endParaRPr kumimoji="1" lang="ja-JP" altLang="en-US"/>
          </a:p>
        </p:txBody>
      </p:sp>
    </p:spTree>
    <p:extLst>
      <p:ext uri="{BB962C8B-B14F-4D97-AF65-F5344CB8AC3E}">
        <p14:creationId xmlns:p14="http://schemas.microsoft.com/office/powerpoint/2010/main" val="19047722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4.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0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93ADE-EFA7-4923-8533-D2328FCBC9DC}"/>
              </a:ext>
            </a:extLst>
          </p:cNvPr>
          <p:cNvSpPr>
            <a:spLocks noGrp="1"/>
          </p:cNvSpPr>
          <p:nvPr>
            <p:ph type="ctrTitle"/>
          </p:nvPr>
        </p:nvSpPr>
        <p:spPr>
          <a:xfrm>
            <a:off x="1412613" y="2590737"/>
            <a:ext cx="9144000" cy="2387600"/>
          </a:xfrm>
        </p:spPr>
        <p:txBody>
          <a:bodyPr>
            <a:normAutofit/>
          </a:bodyPr>
          <a:lstStyle/>
          <a:p>
            <a:r>
              <a:rPr lang="ja-JP" altLang="en-US" sz="4900" dirty="0">
                <a:latin typeface="BIZ UDPゴシック" panose="020B0400000000000000" pitchFamily="50" charset="-128"/>
                <a:ea typeface="BIZ UDPゴシック" panose="020B0400000000000000" pitchFamily="50" charset="-128"/>
              </a:rPr>
              <a:t>ロボットを使った対話式学科紹介</a:t>
            </a:r>
            <a:br>
              <a:rPr lang="ja-JP" altLang="en-US" sz="4900" dirty="0">
                <a:latin typeface="BIZ UDPゴシック" panose="020B0400000000000000" pitchFamily="50" charset="-128"/>
                <a:ea typeface="BIZ UDPゴシック" panose="020B0400000000000000" pitchFamily="50" charset="-128"/>
              </a:rPr>
            </a:br>
            <a:r>
              <a:rPr lang="ja-JP" altLang="en-US" sz="4900" dirty="0">
                <a:latin typeface="BIZ UDPゴシック" panose="020B0400000000000000" pitchFamily="50" charset="-128"/>
                <a:ea typeface="BIZ UDPゴシック" panose="020B0400000000000000" pitchFamily="50" charset="-128"/>
              </a:rPr>
              <a:t>～</a:t>
            </a:r>
            <a:r>
              <a:rPr lang="en-US" altLang="ja-JP" sz="4900" dirty="0">
                <a:latin typeface="BIZ UDPゴシック" panose="020B0400000000000000" pitchFamily="50" charset="-128"/>
                <a:ea typeface="BIZ UDPゴシック" panose="020B0400000000000000" pitchFamily="50" charset="-128"/>
              </a:rPr>
              <a:t>Pepper</a:t>
            </a:r>
            <a:r>
              <a:rPr lang="ja-JP" altLang="en-US" sz="4900" dirty="0">
                <a:latin typeface="BIZ UDPゴシック" panose="020B0400000000000000" pitchFamily="50" charset="-128"/>
                <a:ea typeface="BIZ UDPゴシック" panose="020B0400000000000000" pitchFamily="50" charset="-128"/>
              </a:rPr>
              <a:t>の制御と動画制作～</a:t>
            </a:r>
            <a:r>
              <a:rPr lang="ja-JP" altLang="en-US" dirty="0">
                <a:latin typeface="BIZ UDPゴシック" panose="020B0400000000000000" pitchFamily="50" charset="-128"/>
                <a:ea typeface="BIZ UDPゴシック" panose="020B0400000000000000" pitchFamily="50" charset="-128"/>
              </a:rPr>
              <a:t/>
            </a:r>
            <a:br>
              <a:rPr lang="ja-JP" altLang="en-US"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DD8174A8-1889-457F-9DEA-F781948A1FA0}"/>
              </a:ext>
            </a:extLst>
          </p:cNvPr>
          <p:cNvPicPr>
            <a:picLocks noChangeAspect="1"/>
          </p:cNvPicPr>
          <p:nvPr/>
        </p:nvPicPr>
        <p:blipFill>
          <a:blip r:embed="rId3"/>
          <a:stretch>
            <a:fillRect/>
          </a:stretch>
        </p:blipFill>
        <p:spPr>
          <a:xfrm>
            <a:off x="10039653" y="163530"/>
            <a:ext cx="1957999" cy="1957999"/>
          </a:xfrm>
          <a:prstGeom prst="rect">
            <a:avLst/>
          </a:prstGeom>
        </p:spPr>
      </p:pic>
      <p:pic>
        <p:nvPicPr>
          <p:cNvPr id="5" name="図 4">
            <a:extLst>
              <a:ext uri="{FF2B5EF4-FFF2-40B4-BE49-F238E27FC236}">
                <a16:creationId xmlns:a16="http://schemas.microsoft.com/office/drawing/2014/main" id="{5170CD83-73A1-4F53-8A9A-013F50ACCE1B}"/>
              </a:ext>
            </a:extLst>
          </p:cNvPr>
          <p:cNvPicPr>
            <a:picLocks noChangeAspect="1"/>
          </p:cNvPicPr>
          <p:nvPr/>
        </p:nvPicPr>
        <p:blipFill>
          <a:blip r:embed="rId4"/>
          <a:stretch>
            <a:fillRect/>
          </a:stretch>
        </p:blipFill>
        <p:spPr>
          <a:xfrm>
            <a:off x="314063" y="163530"/>
            <a:ext cx="2705100" cy="1685925"/>
          </a:xfrm>
          <a:prstGeom prst="rect">
            <a:avLst/>
          </a:prstGeom>
        </p:spPr>
      </p:pic>
    </p:spTree>
    <p:extLst>
      <p:ext uri="{BB962C8B-B14F-4D97-AF65-F5344CB8AC3E}">
        <p14:creationId xmlns:p14="http://schemas.microsoft.com/office/powerpoint/2010/main" val="2604953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B02A140-1CC6-4DD2-9A30-982F7843C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746"/>
            <a:ext cx="9815119" cy="6836089"/>
          </a:xfrm>
          <a:prstGeom prst="rect">
            <a:avLst/>
          </a:prstGeom>
        </p:spPr>
      </p:pic>
      <p:sp>
        <p:nvSpPr>
          <p:cNvPr id="2" name="正方形/長方形 1">
            <a:extLst>
              <a:ext uri="{FF2B5EF4-FFF2-40B4-BE49-F238E27FC236}">
                <a16:creationId xmlns:a16="http://schemas.microsoft.com/office/drawing/2014/main" id="{4A43A740-4571-444E-8656-50D7FB872F40}"/>
              </a:ext>
            </a:extLst>
          </p:cNvPr>
          <p:cNvSpPr/>
          <p:nvPr/>
        </p:nvSpPr>
        <p:spPr>
          <a:xfrm>
            <a:off x="2625012" y="470297"/>
            <a:ext cx="3470988" cy="3694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7D26034-F629-4D59-82A3-A59E0117D0CD}"/>
              </a:ext>
            </a:extLst>
          </p:cNvPr>
          <p:cNvSpPr/>
          <p:nvPr/>
        </p:nvSpPr>
        <p:spPr>
          <a:xfrm>
            <a:off x="6199464" y="268448"/>
            <a:ext cx="4444111" cy="60065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45C380D8-A57C-4D99-8104-8DFD0CF97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812" y="962013"/>
            <a:ext cx="3984913" cy="4172050"/>
          </a:xfrm>
          <a:prstGeom prst="rect">
            <a:avLst/>
          </a:prstGeom>
        </p:spPr>
      </p:pic>
    </p:spTree>
    <p:extLst>
      <p:ext uri="{BB962C8B-B14F-4D97-AF65-F5344CB8AC3E}">
        <p14:creationId xmlns:p14="http://schemas.microsoft.com/office/powerpoint/2010/main" val="1116408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11A1E114-A4C1-4260-A60B-57AD6217F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37" y="183755"/>
            <a:ext cx="2143424" cy="1333686"/>
          </a:xfrm>
          <a:prstGeom prst="rect">
            <a:avLst/>
          </a:prstGeom>
        </p:spPr>
      </p:pic>
      <p:grpSp>
        <p:nvGrpSpPr>
          <p:cNvPr id="2" name="グループ化 1">
            <a:extLst>
              <a:ext uri="{FF2B5EF4-FFF2-40B4-BE49-F238E27FC236}">
                <a16:creationId xmlns:a16="http://schemas.microsoft.com/office/drawing/2014/main" id="{9FD10C79-AAF4-46D0-905F-146D53AFC6FF}"/>
              </a:ext>
            </a:extLst>
          </p:cNvPr>
          <p:cNvGrpSpPr/>
          <p:nvPr/>
        </p:nvGrpSpPr>
        <p:grpSpPr>
          <a:xfrm>
            <a:off x="1019589" y="1649935"/>
            <a:ext cx="3345539" cy="5024310"/>
            <a:chOff x="8555752" y="1739156"/>
            <a:chExt cx="3345539" cy="5024310"/>
          </a:xfrm>
        </p:grpSpPr>
        <p:pic>
          <p:nvPicPr>
            <p:cNvPr id="30" name="図 29">
              <a:extLst>
                <a:ext uri="{FF2B5EF4-FFF2-40B4-BE49-F238E27FC236}">
                  <a16:creationId xmlns:a16="http://schemas.microsoft.com/office/drawing/2014/main" id="{EB1CD3B7-ABCD-435C-926D-2EC5D068A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072" y="1785066"/>
              <a:ext cx="2882900" cy="4978400"/>
            </a:xfrm>
            <a:prstGeom prst="rect">
              <a:avLst/>
            </a:prstGeom>
          </p:spPr>
        </p:pic>
        <p:sp>
          <p:nvSpPr>
            <p:cNvPr id="44" name="正方形/長方形 43">
              <a:extLst>
                <a:ext uri="{FF2B5EF4-FFF2-40B4-BE49-F238E27FC236}">
                  <a16:creationId xmlns:a16="http://schemas.microsoft.com/office/drawing/2014/main" id="{09CD2561-A6A8-4C61-8731-69275229CFE0}"/>
                </a:ext>
              </a:extLst>
            </p:cNvPr>
            <p:cNvSpPr/>
            <p:nvPr/>
          </p:nvSpPr>
          <p:spPr>
            <a:xfrm>
              <a:off x="8555752" y="1739156"/>
              <a:ext cx="3345539" cy="5024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テキスト ボックス 47">
            <a:extLst>
              <a:ext uri="{FF2B5EF4-FFF2-40B4-BE49-F238E27FC236}">
                <a16:creationId xmlns:a16="http://schemas.microsoft.com/office/drawing/2014/main" id="{5C68FE22-2425-435F-B77D-83FEFBD8547C}"/>
              </a:ext>
            </a:extLst>
          </p:cNvPr>
          <p:cNvSpPr txBox="1"/>
          <p:nvPr/>
        </p:nvSpPr>
        <p:spPr>
          <a:xfrm>
            <a:off x="2925147" y="183755"/>
            <a:ext cx="2885726" cy="369332"/>
          </a:xfrm>
          <a:prstGeom prst="rect">
            <a:avLst/>
          </a:prstGeom>
          <a:noFill/>
          <a:ln w="19050">
            <a:solidFill>
              <a:schemeClr val="tx1"/>
            </a:solidFill>
          </a:ln>
        </p:spPr>
        <p:txBody>
          <a:bodyPr wrap="none" rtlCol="0">
            <a:spAutoFit/>
          </a:bodyPr>
          <a:lstStyle/>
          <a:p>
            <a:r>
              <a:rPr kumimoji="1" lang="en-US" altLang="ja-JP" dirty="0"/>
              <a:t>Switch Case</a:t>
            </a:r>
            <a:r>
              <a:rPr kumimoji="1" lang="ja-JP" altLang="en-US" dirty="0"/>
              <a:t>の</a:t>
            </a:r>
            <a:r>
              <a:rPr lang="ja-JP" altLang="en-US" dirty="0"/>
              <a:t>プログラム</a:t>
            </a:r>
            <a:endParaRPr kumimoji="1" lang="ja-JP" altLang="en-US" dirty="0"/>
          </a:p>
        </p:txBody>
      </p:sp>
      <p:sp>
        <p:nvSpPr>
          <p:cNvPr id="4" name="テキスト ボックス 3">
            <a:extLst>
              <a:ext uri="{FF2B5EF4-FFF2-40B4-BE49-F238E27FC236}">
                <a16:creationId xmlns:a16="http://schemas.microsoft.com/office/drawing/2014/main" id="{D4622DD3-67E4-4326-9158-FE269887BB85}"/>
              </a:ext>
            </a:extLst>
          </p:cNvPr>
          <p:cNvSpPr txBox="1"/>
          <p:nvPr/>
        </p:nvSpPr>
        <p:spPr>
          <a:xfrm>
            <a:off x="2692358" y="871110"/>
            <a:ext cx="6560078" cy="646331"/>
          </a:xfrm>
          <a:prstGeom prst="rect">
            <a:avLst/>
          </a:prstGeom>
          <a:noFill/>
        </p:spPr>
        <p:txBody>
          <a:bodyPr wrap="square" rtlCol="0">
            <a:spAutoFit/>
          </a:bodyPr>
          <a:lstStyle/>
          <a:p>
            <a:r>
              <a:rPr kumimoji="1" lang="ja-JP" altLang="en-US" sz="3600" dirty="0"/>
              <a:t>聞き取った言葉を分岐させる</a:t>
            </a:r>
          </a:p>
        </p:txBody>
      </p:sp>
      <p:pic>
        <p:nvPicPr>
          <p:cNvPr id="6" name="図 5">
            <a:extLst>
              <a:ext uri="{FF2B5EF4-FFF2-40B4-BE49-F238E27FC236}">
                <a16:creationId xmlns:a16="http://schemas.microsoft.com/office/drawing/2014/main" id="{59FB2721-6A8B-4DDB-BA9D-6493BC573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627" y="2012392"/>
            <a:ext cx="7028373" cy="3692121"/>
          </a:xfrm>
          <a:prstGeom prst="rect">
            <a:avLst/>
          </a:prstGeom>
        </p:spPr>
      </p:pic>
      <p:sp>
        <p:nvSpPr>
          <p:cNvPr id="8" name="正方形/長方形 7">
            <a:extLst>
              <a:ext uri="{FF2B5EF4-FFF2-40B4-BE49-F238E27FC236}">
                <a16:creationId xmlns:a16="http://schemas.microsoft.com/office/drawing/2014/main" id="{C5AC8BB8-7EEA-49B9-948A-3F46C5B926E4}"/>
              </a:ext>
            </a:extLst>
          </p:cNvPr>
          <p:cNvSpPr/>
          <p:nvPr/>
        </p:nvSpPr>
        <p:spPr>
          <a:xfrm>
            <a:off x="1560352" y="3615655"/>
            <a:ext cx="2573457" cy="14261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729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A8DF7-1961-4FB8-BEA6-30EB8C0F8EA8}"/>
              </a:ext>
            </a:extLst>
          </p:cNvPr>
          <p:cNvSpPr>
            <a:spLocks noGrp="1"/>
          </p:cNvSpPr>
          <p:nvPr>
            <p:ph type="title"/>
          </p:nvPr>
        </p:nvSpPr>
        <p:spPr>
          <a:xfrm>
            <a:off x="3664729" y="145436"/>
            <a:ext cx="5182384" cy="864980"/>
          </a:xfrm>
          <a:ln w="28575">
            <a:solidFill>
              <a:schemeClr val="tx1"/>
            </a:solidFill>
          </a:ln>
        </p:spPr>
        <p:txBody>
          <a:bodyPr/>
          <a:lstStyle/>
          <a:p>
            <a:pPr algn="ctr"/>
            <a:r>
              <a:rPr kumimoji="1" lang="ja-JP" altLang="en-US" dirty="0"/>
              <a:t>体験入学当日</a:t>
            </a:r>
          </a:p>
        </p:txBody>
      </p:sp>
      <p:pic>
        <p:nvPicPr>
          <p:cNvPr id="9" name="図 8">
            <a:extLst>
              <a:ext uri="{FF2B5EF4-FFF2-40B4-BE49-F238E27FC236}">
                <a16:creationId xmlns:a16="http://schemas.microsoft.com/office/drawing/2014/main" id="{961DE936-AA60-4235-9A4D-AAD0F178DE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16" y="1224783"/>
            <a:ext cx="3901440" cy="2599944"/>
          </a:xfrm>
          <a:prstGeom prst="rect">
            <a:avLst/>
          </a:prstGeom>
        </p:spPr>
      </p:pic>
      <p:pic>
        <p:nvPicPr>
          <p:cNvPr id="13" name="図 12">
            <a:extLst>
              <a:ext uri="{FF2B5EF4-FFF2-40B4-BE49-F238E27FC236}">
                <a16:creationId xmlns:a16="http://schemas.microsoft.com/office/drawing/2014/main" id="{E4FB6AED-3F89-4D42-A5FD-E1FC06F46F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16" y="4039094"/>
            <a:ext cx="3901440" cy="2599944"/>
          </a:xfrm>
          <a:prstGeom prst="rect">
            <a:avLst/>
          </a:prstGeom>
        </p:spPr>
      </p:pic>
      <p:pic>
        <p:nvPicPr>
          <p:cNvPr id="15" name="図 14">
            <a:extLst>
              <a:ext uri="{FF2B5EF4-FFF2-40B4-BE49-F238E27FC236}">
                <a16:creationId xmlns:a16="http://schemas.microsoft.com/office/drawing/2014/main" id="{22C68D32-DC05-437B-91FE-7E05BB1EF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4787" y="1224783"/>
            <a:ext cx="3901440" cy="2599944"/>
          </a:xfrm>
          <a:prstGeom prst="rect">
            <a:avLst/>
          </a:prstGeom>
        </p:spPr>
      </p:pic>
      <p:pic>
        <p:nvPicPr>
          <p:cNvPr id="4" name="図 3">
            <a:extLst>
              <a:ext uri="{FF2B5EF4-FFF2-40B4-BE49-F238E27FC236}">
                <a16:creationId xmlns:a16="http://schemas.microsoft.com/office/drawing/2014/main" id="{6C326C30-F3F7-4E8B-AB21-BF7FB80FF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681937" y="2845382"/>
            <a:ext cx="3147969" cy="2098646"/>
          </a:xfrm>
          <a:prstGeom prst="rect">
            <a:avLst/>
          </a:prstGeom>
        </p:spPr>
      </p:pic>
      <p:pic>
        <p:nvPicPr>
          <p:cNvPr id="6" name="図 5">
            <a:extLst>
              <a:ext uri="{FF2B5EF4-FFF2-40B4-BE49-F238E27FC236}">
                <a16:creationId xmlns:a16="http://schemas.microsoft.com/office/drawing/2014/main" id="{9867432D-3C96-4397-9446-90C853082B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4787" y="4039093"/>
            <a:ext cx="3901440" cy="2599944"/>
          </a:xfrm>
          <a:prstGeom prst="rect">
            <a:avLst/>
          </a:prstGeom>
        </p:spPr>
      </p:pic>
    </p:spTree>
    <p:extLst>
      <p:ext uri="{BB962C8B-B14F-4D97-AF65-F5344CB8AC3E}">
        <p14:creationId xmlns:p14="http://schemas.microsoft.com/office/powerpoint/2010/main" val="1701247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5D831-A39A-4F3E-8C7E-B8B3FD7ECF9C}"/>
              </a:ext>
            </a:extLst>
          </p:cNvPr>
          <p:cNvSpPr>
            <a:spLocks noGrp="1"/>
          </p:cNvSpPr>
          <p:nvPr>
            <p:ph type="title"/>
          </p:nvPr>
        </p:nvSpPr>
        <p:spPr>
          <a:xfrm>
            <a:off x="242605" y="448112"/>
            <a:ext cx="6560867" cy="1325563"/>
          </a:xfrm>
          <a:ln w="28575">
            <a:solidFill>
              <a:schemeClr val="tx1"/>
            </a:solidFill>
          </a:ln>
        </p:spPr>
        <p:txBody>
          <a:bodyPr/>
          <a:lstStyle/>
          <a:p>
            <a:r>
              <a:rPr kumimoji="1" lang="ja-JP" altLang="en-US" dirty="0"/>
              <a:t>動画編集の工夫したこと</a:t>
            </a:r>
          </a:p>
        </p:txBody>
      </p:sp>
      <p:pic>
        <p:nvPicPr>
          <p:cNvPr id="8" name="コンテンツ プレースホルダー 7">
            <a:extLst>
              <a:ext uri="{FF2B5EF4-FFF2-40B4-BE49-F238E27FC236}">
                <a16:creationId xmlns:a16="http://schemas.microsoft.com/office/drawing/2014/main" id="{7B3B37CD-408B-4475-BD27-2EB688EB7526}"/>
              </a:ext>
            </a:extLst>
          </p:cNvPr>
          <p:cNvPicPr>
            <a:picLocks noGrp="1" noChangeAspect="1"/>
          </p:cNvPicPr>
          <p:nvPr>
            <p:ph idx="1"/>
          </p:nvPr>
        </p:nvPicPr>
        <p:blipFill>
          <a:blip r:embed="rId3"/>
          <a:stretch>
            <a:fillRect/>
          </a:stretch>
        </p:blipFill>
        <p:spPr>
          <a:xfrm>
            <a:off x="7188630" y="1334385"/>
            <a:ext cx="4886623" cy="2677655"/>
          </a:xfrm>
          <a:prstGeom prst="rect">
            <a:avLst/>
          </a:prstGeom>
        </p:spPr>
      </p:pic>
      <p:sp>
        <p:nvSpPr>
          <p:cNvPr id="9" name="テキスト ボックス 8">
            <a:extLst>
              <a:ext uri="{FF2B5EF4-FFF2-40B4-BE49-F238E27FC236}">
                <a16:creationId xmlns:a16="http://schemas.microsoft.com/office/drawing/2014/main" id="{CAA85D2F-3D88-4744-ADF2-43F011F25DB3}"/>
              </a:ext>
            </a:extLst>
          </p:cNvPr>
          <p:cNvSpPr txBox="1"/>
          <p:nvPr/>
        </p:nvSpPr>
        <p:spPr>
          <a:xfrm>
            <a:off x="116746" y="2600783"/>
            <a:ext cx="8993695" cy="3539430"/>
          </a:xfrm>
          <a:prstGeom prst="rect">
            <a:avLst/>
          </a:prstGeom>
          <a:noFill/>
        </p:spPr>
        <p:txBody>
          <a:bodyPr wrap="square" rtlCol="0">
            <a:spAutoFit/>
          </a:bodyPr>
          <a:lstStyle/>
          <a:p>
            <a:r>
              <a:rPr kumimoji="1" lang="ja-JP" altLang="en-US" sz="2800" dirty="0"/>
              <a:t>・動画の</a:t>
            </a:r>
            <a:r>
              <a:rPr kumimoji="1" lang="ja-JP" altLang="en-US" sz="2800" dirty="0">
                <a:solidFill>
                  <a:srgbClr val="FF0000"/>
                </a:solidFill>
              </a:rPr>
              <a:t>テロップに色を付けテキストの文</a:t>
            </a:r>
            <a:endParaRPr lang="en-US" altLang="ja-JP" sz="2800" dirty="0">
              <a:solidFill>
                <a:srgbClr val="FF0000"/>
              </a:solidFill>
            </a:endParaRPr>
          </a:p>
          <a:p>
            <a:r>
              <a:rPr kumimoji="1" lang="ja-JP" altLang="en-US" sz="2800" dirty="0">
                <a:solidFill>
                  <a:srgbClr val="FF0000"/>
                </a:solidFill>
              </a:rPr>
              <a:t>　字を大きくする</a:t>
            </a:r>
            <a:r>
              <a:rPr kumimoji="1" lang="ja-JP" altLang="en-US" sz="2800" dirty="0"/>
              <a:t>ことで文字を見やすく</a:t>
            </a:r>
            <a:endParaRPr kumimoji="1" lang="en-US" altLang="ja-JP" sz="2800" dirty="0"/>
          </a:p>
          <a:p>
            <a:r>
              <a:rPr kumimoji="1" lang="ja-JP" altLang="en-US" sz="2800" dirty="0"/>
              <a:t>　した</a:t>
            </a:r>
            <a:r>
              <a:rPr lang="ja-JP" altLang="en-US" sz="2800" dirty="0"/>
              <a:t>。</a:t>
            </a:r>
            <a:endParaRPr lang="en-US" altLang="ja-JP" sz="2800" dirty="0"/>
          </a:p>
          <a:p>
            <a:endParaRPr lang="en-US" altLang="ja-JP" sz="2800" dirty="0"/>
          </a:p>
          <a:p>
            <a:r>
              <a:rPr kumimoji="1" lang="ja-JP" altLang="en-US" sz="2800" dirty="0"/>
              <a:t>・動画に</a:t>
            </a:r>
            <a:r>
              <a:rPr kumimoji="1" lang="en-US" altLang="ja-JP" sz="2800" dirty="0">
                <a:solidFill>
                  <a:srgbClr val="FF0000"/>
                </a:solidFill>
              </a:rPr>
              <a:t>BGM</a:t>
            </a:r>
            <a:r>
              <a:rPr kumimoji="1" lang="ja-JP" altLang="en-US" sz="2800" dirty="0"/>
              <a:t>を入れ</a:t>
            </a:r>
            <a:r>
              <a:rPr lang="ja-JP" altLang="en-US" sz="2800" dirty="0"/>
              <a:t>音でも楽しませた</a:t>
            </a:r>
            <a:r>
              <a:rPr kumimoji="1" lang="ja-JP" altLang="en-US" sz="2800" dirty="0"/>
              <a:t>。</a:t>
            </a:r>
            <a:endParaRPr kumimoji="1" lang="en-US" altLang="ja-JP" sz="2800" dirty="0"/>
          </a:p>
          <a:p>
            <a:endParaRPr kumimoji="1" lang="en-US" altLang="ja-JP" sz="2800" dirty="0"/>
          </a:p>
          <a:p>
            <a:r>
              <a:rPr lang="ja-JP" altLang="en-US" sz="2800" dirty="0"/>
              <a:t>・動画を</a:t>
            </a:r>
            <a:r>
              <a:rPr lang="ja-JP" altLang="en-US" sz="2800" dirty="0">
                <a:solidFill>
                  <a:srgbClr val="FF0000"/>
                </a:solidFill>
              </a:rPr>
              <a:t>一時停止し工作機械や特徴</a:t>
            </a:r>
            <a:r>
              <a:rPr lang="ja-JP" altLang="en-US" sz="2800" dirty="0"/>
              <a:t>を</a:t>
            </a:r>
            <a:r>
              <a:rPr lang="ja-JP" altLang="en-US" sz="2800" dirty="0">
                <a:solidFill>
                  <a:srgbClr val="FF0000"/>
                </a:solidFill>
              </a:rPr>
              <a:t>中学生に</a:t>
            </a:r>
            <a:endParaRPr lang="en-US" altLang="ja-JP" sz="2800" dirty="0">
              <a:solidFill>
                <a:srgbClr val="FF0000"/>
              </a:solidFill>
            </a:endParaRPr>
          </a:p>
          <a:p>
            <a:r>
              <a:rPr lang="ja-JP" altLang="en-US" sz="2800" dirty="0">
                <a:solidFill>
                  <a:srgbClr val="FF0000"/>
                </a:solidFill>
              </a:rPr>
              <a:t>　親しみの持てる言葉</a:t>
            </a:r>
            <a:r>
              <a:rPr lang="ja-JP" altLang="en-US" sz="2800" dirty="0"/>
              <a:t>で説明した。</a:t>
            </a:r>
            <a:endParaRPr lang="en-US" altLang="ja-JP" sz="2800" dirty="0"/>
          </a:p>
        </p:txBody>
      </p:sp>
      <p:sp>
        <p:nvSpPr>
          <p:cNvPr id="11" name="テキスト ボックス 10">
            <a:extLst>
              <a:ext uri="{FF2B5EF4-FFF2-40B4-BE49-F238E27FC236}">
                <a16:creationId xmlns:a16="http://schemas.microsoft.com/office/drawing/2014/main" id="{31059C84-55C4-482E-B3B1-19757DDA6096}"/>
              </a:ext>
            </a:extLst>
          </p:cNvPr>
          <p:cNvSpPr txBox="1"/>
          <p:nvPr/>
        </p:nvSpPr>
        <p:spPr>
          <a:xfrm>
            <a:off x="8308001" y="5066699"/>
            <a:ext cx="3056252" cy="523220"/>
          </a:xfrm>
          <a:prstGeom prst="rect">
            <a:avLst/>
          </a:prstGeom>
          <a:solidFill>
            <a:schemeClr val="bg1"/>
          </a:solidFill>
          <a:ln w="28575">
            <a:solidFill>
              <a:schemeClr val="tx1"/>
            </a:solidFill>
          </a:ln>
        </p:spPr>
        <p:txBody>
          <a:bodyPr wrap="square" rtlCol="0">
            <a:spAutoFit/>
          </a:bodyPr>
          <a:lstStyle/>
          <a:p>
            <a:pPr algn="ctr"/>
            <a:r>
              <a:rPr kumimoji="1" lang="ja-JP" altLang="en-US" sz="2800" dirty="0"/>
              <a:t>実際の編集画面</a:t>
            </a:r>
          </a:p>
        </p:txBody>
      </p:sp>
      <p:cxnSp>
        <p:nvCxnSpPr>
          <p:cNvPr id="13" name="直線矢印コネクタ 12">
            <a:extLst>
              <a:ext uri="{FF2B5EF4-FFF2-40B4-BE49-F238E27FC236}">
                <a16:creationId xmlns:a16="http://schemas.microsoft.com/office/drawing/2014/main" id="{E9FFD252-F5F3-41D4-B9D5-8EAAFDFF8ACC}"/>
              </a:ext>
            </a:extLst>
          </p:cNvPr>
          <p:cNvCxnSpPr>
            <a:cxnSpLocks/>
          </p:cNvCxnSpPr>
          <p:nvPr/>
        </p:nvCxnSpPr>
        <p:spPr>
          <a:xfrm flipV="1">
            <a:off x="9903239" y="4336951"/>
            <a:ext cx="0" cy="5811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589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15748-CE12-4CF7-A05D-69B0B8AB4C60}"/>
              </a:ext>
            </a:extLst>
          </p:cNvPr>
          <p:cNvSpPr>
            <a:spLocks noGrp="1"/>
          </p:cNvSpPr>
          <p:nvPr>
            <p:ph type="title"/>
          </p:nvPr>
        </p:nvSpPr>
        <p:spPr>
          <a:xfrm>
            <a:off x="2679933" y="390292"/>
            <a:ext cx="6832134" cy="1325563"/>
          </a:xfrm>
          <a:ln w="38100">
            <a:solidFill>
              <a:schemeClr val="tx1"/>
            </a:solidFill>
          </a:ln>
        </p:spPr>
        <p:txBody>
          <a:bodyPr/>
          <a:lstStyle/>
          <a:p>
            <a:pPr algn="ctr"/>
            <a:r>
              <a:rPr lang="ja-JP" altLang="en-US" dirty="0"/>
              <a:t>研究結果</a:t>
            </a:r>
            <a:endParaRPr kumimoji="1" lang="ja-JP" altLang="en-US" dirty="0"/>
          </a:p>
        </p:txBody>
      </p:sp>
      <p:sp>
        <p:nvSpPr>
          <p:cNvPr id="3" name="コンテンツ プレースホルダー 2">
            <a:extLst>
              <a:ext uri="{FF2B5EF4-FFF2-40B4-BE49-F238E27FC236}">
                <a16:creationId xmlns:a16="http://schemas.microsoft.com/office/drawing/2014/main" id="{4BE0E465-0123-4444-A829-0A04112535AC}"/>
              </a:ext>
            </a:extLst>
          </p:cNvPr>
          <p:cNvSpPr>
            <a:spLocks noGrp="1"/>
          </p:cNvSpPr>
          <p:nvPr>
            <p:ph idx="1"/>
          </p:nvPr>
        </p:nvSpPr>
        <p:spPr/>
        <p:txBody>
          <a:bodyPr/>
          <a:lstStyle/>
          <a:p>
            <a:r>
              <a:rPr lang="ja-JP" altLang="en-US" dirty="0"/>
              <a:t>簡単なやりとりではあるが</a:t>
            </a:r>
            <a:r>
              <a:rPr lang="en-US" altLang="ja-JP" dirty="0">
                <a:solidFill>
                  <a:srgbClr val="FF0000"/>
                </a:solidFill>
              </a:rPr>
              <a:t>Pepper</a:t>
            </a:r>
            <a:r>
              <a:rPr lang="ja-JP" altLang="en-US" dirty="0">
                <a:solidFill>
                  <a:srgbClr val="FF0000"/>
                </a:solidFill>
              </a:rPr>
              <a:t>と人が対話</a:t>
            </a:r>
            <a:endParaRPr lang="en-US" altLang="ja-JP" dirty="0">
              <a:solidFill>
                <a:srgbClr val="FF0000"/>
              </a:solidFill>
            </a:endParaRPr>
          </a:p>
          <a:p>
            <a:pPr marL="0" indent="0">
              <a:buNone/>
            </a:pPr>
            <a:r>
              <a:rPr lang="ja-JP" altLang="en-US" dirty="0">
                <a:solidFill>
                  <a:srgbClr val="FF0000"/>
                </a:solidFill>
              </a:rPr>
              <a:t>させることができた。</a:t>
            </a:r>
            <a:endParaRPr lang="en-US" altLang="ja-JP" dirty="0">
              <a:solidFill>
                <a:srgbClr val="FF0000"/>
              </a:solidFill>
            </a:endParaRPr>
          </a:p>
          <a:p>
            <a:r>
              <a:rPr kumimoji="1" lang="ja-JP" altLang="en-US" dirty="0">
                <a:solidFill>
                  <a:srgbClr val="FF0000"/>
                </a:solidFill>
              </a:rPr>
              <a:t>会話の内容に応じた動画を流せる</a:t>
            </a:r>
            <a:r>
              <a:rPr kumimoji="1" lang="ja-JP" altLang="en-US" dirty="0"/>
              <a:t>ことができた。</a:t>
            </a:r>
            <a:endParaRPr kumimoji="1" lang="en-US" altLang="ja-JP" dirty="0"/>
          </a:p>
          <a:p>
            <a:endParaRPr kumimoji="1" lang="ja-JP" altLang="en-US" dirty="0"/>
          </a:p>
        </p:txBody>
      </p:sp>
      <p:pic>
        <p:nvPicPr>
          <p:cNvPr id="5" name="図 4">
            <a:extLst>
              <a:ext uri="{FF2B5EF4-FFF2-40B4-BE49-F238E27FC236}">
                <a16:creationId xmlns:a16="http://schemas.microsoft.com/office/drawing/2014/main" id="{C1AB214F-321D-462C-8B59-C2C5EF5FB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100" y="3292475"/>
            <a:ext cx="4901268" cy="3267512"/>
          </a:xfrm>
          <a:prstGeom prst="rect">
            <a:avLst/>
          </a:prstGeom>
        </p:spPr>
      </p:pic>
      <p:pic>
        <p:nvPicPr>
          <p:cNvPr id="7" name="図 6">
            <a:extLst>
              <a:ext uri="{FF2B5EF4-FFF2-40B4-BE49-F238E27FC236}">
                <a16:creationId xmlns:a16="http://schemas.microsoft.com/office/drawing/2014/main" id="{395B1677-05DB-40F4-AD6E-4EFA5FFB50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0688"/>
          <a:stretch/>
        </p:blipFill>
        <p:spPr>
          <a:xfrm rot="5400000">
            <a:off x="8130382" y="2982556"/>
            <a:ext cx="4409359" cy="2037476"/>
          </a:xfrm>
          <a:prstGeom prst="rect">
            <a:avLst/>
          </a:prstGeom>
        </p:spPr>
      </p:pic>
    </p:spTree>
    <p:extLst>
      <p:ext uri="{BB962C8B-B14F-4D97-AF65-F5344CB8AC3E}">
        <p14:creationId xmlns:p14="http://schemas.microsoft.com/office/powerpoint/2010/main" val="1180445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B48B5D-F998-43FC-8CF2-4CD499AD5AA5}"/>
              </a:ext>
            </a:extLst>
          </p:cNvPr>
          <p:cNvSpPr>
            <a:spLocks noGrp="1"/>
          </p:cNvSpPr>
          <p:nvPr>
            <p:ph type="title"/>
          </p:nvPr>
        </p:nvSpPr>
        <p:spPr>
          <a:xfrm>
            <a:off x="3573710" y="167314"/>
            <a:ext cx="4516772" cy="960336"/>
          </a:xfrm>
          <a:ln w="28575">
            <a:solidFill>
              <a:schemeClr val="tx1"/>
            </a:solidFill>
          </a:ln>
        </p:spPr>
        <p:txBody>
          <a:bodyPr/>
          <a:lstStyle/>
          <a:p>
            <a:pPr algn="ctr"/>
            <a:r>
              <a:rPr kumimoji="1" lang="ja-JP" altLang="en-US" dirty="0"/>
              <a:t>今後の課題</a:t>
            </a:r>
          </a:p>
        </p:txBody>
      </p:sp>
      <p:sp>
        <p:nvSpPr>
          <p:cNvPr id="3" name="コンテンツ プレースホルダー 2">
            <a:extLst>
              <a:ext uri="{FF2B5EF4-FFF2-40B4-BE49-F238E27FC236}">
                <a16:creationId xmlns:a16="http://schemas.microsoft.com/office/drawing/2014/main" id="{19CD5182-37BB-47C6-AA16-D81ACD6F9041}"/>
              </a:ext>
            </a:extLst>
          </p:cNvPr>
          <p:cNvSpPr>
            <a:spLocks noGrp="1"/>
          </p:cNvSpPr>
          <p:nvPr>
            <p:ph idx="1"/>
          </p:nvPr>
        </p:nvSpPr>
        <p:spPr>
          <a:xfrm>
            <a:off x="838200" y="1652631"/>
            <a:ext cx="9547371" cy="4557887"/>
          </a:xfrm>
          <a:ln>
            <a:solidFill>
              <a:schemeClr val="tx1"/>
            </a:solidFill>
          </a:ln>
        </p:spPr>
        <p:txBody>
          <a:bodyPr>
            <a:normAutofit lnSpcReduction="10000"/>
          </a:bodyPr>
          <a:lstStyle/>
          <a:p>
            <a:pPr marL="0" indent="0" algn="ctr">
              <a:buNone/>
            </a:pPr>
            <a:endParaRPr lang="en-US" altLang="ja-JP" sz="3600" dirty="0"/>
          </a:p>
          <a:p>
            <a:pPr marL="0" indent="0">
              <a:buNone/>
            </a:pPr>
            <a:r>
              <a:rPr lang="ja-JP" altLang="en-US" sz="3600" dirty="0"/>
              <a:t>①</a:t>
            </a:r>
            <a:r>
              <a:rPr lang="en-US" altLang="ja-JP" sz="3600" dirty="0"/>
              <a:t>Pepper</a:t>
            </a:r>
            <a:r>
              <a:rPr lang="ja-JP" altLang="en-US" sz="3600" dirty="0"/>
              <a:t>に身振り手振りなどの動作がない。</a:t>
            </a:r>
            <a:endParaRPr lang="en-US" altLang="ja-JP" sz="3600" dirty="0"/>
          </a:p>
          <a:p>
            <a:pPr marL="0" indent="0" algn="ctr">
              <a:buNone/>
            </a:pPr>
            <a:endParaRPr lang="en-US" altLang="ja-JP" sz="3600" dirty="0"/>
          </a:p>
          <a:p>
            <a:pPr marL="0" indent="0">
              <a:buNone/>
            </a:pPr>
            <a:r>
              <a:rPr lang="ja-JP" altLang="en-US" sz="3600" dirty="0"/>
              <a:t>②人と</a:t>
            </a:r>
            <a:r>
              <a:rPr lang="en-US" altLang="ja-JP" sz="3600" dirty="0"/>
              <a:t>2</a:t>
            </a:r>
            <a:r>
              <a:rPr lang="ja-JP" altLang="en-US" sz="3600" dirty="0"/>
              <a:t>回以上のやりとりを行えない。</a:t>
            </a:r>
            <a:endParaRPr lang="en-US" altLang="ja-JP" sz="3600" dirty="0"/>
          </a:p>
          <a:p>
            <a:pPr marL="0" indent="0" algn="ctr">
              <a:buNone/>
            </a:pPr>
            <a:endParaRPr lang="ja-JP" altLang="en-US" sz="3600" dirty="0"/>
          </a:p>
          <a:p>
            <a:pPr marL="0" indent="0">
              <a:buNone/>
            </a:pPr>
            <a:r>
              <a:rPr lang="ja-JP" altLang="en-US" sz="3600" dirty="0"/>
              <a:t>③緊急停止位置が悪い。</a:t>
            </a:r>
            <a:endParaRPr lang="en-US" altLang="ja-JP" sz="3600" dirty="0"/>
          </a:p>
          <a:p>
            <a:pPr marL="0" indent="0">
              <a:buNone/>
            </a:pPr>
            <a:endParaRPr lang="en-US" altLang="ja-JP" sz="3600" dirty="0"/>
          </a:p>
          <a:p>
            <a:pPr marL="0" indent="0">
              <a:buNone/>
            </a:pPr>
            <a:r>
              <a:rPr lang="ja-JP" altLang="en-US" sz="3600" dirty="0"/>
              <a:t>④動画の本数を増やす</a:t>
            </a:r>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734741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7DD37-1ADE-4B06-B6D1-C525040BDFB6}"/>
              </a:ext>
            </a:extLst>
          </p:cNvPr>
          <p:cNvSpPr>
            <a:spLocks noGrp="1"/>
          </p:cNvSpPr>
          <p:nvPr>
            <p:ph type="title"/>
          </p:nvPr>
        </p:nvSpPr>
        <p:spPr>
          <a:xfrm>
            <a:off x="538291" y="355594"/>
            <a:ext cx="5327009" cy="1204171"/>
          </a:xfrm>
          <a:ln w="28575">
            <a:solidFill>
              <a:schemeClr val="tx1"/>
            </a:solidFill>
          </a:ln>
        </p:spPr>
        <p:txBody>
          <a:bodyPr/>
          <a:lstStyle/>
          <a:p>
            <a:pPr algn="ctr"/>
            <a:r>
              <a:rPr kumimoji="1" lang="ja-JP" altLang="en-US" dirty="0"/>
              <a:t>今後の課題①</a:t>
            </a:r>
          </a:p>
        </p:txBody>
      </p:sp>
      <p:sp>
        <p:nvSpPr>
          <p:cNvPr id="4" name="テキスト ボックス 3">
            <a:extLst>
              <a:ext uri="{FF2B5EF4-FFF2-40B4-BE49-F238E27FC236}">
                <a16:creationId xmlns:a16="http://schemas.microsoft.com/office/drawing/2014/main" id="{B39BF9CA-BCCD-4923-B95C-F90710629E62}"/>
              </a:ext>
            </a:extLst>
          </p:cNvPr>
          <p:cNvSpPr txBox="1"/>
          <p:nvPr/>
        </p:nvSpPr>
        <p:spPr>
          <a:xfrm>
            <a:off x="538291" y="1919392"/>
            <a:ext cx="5327009" cy="954107"/>
          </a:xfrm>
          <a:prstGeom prst="rect">
            <a:avLst/>
          </a:prstGeom>
          <a:noFill/>
          <a:ln w="28575">
            <a:solidFill>
              <a:schemeClr val="tx1"/>
            </a:solidFill>
          </a:ln>
        </p:spPr>
        <p:txBody>
          <a:bodyPr wrap="square" rtlCol="0">
            <a:spAutoFit/>
          </a:bodyPr>
          <a:lstStyle/>
          <a:p>
            <a:pPr algn="ctr"/>
            <a:r>
              <a:rPr kumimoji="1" lang="en-US" altLang="ja-JP" sz="2800" dirty="0"/>
              <a:t>Pepper</a:t>
            </a:r>
            <a:r>
              <a:rPr kumimoji="1" lang="ja-JP" altLang="en-US" sz="2800" dirty="0"/>
              <a:t>に身振り手振りなどの</a:t>
            </a:r>
            <a:endParaRPr kumimoji="1" lang="en-US" altLang="ja-JP" sz="2800" dirty="0"/>
          </a:p>
          <a:p>
            <a:pPr algn="ctr"/>
            <a:r>
              <a:rPr kumimoji="1" lang="ja-JP" altLang="en-US" sz="2800" dirty="0"/>
              <a:t>動作がない</a:t>
            </a:r>
          </a:p>
        </p:txBody>
      </p:sp>
      <p:cxnSp>
        <p:nvCxnSpPr>
          <p:cNvPr id="6" name="直線矢印コネクタ 5">
            <a:extLst>
              <a:ext uri="{FF2B5EF4-FFF2-40B4-BE49-F238E27FC236}">
                <a16:creationId xmlns:a16="http://schemas.microsoft.com/office/drawing/2014/main" id="{9791467C-798C-4CCD-8668-D79E74C514D4}"/>
              </a:ext>
            </a:extLst>
          </p:cNvPr>
          <p:cNvCxnSpPr>
            <a:cxnSpLocks/>
          </p:cNvCxnSpPr>
          <p:nvPr/>
        </p:nvCxnSpPr>
        <p:spPr>
          <a:xfrm>
            <a:off x="3268903" y="3156358"/>
            <a:ext cx="0" cy="66692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DA3EF515-0F97-4D4D-8BF6-05BCB3797518}"/>
              </a:ext>
            </a:extLst>
          </p:cNvPr>
          <p:cNvSpPr txBox="1"/>
          <p:nvPr/>
        </p:nvSpPr>
        <p:spPr>
          <a:xfrm>
            <a:off x="538292" y="3984502"/>
            <a:ext cx="5327008" cy="1754326"/>
          </a:xfrm>
          <a:prstGeom prst="rect">
            <a:avLst/>
          </a:prstGeom>
          <a:noFill/>
          <a:ln w="28575">
            <a:solidFill>
              <a:schemeClr val="tx1"/>
            </a:solidFill>
          </a:ln>
        </p:spPr>
        <p:txBody>
          <a:bodyPr wrap="square" rtlCol="0">
            <a:spAutoFit/>
          </a:bodyPr>
          <a:lstStyle/>
          <a:p>
            <a:pPr algn="ctr"/>
            <a:r>
              <a:rPr lang="en-US" altLang="ja-JP" sz="3600" dirty="0"/>
              <a:t>Pepper</a:t>
            </a:r>
            <a:r>
              <a:rPr lang="ja-JP" altLang="en-US" sz="3600" dirty="0"/>
              <a:t>の行動パターンを増やしてより人間の</a:t>
            </a:r>
            <a:endParaRPr lang="en-US" altLang="ja-JP" sz="3600" dirty="0"/>
          </a:p>
          <a:p>
            <a:pPr algn="ctr"/>
            <a:r>
              <a:rPr lang="ja-JP" altLang="en-US" sz="3600" dirty="0"/>
              <a:t>ふるまいに近づける</a:t>
            </a:r>
            <a:endParaRPr kumimoji="1" lang="ja-JP" altLang="en-US" sz="3600" dirty="0"/>
          </a:p>
        </p:txBody>
      </p:sp>
      <p:pic>
        <p:nvPicPr>
          <p:cNvPr id="15" name="図 14">
            <a:extLst>
              <a:ext uri="{FF2B5EF4-FFF2-40B4-BE49-F238E27FC236}">
                <a16:creationId xmlns:a16="http://schemas.microsoft.com/office/drawing/2014/main" id="{2BDB6299-3769-4852-A884-CF2FE3A1C6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21" t="11696" r="20777" b="-2032"/>
          <a:stretch/>
        </p:blipFill>
        <p:spPr>
          <a:xfrm>
            <a:off x="6326702" y="515336"/>
            <a:ext cx="5315633" cy="5557706"/>
          </a:xfrm>
          <a:prstGeom prst="rect">
            <a:avLst/>
          </a:prstGeom>
        </p:spPr>
      </p:pic>
    </p:spTree>
    <p:extLst>
      <p:ext uri="{BB962C8B-B14F-4D97-AF65-F5344CB8AC3E}">
        <p14:creationId xmlns:p14="http://schemas.microsoft.com/office/powerpoint/2010/main" val="3990211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EC64E8-682E-42D8-BAEF-2833E6E57700}"/>
              </a:ext>
            </a:extLst>
          </p:cNvPr>
          <p:cNvSpPr>
            <a:spLocks noGrp="1"/>
          </p:cNvSpPr>
          <p:nvPr>
            <p:ph type="title"/>
          </p:nvPr>
        </p:nvSpPr>
        <p:spPr>
          <a:xfrm>
            <a:off x="233493" y="364681"/>
            <a:ext cx="5672355" cy="1271238"/>
          </a:xfrm>
          <a:ln w="28575">
            <a:solidFill>
              <a:schemeClr val="tx1"/>
            </a:solidFill>
          </a:ln>
        </p:spPr>
        <p:txBody>
          <a:bodyPr/>
          <a:lstStyle/>
          <a:p>
            <a:pPr algn="ctr"/>
            <a:r>
              <a:rPr kumimoji="1" lang="ja-JP" altLang="en-US" dirty="0"/>
              <a:t>今後の課題②</a:t>
            </a:r>
          </a:p>
        </p:txBody>
      </p:sp>
      <p:sp>
        <p:nvSpPr>
          <p:cNvPr id="4" name="テキスト ボックス 3">
            <a:extLst>
              <a:ext uri="{FF2B5EF4-FFF2-40B4-BE49-F238E27FC236}">
                <a16:creationId xmlns:a16="http://schemas.microsoft.com/office/drawing/2014/main" id="{C7056BFF-1245-4E49-9D1F-E9341668383B}"/>
              </a:ext>
            </a:extLst>
          </p:cNvPr>
          <p:cNvSpPr txBox="1"/>
          <p:nvPr/>
        </p:nvSpPr>
        <p:spPr>
          <a:xfrm>
            <a:off x="233494" y="2079770"/>
            <a:ext cx="5672355" cy="1200329"/>
          </a:xfrm>
          <a:prstGeom prst="rect">
            <a:avLst/>
          </a:prstGeom>
          <a:noFill/>
          <a:ln w="28575">
            <a:solidFill>
              <a:schemeClr val="tx1"/>
            </a:solidFill>
          </a:ln>
        </p:spPr>
        <p:txBody>
          <a:bodyPr wrap="square" rtlCol="0">
            <a:spAutoFit/>
          </a:bodyPr>
          <a:lstStyle/>
          <a:p>
            <a:pPr algn="ctr"/>
            <a:r>
              <a:rPr kumimoji="1" lang="ja-JP" altLang="en-US" sz="3600" dirty="0"/>
              <a:t>人と</a:t>
            </a:r>
            <a:r>
              <a:rPr kumimoji="1" lang="en-US" altLang="ja-JP" sz="3600" dirty="0"/>
              <a:t>2</a:t>
            </a:r>
            <a:r>
              <a:rPr kumimoji="1" lang="ja-JP" altLang="en-US" sz="3600" dirty="0"/>
              <a:t>回以上のやりとりを行えない</a:t>
            </a:r>
          </a:p>
        </p:txBody>
      </p:sp>
      <p:cxnSp>
        <p:nvCxnSpPr>
          <p:cNvPr id="6" name="直線矢印コネクタ 5">
            <a:extLst>
              <a:ext uri="{FF2B5EF4-FFF2-40B4-BE49-F238E27FC236}">
                <a16:creationId xmlns:a16="http://schemas.microsoft.com/office/drawing/2014/main" id="{8D5B3590-F7E7-4AA0-94EF-7A39346D6BDB}"/>
              </a:ext>
            </a:extLst>
          </p:cNvPr>
          <p:cNvCxnSpPr>
            <a:cxnSpLocks/>
          </p:cNvCxnSpPr>
          <p:nvPr/>
        </p:nvCxnSpPr>
        <p:spPr>
          <a:xfrm>
            <a:off x="3069672" y="3599766"/>
            <a:ext cx="0" cy="64385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8802AA02-E3BE-44C7-A42C-F29F575B8855}"/>
              </a:ext>
            </a:extLst>
          </p:cNvPr>
          <p:cNvSpPr txBox="1"/>
          <p:nvPr/>
        </p:nvSpPr>
        <p:spPr>
          <a:xfrm>
            <a:off x="233495" y="4563287"/>
            <a:ext cx="5672355" cy="1077218"/>
          </a:xfrm>
          <a:prstGeom prst="rect">
            <a:avLst/>
          </a:prstGeom>
          <a:noFill/>
          <a:ln w="28575">
            <a:solidFill>
              <a:schemeClr val="tx1"/>
            </a:solidFill>
          </a:ln>
        </p:spPr>
        <p:txBody>
          <a:bodyPr wrap="square" rtlCol="0">
            <a:spAutoFit/>
          </a:bodyPr>
          <a:lstStyle/>
          <a:p>
            <a:pPr algn="ctr"/>
            <a:r>
              <a:rPr kumimoji="1" lang="ja-JP" altLang="en-US" sz="3200" dirty="0"/>
              <a:t>会話できるプログラムを作る会話レパートリーを増やす</a:t>
            </a:r>
          </a:p>
        </p:txBody>
      </p:sp>
      <p:pic>
        <p:nvPicPr>
          <p:cNvPr id="5" name="図 4">
            <a:extLst>
              <a:ext uri="{FF2B5EF4-FFF2-40B4-BE49-F238E27FC236}">
                <a16:creationId xmlns:a16="http://schemas.microsoft.com/office/drawing/2014/main" id="{EF850EDD-8F37-4433-9C08-A6F623E90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60352"/>
            <a:ext cx="5551693" cy="3307251"/>
          </a:xfrm>
          <a:prstGeom prst="rect">
            <a:avLst/>
          </a:prstGeom>
        </p:spPr>
      </p:pic>
    </p:spTree>
    <p:extLst>
      <p:ext uri="{BB962C8B-B14F-4D97-AF65-F5344CB8AC3E}">
        <p14:creationId xmlns:p14="http://schemas.microsoft.com/office/powerpoint/2010/main" val="2241177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C693E-7545-4C63-B4FC-98EC4E53843A}"/>
              </a:ext>
            </a:extLst>
          </p:cNvPr>
          <p:cNvSpPr>
            <a:spLocks noGrp="1"/>
          </p:cNvSpPr>
          <p:nvPr>
            <p:ph type="title"/>
          </p:nvPr>
        </p:nvSpPr>
        <p:spPr>
          <a:xfrm>
            <a:off x="534621" y="283105"/>
            <a:ext cx="5808677" cy="1061514"/>
          </a:xfrm>
          <a:ln w="28575">
            <a:solidFill>
              <a:schemeClr val="tx1"/>
            </a:solidFill>
          </a:ln>
        </p:spPr>
        <p:txBody>
          <a:bodyPr/>
          <a:lstStyle/>
          <a:p>
            <a:pPr algn="ctr"/>
            <a:r>
              <a:rPr kumimoji="1" lang="ja-JP" altLang="en-US" dirty="0"/>
              <a:t>今後の課題③</a:t>
            </a:r>
          </a:p>
        </p:txBody>
      </p:sp>
      <p:sp>
        <p:nvSpPr>
          <p:cNvPr id="4" name="テキスト ボックス 3">
            <a:extLst>
              <a:ext uri="{FF2B5EF4-FFF2-40B4-BE49-F238E27FC236}">
                <a16:creationId xmlns:a16="http://schemas.microsoft.com/office/drawing/2014/main" id="{DAE2BDEA-B568-4FFA-8728-9A587B0EFDAF}"/>
              </a:ext>
            </a:extLst>
          </p:cNvPr>
          <p:cNvSpPr txBox="1"/>
          <p:nvPr/>
        </p:nvSpPr>
        <p:spPr>
          <a:xfrm>
            <a:off x="536018" y="2155349"/>
            <a:ext cx="5807280" cy="954107"/>
          </a:xfrm>
          <a:prstGeom prst="rect">
            <a:avLst/>
          </a:prstGeom>
          <a:noFill/>
          <a:ln w="28575">
            <a:solidFill>
              <a:schemeClr val="tx1"/>
            </a:solidFill>
          </a:ln>
        </p:spPr>
        <p:txBody>
          <a:bodyPr wrap="square" rtlCol="0">
            <a:spAutoFit/>
          </a:bodyPr>
          <a:lstStyle/>
          <a:p>
            <a:pPr algn="ctr"/>
            <a:r>
              <a:rPr lang="ja-JP" altLang="en-US" sz="2800" dirty="0"/>
              <a:t>アプリケーションの停止位置が</a:t>
            </a:r>
            <a:endParaRPr lang="en-US" altLang="ja-JP" sz="2800" dirty="0"/>
          </a:p>
          <a:p>
            <a:pPr algn="ctr"/>
            <a:r>
              <a:rPr lang="ja-JP" altLang="en-US" sz="2800" dirty="0"/>
              <a:t>悪い</a:t>
            </a:r>
            <a:endParaRPr kumimoji="1" lang="ja-JP" altLang="en-US" sz="2800" dirty="0"/>
          </a:p>
        </p:txBody>
      </p:sp>
      <p:cxnSp>
        <p:nvCxnSpPr>
          <p:cNvPr id="6" name="直線矢印コネクタ 5">
            <a:extLst>
              <a:ext uri="{FF2B5EF4-FFF2-40B4-BE49-F238E27FC236}">
                <a16:creationId xmlns:a16="http://schemas.microsoft.com/office/drawing/2014/main" id="{9A937FBB-1D69-43F5-9668-C92573030E9F}"/>
              </a:ext>
            </a:extLst>
          </p:cNvPr>
          <p:cNvCxnSpPr>
            <a:cxnSpLocks/>
          </p:cNvCxnSpPr>
          <p:nvPr/>
        </p:nvCxnSpPr>
        <p:spPr>
          <a:xfrm>
            <a:off x="3470243" y="3540154"/>
            <a:ext cx="0" cy="62917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46A32BE1-F8A9-4CC6-85DC-6F02292699F4}"/>
              </a:ext>
            </a:extLst>
          </p:cNvPr>
          <p:cNvSpPr txBox="1"/>
          <p:nvPr/>
        </p:nvSpPr>
        <p:spPr>
          <a:xfrm>
            <a:off x="536018" y="4474478"/>
            <a:ext cx="5868450" cy="1569660"/>
          </a:xfrm>
          <a:prstGeom prst="rect">
            <a:avLst/>
          </a:prstGeom>
          <a:noFill/>
          <a:ln w="28575">
            <a:solidFill>
              <a:schemeClr val="tx1"/>
            </a:solidFill>
          </a:ln>
        </p:spPr>
        <p:txBody>
          <a:bodyPr wrap="square" rtlCol="0">
            <a:spAutoFit/>
          </a:bodyPr>
          <a:lstStyle/>
          <a:p>
            <a:pPr algn="ctr"/>
            <a:r>
              <a:rPr kumimoji="1" lang="ja-JP" altLang="en-US" sz="3200" dirty="0"/>
              <a:t>アプリケーションの停止位置を変えるプログラムを</a:t>
            </a:r>
            <a:endParaRPr kumimoji="1" lang="en-US" altLang="ja-JP" sz="3200" dirty="0"/>
          </a:p>
          <a:p>
            <a:pPr algn="ctr"/>
            <a:r>
              <a:rPr lang="ja-JP" altLang="en-US" sz="3200" dirty="0"/>
              <a:t>作成</a:t>
            </a:r>
            <a:r>
              <a:rPr kumimoji="1" lang="ja-JP" altLang="en-US" sz="3200" dirty="0"/>
              <a:t>する</a:t>
            </a:r>
          </a:p>
        </p:txBody>
      </p:sp>
      <p:pic>
        <p:nvPicPr>
          <p:cNvPr id="9" name="図 8">
            <a:extLst>
              <a:ext uri="{FF2B5EF4-FFF2-40B4-BE49-F238E27FC236}">
                <a16:creationId xmlns:a16="http://schemas.microsoft.com/office/drawing/2014/main" id="{22986207-6E89-416A-894E-C67D885B5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0627" y="1551963"/>
            <a:ext cx="4976769" cy="3317846"/>
          </a:xfrm>
          <a:prstGeom prst="rect">
            <a:avLst/>
          </a:prstGeom>
        </p:spPr>
      </p:pic>
      <p:sp>
        <p:nvSpPr>
          <p:cNvPr id="3" name="フローチャート: 結合子 2">
            <a:extLst>
              <a:ext uri="{FF2B5EF4-FFF2-40B4-BE49-F238E27FC236}">
                <a16:creationId xmlns:a16="http://schemas.microsoft.com/office/drawing/2014/main" id="{799261B2-2B2F-4C58-8685-F1C3235CB74F}"/>
              </a:ext>
            </a:extLst>
          </p:cNvPr>
          <p:cNvSpPr/>
          <p:nvPr/>
        </p:nvSpPr>
        <p:spPr>
          <a:xfrm>
            <a:off x="8893726" y="2155349"/>
            <a:ext cx="1090569" cy="109119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183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2DB370-1BEA-4C07-807E-994058A30119}"/>
              </a:ext>
            </a:extLst>
          </p:cNvPr>
          <p:cNvSpPr>
            <a:spLocks noGrp="1"/>
          </p:cNvSpPr>
          <p:nvPr>
            <p:ph type="title"/>
          </p:nvPr>
        </p:nvSpPr>
        <p:spPr>
          <a:xfrm>
            <a:off x="985474" y="430316"/>
            <a:ext cx="5797499" cy="1325563"/>
          </a:xfrm>
          <a:ln w="38100">
            <a:solidFill>
              <a:schemeClr val="tx1"/>
            </a:solidFill>
          </a:ln>
        </p:spPr>
        <p:txBody>
          <a:bodyPr/>
          <a:lstStyle/>
          <a:p>
            <a:pPr algn="ctr"/>
            <a:r>
              <a:rPr kumimoji="1" lang="ja-JP" altLang="en-US" dirty="0"/>
              <a:t>今後の課題④</a:t>
            </a:r>
          </a:p>
        </p:txBody>
      </p:sp>
      <p:sp>
        <p:nvSpPr>
          <p:cNvPr id="4" name="テキスト ボックス 3">
            <a:extLst>
              <a:ext uri="{FF2B5EF4-FFF2-40B4-BE49-F238E27FC236}">
                <a16:creationId xmlns:a16="http://schemas.microsoft.com/office/drawing/2014/main" id="{1A1C1C15-2895-43D0-99DA-B960C03461F8}"/>
              </a:ext>
            </a:extLst>
          </p:cNvPr>
          <p:cNvSpPr txBox="1"/>
          <p:nvPr/>
        </p:nvSpPr>
        <p:spPr>
          <a:xfrm>
            <a:off x="985484" y="2891616"/>
            <a:ext cx="5797489" cy="584775"/>
          </a:xfrm>
          <a:prstGeom prst="rect">
            <a:avLst/>
          </a:prstGeom>
          <a:noFill/>
          <a:ln w="28575">
            <a:solidFill>
              <a:schemeClr val="tx1"/>
            </a:solidFill>
          </a:ln>
        </p:spPr>
        <p:txBody>
          <a:bodyPr wrap="square" rtlCol="0">
            <a:spAutoFit/>
          </a:bodyPr>
          <a:lstStyle/>
          <a:p>
            <a:pPr algn="ctr"/>
            <a:r>
              <a:rPr kumimoji="1" lang="ja-JP" altLang="en-US" sz="3200" dirty="0"/>
              <a:t>動画の本数を増やす</a:t>
            </a:r>
          </a:p>
        </p:txBody>
      </p:sp>
      <p:cxnSp>
        <p:nvCxnSpPr>
          <p:cNvPr id="6" name="直線矢印コネクタ 5">
            <a:extLst>
              <a:ext uri="{FF2B5EF4-FFF2-40B4-BE49-F238E27FC236}">
                <a16:creationId xmlns:a16="http://schemas.microsoft.com/office/drawing/2014/main" id="{2614B26C-9251-4BDC-92D2-F463A04B798E}"/>
              </a:ext>
            </a:extLst>
          </p:cNvPr>
          <p:cNvCxnSpPr>
            <a:cxnSpLocks/>
          </p:cNvCxnSpPr>
          <p:nvPr/>
        </p:nvCxnSpPr>
        <p:spPr>
          <a:xfrm>
            <a:off x="3884223" y="3945293"/>
            <a:ext cx="0" cy="7130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A9A0589-BEA8-4607-AE5F-CC10E9A1F953}"/>
              </a:ext>
            </a:extLst>
          </p:cNvPr>
          <p:cNvSpPr txBox="1"/>
          <p:nvPr/>
        </p:nvSpPr>
        <p:spPr>
          <a:xfrm>
            <a:off x="993983" y="5102122"/>
            <a:ext cx="5797499" cy="1200329"/>
          </a:xfrm>
          <a:prstGeom prst="rect">
            <a:avLst/>
          </a:prstGeom>
          <a:noFill/>
          <a:ln w="28575">
            <a:solidFill>
              <a:schemeClr val="tx1"/>
            </a:solidFill>
          </a:ln>
        </p:spPr>
        <p:txBody>
          <a:bodyPr wrap="square" rtlCol="0">
            <a:spAutoFit/>
          </a:bodyPr>
          <a:lstStyle/>
          <a:p>
            <a:pPr algn="ctr"/>
            <a:r>
              <a:rPr kumimoji="1" lang="ja-JP" altLang="en-US" sz="3600" dirty="0"/>
              <a:t>例えばシーケンス自習や製図などの動画を作成する</a:t>
            </a:r>
          </a:p>
        </p:txBody>
      </p:sp>
      <p:pic>
        <p:nvPicPr>
          <p:cNvPr id="21" name="図 20">
            <a:extLst>
              <a:ext uri="{FF2B5EF4-FFF2-40B4-BE49-F238E27FC236}">
                <a16:creationId xmlns:a16="http://schemas.microsoft.com/office/drawing/2014/main" id="{FA2B5791-3FEA-497A-BBA5-833F4AB49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3136" y="765759"/>
            <a:ext cx="2156165" cy="1410210"/>
          </a:xfrm>
          <a:prstGeom prst="rect">
            <a:avLst/>
          </a:prstGeom>
        </p:spPr>
      </p:pic>
      <p:pic>
        <p:nvPicPr>
          <p:cNvPr id="23" name="図 22">
            <a:extLst>
              <a:ext uri="{FF2B5EF4-FFF2-40B4-BE49-F238E27FC236}">
                <a16:creationId xmlns:a16="http://schemas.microsoft.com/office/drawing/2014/main" id="{DB9597C3-C5D7-4D7A-B5D9-924F83342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1136" y="765759"/>
            <a:ext cx="2156165" cy="1410210"/>
          </a:xfrm>
          <a:prstGeom prst="rect">
            <a:avLst/>
          </a:prstGeom>
        </p:spPr>
      </p:pic>
      <p:pic>
        <p:nvPicPr>
          <p:cNvPr id="25" name="図 24">
            <a:extLst>
              <a:ext uri="{FF2B5EF4-FFF2-40B4-BE49-F238E27FC236}">
                <a16:creationId xmlns:a16="http://schemas.microsoft.com/office/drawing/2014/main" id="{A106ABA0-1F8E-41FD-8AE8-5EF14E3A09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93" r="2089"/>
          <a:stretch/>
        </p:blipFill>
        <p:spPr>
          <a:xfrm>
            <a:off x="9577768" y="5017472"/>
            <a:ext cx="2156164" cy="1410211"/>
          </a:xfrm>
          <a:prstGeom prst="rect">
            <a:avLst/>
          </a:prstGeom>
        </p:spPr>
      </p:pic>
      <p:pic>
        <p:nvPicPr>
          <p:cNvPr id="27" name="図 26">
            <a:extLst>
              <a:ext uri="{FF2B5EF4-FFF2-40B4-BE49-F238E27FC236}">
                <a16:creationId xmlns:a16="http://schemas.microsoft.com/office/drawing/2014/main" id="{550E0802-48A6-4F07-9228-9D735F1E48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28" t="3495" r="1391" b="3426"/>
          <a:stretch/>
        </p:blipFill>
        <p:spPr>
          <a:xfrm>
            <a:off x="7102288" y="5017473"/>
            <a:ext cx="2156165" cy="1410211"/>
          </a:xfrm>
          <a:prstGeom prst="rect">
            <a:avLst/>
          </a:prstGeom>
          <a:ln>
            <a:solidFill>
              <a:schemeClr val="tx1"/>
            </a:solidFill>
          </a:ln>
        </p:spPr>
      </p:pic>
      <p:pic>
        <p:nvPicPr>
          <p:cNvPr id="29" name="図 28">
            <a:extLst>
              <a:ext uri="{FF2B5EF4-FFF2-40B4-BE49-F238E27FC236}">
                <a16:creationId xmlns:a16="http://schemas.microsoft.com/office/drawing/2014/main" id="{3D12B1F9-E490-4BB2-A354-BE09B80EA3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13" t="5400" r="3197" b="3949"/>
          <a:stretch/>
        </p:blipFill>
        <p:spPr>
          <a:xfrm>
            <a:off x="9577767" y="2891616"/>
            <a:ext cx="2156165" cy="1410211"/>
          </a:xfrm>
          <a:prstGeom prst="rect">
            <a:avLst/>
          </a:prstGeom>
        </p:spPr>
      </p:pic>
      <p:pic>
        <p:nvPicPr>
          <p:cNvPr id="31" name="図 30">
            <a:extLst>
              <a:ext uri="{FF2B5EF4-FFF2-40B4-BE49-F238E27FC236}">
                <a16:creationId xmlns:a16="http://schemas.microsoft.com/office/drawing/2014/main" id="{9F602C4D-A235-4AA4-AF97-56390D63269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89" t="2151" r="1257" b="436"/>
          <a:stretch/>
        </p:blipFill>
        <p:spPr>
          <a:xfrm>
            <a:off x="7082908" y="2891616"/>
            <a:ext cx="2194924" cy="1410210"/>
          </a:xfrm>
          <a:prstGeom prst="rect">
            <a:avLst/>
          </a:prstGeom>
        </p:spPr>
      </p:pic>
    </p:spTree>
    <p:extLst>
      <p:ext uri="{BB962C8B-B14F-4D97-AF65-F5344CB8AC3E}">
        <p14:creationId xmlns:p14="http://schemas.microsoft.com/office/powerpoint/2010/main" val="177846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6CC3C3-7CD0-43AE-991F-82D012CBC86D}"/>
              </a:ext>
            </a:extLst>
          </p:cNvPr>
          <p:cNvSpPr>
            <a:spLocks noGrp="1"/>
          </p:cNvSpPr>
          <p:nvPr>
            <p:ph type="ctrTitle"/>
          </p:nvPr>
        </p:nvSpPr>
        <p:spPr>
          <a:xfrm>
            <a:off x="3164632" y="740129"/>
            <a:ext cx="5862735" cy="883398"/>
          </a:xfrm>
          <a:solidFill>
            <a:schemeClr val="bg1"/>
          </a:solidFill>
          <a:ln w="76200">
            <a:solidFill>
              <a:schemeClr val="tx1"/>
            </a:solidFill>
          </a:ln>
        </p:spPr>
        <p:txBody>
          <a:bodyPr>
            <a:normAutofit fontScale="90000"/>
          </a:bodyPr>
          <a:lstStyle/>
          <a:p>
            <a:r>
              <a:rPr kumimoji="1" lang="ja-JP" altLang="en-US" dirty="0">
                <a:latin typeface="BIZ UDPゴシック" panose="020B0400000000000000" pitchFamily="50" charset="-128"/>
                <a:ea typeface="BIZ UDPゴシック" panose="020B0400000000000000" pitchFamily="50" charset="-128"/>
              </a:rPr>
              <a:t>研究の目的</a:t>
            </a:r>
          </a:p>
        </p:txBody>
      </p:sp>
      <p:sp>
        <p:nvSpPr>
          <p:cNvPr id="8" name="テキスト ボックス 7">
            <a:extLst>
              <a:ext uri="{FF2B5EF4-FFF2-40B4-BE49-F238E27FC236}">
                <a16:creationId xmlns:a16="http://schemas.microsoft.com/office/drawing/2014/main" id="{FC1E4DC3-69BD-4A35-9515-F29C36166198}"/>
              </a:ext>
            </a:extLst>
          </p:cNvPr>
          <p:cNvSpPr txBox="1"/>
          <p:nvPr/>
        </p:nvSpPr>
        <p:spPr>
          <a:xfrm>
            <a:off x="882241" y="2642532"/>
            <a:ext cx="10427515" cy="3077766"/>
          </a:xfrm>
          <a:prstGeom prst="rect">
            <a:avLst/>
          </a:prstGeom>
          <a:noFill/>
        </p:spPr>
        <p:txBody>
          <a:bodyPr wrap="square" rtlCol="0">
            <a:spAutoFit/>
          </a:bodyPr>
          <a:lstStyle/>
          <a:p>
            <a:r>
              <a:rPr lang="ja-JP" altLang="en-US" sz="4400" dirty="0"/>
              <a:t>私の研究は</a:t>
            </a:r>
            <a:r>
              <a:rPr lang="en-US" altLang="ja-JP" sz="4400" dirty="0"/>
              <a:t>Pepper</a:t>
            </a:r>
            <a:r>
              <a:rPr lang="ja-JP" altLang="en-US" sz="4400" dirty="0"/>
              <a:t>を使った学科紹介です。</a:t>
            </a:r>
            <a:endParaRPr lang="en-US" altLang="ja-JP" sz="4400" dirty="0"/>
          </a:p>
          <a:p>
            <a:r>
              <a:rPr lang="en-US" altLang="ja-JP" sz="4400" dirty="0"/>
              <a:t>Pepper</a:t>
            </a:r>
            <a:r>
              <a:rPr lang="ja-JP" altLang="en-US" sz="4400" dirty="0"/>
              <a:t>を用いた対話プログラムや動画による学科紹介をして学校貢献をしようと思い行った。</a:t>
            </a:r>
          </a:p>
          <a:p>
            <a:endParaRPr kumimoji="1" lang="ja-JP" altLang="en-US" dirty="0"/>
          </a:p>
        </p:txBody>
      </p:sp>
    </p:spTree>
    <p:extLst>
      <p:ext uri="{BB962C8B-B14F-4D97-AF65-F5344CB8AC3E}">
        <p14:creationId xmlns:p14="http://schemas.microsoft.com/office/powerpoint/2010/main" val="124492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BF31A-3555-407A-8E89-ED10C3947F2F}"/>
              </a:ext>
            </a:extLst>
          </p:cNvPr>
          <p:cNvSpPr>
            <a:spLocks noGrp="1"/>
          </p:cNvSpPr>
          <p:nvPr>
            <p:ph type="title"/>
          </p:nvPr>
        </p:nvSpPr>
        <p:spPr>
          <a:xfrm>
            <a:off x="3639074" y="298013"/>
            <a:ext cx="4913851" cy="1325563"/>
          </a:xfrm>
          <a:ln w="57150">
            <a:solidFill>
              <a:schemeClr val="tx1"/>
            </a:solidFill>
          </a:ln>
        </p:spPr>
        <p:txBody>
          <a:bodyPr/>
          <a:lstStyle/>
          <a:p>
            <a:pPr algn="ctr"/>
            <a:r>
              <a:rPr kumimoji="1" lang="ja-JP" altLang="en-US" dirty="0"/>
              <a:t>終わりに</a:t>
            </a:r>
          </a:p>
        </p:txBody>
      </p:sp>
      <p:sp>
        <p:nvSpPr>
          <p:cNvPr id="3" name="コンテンツ プレースホルダー 2">
            <a:extLst>
              <a:ext uri="{FF2B5EF4-FFF2-40B4-BE49-F238E27FC236}">
                <a16:creationId xmlns:a16="http://schemas.microsoft.com/office/drawing/2014/main" id="{055ED2F8-5C5B-409B-993F-21BCBA91CAD6}"/>
              </a:ext>
            </a:extLst>
          </p:cNvPr>
          <p:cNvSpPr>
            <a:spLocks noGrp="1"/>
          </p:cNvSpPr>
          <p:nvPr>
            <p:ph idx="1"/>
          </p:nvPr>
        </p:nvSpPr>
        <p:spPr>
          <a:xfrm>
            <a:off x="209026" y="1834014"/>
            <a:ext cx="7911517" cy="4351338"/>
          </a:xfrm>
        </p:spPr>
        <p:txBody>
          <a:bodyPr/>
          <a:lstStyle/>
          <a:p>
            <a:r>
              <a:rPr kumimoji="1" lang="ja-JP" altLang="en-US" dirty="0"/>
              <a:t>私は最初</a:t>
            </a:r>
            <a:r>
              <a:rPr kumimoji="1" lang="en-US" altLang="ja-JP" dirty="0"/>
              <a:t>Pepper</a:t>
            </a:r>
            <a:r>
              <a:rPr kumimoji="1" lang="ja-JP" altLang="en-US" dirty="0"/>
              <a:t>は</a:t>
            </a:r>
            <a:r>
              <a:rPr kumimoji="1" lang="en-US" altLang="ja-JP" dirty="0"/>
              <a:t>AI</a:t>
            </a:r>
            <a:r>
              <a:rPr kumimoji="1" lang="ja-JP" altLang="en-US" dirty="0"/>
              <a:t>だと思った。</a:t>
            </a:r>
            <a:endParaRPr lang="en-US" altLang="ja-JP" dirty="0"/>
          </a:p>
          <a:p>
            <a:pPr marL="0" indent="0">
              <a:buNone/>
            </a:pPr>
            <a:r>
              <a:rPr lang="ja-JP" altLang="en-US" dirty="0"/>
              <a:t>  だが</a:t>
            </a:r>
            <a:r>
              <a:rPr lang="en-US" altLang="ja-JP" dirty="0" err="1"/>
              <a:t>Pepeer</a:t>
            </a:r>
            <a:r>
              <a:rPr lang="ja-JP" altLang="en-US" dirty="0"/>
              <a:t>は人がプログラムを組まないと</a:t>
            </a:r>
            <a:endParaRPr lang="en-US" altLang="ja-JP" dirty="0"/>
          </a:p>
          <a:p>
            <a:pPr marL="0" indent="0">
              <a:buNone/>
            </a:pPr>
            <a:r>
              <a:rPr lang="ja-JP" altLang="en-US" dirty="0"/>
              <a:t>  動かないことが分かった。</a:t>
            </a:r>
            <a:endParaRPr lang="en-US" altLang="ja-JP" dirty="0"/>
          </a:p>
          <a:p>
            <a:endParaRPr lang="en-US" altLang="ja-JP" dirty="0"/>
          </a:p>
          <a:p>
            <a:r>
              <a:rPr lang="ja-JP" altLang="en-US" dirty="0"/>
              <a:t>研究者も担当教員も何もわからないところからものを作る難しさや大変さ楽しさを知った。</a:t>
            </a:r>
            <a:endParaRPr lang="en-US" altLang="ja-JP" dirty="0"/>
          </a:p>
          <a:p>
            <a:endParaRPr lang="en-US" altLang="ja-JP" dirty="0"/>
          </a:p>
          <a:p>
            <a:r>
              <a:rPr lang="ja-JP" altLang="en-US" dirty="0"/>
              <a:t>動画編集では、素材集めや色使い</a:t>
            </a:r>
            <a:r>
              <a:rPr lang="en-US" altLang="ja-JP" dirty="0"/>
              <a:t>BGM</a:t>
            </a:r>
            <a:r>
              <a:rPr lang="ja-JP" altLang="en-US" dirty="0"/>
              <a:t>の大切さに気付いた。</a:t>
            </a:r>
            <a:endParaRPr lang="en-US" altLang="ja-JP" dirty="0"/>
          </a:p>
          <a:p>
            <a:pPr marL="0" indent="0">
              <a:buNone/>
            </a:pPr>
            <a:endParaRPr kumimoji="1" lang="en-US" altLang="ja-JP" dirty="0"/>
          </a:p>
          <a:p>
            <a:endParaRPr kumimoji="1" lang="ja-JP" altLang="en-US" dirty="0"/>
          </a:p>
        </p:txBody>
      </p:sp>
      <p:pic>
        <p:nvPicPr>
          <p:cNvPr id="7" name="図 6">
            <a:extLst>
              <a:ext uri="{FF2B5EF4-FFF2-40B4-BE49-F238E27FC236}">
                <a16:creationId xmlns:a16="http://schemas.microsoft.com/office/drawing/2014/main" id="{9BC4A3F9-C7F8-489D-A40D-2F0AF573E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2925" y="4378532"/>
            <a:ext cx="3416417" cy="2277611"/>
          </a:xfrm>
          <a:prstGeom prst="rect">
            <a:avLst/>
          </a:prstGeom>
        </p:spPr>
      </p:pic>
      <p:pic>
        <p:nvPicPr>
          <p:cNvPr id="5" name="図 4">
            <a:extLst>
              <a:ext uri="{FF2B5EF4-FFF2-40B4-BE49-F238E27FC236}">
                <a16:creationId xmlns:a16="http://schemas.microsoft.com/office/drawing/2014/main" id="{7E8FA64B-6506-4F60-8609-626F55D38C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440"/>
          <a:stretch/>
        </p:blipFill>
        <p:spPr>
          <a:xfrm>
            <a:off x="8539293" y="1716954"/>
            <a:ext cx="3430049" cy="2568199"/>
          </a:xfrm>
          <a:prstGeom prst="rect">
            <a:avLst/>
          </a:prstGeom>
        </p:spPr>
      </p:pic>
    </p:spTree>
    <p:extLst>
      <p:ext uri="{BB962C8B-B14F-4D97-AF65-F5344CB8AC3E}">
        <p14:creationId xmlns:p14="http://schemas.microsoft.com/office/powerpoint/2010/main" val="1863631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E381309-B152-4998-B95E-527CD0CFDCF3}"/>
              </a:ext>
            </a:extLst>
          </p:cNvPr>
          <p:cNvSpPr>
            <a:spLocks noGrp="1"/>
          </p:cNvSpPr>
          <p:nvPr>
            <p:ph idx="1"/>
          </p:nvPr>
        </p:nvSpPr>
        <p:spPr>
          <a:xfrm>
            <a:off x="838200" y="2471577"/>
            <a:ext cx="10515600" cy="2352092"/>
          </a:xfrm>
        </p:spPr>
        <p:txBody>
          <a:bodyPr>
            <a:normAutofit lnSpcReduction="10000"/>
          </a:bodyPr>
          <a:lstStyle/>
          <a:p>
            <a:pPr marL="0" indent="0" algn="ctr">
              <a:buNone/>
            </a:pPr>
            <a:r>
              <a:rPr kumimoji="1" lang="ja-JP" altLang="en-US" sz="8000" dirty="0"/>
              <a:t>ご清</a:t>
            </a:r>
            <a:r>
              <a:rPr lang="ja-JP" altLang="en-US" sz="8000" dirty="0"/>
              <a:t>聴</a:t>
            </a:r>
            <a:r>
              <a:rPr kumimoji="1" lang="ja-JP" altLang="en-US" sz="8000" dirty="0"/>
              <a:t>ありがとう</a:t>
            </a:r>
            <a:endParaRPr kumimoji="1" lang="en-US" altLang="ja-JP" sz="8000" dirty="0"/>
          </a:p>
          <a:p>
            <a:pPr marL="0" indent="0" algn="ctr">
              <a:buNone/>
            </a:pPr>
            <a:r>
              <a:rPr lang="ja-JP" altLang="en-US" sz="8000" dirty="0"/>
              <a:t>ございました</a:t>
            </a:r>
            <a:endParaRPr kumimoji="1" lang="ja-JP" altLang="en-US" sz="8000" dirty="0"/>
          </a:p>
        </p:txBody>
      </p:sp>
    </p:spTree>
    <p:extLst>
      <p:ext uri="{BB962C8B-B14F-4D97-AF65-F5344CB8AC3E}">
        <p14:creationId xmlns:p14="http://schemas.microsoft.com/office/powerpoint/2010/main" val="15042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18BC07-F7DC-4E6D-917B-20219573E902}"/>
              </a:ext>
            </a:extLst>
          </p:cNvPr>
          <p:cNvSpPr>
            <a:spLocks noGrp="1"/>
          </p:cNvSpPr>
          <p:nvPr>
            <p:ph type="title"/>
          </p:nvPr>
        </p:nvSpPr>
        <p:spPr>
          <a:xfrm>
            <a:off x="3020036" y="228646"/>
            <a:ext cx="5355672" cy="1325563"/>
          </a:xfrm>
          <a:ln w="76200">
            <a:solidFill>
              <a:schemeClr val="tx1"/>
            </a:solidFill>
          </a:ln>
        </p:spPr>
        <p:txBody>
          <a:bodyPr>
            <a:noAutofit/>
          </a:bodyPr>
          <a:lstStyle/>
          <a:p>
            <a:pPr algn="ctr"/>
            <a:r>
              <a:rPr lang="ja-JP" altLang="en-US" sz="4800" dirty="0">
                <a:latin typeface="BIZ UDPゴシック" panose="020B0400000000000000" pitchFamily="50" charset="-128"/>
                <a:ea typeface="BIZ UDPゴシック" panose="020B0400000000000000" pitchFamily="50" charset="-128"/>
              </a:rPr>
              <a:t>年間計画</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341FBBB-AC7F-4717-9431-8C484DD3203E}"/>
              </a:ext>
            </a:extLst>
          </p:cNvPr>
          <p:cNvSpPr txBox="1"/>
          <p:nvPr/>
        </p:nvSpPr>
        <p:spPr>
          <a:xfrm>
            <a:off x="2264634" y="1672027"/>
            <a:ext cx="9089166" cy="1815882"/>
          </a:xfrm>
          <a:prstGeom prst="rect">
            <a:avLst/>
          </a:prstGeom>
          <a:noFill/>
        </p:spPr>
        <p:txBody>
          <a:bodyPr wrap="square" rtlCol="0">
            <a:spAutoFit/>
          </a:bodyPr>
          <a:lstStyle/>
          <a:p>
            <a:r>
              <a:rPr lang="en-US" altLang="ja-JP" sz="2800" dirty="0"/>
              <a:t>4</a:t>
            </a:r>
            <a:r>
              <a:rPr lang="ja-JP" altLang="en-US" sz="2800" dirty="0"/>
              <a:t>月   </a:t>
            </a:r>
            <a:r>
              <a:rPr lang="en-US" altLang="ja-JP" sz="2800" dirty="0"/>
              <a:t>Pepper</a:t>
            </a:r>
            <a:r>
              <a:rPr lang="ja-JP" altLang="en-US" sz="2800" dirty="0"/>
              <a:t>のプログラム作成方法の理解</a:t>
            </a:r>
            <a:endParaRPr lang="en-US" altLang="ja-JP" sz="2800" dirty="0"/>
          </a:p>
          <a:p>
            <a:r>
              <a:rPr lang="en-US" altLang="ja-JP" sz="2800" dirty="0"/>
              <a:t>5</a:t>
            </a:r>
            <a:r>
              <a:rPr lang="ja-JP" altLang="en-US" sz="2800" dirty="0"/>
              <a:t>月   </a:t>
            </a:r>
            <a:r>
              <a:rPr lang="en-US" altLang="ja-JP" sz="2800" dirty="0"/>
              <a:t>Pepper</a:t>
            </a:r>
            <a:r>
              <a:rPr lang="ja-JP" altLang="en-US" sz="2800" dirty="0"/>
              <a:t>のネットワーク接続と動画の</a:t>
            </a:r>
            <a:endParaRPr lang="en-US" altLang="ja-JP" sz="2800" dirty="0"/>
          </a:p>
          <a:p>
            <a:r>
              <a:rPr lang="en-US" altLang="ja-JP" sz="2800" dirty="0"/>
              <a:t>         </a:t>
            </a:r>
            <a:r>
              <a:rPr lang="ja-JP" altLang="en-US" sz="2800" dirty="0"/>
              <a:t>素材収集</a:t>
            </a:r>
            <a:br>
              <a:rPr lang="ja-JP" altLang="en-US" sz="2800" dirty="0"/>
            </a:br>
            <a:r>
              <a:rPr lang="en-US" altLang="ja-JP" sz="2800" dirty="0"/>
              <a:t>6</a:t>
            </a:r>
            <a:r>
              <a:rPr lang="ja-JP" altLang="en-US" sz="2800" dirty="0"/>
              <a:t>月   </a:t>
            </a:r>
            <a:r>
              <a:rPr lang="en-US" altLang="ja-JP" sz="2800" dirty="0" err="1"/>
              <a:t>RoboBlocks</a:t>
            </a:r>
            <a:r>
              <a:rPr lang="ja-JP" altLang="en-US" sz="2800" dirty="0"/>
              <a:t>を用いた</a:t>
            </a:r>
            <a:r>
              <a:rPr lang="en-US" altLang="ja-JP" sz="2800" dirty="0"/>
              <a:t>Pepper</a:t>
            </a:r>
            <a:r>
              <a:rPr lang="ja-JP" altLang="en-US" sz="2800" dirty="0"/>
              <a:t>のプログラム作成</a:t>
            </a:r>
            <a:endParaRPr kumimoji="1" lang="ja-JP" altLang="en-US" sz="2800" dirty="0"/>
          </a:p>
        </p:txBody>
      </p:sp>
      <p:sp>
        <p:nvSpPr>
          <p:cNvPr id="9" name="テキスト ボックス 8">
            <a:extLst>
              <a:ext uri="{FF2B5EF4-FFF2-40B4-BE49-F238E27FC236}">
                <a16:creationId xmlns:a16="http://schemas.microsoft.com/office/drawing/2014/main" id="{1D3F76DC-B757-4798-91E0-DF050CA7FC80}"/>
              </a:ext>
            </a:extLst>
          </p:cNvPr>
          <p:cNvSpPr txBox="1"/>
          <p:nvPr/>
        </p:nvSpPr>
        <p:spPr>
          <a:xfrm>
            <a:off x="2264634" y="3487909"/>
            <a:ext cx="9306371" cy="1815882"/>
          </a:xfrm>
          <a:prstGeom prst="rect">
            <a:avLst/>
          </a:prstGeom>
          <a:noFill/>
        </p:spPr>
        <p:txBody>
          <a:bodyPr wrap="square" rtlCol="0">
            <a:spAutoFit/>
          </a:bodyPr>
          <a:lstStyle/>
          <a:p>
            <a:r>
              <a:rPr lang="en-US" altLang="ja-JP" sz="2800" dirty="0"/>
              <a:t>7</a:t>
            </a:r>
            <a:r>
              <a:rPr lang="ja-JP" altLang="en-US" sz="2800" dirty="0"/>
              <a:t>月　</a:t>
            </a:r>
            <a:r>
              <a:rPr lang="en-US" altLang="ja-JP" sz="2800" dirty="0" err="1"/>
              <a:t>Choregraphe</a:t>
            </a:r>
            <a:r>
              <a:rPr lang="ja-JP" altLang="en-US" sz="2800" dirty="0"/>
              <a:t>を用いた対話の返答プログラム作成</a:t>
            </a:r>
            <a:endParaRPr lang="en-US" altLang="ja-JP" sz="2800" dirty="0"/>
          </a:p>
          <a:p>
            <a:r>
              <a:rPr lang="en-US" altLang="ja-JP" sz="2800" dirty="0"/>
              <a:t>        </a:t>
            </a:r>
            <a:r>
              <a:rPr lang="ja-JP" altLang="en-US" sz="2800" dirty="0"/>
              <a:t>と動画編集</a:t>
            </a:r>
            <a:endParaRPr lang="en-US" altLang="ja-JP" sz="2800" dirty="0"/>
          </a:p>
          <a:p>
            <a:r>
              <a:rPr lang="en-US" altLang="ja-JP" sz="2800" dirty="0"/>
              <a:t>9</a:t>
            </a:r>
            <a:r>
              <a:rPr lang="ja-JP" altLang="en-US" sz="2800" dirty="0"/>
              <a:t>月   プログラム作成と動画編集</a:t>
            </a:r>
            <a:endParaRPr lang="en-US" altLang="ja-JP" sz="2800" dirty="0"/>
          </a:p>
          <a:p>
            <a:r>
              <a:rPr lang="en-US" altLang="ja-JP" sz="2800" dirty="0"/>
              <a:t>10</a:t>
            </a:r>
            <a:r>
              <a:rPr lang="ja-JP" altLang="en-US" sz="2800" dirty="0"/>
              <a:t>月 制御プログラムと動画の完成＆体験入学</a:t>
            </a:r>
            <a:endParaRPr kumimoji="1" lang="ja-JP" altLang="en-US" sz="2800" dirty="0"/>
          </a:p>
        </p:txBody>
      </p:sp>
      <p:sp>
        <p:nvSpPr>
          <p:cNvPr id="10" name="テキスト ボックス 9">
            <a:extLst>
              <a:ext uri="{FF2B5EF4-FFF2-40B4-BE49-F238E27FC236}">
                <a16:creationId xmlns:a16="http://schemas.microsoft.com/office/drawing/2014/main" id="{F487372C-33B0-461A-83B3-EFA45FAE31B0}"/>
              </a:ext>
            </a:extLst>
          </p:cNvPr>
          <p:cNvSpPr txBox="1"/>
          <p:nvPr/>
        </p:nvSpPr>
        <p:spPr>
          <a:xfrm>
            <a:off x="2264634" y="5303791"/>
            <a:ext cx="6195702" cy="954107"/>
          </a:xfrm>
          <a:prstGeom prst="rect">
            <a:avLst/>
          </a:prstGeom>
          <a:noFill/>
        </p:spPr>
        <p:txBody>
          <a:bodyPr wrap="square" rtlCol="0">
            <a:spAutoFit/>
          </a:bodyPr>
          <a:lstStyle/>
          <a:p>
            <a:r>
              <a:rPr lang="en-US" altLang="ja-JP" sz="2800" dirty="0"/>
              <a:t>11</a:t>
            </a:r>
            <a:r>
              <a:rPr lang="ja-JP" altLang="en-US" sz="2800" dirty="0"/>
              <a:t>月 研究の整理</a:t>
            </a:r>
            <a:br>
              <a:rPr lang="ja-JP" altLang="en-US" sz="2800" dirty="0"/>
            </a:br>
            <a:r>
              <a:rPr lang="en-US" altLang="ja-JP" sz="2800" dirty="0"/>
              <a:t>12</a:t>
            </a:r>
            <a:r>
              <a:rPr lang="ja-JP" altLang="en-US" sz="2800" dirty="0"/>
              <a:t>月 レポート作成と発表原稿の作成</a:t>
            </a:r>
            <a:endParaRPr kumimoji="1" lang="ja-JP" altLang="en-US" sz="2800" dirty="0"/>
          </a:p>
        </p:txBody>
      </p:sp>
    </p:spTree>
    <p:extLst>
      <p:ext uri="{BB962C8B-B14F-4D97-AF65-F5344CB8AC3E}">
        <p14:creationId xmlns:p14="http://schemas.microsoft.com/office/powerpoint/2010/main" val="23388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467766-29DE-4C35-B3BB-7013B889BA9E}"/>
              </a:ext>
            </a:extLst>
          </p:cNvPr>
          <p:cNvSpPr>
            <a:spLocks noGrp="1"/>
          </p:cNvSpPr>
          <p:nvPr>
            <p:ph type="title"/>
          </p:nvPr>
        </p:nvSpPr>
        <p:spPr>
          <a:xfrm>
            <a:off x="471737" y="295762"/>
            <a:ext cx="4206380" cy="1325563"/>
          </a:xfrm>
          <a:ln w="76200">
            <a:solidFill>
              <a:schemeClr val="tx1"/>
            </a:solidFill>
          </a:ln>
        </p:spPr>
        <p:txBody>
          <a:bodyPr/>
          <a:lstStyle/>
          <a:p>
            <a:pPr algn="ctr"/>
            <a:r>
              <a:rPr lang="zh-TW" altLang="en-US" dirty="0">
                <a:latin typeface="BIZ UDPゴシック" panose="020B0400000000000000" pitchFamily="50" charset="-128"/>
                <a:ea typeface="BIZ UDPゴシック" panose="020B0400000000000000" pitchFamily="50" charset="-128"/>
              </a:rPr>
              <a:t>使用機器</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F78D6B8D-A825-4BDD-A372-21D6008D45FD}"/>
              </a:ext>
            </a:extLst>
          </p:cNvPr>
          <p:cNvSpPr>
            <a:spLocks noGrp="1"/>
          </p:cNvSpPr>
          <p:nvPr>
            <p:ph idx="1"/>
          </p:nvPr>
        </p:nvSpPr>
        <p:spPr/>
        <p:txBody>
          <a:bodyPr/>
          <a:lstStyle/>
          <a:p>
            <a:pPr marL="0" indent="0">
              <a:buNone/>
            </a:pPr>
            <a:r>
              <a:rPr lang="ja-JP" altLang="en-US" dirty="0"/>
              <a:t>・</a:t>
            </a:r>
            <a:r>
              <a:rPr lang="en-US" altLang="ja-JP" dirty="0"/>
              <a:t>Pepper</a:t>
            </a:r>
            <a:r>
              <a:rPr lang="ja-JP" altLang="en-US" dirty="0"/>
              <a:t>　</a:t>
            </a:r>
            <a:endParaRPr lang="en-US" altLang="ja-JP" dirty="0"/>
          </a:p>
          <a:p>
            <a:pPr marL="0" indent="0">
              <a:buNone/>
            </a:pPr>
            <a:r>
              <a:rPr lang="ja-JP" altLang="en-US" dirty="0"/>
              <a:t>・ノートパソコン２台　</a:t>
            </a:r>
            <a:endParaRPr lang="en-US" altLang="ja-JP" dirty="0"/>
          </a:p>
          <a:p>
            <a:pPr marL="0" indent="0">
              <a:buNone/>
            </a:pPr>
            <a:r>
              <a:rPr lang="ja-JP" altLang="en-US" dirty="0"/>
              <a:t>・モバイル</a:t>
            </a:r>
            <a:r>
              <a:rPr lang="en-US" altLang="ja-JP" dirty="0"/>
              <a:t>Wi-Fi</a:t>
            </a:r>
          </a:p>
          <a:p>
            <a:pPr marL="0" indent="0">
              <a:buNone/>
            </a:pPr>
            <a:r>
              <a:rPr lang="ja-JP" altLang="en-US" dirty="0"/>
              <a:t>・編集モニター１台</a:t>
            </a:r>
            <a:endParaRPr lang="en-US" altLang="ja-JP" dirty="0"/>
          </a:p>
          <a:p>
            <a:pPr marL="0" indent="0">
              <a:buNone/>
            </a:pPr>
            <a:r>
              <a:rPr lang="ja-JP" altLang="en-US" dirty="0"/>
              <a:t>・動画編集ソフト「フィモーラ」</a:t>
            </a:r>
          </a:p>
          <a:p>
            <a:pPr marL="0" indent="0">
              <a:buNone/>
            </a:pPr>
            <a:endParaRPr kumimoji="1" lang="ja-JP" altLang="en-US" dirty="0"/>
          </a:p>
        </p:txBody>
      </p:sp>
      <p:pic>
        <p:nvPicPr>
          <p:cNvPr id="5" name="図 4">
            <a:extLst>
              <a:ext uri="{FF2B5EF4-FFF2-40B4-BE49-F238E27FC236}">
                <a16:creationId xmlns:a16="http://schemas.microsoft.com/office/drawing/2014/main" id="{45C06F46-F4AB-4E65-850E-EB2ED128F96F}"/>
              </a:ext>
            </a:extLst>
          </p:cNvPr>
          <p:cNvPicPr>
            <a:picLocks noChangeAspect="1"/>
          </p:cNvPicPr>
          <p:nvPr/>
        </p:nvPicPr>
        <p:blipFill rotWithShape="1">
          <a:blip r:embed="rId3"/>
          <a:srcRect b="15643"/>
          <a:stretch/>
        </p:blipFill>
        <p:spPr>
          <a:xfrm>
            <a:off x="500607" y="5067518"/>
            <a:ext cx="3296110" cy="1494720"/>
          </a:xfrm>
          <a:prstGeom prst="rect">
            <a:avLst/>
          </a:prstGeom>
        </p:spPr>
      </p:pic>
      <p:pic>
        <p:nvPicPr>
          <p:cNvPr id="7" name="図 6">
            <a:extLst>
              <a:ext uri="{FF2B5EF4-FFF2-40B4-BE49-F238E27FC236}">
                <a16:creationId xmlns:a16="http://schemas.microsoft.com/office/drawing/2014/main" id="{D8CD5C37-3F5F-41E7-B3D2-89BAEEF71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347" y="1396329"/>
            <a:ext cx="3007453" cy="2255590"/>
          </a:xfrm>
          <a:prstGeom prst="rect">
            <a:avLst/>
          </a:prstGeom>
        </p:spPr>
      </p:pic>
      <p:pic>
        <p:nvPicPr>
          <p:cNvPr id="9" name="図 8">
            <a:extLst>
              <a:ext uri="{FF2B5EF4-FFF2-40B4-BE49-F238E27FC236}">
                <a16:creationId xmlns:a16="http://schemas.microsoft.com/office/drawing/2014/main" id="{B1994140-3C8A-4A9A-BFBC-DA9F0BAFE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8034" y="4343350"/>
            <a:ext cx="2958517" cy="2218888"/>
          </a:xfrm>
          <a:prstGeom prst="rect">
            <a:avLst/>
          </a:prstGeom>
        </p:spPr>
      </p:pic>
      <p:pic>
        <p:nvPicPr>
          <p:cNvPr id="15" name="図 14">
            <a:extLst>
              <a:ext uri="{FF2B5EF4-FFF2-40B4-BE49-F238E27FC236}">
                <a16:creationId xmlns:a16="http://schemas.microsoft.com/office/drawing/2014/main" id="{1A66397C-203D-4B84-AC54-2C0FAADDB6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466" r="13217" b="27683"/>
          <a:stretch/>
        </p:blipFill>
        <p:spPr>
          <a:xfrm>
            <a:off x="4678117" y="4343349"/>
            <a:ext cx="2958517" cy="2218889"/>
          </a:xfrm>
          <a:prstGeom prst="rect">
            <a:avLst/>
          </a:prstGeom>
        </p:spPr>
      </p:pic>
      <p:pic>
        <p:nvPicPr>
          <p:cNvPr id="17" name="図 16">
            <a:extLst>
              <a:ext uri="{FF2B5EF4-FFF2-40B4-BE49-F238E27FC236}">
                <a16:creationId xmlns:a16="http://schemas.microsoft.com/office/drawing/2014/main" id="{61EFE270-4972-4636-A5C5-2FC427A70D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630003" y="979019"/>
            <a:ext cx="3054743" cy="2291057"/>
          </a:xfrm>
          <a:prstGeom prst="rect">
            <a:avLst/>
          </a:prstGeom>
        </p:spPr>
      </p:pic>
    </p:spTree>
    <p:extLst>
      <p:ext uri="{BB962C8B-B14F-4D97-AF65-F5344CB8AC3E}">
        <p14:creationId xmlns:p14="http://schemas.microsoft.com/office/powerpoint/2010/main" val="79623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EF4CC4A0-FB1F-4444-AA8A-60D1FF32F833}"/>
              </a:ext>
            </a:extLst>
          </p:cNvPr>
          <p:cNvPicPr>
            <a:picLocks noGrp="1" noChangeAspect="1"/>
          </p:cNvPicPr>
          <p:nvPr>
            <p:ph idx="1"/>
          </p:nvPr>
        </p:nvPicPr>
        <p:blipFill>
          <a:blip r:embed="rId3"/>
          <a:stretch>
            <a:fillRect/>
          </a:stretch>
        </p:blipFill>
        <p:spPr>
          <a:xfrm>
            <a:off x="217446" y="1376406"/>
            <a:ext cx="9420460" cy="5296423"/>
          </a:xfrm>
          <a:prstGeom prst="rect">
            <a:avLst/>
          </a:prstGeom>
        </p:spPr>
      </p:pic>
      <p:sp>
        <p:nvSpPr>
          <p:cNvPr id="2" name="テキスト ボックス 1">
            <a:extLst>
              <a:ext uri="{FF2B5EF4-FFF2-40B4-BE49-F238E27FC236}">
                <a16:creationId xmlns:a16="http://schemas.microsoft.com/office/drawing/2014/main" id="{020A6084-CF1F-4190-B659-592D0A2319AA}"/>
              </a:ext>
            </a:extLst>
          </p:cNvPr>
          <p:cNvSpPr txBox="1"/>
          <p:nvPr/>
        </p:nvSpPr>
        <p:spPr>
          <a:xfrm>
            <a:off x="2414797" y="327171"/>
            <a:ext cx="6356227" cy="707886"/>
          </a:xfrm>
          <a:prstGeom prst="rect">
            <a:avLst/>
          </a:prstGeom>
          <a:noFill/>
          <a:ln w="28575">
            <a:solidFill>
              <a:schemeClr val="tx1"/>
            </a:solidFill>
          </a:ln>
        </p:spPr>
        <p:txBody>
          <a:bodyPr wrap="none" rtlCol="0">
            <a:spAutoFit/>
          </a:bodyPr>
          <a:lstStyle/>
          <a:p>
            <a:pPr algn="ctr"/>
            <a:r>
              <a:rPr lang="en-US" altLang="ja-JP" sz="4000" b="1" dirty="0"/>
              <a:t>Robo Blocks</a:t>
            </a:r>
            <a:r>
              <a:rPr lang="ja-JP" altLang="en-US" sz="4000" b="1" dirty="0"/>
              <a:t>のプログラム</a:t>
            </a:r>
            <a:endParaRPr kumimoji="1" lang="ja-JP" altLang="en-US" sz="4000" b="1" dirty="0"/>
          </a:p>
        </p:txBody>
      </p:sp>
      <p:sp>
        <p:nvSpPr>
          <p:cNvPr id="3" name="正方形/長方形 2">
            <a:extLst>
              <a:ext uri="{FF2B5EF4-FFF2-40B4-BE49-F238E27FC236}">
                <a16:creationId xmlns:a16="http://schemas.microsoft.com/office/drawing/2014/main" id="{D581F7B0-E651-45F9-B827-2FF0556F30C8}"/>
              </a:ext>
            </a:extLst>
          </p:cNvPr>
          <p:cNvSpPr/>
          <p:nvPr/>
        </p:nvSpPr>
        <p:spPr>
          <a:xfrm>
            <a:off x="620785" y="2038523"/>
            <a:ext cx="1794012" cy="46343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A40A8CF-BD77-4F88-87E1-FAD80FA838CE}"/>
              </a:ext>
            </a:extLst>
          </p:cNvPr>
          <p:cNvSpPr/>
          <p:nvPr/>
        </p:nvSpPr>
        <p:spPr>
          <a:xfrm>
            <a:off x="2684477" y="2105637"/>
            <a:ext cx="3582099" cy="442519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8757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1485A82F-4602-4476-9B3A-F40888409C49}"/>
              </a:ext>
            </a:extLst>
          </p:cNvPr>
          <p:cNvGrpSpPr/>
          <p:nvPr/>
        </p:nvGrpSpPr>
        <p:grpSpPr>
          <a:xfrm>
            <a:off x="-90470" y="188752"/>
            <a:ext cx="12201870" cy="6480495"/>
            <a:chOff x="-6580" y="239086"/>
            <a:chExt cx="12201870" cy="6480495"/>
          </a:xfrm>
        </p:grpSpPr>
        <p:pic>
          <p:nvPicPr>
            <p:cNvPr id="12" name="図 11">
              <a:extLst>
                <a:ext uri="{FF2B5EF4-FFF2-40B4-BE49-F238E27FC236}">
                  <a16:creationId xmlns:a16="http://schemas.microsoft.com/office/drawing/2014/main" id="{613E6951-8159-4E6A-8F7D-8E40DC743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 y="239086"/>
              <a:ext cx="12198580" cy="6480495"/>
            </a:xfrm>
            <a:prstGeom prst="rect">
              <a:avLst/>
            </a:prstGeom>
          </p:spPr>
        </p:pic>
        <p:sp>
          <p:nvSpPr>
            <p:cNvPr id="14" name="正方形/長方形 13">
              <a:extLst>
                <a:ext uri="{FF2B5EF4-FFF2-40B4-BE49-F238E27FC236}">
                  <a16:creationId xmlns:a16="http://schemas.microsoft.com/office/drawing/2014/main" id="{3F284A0F-FEDA-45EC-B5C7-8AC97B264684}"/>
                </a:ext>
              </a:extLst>
            </p:cNvPr>
            <p:cNvSpPr/>
            <p:nvPr/>
          </p:nvSpPr>
          <p:spPr>
            <a:xfrm>
              <a:off x="-6580" y="914400"/>
              <a:ext cx="1734712" cy="190209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a:extLst>
              <a:ext uri="{FF2B5EF4-FFF2-40B4-BE49-F238E27FC236}">
                <a16:creationId xmlns:a16="http://schemas.microsoft.com/office/drawing/2014/main" id="{91E2F9E4-C3C2-4ACA-AB28-391B42899CC3}"/>
              </a:ext>
            </a:extLst>
          </p:cNvPr>
          <p:cNvSpPr/>
          <p:nvPr/>
        </p:nvSpPr>
        <p:spPr>
          <a:xfrm>
            <a:off x="0" y="4261607"/>
            <a:ext cx="1728132" cy="1795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D729CA9-63C7-4AE0-BF8A-3EE6A5E4A4AA}"/>
              </a:ext>
            </a:extLst>
          </p:cNvPr>
          <p:cNvSpPr/>
          <p:nvPr/>
        </p:nvSpPr>
        <p:spPr>
          <a:xfrm>
            <a:off x="1812022" y="1258349"/>
            <a:ext cx="7843706" cy="2055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0583032-355A-4269-9DB3-F0E9FC052E73}"/>
              </a:ext>
            </a:extLst>
          </p:cNvPr>
          <p:cNvSpPr txBox="1"/>
          <p:nvPr/>
        </p:nvSpPr>
        <p:spPr>
          <a:xfrm>
            <a:off x="2223081" y="2816495"/>
            <a:ext cx="2374085" cy="369332"/>
          </a:xfrm>
          <a:prstGeom prst="rect">
            <a:avLst/>
          </a:prstGeom>
          <a:solidFill>
            <a:schemeClr val="bg1"/>
          </a:solidFill>
          <a:ln w="19050">
            <a:solidFill>
              <a:schemeClr val="tx1"/>
            </a:solidFill>
          </a:ln>
        </p:spPr>
        <p:txBody>
          <a:bodyPr wrap="square" rtlCol="0">
            <a:spAutoFit/>
          </a:bodyPr>
          <a:lstStyle/>
          <a:p>
            <a:r>
              <a:rPr kumimoji="1" lang="ja-JP" altLang="en-US" dirty="0"/>
              <a:t>フローダイアグラム</a:t>
            </a:r>
          </a:p>
        </p:txBody>
      </p:sp>
      <p:sp>
        <p:nvSpPr>
          <p:cNvPr id="20" name="テキスト ボックス 19">
            <a:extLst>
              <a:ext uri="{FF2B5EF4-FFF2-40B4-BE49-F238E27FC236}">
                <a16:creationId xmlns:a16="http://schemas.microsoft.com/office/drawing/2014/main" id="{6D49B65D-61BA-4D07-B97C-4D019498E167}"/>
              </a:ext>
            </a:extLst>
          </p:cNvPr>
          <p:cNvSpPr txBox="1"/>
          <p:nvPr/>
        </p:nvSpPr>
        <p:spPr>
          <a:xfrm>
            <a:off x="-24793" y="3359792"/>
            <a:ext cx="2472943" cy="369332"/>
          </a:xfrm>
          <a:prstGeom prst="rect">
            <a:avLst/>
          </a:prstGeom>
          <a:solidFill>
            <a:schemeClr val="bg1"/>
          </a:solidFill>
          <a:ln w="28575">
            <a:solidFill>
              <a:schemeClr val="tx1"/>
            </a:solidFill>
          </a:ln>
        </p:spPr>
        <p:txBody>
          <a:bodyPr wrap="square" rtlCol="0">
            <a:spAutoFit/>
          </a:bodyPr>
          <a:lstStyle/>
          <a:p>
            <a:r>
              <a:rPr kumimoji="1" lang="ja-JP" altLang="en-US" dirty="0"/>
              <a:t>プロジェクトファイル</a:t>
            </a:r>
          </a:p>
        </p:txBody>
      </p:sp>
      <p:sp>
        <p:nvSpPr>
          <p:cNvPr id="22" name="テキスト ボックス 21">
            <a:extLst>
              <a:ext uri="{FF2B5EF4-FFF2-40B4-BE49-F238E27FC236}">
                <a16:creationId xmlns:a16="http://schemas.microsoft.com/office/drawing/2014/main" id="{6ADC9B9B-18A8-401C-9C71-C97CBD12CC14}"/>
              </a:ext>
            </a:extLst>
          </p:cNvPr>
          <p:cNvSpPr txBox="1"/>
          <p:nvPr/>
        </p:nvSpPr>
        <p:spPr>
          <a:xfrm>
            <a:off x="80600" y="6249582"/>
            <a:ext cx="2262158" cy="369332"/>
          </a:xfrm>
          <a:prstGeom prst="rect">
            <a:avLst/>
          </a:prstGeom>
          <a:solidFill>
            <a:schemeClr val="bg1"/>
          </a:solidFill>
          <a:ln w="19050">
            <a:solidFill>
              <a:schemeClr val="tx1"/>
            </a:solidFill>
          </a:ln>
        </p:spPr>
        <p:txBody>
          <a:bodyPr wrap="none" rtlCol="0">
            <a:spAutoFit/>
          </a:bodyPr>
          <a:lstStyle/>
          <a:p>
            <a:r>
              <a:rPr kumimoji="1" lang="ja-JP" altLang="en-US" dirty="0"/>
              <a:t>ボックスライブラリ</a:t>
            </a:r>
          </a:p>
        </p:txBody>
      </p:sp>
      <p:sp>
        <p:nvSpPr>
          <p:cNvPr id="24" name="テキスト ボックス 23">
            <a:extLst>
              <a:ext uri="{FF2B5EF4-FFF2-40B4-BE49-F238E27FC236}">
                <a16:creationId xmlns:a16="http://schemas.microsoft.com/office/drawing/2014/main" id="{7CA65CF8-D9AA-4EC5-B081-BEECA523D7D1}"/>
              </a:ext>
            </a:extLst>
          </p:cNvPr>
          <p:cNvSpPr txBox="1"/>
          <p:nvPr/>
        </p:nvSpPr>
        <p:spPr>
          <a:xfrm>
            <a:off x="4379978" y="138419"/>
            <a:ext cx="2949846" cy="369332"/>
          </a:xfrm>
          <a:prstGeom prst="rect">
            <a:avLst/>
          </a:prstGeom>
          <a:solidFill>
            <a:schemeClr val="bg1"/>
          </a:solidFill>
          <a:ln w="38100">
            <a:solidFill>
              <a:schemeClr val="tx1"/>
            </a:solid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これは</a:t>
            </a:r>
            <a:r>
              <a:rPr kumimoji="1" lang="en-US" altLang="ja-JP" dirty="0" err="1">
                <a:latin typeface="BIZ UDPゴシック" panose="020B0400000000000000" pitchFamily="50" charset="-128"/>
                <a:ea typeface="BIZ UDPゴシック" panose="020B0400000000000000" pitchFamily="50" charset="-128"/>
              </a:rPr>
              <a:t>Choregraphe</a:t>
            </a:r>
            <a:r>
              <a:rPr kumimoji="1" lang="ja-JP" altLang="en-US" dirty="0">
                <a:latin typeface="BIZ UDPゴシック" panose="020B0400000000000000" pitchFamily="50" charset="-128"/>
                <a:ea typeface="BIZ UDPゴシック" panose="020B0400000000000000" pitchFamily="50" charset="-128"/>
              </a:rPr>
              <a:t>です</a:t>
            </a:r>
          </a:p>
        </p:txBody>
      </p:sp>
      <p:pic>
        <p:nvPicPr>
          <p:cNvPr id="7" name="図 6">
            <a:extLst>
              <a:ext uri="{FF2B5EF4-FFF2-40B4-BE49-F238E27FC236}">
                <a16:creationId xmlns:a16="http://schemas.microsoft.com/office/drawing/2014/main" id="{64EDD55D-A687-4114-B0ED-414959511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303" y="4743973"/>
            <a:ext cx="2286000" cy="1073150"/>
          </a:xfrm>
          <a:prstGeom prst="rect">
            <a:avLst/>
          </a:prstGeom>
        </p:spPr>
      </p:pic>
      <p:cxnSp>
        <p:nvCxnSpPr>
          <p:cNvPr id="9" name="直線矢印コネクタ 8">
            <a:extLst>
              <a:ext uri="{FF2B5EF4-FFF2-40B4-BE49-F238E27FC236}">
                <a16:creationId xmlns:a16="http://schemas.microsoft.com/office/drawing/2014/main" id="{77ED4703-B222-4728-9435-8EE022D189DC}"/>
              </a:ext>
            </a:extLst>
          </p:cNvPr>
          <p:cNvCxnSpPr>
            <a:cxnSpLocks/>
          </p:cNvCxnSpPr>
          <p:nvPr/>
        </p:nvCxnSpPr>
        <p:spPr>
          <a:xfrm flipH="1">
            <a:off x="5854901" y="5159229"/>
            <a:ext cx="83890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BF40A1C-DFA7-49E8-BC0A-AFA22BD29BBD}"/>
              </a:ext>
            </a:extLst>
          </p:cNvPr>
          <p:cNvSpPr txBox="1"/>
          <p:nvPr/>
        </p:nvSpPr>
        <p:spPr>
          <a:xfrm>
            <a:off x="6853806" y="5041032"/>
            <a:ext cx="1107996" cy="369332"/>
          </a:xfrm>
          <a:prstGeom prst="rect">
            <a:avLst/>
          </a:prstGeom>
          <a:noFill/>
        </p:spPr>
        <p:txBody>
          <a:bodyPr wrap="none" rtlCol="0">
            <a:spAutoFit/>
          </a:bodyPr>
          <a:lstStyle/>
          <a:p>
            <a:r>
              <a:rPr kumimoji="1" lang="ja-JP" altLang="en-US" dirty="0"/>
              <a:t>ボックス</a:t>
            </a:r>
          </a:p>
        </p:txBody>
      </p:sp>
      <p:sp>
        <p:nvSpPr>
          <p:cNvPr id="3" name="正方形/長方形 2">
            <a:extLst>
              <a:ext uri="{FF2B5EF4-FFF2-40B4-BE49-F238E27FC236}">
                <a16:creationId xmlns:a16="http://schemas.microsoft.com/office/drawing/2014/main" id="{1F7B93D6-CAEF-422F-8823-B9B14FC29FBB}"/>
              </a:ext>
            </a:extLst>
          </p:cNvPr>
          <p:cNvSpPr/>
          <p:nvPr/>
        </p:nvSpPr>
        <p:spPr>
          <a:xfrm>
            <a:off x="3288484" y="4743973"/>
            <a:ext cx="2407639" cy="1073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9F14756C-3F9D-48A6-BD17-96F3AE945104}"/>
              </a:ext>
            </a:extLst>
          </p:cNvPr>
          <p:cNvCxnSpPr/>
          <p:nvPr/>
        </p:nvCxnSpPr>
        <p:spPr>
          <a:xfrm flipH="1">
            <a:off x="1728132" y="2046914"/>
            <a:ext cx="57883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480DCCCC-E9AF-41DD-B741-5F6E4EA73755}"/>
              </a:ext>
            </a:extLst>
          </p:cNvPr>
          <p:cNvSpPr txBox="1"/>
          <p:nvPr/>
        </p:nvSpPr>
        <p:spPr>
          <a:xfrm>
            <a:off x="2474751" y="1852756"/>
            <a:ext cx="1359017" cy="369332"/>
          </a:xfrm>
          <a:prstGeom prst="rect">
            <a:avLst/>
          </a:prstGeom>
          <a:solidFill>
            <a:schemeClr val="bg1"/>
          </a:solidFill>
          <a:ln w="19050">
            <a:solidFill>
              <a:schemeClr val="tx1"/>
            </a:solidFill>
          </a:ln>
        </p:spPr>
        <p:txBody>
          <a:bodyPr wrap="square" rtlCol="0">
            <a:spAutoFit/>
          </a:bodyPr>
          <a:lstStyle/>
          <a:p>
            <a:r>
              <a:rPr lang="ja-JP" altLang="en-US" dirty="0"/>
              <a:t>ビヘイビア</a:t>
            </a:r>
            <a:endParaRPr kumimoji="1" lang="ja-JP" altLang="en-US" dirty="0"/>
          </a:p>
        </p:txBody>
      </p:sp>
    </p:spTree>
    <p:extLst>
      <p:ext uri="{BB962C8B-B14F-4D97-AF65-F5344CB8AC3E}">
        <p14:creationId xmlns:p14="http://schemas.microsoft.com/office/powerpoint/2010/main" val="3022712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B02A140-1CC6-4DD2-9A30-982F7843C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002" y="786823"/>
            <a:ext cx="8841995" cy="6158322"/>
          </a:xfrm>
          <a:prstGeom prst="rect">
            <a:avLst/>
          </a:prstGeom>
        </p:spPr>
      </p:pic>
      <p:sp>
        <p:nvSpPr>
          <p:cNvPr id="2" name="テキスト ボックス 1">
            <a:extLst>
              <a:ext uri="{FF2B5EF4-FFF2-40B4-BE49-F238E27FC236}">
                <a16:creationId xmlns:a16="http://schemas.microsoft.com/office/drawing/2014/main" id="{5B422441-A245-46E0-8F54-C8C7559BA197}"/>
              </a:ext>
            </a:extLst>
          </p:cNvPr>
          <p:cNvSpPr txBox="1"/>
          <p:nvPr/>
        </p:nvSpPr>
        <p:spPr>
          <a:xfrm>
            <a:off x="3835166" y="81769"/>
            <a:ext cx="4521666" cy="646331"/>
          </a:xfrm>
          <a:prstGeom prst="rect">
            <a:avLst/>
          </a:prstGeom>
          <a:noFill/>
          <a:ln w="28575">
            <a:solidFill>
              <a:schemeClr val="tx1"/>
            </a:solidFill>
          </a:ln>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完成したプログラム</a:t>
            </a:r>
          </a:p>
        </p:txBody>
      </p:sp>
    </p:spTree>
    <p:extLst>
      <p:ext uri="{BB962C8B-B14F-4D97-AF65-F5344CB8AC3E}">
        <p14:creationId xmlns:p14="http://schemas.microsoft.com/office/powerpoint/2010/main" val="107295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B02A140-1CC6-4DD2-9A30-982F7843C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42" y="91036"/>
            <a:ext cx="9815119" cy="6836089"/>
          </a:xfrm>
          <a:prstGeom prst="rect">
            <a:avLst/>
          </a:prstGeom>
        </p:spPr>
      </p:pic>
      <p:sp>
        <p:nvSpPr>
          <p:cNvPr id="2" name="正方形/長方形 1">
            <a:extLst>
              <a:ext uri="{FF2B5EF4-FFF2-40B4-BE49-F238E27FC236}">
                <a16:creationId xmlns:a16="http://schemas.microsoft.com/office/drawing/2014/main" id="{D5D5DCF2-3146-4574-966D-55A9F6BC7D2F}"/>
              </a:ext>
            </a:extLst>
          </p:cNvPr>
          <p:cNvSpPr/>
          <p:nvPr/>
        </p:nvSpPr>
        <p:spPr>
          <a:xfrm>
            <a:off x="6867331" y="401216"/>
            <a:ext cx="2108718" cy="38628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BBFC80B-381E-4727-814D-CF98563E9D24}"/>
              </a:ext>
            </a:extLst>
          </p:cNvPr>
          <p:cNvSpPr/>
          <p:nvPr/>
        </p:nvSpPr>
        <p:spPr>
          <a:xfrm>
            <a:off x="1317072" y="209725"/>
            <a:ext cx="5234730" cy="64763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A555A9DB-ED1F-46A4-B33F-A5C76D69F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385" y="401216"/>
            <a:ext cx="2944534" cy="6109218"/>
          </a:xfrm>
          <a:prstGeom prst="rect">
            <a:avLst/>
          </a:prstGeom>
        </p:spPr>
      </p:pic>
      <p:pic>
        <p:nvPicPr>
          <p:cNvPr id="15" name="図 14">
            <a:extLst>
              <a:ext uri="{FF2B5EF4-FFF2-40B4-BE49-F238E27FC236}">
                <a16:creationId xmlns:a16="http://schemas.microsoft.com/office/drawing/2014/main" id="{AE3A3EDE-C5B7-4FAB-BD41-D0CCFDA90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850" y="4471294"/>
            <a:ext cx="1526579" cy="1428949"/>
          </a:xfrm>
          <a:prstGeom prst="rect">
            <a:avLst/>
          </a:prstGeom>
          <a:ln>
            <a:solidFill>
              <a:schemeClr val="tx1"/>
            </a:solidFill>
          </a:ln>
        </p:spPr>
      </p:pic>
      <p:pic>
        <p:nvPicPr>
          <p:cNvPr id="19" name="図 18">
            <a:extLst>
              <a:ext uri="{FF2B5EF4-FFF2-40B4-BE49-F238E27FC236}">
                <a16:creationId xmlns:a16="http://schemas.microsoft.com/office/drawing/2014/main" id="{FB50CBEB-804C-4C96-A8AA-7D45A3E29C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4241" y="4471294"/>
            <a:ext cx="1667108" cy="1428949"/>
          </a:xfrm>
          <a:prstGeom prst="rect">
            <a:avLst/>
          </a:prstGeom>
          <a:ln>
            <a:solidFill>
              <a:schemeClr val="tx1"/>
            </a:solidFill>
          </a:ln>
        </p:spPr>
      </p:pic>
    </p:spTree>
    <p:extLst>
      <p:ext uri="{BB962C8B-B14F-4D97-AF65-F5344CB8AC3E}">
        <p14:creationId xmlns:p14="http://schemas.microsoft.com/office/powerpoint/2010/main" val="1638300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EE80BFE-B407-41B8-829E-6D16F6E668FA}"/>
              </a:ext>
            </a:extLst>
          </p:cNvPr>
          <p:cNvGrpSpPr/>
          <p:nvPr/>
        </p:nvGrpSpPr>
        <p:grpSpPr>
          <a:xfrm>
            <a:off x="6301526" y="130125"/>
            <a:ext cx="6094172" cy="6597750"/>
            <a:chOff x="78410" y="172166"/>
            <a:chExt cx="6094172" cy="6597750"/>
          </a:xfrm>
        </p:grpSpPr>
        <p:pic>
          <p:nvPicPr>
            <p:cNvPr id="7" name="図 6">
              <a:extLst>
                <a:ext uri="{FF2B5EF4-FFF2-40B4-BE49-F238E27FC236}">
                  <a16:creationId xmlns:a16="http://schemas.microsoft.com/office/drawing/2014/main" id="{A1CE4166-3C38-49BC-B0D3-5486BE8A3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64" y="1932969"/>
              <a:ext cx="2202168" cy="4744338"/>
            </a:xfrm>
            <a:prstGeom prst="rect">
              <a:avLst/>
            </a:prstGeom>
          </p:spPr>
        </p:pic>
        <p:pic>
          <p:nvPicPr>
            <p:cNvPr id="10" name="図 9">
              <a:extLst>
                <a:ext uri="{FF2B5EF4-FFF2-40B4-BE49-F238E27FC236}">
                  <a16:creationId xmlns:a16="http://schemas.microsoft.com/office/drawing/2014/main" id="{F073B316-35D0-4590-A4DC-C787E906F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476" y="2556157"/>
              <a:ext cx="2730500" cy="4121150"/>
            </a:xfrm>
            <a:prstGeom prst="rect">
              <a:avLst/>
            </a:prstGeom>
          </p:spPr>
        </p:pic>
        <p:grpSp>
          <p:nvGrpSpPr>
            <p:cNvPr id="5" name="グループ化 4">
              <a:extLst>
                <a:ext uri="{FF2B5EF4-FFF2-40B4-BE49-F238E27FC236}">
                  <a16:creationId xmlns:a16="http://schemas.microsoft.com/office/drawing/2014/main" id="{8ECE6F49-A9D4-4D38-9097-92531AEA7AF6}"/>
                </a:ext>
              </a:extLst>
            </p:cNvPr>
            <p:cNvGrpSpPr/>
            <p:nvPr/>
          </p:nvGrpSpPr>
          <p:grpSpPr>
            <a:xfrm>
              <a:off x="78410" y="172166"/>
              <a:ext cx="6094172" cy="6597750"/>
              <a:chOff x="78410" y="172166"/>
              <a:chExt cx="6094172" cy="6597750"/>
            </a:xfrm>
          </p:grpSpPr>
          <p:pic>
            <p:nvPicPr>
              <p:cNvPr id="16" name="図 15">
                <a:extLst>
                  <a:ext uri="{FF2B5EF4-FFF2-40B4-BE49-F238E27FC236}">
                    <a16:creationId xmlns:a16="http://schemas.microsoft.com/office/drawing/2014/main" id="{7919FAC9-AD12-4AF5-BE44-B9F0896B1C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10" y="172166"/>
                <a:ext cx="1667108" cy="1428949"/>
              </a:xfrm>
              <a:prstGeom prst="rect">
                <a:avLst/>
              </a:prstGeom>
            </p:spPr>
          </p:pic>
          <p:sp>
            <p:nvSpPr>
              <p:cNvPr id="19" name="テキスト ボックス 18">
                <a:extLst>
                  <a:ext uri="{FF2B5EF4-FFF2-40B4-BE49-F238E27FC236}">
                    <a16:creationId xmlns:a16="http://schemas.microsoft.com/office/drawing/2014/main" id="{A15A89D5-12FB-4512-9286-1A98A1B64CE7}"/>
                  </a:ext>
                </a:extLst>
              </p:cNvPr>
              <p:cNvSpPr txBox="1"/>
              <p:nvPr/>
            </p:nvSpPr>
            <p:spPr>
              <a:xfrm>
                <a:off x="1888407" y="281969"/>
                <a:ext cx="3958135" cy="369332"/>
              </a:xfrm>
              <a:prstGeom prst="rect">
                <a:avLst/>
              </a:prstGeom>
              <a:noFill/>
              <a:ln w="19050">
                <a:solidFill>
                  <a:schemeClr val="tx1"/>
                </a:solidFill>
              </a:ln>
            </p:spPr>
            <p:txBody>
              <a:bodyPr wrap="none" rtlCol="0">
                <a:spAutoFit/>
              </a:bodyPr>
              <a:lstStyle/>
              <a:p>
                <a:r>
                  <a:rPr kumimoji="1" lang="en-US" altLang="ja-JP" dirty="0"/>
                  <a:t>Set Language</a:t>
                </a:r>
                <a:r>
                  <a:rPr kumimoji="1" lang="ja-JP" altLang="en-US" dirty="0"/>
                  <a:t>ボックスの</a:t>
                </a:r>
                <a:r>
                  <a:rPr lang="ja-JP" altLang="en-US" dirty="0"/>
                  <a:t>プログラム</a:t>
                </a:r>
                <a:endParaRPr kumimoji="1" lang="ja-JP" altLang="en-US" dirty="0"/>
              </a:p>
            </p:txBody>
          </p:sp>
          <p:sp>
            <p:nvSpPr>
              <p:cNvPr id="27" name="正方形/長方形 26">
                <a:extLst>
                  <a:ext uri="{FF2B5EF4-FFF2-40B4-BE49-F238E27FC236}">
                    <a16:creationId xmlns:a16="http://schemas.microsoft.com/office/drawing/2014/main" id="{6B38DD05-C422-459F-A97E-0A8611145C83}"/>
                  </a:ext>
                </a:extLst>
              </p:cNvPr>
              <p:cNvSpPr/>
              <p:nvPr/>
            </p:nvSpPr>
            <p:spPr>
              <a:xfrm>
                <a:off x="209725" y="1837844"/>
                <a:ext cx="5449183" cy="4932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7CA6411-7193-4D88-83F8-6D98000C0BC2}"/>
                  </a:ext>
                </a:extLst>
              </p:cNvPr>
              <p:cNvSpPr txBox="1"/>
              <p:nvPr/>
            </p:nvSpPr>
            <p:spPr>
              <a:xfrm>
                <a:off x="1745518" y="1070365"/>
                <a:ext cx="4427064" cy="584775"/>
              </a:xfrm>
              <a:prstGeom prst="rect">
                <a:avLst/>
              </a:prstGeom>
              <a:noFill/>
            </p:spPr>
            <p:txBody>
              <a:bodyPr wrap="square" rtlCol="0">
                <a:spAutoFit/>
              </a:bodyPr>
              <a:lstStyle/>
              <a:p>
                <a:r>
                  <a:rPr kumimoji="1" lang="ja-JP" altLang="en-US" sz="3200" dirty="0"/>
                  <a:t>言語を決めるボックス</a:t>
                </a:r>
              </a:p>
            </p:txBody>
          </p:sp>
        </p:grpSp>
      </p:grpSp>
      <p:grpSp>
        <p:nvGrpSpPr>
          <p:cNvPr id="6" name="グループ化 5">
            <a:extLst>
              <a:ext uri="{FF2B5EF4-FFF2-40B4-BE49-F238E27FC236}">
                <a16:creationId xmlns:a16="http://schemas.microsoft.com/office/drawing/2014/main" id="{F014D81A-5EB1-459C-8F59-32B1FD9F0051}"/>
              </a:ext>
            </a:extLst>
          </p:cNvPr>
          <p:cNvGrpSpPr/>
          <p:nvPr/>
        </p:nvGrpSpPr>
        <p:grpSpPr>
          <a:xfrm>
            <a:off x="235933" y="109416"/>
            <a:ext cx="5942661" cy="6618459"/>
            <a:chOff x="6129091" y="172166"/>
            <a:chExt cx="5942661" cy="6618459"/>
          </a:xfrm>
        </p:grpSpPr>
        <p:pic>
          <p:nvPicPr>
            <p:cNvPr id="12" name="図 11">
              <a:extLst>
                <a:ext uri="{FF2B5EF4-FFF2-40B4-BE49-F238E27FC236}">
                  <a16:creationId xmlns:a16="http://schemas.microsoft.com/office/drawing/2014/main" id="{1D06CE13-A42A-4FD8-99C1-F184EF9F94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1254" y="1894503"/>
              <a:ext cx="2202168" cy="4839463"/>
            </a:xfrm>
            <a:prstGeom prst="rect">
              <a:avLst/>
            </a:prstGeom>
          </p:spPr>
        </p:pic>
        <p:pic>
          <p:nvPicPr>
            <p:cNvPr id="14" name="図 13">
              <a:extLst>
                <a:ext uri="{FF2B5EF4-FFF2-40B4-BE49-F238E27FC236}">
                  <a16:creationId xmlns:a16="http://schemas.microsoft.com/office/drawing/2014/main" id="{16ACB6F9-8654-4FDF-A464-05D9B45D3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1088" y="3057807"/>
              <a:ext cx="2730500" cy="3619500"/>
            </a:xfrm>
            <a:prstGeom prst="rect">
              <a:avLst/>
            </a:prstGeom>
          </p:spPr>
        </p:pic>
        <p:grpSp>
          <p:nvGrpSpPr>
            <p:cNvPr id="4" name="グループ化 3">
              <a:extLst>
                <a:ext uri="{FF2B5EF4-FFF2-40B4-BE49-F238E27FC236}">
                  <a16:creationId xmlns:a16="http://schemas.microsoft.com/office/drawing/2014/main" id="{F005F0DE-FB2B-46C0-A64E-50D4A1E3C95E}"/>
                </a:ext>
              </a:extLst>
            </p:cNvPr>
            <p:cNvGrpSpPr/>
            <p:nvPr/>
          </p:nvGrpSpPr>
          <p:grpSpPr>
            <a:xfrm>
              <a:off x="6129091" y="172166"/>
              <a:ext cx="5942661" cy="6618459"/>
              <a:chOff x="6129091" y="172166"/>
              <a:chExt cx="5942661" cy="6618459"/>
            </a:xfrm>
          </p:grpSpPr>
          <p:pic>
            <p:nvPicPr>
              <p:cNvPr id="18" name="図 17">
                <a:extLst>
                  <a:ext uri="{FF2B5EF4-FFF2-40B4-BE49-F238E27FC236}">
                    <a16:creationId xmlns:a16="http://schemas.microsoft.com/office/drawing/2014/main" id="{1B16D236-21F7-47A1-B743-5F40DC859D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9091" y="172166"/>
                <a:ext cx="1638529" cy="1533739"/>
              </a:xfrm>
              <a:prstGeom prst="rect">
                <a:avLst/>
              </a:prstGeom>
            </p:spPr>
          </p:pic>
          <p:sp>
            <p:nvSpPr>
              <p:cNvPr id="25" name="テキスト ボックス 24">
                <a:extLst>
                  <a:ext uri="{FF2B5EF4-FFF2-40B4-BE49-F238E27FC236}">
                    <a16:creationId xmlns:a16="http://schemas.microsoft.com/office/drawing/2014/main" id="{D98AE59B-A2CD-4DD1-AB58-D7FB87536B14}"/>
                  </a:ext>
                </a:extLst>
              </p:cNvPr>
              <p:cNvSpPr txBox="1"/>
              <p:nvPr/>
            </p:nvSpPr>
            <p:spPr>
              <a:xfrm>
                <a:off x="8365650" y="292951"/>
                <a:ext cx="2879314" cy="369332"/>
              </a:xfrm>
              <a:prstGeom prst="rect">
                <a:avLst/>
              </a:prstGeom>
              <a:noFill/>
              <a:ln w="28575">
                <a:solidFill>
                  <a:schemeClr val="tx1"/>
                </a:solidFill>
              </a:ln>
            </p:spPr>
            <p:txBody>
              <a:bodyPr wrap="none" rtlCol="0">
                <a:spAutoFit/>
              </a:bodyPr>
              <a:lstStyle/>
              <a:p>
                <a:r>
                  <a:rPr kumimoji="1" lang="en-US" altLang="ja-JP" dirty="0"/>
                  <a:t>Say</a:t>
                </a:r>
                <a:r>
                  <a:rPr kumimoji="1" lang="ja-JP" altLang="en-US" dirty="0"/>
                  <a:t>ボックスのプログラム</a:t>
                </a:r>
              </a:p>
            </p:txBody>
          </p:sp>
          <p:sp>
            <p:nvSpPr>
              <p:cNvPr id="28" name="正方形/長方形 27">
                <a:extLst>
                  <a:ext uri="{FF2B5EF4-FFF2-40B4-BE49-F238E27FC236}">
                    <a16:creationId xmlns:a16="http://schemas.microsoft.com/office/drawing/2014/main" id="{5AFBAD7B-CCC8-4446-84DE-428E99730142}"/>
                  </a:ext>
                </a:extLst>
              </p:cNvPr>
              <p:cNvSpPr/>
              <p:nvPr/>
            </p:nvSpPr>
            <p:spPr>
              <a:xfrm>
                <a:off x="6325299" y="1837845"/>
                <a:ext cx="5746453" cy="49527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23582C1-1ECE-4785-9193-D9DE7D19D179}"/>
                  </a:ext>
                </a:extLst>
              </p:cNvPr>
              <p:cNvSpPr txBox="1"/>
              <p:nvPr/>
            </p:nvSpPr>
            <p:spPr>
              <a:xfrm>
                <a:off x="7894760" y="1043198"/>
                <a:ext cx="3946828" cy="584775"/>
              </a:xfrm>
              <a:prstGeom prst="rect">
                <a:avLst/>
              </a:prstGeom>
              <a:noFill/>
            </p:spPr>
            <p:txBody>
              <a:bodyPr wrap="square" rtlCol="0">
                <a:spAutoFit/>
              </a:bodyPr>
              <a:lstStyle/>
              <a:p>
                <a:r>
                  <a:rPr kumimoji="1" lang="ja-JP" altLang="en-US" sz="3200" dirty="0"/>
                  <a:t>喋るためのボックス</a:t>
                </a:r>
              </a:p>
            </p:txBody>
          </p:sp>
        </p:grpSp>
      </p:grpSp>
    </p:spTree>
    <p:extLst>
      <p:ext uri="{BB962C8B-B14F-4D97-AF65-F5344CB8AC3E}">
        <p14:creationId xmlns:p14="http://schemas.microsoft.com/office/powerpoint/2010/main" val="3310715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592</TotalTime>
  <Words>506</Words>
  <Application>Microsoft Office PowerPoint</Application>
  <PresentationFormat>ワイド画面</PresentationFormat>
  <Paragraphs>104</Paragraphs>
  <Slides>21</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BIZ UDPゴシック</vt:lpstr>
      <vt:lpstr>游ゴシック</vt:lpstr>
      <vt:lpstr>游ゴシック Light</vt:lpstr>
      <vt:lpstr>Arial</vt:lpstr>
      <vt:lpstr>Office テーマ</vt:lpstr>
      <vt:lpstr>ロボットを使った対話式学科紹介 ～Pepperの制御と動画制作～ </vt:lpstr>
      <vt:lpstr>研究の目的</vt:lpstr>
      <vt:lpstr>年間計画</vt:lpstr>
      <vt:lpstr>使用機器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体験入学当日</vt:lpstr>
      <vt:lpstr>動画編集の工夫したこと</vt:lpstr>
      <vt:lpstr>研究結果</vt:lpstr>
      <vt:lpstr>今後の課題</vt:lpstr>
      <vt:lpstr>今後の課題①</vt:lpstr>
      <vt:lpstr>今後の課題②</vt:lpstr>
      <vt:lpstr>今後の課題③</vt:lpstr>
      <vt:lpstr>今後の課題④</vt:lpstr>
      <vt:lpstr>終わりに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student</dc:creator>
  <cp:lastModifiedBy>Windows ユーザー</cp:lastModifiedBy>
  <cp:revision>58</cp:revision>
  <cp:lastPrinted>2023-01-19T09:27:34Z</cp:lastPrinted>
  <dcterms:created xsi:type="dcterms:W3CDTF">2023-01-16T07:04:16Z</dcterms:created>
  <dcterms:modified xsi:type="dcterms:W3CDTF">2023-03-30T03:35:27Z</dcterms:modified>
</cp:coreProperties>
</file>