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70" r:id="rId8"/>
    <p:sldId id="267" r:id="rId9"/>
    <p:sldId id="260" r:id="rId10"/>
    <p:sldId id="271" r:id="rId11"/>
    <p:sldId id="261" r:id="rId12"/>
    <p:sldId id="264" r:id="rId13"/>
    <p:sldId id="265" r:id="rId14"/>
    <p:sldId id="268" r:id="rId15"/>
    <p:sldId id="269" r:id="rId16"/>
    <p:sldId id="266"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46" d="100"/>
          <a:sy n="46" d="100"/>
        </p:scale>
        <p:origin x="62" y="955"/>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2371570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104653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3946499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426342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334964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105981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156277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371468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122938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2422947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F555280-0525-402F-BEED-02A0CFACC5D2}" type="datetimeFigureOut">
              <a:rPr kumimoji="1" lang="ja-JP" altLang="en-US" smtClean="0"/>
              <a:t>2023/3/30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3360728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55280-0525-402F-BEED-02A0CFACC5D2}" type="datetimeFigureOut">
              <a:rPr kumimoji="1" lang="ja-JP" altLang="en-US" smtClean="0"/>
              <a:t>2023/3/30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5975A-F37A-461C-BA36-0E84BB1AFCD4}" type="slidenum">
              <a:rPr kumimoji="1" lang="ja-JP" altLang="en-US" smtClean="0"/>
              <a:t>‹#›</a:t>
            </a:fld>
            <a:endParaRPr kumimoji="1" lang="ja-JP" altLang="en-US"/>
          </a:p>
        </p:txBody>
      </p:sp>
    </p:spTree>
    <p:extLst>
      <p:ext uri="{BB962C8B-B14F-4D97-AF65-F5344CB8AC3E}">
        <p14:creationId xmlns:p14="http://schemas.microsoft.com/office/powerpoint/2010/main" val="2377634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457345"/>
            <a:ext cx="9144000" cy="2387600"/>
          </a:xfrm>
        </p:spPr>
        <p:txBody>
          <a:bodyPr>
            <a:normAutofit/>
          </a:bodyPr>
          <a:lstStyle/>
          <a:p>
            <a:r>
              <a:rPr lang="en-US" altLang="ja-JP" dirty="0" smtClean="0"/>
              <a:t>Bluetooth</a:t>
            </a:r>
            <a:r>
              <a:rPr lang="ja-JP" altLang="en-US" dirty="0" smtClean="0"/>
              <a:t>スピーカ</a:t>
            </a:r>
            <a:r>
              <a:rPr kumimoji="1" lang="ja-JP" altLang="en-US" dirty="0" smtClean="0"/>
              <a:t>の製作</a:t>
            </a:r>
            <a:r>
              <a:rPr kumimoji="1" lang="en-US" altLang="ja-JP" dirty="0" smtClean="0"/>
              <a:t/>
            </a:r>
            <a:br>
              <a:rPr kumimoji="1" lang="en-US" altLang="ja-JP" dirty="0" smtClean="0"/>
            </a:br>
            <a:endParaRPr kumimoji="1" lang="ja-JP" altLang="en-US" dirty="0"/>
          </a:p>
        </p:txBody>
      </p:sp>
    </p:spTree>
    <p:extLst>
      <p:ext uri="{BB962C8B-B14F-4D97-AF65-F5344CB8AC3E}">
        <p14:creationId xmlns:p14="http://schemas.microsoft.com/office/powerpoint/2010/main" val="190020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736756" y="2743200"/>
            <a:ext cx="2804645" cy="1569660"/>
          </a:xfrm>
          <a:prstGeom prst="rect">
            <a:avLst/>
          </a:prstGeom>
          <a:solidFill>
            <a:schemeClr val="bg1"/>
          </a:solidFill>
        </p:spPr>
        <p:txBody>
          <a:bodyPr wrap="square" rtlCol="0">
            <a:spAutoFit/>
          </a:bodyPr>
          <a:lstStyle/>
          <a:p>
            <a:r>
              <a:rPr kumimoji="1" lang="ja-JP" altLang="en-US" sz="9600" dirty="0" smtClean="0"/>
              <a:t>実演</a:t>
            </a:r>
            <a:endParaRPr kumimoji="1" lang="ja-JP" altLang="en-US" sz="9600" dirty="0"/>
          </a:p>
        </p:txBody>
      </p:sp>
    </p:spTree>
    <p:extLst>
      <p:ext uri="{BB962C8B-B14F-4D97-AF65-F5344CB8AC3E}">
        <p14:creationId xmlns:p14="http://schemas.microsoft.com/office/powerpoint/2010/main" val="1135642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8</a:t>
            </a:r>
            <a:r>
              <a:rPr lang="en-US" altLang="ja-JP" dirty="0"/>
              <a:t>.</a:t>
            </a:r>
            <a:r>
              <a:rPr lang="ja-JP" altLang="en-US" dirty="0" smtClean="0"/>
              <a:t>スピーカのテスト</a:t>
            </a:r>
            <a:endParaRPr kumimoji="1" lang="ja-JP" altLang="en-US" dirty="0"/>
          </a:p>
        </p:txBody>
      </p:sp>
      <p:sp>
        <p:nvSpPr>
          <p:cNvPr id="6" name="テキスト ボックス 5"/>
          <p:cNvSpPr txBox="1"/>
          <p:nvPr/>
        </p:nvSpPr>
        <p:spPr>
          <a:xfrm>
            <a:off x="155278" y="1690688"/>
            <a:ext cx="7549533" cy="3970318"/>
          </a:xfrm>
          <a:prstGeom prst="rect">
            <a:avLst/>
          </a:prstGeom>
          <a:noFill/>
        </p:spPr>
        <p:txBody>
          <a:bodyPr wrap="square" rtlCol="0">
            <a:spAutoFit/>
          </a:bodyPr>
          <a:lstStyle/>
          <a:p>
            <a:r>
              <a:rPr lang="ja-JP" altLang="en-US" sz="3600" dirty="0" smtClean="0"/>
              <a:t>　作成したスピーカのテストは、</a:t>
            </a:r>
            <a:endParaRPr lang="en-US" altLang="ja-JP" sz="3600" dirty="0" smtClean="0"/>
          </a:p>
          <a:p>
            <a:r>
              <a:rPr lang="ja-JP" altLang="en-US" sz="3600" dirty="0" smtClean="0"/>
              <a:t>図３のように、</a:t>
            </a:r>
            <a:r>
              <a:rPr lang="en-US" altLang="ja-JP" sz="3600" dirty="0" smtClean="0"/>
              <a:t>iPad</a:t>
            </a:r>
            <a:r>
              <a:rPr lang="ja-JP" altLang="en-US" sz="3600" dirty="0" smtClean="0"/>
              <a:t>とスピーカで</a:t>
            </a:r>
            <a:endParaRPr lang="en-US" altLang="ja-JP" sz="3600" dirty="0" smtClean="0"/>
          </a:p>
          <a:p>
            <a:r>
              <a:rPr lang="ja-JP" altLang="en-US" sz="3600" dirty="0" smtClean="0"/>
              <a:t>ペアリングをし、音楽を流して</a:t>
            </a:r>
            <a:endParaRPr lang="en-US" altLang="ja-JP" sz="3600" dirty="0" smtClean="0"/>
          </a:p>
          <a:p>
            <a:r>
              <a:rPr lang="ja-JP" altLang="en-US" sz="3600" dirty="0" smtClean="0"/>
              <a:t>音</a:t>
            </a:r>
            <a:r>
              <a:rPr lang="ja-JP" altLang="en-US" sz="3600" dirty="0"/>
              <a:t>質</a:t>
            </a:r>
            <a:r>
              <a:rPr lang="ja-JP" altLang="en-US" sz="3600" dirty="0" smtClean="0"/>
              <a:t>や音量などの確認を行いました</a:t>
            </a:r>
            <a:r>
              <a:rPr lang="ja-JP" altLang="en-US" sz="3600" dirty="0"/>
              <a:t>。</a:t>
            </a:r>
            <a:endParaRPr lang="en-US" altLang="ja-JP" sz="3600" dirty="0" smtClean="0"/>
          </a:p>
          <a:p>
            <a:r>
              <a:rPr lang="ja-JP" altLang="en-US" sz="3600" dirty="0"/>
              <a:t>　</a:t>
            </a:r>
            <a:r>
              <a:rPr lang="en-US" altLang="ja-JP" sz="3600" dirty="0" smtClean="0"/>
              <a:t>Bluetooth</a:t>
            </a:r>
            <a:r>
              <a:rPr lang="ja-JP" altLang="en-US" sz="3600" dirty="0" err="1" smtClean="0"/>
              <a:t>での</a:t>
            </a:r>
            <a:r>
              <a:rPr lang="ja-JP" altLang="en-US" sz="3600" dirty="0" smtClean="0"/>
              <a:t>通信は良行であり、</a:t>
            </a:r>
            <a:endParaRPr lang="en-US" altLang="ja-JP" sz="3600" dirty="0" smtClean="0"/>
          </a:p>
          <a:p>
            <a:r>
              <a:rPr lang="ja-JP" altLang="en-US" sz="3600" dirty="0" smtClean="0"/>
              <a:t>５０ｍ先まで音楽が聴けて音量調整によって十分に大きな音が出ました。</a:t>
            </a:r>
            <a:endParaRPr lang="en-US" altLang="ja-JP" sz="36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1604" y="1690688"/>
            <a:ext cx="4006924" cy="3017519"/>
          </a:xfrm>
          <a:prstGeom prst="rect">
            <a:avLst/>
          </a:prstGeom>
        </p:spPr>
      </p:pic>
      <p:sp>
        <p:nvSpPr>
          <p:cNvPr id="4" name="テキスト ボックス 3"/>
          <p:cNvSpPr txBox="1"/>
          <p:nvPr/>
        </p:nvSpPr>
        <p:spPr>
          <a:xfrm>
            <a:off x="9493134" y="4862945"/>
            <a:ext cx="714894" cy="369332"/>
          </a:xfrm>
          <a:prstGeom prst="rect">
            <a:avLst/>
          </a:prstGeom>
          <a:noFill/>
        </p:spPr>
        <p:txBody>
          <a:bodyPr wrap="square" rtlCol="0">
            <a:spAutoFit/>
          </a:bodyPr>
          <a:lstStyle/>
          <a:p>
            <a:r>
              <a:rPr kumimoji="1" lang="ja-JP" altLang="en-US" dirty="0" smtClean="0"/>
              <a:t>図３</a:t>
            </a:r>
            <a:endParaRPr kumimoji="1" lang="ja-JP" altLang="en-US" dirty="0"/>
          </a:p>
        </p:txBody>
      </p:sp>
      <p:sp>
        <p:nvSpPr>
          <p:cNvPr id="5" name="フローチャート: 結合子 4"/>
          <p:cNvSpPr/>
          <p:nvPr/>
        </p:nvSpPr>
        <p:spPr>
          <a:xfrm>
            <a:off x="10656917" y="3249424"/>
            <a:ext cx="457200" cy="457200"/>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V="1">
            <a:off x="10885517" y="3706625"/>
            <a:ext cx="0" cy="187952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0331932" y="5586153"/>
            <a:ext cx="1107170" cy="584775"/>
          </a:xfrm>
          <a:prstGeom prst="rect">
            <a:avLst/>
          </a:prstGeom>
          <a:noFill/>
        </p:spPr>
        <p:txBody>
          <a:bodyPr wrap="square" rtlCol="0">
            <a:spAutoFit/>
          </a:bodyPr>
          <a:lstStyle/>
          <a:p>
            <a:pPr algn="ctr"/>
            <a:r>
              <a:rPr kumimoji="1" lang="en-US" altLang="ja-JP" sz="1600" dirty="0" smtClean="0"/>
              <a:t>Bluetooth</a:t>
            </a:r>
          </a:p>
          <a:p>
            <a:pPr algn="ctr"/>
            <a:r>
              <a:rPr kumimoji="1" lang="ja-JP" altLang="en-US" sz="1600" dirty="0" smtClean="0"/>
              <a:t>スピーカ</a:t>
            </a:r>
            <a:endParaRPr kumimoji="1" lang="ja-JP" altLang="en-US" sz="1600" dirty="0"/>
          </a:p>
        </p:txBody>
      </p:sp>
    </p:spTree>
    <p:extLst>
      <p:ext uri="{BB962C8B-B14F-4D97-AF65-F5344CB8AC3E}">
        <p14:creationId xmlns:p14="http://schemas.microsoft.com/office/powerpoint/2010/main" val="335703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9</a:t>
            </a:r>
            <a:r>
              <a:rPr lang="en-US" altLang="ja-JP" dirty="0"/>
              <a:t>.</a:t>
            </a:r>
            <a:r>
              <a:rPr kumimoji="1" lang="ja-JP" altLang="en-US" dirty="0" smtClean="0"/>
              <a:t>成果と課題</a:t>
            </a:r>
            <a:endParaRPr kumimoji="1" lang="ja-JP" altLang="en-US" dirty="0"/>
          </a:p>
        </p:txBody>
      </p:sp>
      <p:sp>
        <p:nvSpPr>
          <p:cNvPr id="3" name="テキスト ボックス 2"/>
          <p:cNvSpPr txBox="1"/>
          <p:nvPr/>
        </p:nvSpPr>
        <p:spPr>
          <a:xfrm>
            <a:off x="1390303" y="1690688"/>
            <a:ext cx="9411393" cy="10064294"/>
          </a:xfrm>
          <a:prstGeom prst="rect">
            <a:avLst/>
          </a:prstGeom>
          <a:noFill/>
        </p:spPr>
        <p:txBody>
          <a:bodyPr wrap="square" rtlCol="0">
            <a:spAutoFit/>
          </a:bodyPr>
          <a:lstStyle/>
          <a:p>
            <a:r>
              <a:rPr kumimoji="1" lang="ja-JP" altLang="en-US" sz="3600" dirty="0" smtClean="0"/>
              <a:t>　今回の課題研究では、廃棄物のスピーカを</a:t>
            </a:r>
            <a:endParaRPr kumimoji="1" lang="en-US" altLang="ja-JP" sz="3600" dirty="0" smtClean="0"/>
          </a:p>
          <a:p>
            <a:r>
              <a:rPr kumimoji="1" lang="ja-JP" altLang="en-US" sz="3600" dirty="0" smtClean="0"/>
              <a:t>利用した</a:t>
            </a:r>
            <a:r>
              <a:rPr kumimoji="1" lang="en-US" altLang="ja-JP" sz="3600" dirty="0" smtClean="0"/>
              <a:t>Bluetooth</a:t>
            </a:r>
            <a:r>
              <a:rPr kumimoji="1" lang="ja-JP" altLang="en-US" sz="3600" dirty="0" smtClean="0"/>
              <a:t>スピーカの</a:t>
            </a:r>
            <a:r>
              <a:rPr lang="ja-JP" altLang="en-US" sz="3600" dirty="0"/>
              <a:t>実験</a:t>
            </a:r>
            <a:r>
              <a:rPr kumimoji="1" lang="ja-JP" altLang="en-US" sz="3600" dirty="0" smtClean="0"/>
              <a:t>を行った。</a:t>
            </a:r>
            <a:endParaRPr kumimoji="1" lang="en-US" altLang="ja-JP" sz="3600" dirty="0" smtClean="0"/>
          </a:p>
          <a:p>
            <a:r>
              <a:rPr lang="ja-JP" altLang="en-US" sz="3600" dirty="0" smtClean="0"/>
              <a:t>完成したスピー</a:t>
            </a:r>
            <a:r>
              <a:rPr lang="ja-JP" altLang="en-US" sz="3600" dirty="0"/>
              <a:t>カ</a:t>
            </a:r>
            <a:r>
              <a:rPr lang="ja-JP" altLang="en-US" sz="3600" dirty="0" smtClean="0"/>
              <a:t>をテストすると音量も大きく問題なく動いた。</a:t>
            </a:r>
            <a:endParaRPr lang="en-US" altLang="ja-JP" sz="3600" dirty="0" smtClean="0"/>
          </a:p>
          <a:p>
            <a:r>
              <a:rPr lang="ja-JP" altLang="en-US" sz="3600" dirty="0" smtClean="0"/>
              <a:t>　これからの課題は、現在はコードでつながっているので、</a:t>
            </a:r>
            <a:r>
              <a:rPr lang="en-US" altLang="ja-JP" sz="3600" dirty="0" smtClean="0"/>
              <a:t>ON/OFF</a:t>
            </a:r>
            <a:r>
              <a:rPr lang="ja-JP" altLang="en-US" sz="3600" dirty="0" smtClean="0"/>
              <a:t>のスイッチを付け、今よりも簡単に接続ができるようにしていきたいと考えた。</a:t>
            </a:r>
            <a:endParaRPr lang="en-US" altLang="ja-JP" sz="3600" dirty="0"/>
          </a:p>
          <a:p>
            <a:endParaRPr kumimoji="1" lang="en-US" altLang="ja-JP" sz="3600" dirty="0" smtClean="0"/>
          </a:p>
          <a:p>
            <a:endParaRPr lang="en-US" altLang="ja-JP" sz="3600" dirty="0"/>
          </a:p>
          <a:p>
            <a:endParaRPr kumimoji="1" lang="en-US" altLang="ja-JP" sz="3600" dirty="0" smtClean="0"/>
          </a:p>
          <a:p>
            <a:endParaRPr lang="en-US" altLang="ja-JP" sz="3600" dirty="0"/>
          </a:p>
          <a:p>
            <a:endParaRPr kumimoji="1" lang="en-US" altLang="ja-JP" sz="3600" dirty="0" smtClean="0"/>
          </a:p>
          <a:p>
            <a:endParaRPr lang="en-US" altLang="ja-JP" sz="3600" dirty="0"/>
          </a:p>
          <a:p>
            <a:endParaRPr kumimoji="1" lang="en-US" altLang="ja-JP" sz="3600" dirty="0" smtClean="0"/>
          </a:p>
          <a:p>
            <a:endParaRPr lang="en-US" altLang="ja-JP" sz="3600" dirty="0"/>
          </a:p>
          <a:p>
            <a:endParaRPr kumimoji="1" lang="en-US" altLang="ja-JP" sz="3600" dirty="0" smtClean="0"/>
          </a:p>
          <a:p>
            <a:endParaRPr lang="en-US" altLang="ja-JP" sz="3600" dirty="0"/>
          </a:p>
        </p:txBody>
      </p:sp>
    </p:spTree>
    <p:extLst>
      <p:ext uri="{BB962C8B-B14F-4D97-AF65-F5344CB8AC3E}">
        <p14:creationId xmlns:p14="http://schemas.microsoft.com/office/powerpoint/2010/main" val="2177880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5389" y="0"/>
            <a:ext cx="10515600" cy="1325563"/>
          </a:xfrm>
        </p:spPr>
        <p:txBody>
          <a:bodyPr/>
          <a:lstStyle/>
          <a:p>
            <a:r>
              <a:rPr lang="en-US" altLang="ja-JP" dirty="0" smtClean="0"/>
              <a:t>10</a:t>
            </a:r>
            <a:r>
              <a:rPr lang="en-US" altLang="ja-JP" dirty="0"/>
              <a:t>.</a:t>
            </a:r>
            <a:r>
              <a:rPr kumimoji="1" lang="ja-JP" altLang="en-US" dirty="0" smtClean="0"/>
              <a:t>感想</a:t>
            </a:r>
            <a:endParaRPr kumimoji="1" lang="ja-JP" altLang="en-US" dirty="0"/>
          </a:p>
        </p:txBody>
      </p:sp>
      <p:sp>
        <p:nvSpPr>
          <p:cNvPr id="6" name="テキスト ボックス 5"/>
          <p:cNvSpPr txBox="1"/>
          <p:nvPr/>
        </p:nvSpPr>
        <p:spPr>
          <a:xfrm>
            <a:off x="838199" y="1516121"/>
            <a:ext cx="10300856" cy="4154984"/>
          </a:xfrm>
          <a:prstGeom prst="rect">
            <a:avLst/>
          </a:prstGeom>
          <a:noFill/>
        </p:spPr>
        <p:txBody>
          <a:bodyPr wrap="square" rtlCol="0">
            <a:spAutoFit/>
          </a:bodyPr>
          <a:lstStyle/>
          <a:p>
            <a:r>
              <a:rPr lang="ja-JP" altLang="en-US" sz="4400" dirty="0" smtClean="0"/>
              <a:t>　</a:t>
            </a:r>
            <a:endParaRPr lang="en-US" altLang="ja-JP" sz="4400" dirty="0" smtClean="0"/>
          </a:p>
          <a:p>
            <a:r>
              <a:rPr lang="ja-JP" altLang="en-US" sz="4400" dirty="0" smtClean="0"/>
              <a:t>　</a:t>
            </a:r>
            <a:endParaRPr lang="en-US" altLang="ja-JP" sz="4400" dirty="0" smtClean="0"/>
          </a:p>
          <a:p>
            <a:r>
              <a:rPr lang="ja-JP" altLang="en-US" sz="4400" dirty="0" smtClean="0"/>
              <a:t>私は回路製作とはんだづけを担当しました。その中で、１年生の頃に教わったはんだづけを久しぶりに行い、難しさを</a:t>
            </a:r>
            <a:endParaRPr lang="en-US" altLang="ja-JP" sz="4400" dirty="0" smtClean="0"/>
          </a:p>
          <a:p>
            <a:r>
              <a:rPr lang="ja-JP" altLang="en-US" sz="4400" dirty="0" smtClean="0"/>
              <a:t>改めて実感</a:t>
            </a:r>
            <a:r>
              <a:rPr kumimoji="1" lang="ja-JP" altLang="en-US" sz="4400" dirty="0" smtClean="0"/>
              <a:t>しました</a:t>
            </a:r>
            <a:r>
              <a:rPr kumimoji="1" lang="ja-JP" altLang="en-US" sz="4400" dirty="0"/>
              <a:t>。</a:t>
            </a:r>
          </a:p>
        </p:txBody>
      </p:sp>
    </p:spTree>
    <p:extLst>
      <p:ext uri="{BB962C8B-B14F-4D97-AF65-F5344CB8AC3E}">
        <p14:creationId xmlns:p14="http://schemas.microsoft.com/office/powerpoint/2010/main" val="100642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537855" y="1379604"/>
            <a:ext cx="8803178" cy="4154984"/>
          </a:xfrm>
          <a:prstGeom prst="rect">
            <a:avLst/>
          </a:prstGeom>
        </p:spPr>
        <p:txBody>
          <a:bodyPr wrap="square">
            <a:spAutoFit/>
          </a:bodyPr>
          <a:lstStyle/>
          <a:p>
            <a:endParaRPr lang="en-US" altLang="ja-JP" sz="4400" dirty="0" smtClean="0"/>
          </a:p>
          <a:p>
            <a:endParaRPr lang="en-US" altLang="ja-JP" sz="4400" dirty="0"/>
          </a:p>
          <a:p>
            <a:r>
              <a:rPr lang="ja-JP" altLang="en-US" sz="4400" dirty="0"/>
              <a:t>私は主にボディー作成をしました。色々とハプニングがありましたが、無事に完成し動いたので良かったです。</a:t>
            </a:r>
          </a:p>
        </p:txBody>
      </p:sp>
    </p:spTree>
    <p:extLst>
      <p:ext uri="{BB962C8B-B14F-4D97-AF65-F5344CB8AC3E}">
        <p14:creationId xmlns:p14="http://schemas.microsoft.com/office/powerpoint/2010/main" val="1399176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69818" y="771443"/>
            <a:ext cx="9978044" cy="5509200"/>
          </a:xfrm>
          <a:prstGeom prst="rect">
            <a:avLst/>
          </a:prstGeom>
        </p:spPr>
        <p:txBody>
          <a:bodyPr wrap="square">
            <a:spAutoFit/>
          </a:bodyPr>
          <a:lstStyle/>
          <a:p>
            <a:endParaRPr lang="en-US" altLang="ja-JP" sz="4400" dirty="0" smtClean="0"/>
          </a:p>
          <a:p>
            <a:endParaRPr lang="en-US" altLang="ja-JP" sz="4400" dirty="0"/>
          </a:p>
          <a:p>
            <a:r>
              <a:rPr lang="ja-JP" altLang="en-US" sz="4400" dirty="0" smtClean="0"/>
              <a:t>私</a:t>
            </a:r>
            <a:r>
              <a:rPr lang="ja-JP" altLang="en-US" sz="4400" dirty="0"/>
              <a:t>は作図</a:t>
            </a:r>
            <a:r>
              <a:rPr lang="en-US" altLang="ja-JP" sz="4400" dirty="0"/>
              <a:t>,</a:t>
            </a:r>
            <a:r>
              <a:rPr lang="ja-JP" altLang="en-US" sz="4400" dirty="0"/>
              <a:t>設計をしました。寸法や線の角度などを細かいところまで見やすく書くのは難しかったですが、</a:t>
            </a:r>
            <a:endParaRPr lang="en-US" altLang="ja-JP" sz="4400" dirty="0"/>
          </a:p>
          <a:p>
            <a:r>
              <a:rPr lang="ja-JP" altLang="en-US" sz="4400" dirty="0"/>
              <a:t>一つ一つ丁寧に行うことができました。</a:t>
            </a:r>
            <a:endParaRPr lang="en-US" altLang="ja-JP" sz="4400" dirty="0"/>
          </a:p>
          <a:p>
            <a:r>
              <a:rPr lang="ja-JP" altLang="en-US" sz="4400" dirty="0"/>
              <a:t>全員が協力して良い作品が出来たので良かったです。</a:t>
            </a:r>
          </a:p>
        </p:txBody>
      </p:sp>
    </p:spTree>
    <p:extLst>
      <p:ext uri="{BB962C8B-B14F-4D97-AF65-F5344CB8AC3E}">
        <p14:creationId xmlns:p14="http://schemas.microsoft.com/office/powerpoint/2010/main" val="2969115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11629" y="2238326"/>
            <a:ext cx="11006051" cy="2308324"/>
          </a:xfrm>
          <a:prstGeom prst="rect">
            <a:avLst/>
          </a:prstGeom>
          <a:noFill/>
        </p:spPr>
        <p:txBody>
          <a:bodyPr wrap="square" rtlCol="0">
            <a:spAutoFit/>
          </a:bodyPr>
          <a:lstStyle/>
          <a:p>
            <a:pPr algn="ctr"/>
            <a:r>
              <a:rPr kumimoji="1" lang="ja-JP" altLang="en-US" sz="7200" dirty="0" smtClean="0"/>
              <a:t>ご清聴、</a:t>
            </a:r>
            <a:endParaRPr kumimoji="1" lang="en-US" altLang="ja-JP" sz="7200" dirty="0" smtClean="0"/>
          </a:p>
          <a:p>
            <a:pPr algn="ctr"/>
            <a:r>
              <a:rPr lang="ja-JP" altLang="en-US" sz="7200" dirty="0" smtClean="0"/>
              <a:t>ありがとう</a:t>
            </a:r>
            <a:r>
              <a:rPr lang="ja-JP" altLang="en-US" sz="7200" dirty="0"/>
              <a:t>ございました</a:t>
            </a:r>
            <a:r>
              <a:rPr lang="ja-JP" altLang="en-US" sz="7200" dirty="0" smtClean="0"/>
              <a:t>。</a:t>
            </a:r>
            <a:endParaRPr kumimoji="1" lang="ja-JP" altLang="en-US" sz="7200" dirty="0"/>
          </a:p>
        </p:txBody>
      </p:sp>
    </p:spTree>
    <p:extLst>
      <p:ext uri="{BB962C8B-B14F-4D97-AF65-F5344CB8AC3E}">
        <p14:creationId xmlns:p14="http://schemas.microsoft.com/office/powerpoint/2010/main" val="341288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56812"/>
            <a:ext cx="10515600" cy="1325563"/>
          </a:xfrm>
        </p:spPr>
        <p:txBody>
          <a:bodyPr/>
          <a:lstStyle/>
          <a:p>
            <a:r>
              <a:rPr kumimoji="1" lang="en-US" altLang="ja-JP" dirty="0" smtClean="0"/>
              <a:t>1.</a:t>
            </a:r>
            <a:r>
              <a:rPr kumimoji="1" lang="ja-JP" altLang="en-US" dirty="0" smtClean="0"/>
              <a:t>目的</a:t>
            </a:r>
            <a:endParaRPr kumimoji="1" lang="ja-JP" altLang="en-US" dirty="0"/>
          </a:p>
        </p:txBody>
      </p:sp>
      <p:sp>
        <p:nvSpPr>
          <p:cNvPr id="4" name="テキスト ボックス 3"/>
          <p:cNvSpPr txBox="1"/>
          <p:nvPr/>
        </p:nvSpPr>
        <p:spPr>
          <a:xfrm>
            <a:off x="465713" y="1682375"/>
            <a:ext cx="11726287" cy="5016758"/>
          </a:xfrm>
          <a:prstGeom prst="rect">
            <a:avLst/>
          </a:prstGeom>
          <a:noFill/>
        </p:spPr>
        <p:txBody>
          <a:bodyPr wrap="square" rtlCol="0">
            <a:spAutoFit/>
          </a:bodyPr>
          <a:lstStyle/>
          <a:p>
            <a:r>
              <a:rPr kumimoji="1" lang="ja-JP" altLang="en-US" sz="3200" dirty="0" smtClean="0"/>
              <a:t>・今まで学んでき</a:t>
            </a:r>
            <a:r>
              <a:rPr lang="ja-JP" altLang="en-US" sz="3200" dirty="0" smtClean="0"/>
              <a:t>た、電子の知識を用いて、課題研究の</a:t>
            </a:r>
            <a:endParaRPr lang="en-US" altLang="ja-JP" sz="3200" dirty="0" smtClean="0"/>
          </a:p>
          <a:p>
            <a:r>
              <a:rPr lang="ja-JP" altLang="en-US" sz="3200" dirty="0"/>
              <a:t>　</a:t>
            </a:r>
            <a:r>
              <a:rPr lang="ja-JP" altLang="en-US" sz="3200" dirty="0" smtClean="0"/>
              <a:t>作品製作</a:t>
            </a:r>
            <a:r>
              <a:rPr lang="ja-JP" altLang="en-US" sz="3200" dirty="0"/>
              <a:t>を</a:t>
            </a:r>
            <a:r>
              <a:rPr lang="ja-JP" altLang="en-US" sz="3200" dirty="0" smtClean="0"/>
              <a:t>行い、部活動で利用できる物を作り、貢献</a:t>
            </a:r>
            <a:endParaRPr lang="en-US" altLang="ja-JP" sz="3200" dirty="0" smtClean="0"/>
          </a:p>
          <a:p>
            <a:r>
              <a:rPr lang="ja-JP" altLang="en-US" sz="3200" dirty="0"/>
              <a:t>　</a:t>
            </a:r>
            <a:r>
              <a:rPr lang="ja-JP" altLang="en-US" sz="3200" dirty="0" smtClean="0"/>
              <a:t>する。</a:t>
            </a:r>
            <a:endParaRPr lang="en-US" altLang="ja-JP" sz="3200" dirty="0" smtClean="0"/>
          </a:p>
          <a:p>
            <a:endParaRPr lang="en-US" altLang="ja-JP" sz="3200" dirty="0" smtClean="0"/>
          </a:p>
          <a:p>
            <a:r>
              <a:rPr kumimoji="1" lang="ja-JP" altLang="en-US" sz="3200" dirty="0" smtClean="0"/>
              <a:t>・</a:t>
            </a:r>
            <a:r>
              <a:rPr lang="en-US" altLang="ja-JP" sz="3200" dirty="0" smtClean="0"/>
              <a:t>SDGs</a:t>
            </a:r>
            <a:r>
              <a:rPr lang="ja-JP" altLang="en-US" sz="3200" dirty="0" smtClean="0"/>
              <a:t>の観点から、廃棄物であ</a:t>
            </a:r>
            <a:r>
              <a:rPr lang="ja-JP" altLang="en-US" sz="3200" dirty="0"/>
              <a:t>る</a:t>
            </a:r>
            <a:r>
              <a:rPr lang="ja-JP" altLang="en-US" sz="3200" dirty="0" smtClean="0"/>
              <a:t>部品を再利　　　　　　　　　　　　　　　</a:t>
            </a:r>
            <a:endParaRPr lang="en-US" altLang="ja-JP" sz="3200" dirty="0" smtClean="0"/>
          </a:p>
          <a:p>
            <a:r>
              <a:rPr lang="ja-JP" altLang="en-US" sz="3200" dirty="0" smtClean="0"/>
              <a:t>　</a:t>
            </a:r>
            <a:r>
              <a:rPr lang="ja-JP" altLang="en-US" sz="3200" dirty="0" err="1" smtClean="0"/>
              <a:t>用し</a:t>
            </a:r>
            <a:r>
              <a:rPr lang="ja-JP" altLang="en-US" sz="3200" dirty="0" smtClean="0"/>
              <a:t>、</a:t>
            </a:r>
            <a:r>
              <a:rPr lang="en-US" altLang="ja-JP" sz="3200" dirty="0" smtClean="0"/>
              <a:t>Bluetooth</a:t>
            </a:r>
            <a:r>
              <a:rPr lang="ja-JP" altLang="en-US" sz="3200" dirty="0" smtClean="0"/>
              <a:t>スピーカを製作する。</a:t>
            </a:r>
            <a:endParaRPr lang="en-US" altLang="ja-JP" sz="3200" dirty="0" smtClean="0"/>
          </a:p>
          <a:p>
            <a:endParaRPr lang="en-US" altLang="ja-JP" sz="3200" dirty="0" smtClean="0"/>
          </a:p>
          <a:p>
            <a:r>
              <a:rPr lang="ja-JP" altLang="en-US" sz="3200" dirty="0" smtClean="0"/>
              <a:t>・デザイン性の良い作品を作りたいと思い、機能だけでなく</a:t>
            </a:r>
            <a:endParaRPr lang="en-US" altLang="ja-JP" sz="3200" dirty="0" smtClean="0"/>
          </a:p>
          <a:p>
            <a:r>
              <a:rPr lang="ja-JP" altLang="en-US" sz="3200" dirty="0"/>
              <a:t>　</a:t>
            </a:r>
            <a:r>
              <a:rPr lang="ja-JP" altLang="en-US" sz="3200" dirty="0" smtClean="0"/>
              <a:t>見た目も重視した設計を行う。</a:t>
            </a:r>
            <a:endParaRPr lang="en-US" altLang="ja-JP" sz="3200" dirty="0"/>
          </a:p>
          <a:p>
            <a:endParaRPr lang="en-US" altLang="ja-JP" sz="3200" dirty="0" smtClean="0"/>
          </a:p>
        </p:txBody>
      </p:sp>
    </p:spTree>
    <p:extLst>
      <p:ext uri="{BB962C8B-B14F-4D97-AF65-F5344CB8AC3E}">
        <p14:creationId xmlns:p14="http://schemas.microsoft.com/office/powerpoint/2010/main" val="3536108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428422"/>
            <a:ext cx="10515600" cy="1325563"/>
          </a:xfrm>
        </p:spPr>
        <p:txBody>
          <a:bodyPr/>
          <a:lstStyle/>
          <a:p>
            <a:r>
              <a:rPr kumimoji="1" lang="ja-JP" altLang="en-US" dirty="0" smtClean="0"/>
              <a:t>　</a:t>
            </a:r>
            <a:r>
              <a:rPr kumimoji="1" lang="en-US" altLang="ja-JP" dirty="0" smtClean="0"/>
              <a:t>2.</a:t>
            </a:r>
            <a:r>
              <a:rPr kumimoji="1" lang="ja-JP" altLang="en-US" dirty="0" smtClean="0"/>
              <a:t>製作過程</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254556469"/>
              </p:ext>
            </p:extLst>
          </p:nvPr>
        </p:nvGraphicFramePr>
        <p:xfrm>
          <a:off x="1512915" y="1753985"/>
          <a:ext cx="8578735" cy="4588626"/>
        </p:xfrm>
        <a:graphic>
          <a:graphicData uri="http://schemas.openxmlformats.org/drawingml/2006/table">
            <a:tbl>
              <a:tblPr>
                <a:tableStyleId>{21E4AEA4-8DFA-4A89-87EB-49C32662AFE0}</a:tableStyleId>
              </a:tblPr>
              <a:tblGrid>
                <a:gridCol w="2727224">
                  <a:extLst>
                    <a:ext uri="{9D8B030D-6E8A-4147-A177-3AD203B41FA5}">
                      <a16:colId xmlns:a16="http://schemas.microsoft.com/office/drawing/2014/main" val="2987057679"/>
                    </a:ext>
                  </a:extLst>
                </a:gridCol>
                <a:gridCol w="5851511">
                  <a:extLst>
                    <a:ext uri="{9D8B030D-6E8A-4147-A177-3AD203B41FA5}">
                      <a16:colId xmlns:a16="http://schemas.microsoft.com/office/drawing/2014/main" val="727225384"/>
                    </a:ext>
                  </a:extLst>
                </a:gridCol>
              </a:tblGrid>
              <a:tr h="764771">
                <a:tc>
                  <a:txBody>
                    <a:bodyPr/>
                    <a:lstStyle/>
                    <a:p>
                      <a:pPr algn="ctr">
                        <a:lnSpc>
                          <a:spcPct val="150000"/>
                        </a:lnSpc>
                      </a:pPr>
                      <a:r>
                        <a:rPr kumimoji="1" lang="en-US" altLang="ja-JP" sz="2800" dirty="0" smtClean="0"/>
                        <a:t>4</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ja-JP" altLang="en-US" sz="2800" dirty="0" smtClean="0"/>
                        <a:t>調査</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1704911"/>
                  </a:ext>
                </a:extLst>
              </a:tr>
              <a:tr h="764771">
                <a:tc>
                  <a:txBody>
                    <a:bodyPr/>
                    <a:lstStyle/>
                    <a:p>
                      <a:pPr algn="ctr">
                        <a:lnSpc>
                          <a:spcPct val="150000"/>
                        </a:lnSpc>
                      </a:pPr>
                      <a:r>
                        <a:rPr kumimoji="1" lang="en-US" altLang="ja-JP" sz="2800" dirty="0" smtClean="0"/>
                        <a:t>5</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ja-JP" altLang="en-US" sz="2800" dirty="0" smtClean="0"/>
                        <a:t>調査と実験</a:t>
                      </a:r>
                      <a:endParaRPr kumimoji="1" lang="en-US" altLang="ja-JP" sz="2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240383"/>
                  </a:ext>
                </a:extLst>
              </a:tr>
              <a:tr h="764771">
                <a:tc>
                  <a:txBody>
                    <a:bodyPr/>
                    <a:lstStyle/>
                    <a:p>
                      <a:pPr algn="ctr">
                        <a:lnSpc>
                          <a:spcPct val="150000"/>
                        </a:lnSpc>
                      </a:pPr>
                      <a:r>
                        <a:rPr kumimoji="1" lang="en-US" altLang="ja-JP" sz="2800" dirty="0" smtClean="0"/>
                        <a:t>6</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ja-JP" altLang="en-US" sz="2800" dirty="0" smtClean="0"/>
                        <a:t>作図</a:t>
                      </a:r>
                      <a:r>
                        <a:rPr kumimoji="1" lang="en-US" altLang="ja-JP" sz="2800" dirty="0" smtClean="0"/>
                        <a:t>,</a:t>
                      </a:r>
                      <a:r>
                        <a:rPr kumimoji="1" lang="ja-JP" altLang="en-US" sz="2800" dirty="0" smtClean="0"/>
                        <a:t>作成</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584197"/>
                  </a:ext>
                </a:extLst>
              </a:tr>
              <a:tr h="764771">
                <a:tc>
                  <a:txBody>
                    <a:bodyPr/>
                    <a:lstStyle/>
                    <a:p>
                      <a:pPr algn="ctr">
                        <a:lnSpc>
                          <a:spcPct val="150000"/>
                        </a:lnSpc>
                      </a:pPr>
                      <a:r>
                        <a:rPr kumimoji="1" lang="en-US" altLang="ja-JP" sz="2800" dirty="0" smtClean="0"/>
                        <a:t>7</a:t>
                      </a:r>
                      <a:r>
                        <a:rPr kumimoji="1" lang="ja-JP" altLang="en-US" sz="2800" dirty="0" smtClean="0"/>
                        <a:t>月</a:t>
                      </a:r>
                      <a:r>
                        <a:rPr kumimoji="1" lang="en-US" altLang="ja-JP" sz="2800" dirty="0" smtClean="0"/>
                        <a:t>~11</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ja-JP" altLang="en-US" sz="2800" dirty="0" smtClean="0"/>
                        <a:t>回路製作</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1196971"/>
                  </a:ext>
                </a:extLst>
              </a:tr>
              <a:tr h="764771">
                <a:tc>
                  <a:txBody>
                    <a:bodyPr/>
                    <a:lstStyle/>
                    <a:p>
                      <a:pPr algn="ctr">
                        <a:lnSpc>
                          <a:spcPct val="150000"/>
                        </a:lnSpc>
                      </a:pPr>
                      <a:r>
                        <a:rPr kumimoji="1" lang="en-US" altLang="ja-JP" sz="2800" dirty="0" smtClean="0"/>
                        <a:t>12</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en-US" altLang="ja-JP" sz="2800" dirty="0" smtClean="0"/>
                        <a:t>CAD/CAM</a:t>
                      </a:r>
                      <a:r>
                        <a:rPr kumimoji="1" lang="ja-JP" altLang="en-US" sz="2800" dirty="0" smtClean="0"/>
                        <a:t>製図</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835212"/>
                  </a:ext>
                </a:extLst>
              </a:tr>
              <a:tr h="764771">
                <a:tc>
                  <a:txBody>
                    <a:bodyPr/>
                    <a:lstStyle/>
                    <a:p>
                      <a:pPr algn="ctr">
                        <a:lnSpc>
                          <a:spcPct val="150000"/>
                        </a:lnSpc>
                      </a:pPr>
                      <a:r>
                        <a:rPr kumimoji="1" lang="en-US" altLang="ja-JP" sz="2800" dirty="0" smtClean="0"/>
                        <a:t>1</a:t>
                      </a:r>
                      <a:r>
                        <a:rPr kumimoji="1" lang="ja-JP" altLang="en-US" sz="2800" dirty="0" smtClean="0"/>
                        <a:t>月</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kumimoji="1" lang="ja-JP" altLang="en-US" sz="2800" dirty="0" smtClean="0"/>
                        <a:t>完成、発表資料作成</a:t>
                      </a:r>
                      <a:endParaRPr kumimoji="1" lang="ja-JP"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2156168"/>
                  </a:ext>
                </a:extLst>
              </a:tr>
            </a:tbl>
          </a:graphicData>
        </a:graphic>
      </p:graphicFrame>
    </p:spTree>
    <p:extLst>
      <p:ext uri="{BB962C8B-B14F-4D97-AF65-F5344CB8AC3E}">
        <p14:creationId xmlns:p14="http://schemas.microsoft.com/office/powerpoint/2010/main" val="685555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BEBA8EAE-BF5A-486C-A8C5-ECC9F3942E4B}">
                <a14:imgProps xmlns:a14="http://schemas.microsoft.com/office/drawing/2010/main">
                  <a14:imgLayer r:embed="rId3">
                    <a14:imgEffect>
                      <a14:artisticLightScreen trans="8000" gridSize="10"/>
                    </a14:imgEffect>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6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292100">
              <a:schemeClr val="accent1">
                <a:alpha val="4000"/>
              </a:schemeClr>
            </a:glow>
            <a:softEdge rad="0"/>
          </a:effectLst>
        </p:spPr>
      </p:pic>
      <p:sp>
        <p:nvSpPr>
          <p:cNvPr id="2" name="タイトル 1"/>
          <p:cNvSpPr>
            <a:spLocks noGrp="1"/>
          </p:cNvSpPr>
          <p:nvPr>
            <p:ph type="title"/>
          </p:nvPr>
        </p:nvSpPr>
        <p:spPr>
          <a:xfrm>
            <a:off x="748146" y="564630"/>
            <a:ext cx="3175463" cy="956599"/>
          </a:xfrm>
          <a:solidFill>
            <a:schemeClr val="bg1">
              <a:alpha val="60000"/>
            </a:schemeClr>
          </a:solidFill>
          <a:ln>
            <a:noFill/>
          </a:ln>
        </p:spPr>
        <p:txBody>
          <a:bodyPr/>
          <a:lstStyle/>
          <a:p>
            <a:r>
              <a:rPr kumimoji="1" lang="ja-JP" altLang="en-US" b="1" u="sng" dirty="0" smtClean="0"/>
              <a:t>３</a:t>
            </a:r>
            <a:r>
              <a:rPr kumimoji="1" lang="en-US" altLang="ja-JP" b="1" u="sng" dirty="0" smtClean="0"/>
              <a:t>.</a:t>
            </a:r>
            <a:r>
              <a:rPr kumimoji="1" lang="ja-JP" altLang="en-US" b="1" u="sng" dirty="0" smtClean="0"/>
              <a:t>作業内容</a:t>
            </a:r>
            <a:endParaRPr kumimoji="1" lang="ja-JP" altLang="en-US" b="1" u="sng" dirty="0"/>
          </a:p>
        </p:txBody>
      </p:sp>
      <p:sp>
        <p:nvSpPr>
          <p:cNvPr id="3" name="テキスト ボックス 2"/>
          <p:cNvSpPr txBox="1"/>
          <p:nvPr/>
        </p:nvSpPr>
        <p:spPr>
          <a:xfrm>
            <a:off x="748145" y="1899460"/>
            <a:ext cx="7422187" cy="3970318"/>
          </a:xfrm>
          <a:prstGeom prst="rect">
            <a:avLst/>
          </a:prstGeom>
          <a:solidFill>
            <a:schemeClr val="bg1">
              <a:alpha val="60000"/>
            </a:schemeClr>
          </a:solidFill>
        </p:spPr>
        <p:txBody>
          <a:bodyPr wrap="square" rtlCol="0">
            <a:spAutoFit/>
          </a:bodyPr>
          <a:lstStyle/>
          <a:p>
            <a:r>
              <a:rPr kumimoji="1" lang="ja-JP" altLang="en-US" sz="3600" b="1" u="sng" dirty="0" smtClean="0"/>
              <a:t>１．調査</a:t>
            </a:r>
            <a:endParaRPr kumimoji="1" lang="en-US" altLang="ja-JP" sz="3600" b="1" u="sng" dirty="0" smtClean="0"/>
          </a:p>
          <a:p>
            <a:r>
              <a:rPr lang="ja-JP" altLang="en-US" sz="3600" b="1" u="sng" dirty="0" smtClean="0"/>
              <a:t>２．各部品設計</a:t>
            </a:r>
            <a:endParaRPr lang="en-US" altLang="ja-JP" sz="3600" b="1" u="sng" dirty="0" smtClean="0"/>
          </a:p>
          <a:p>
            <a:r>
              <a:rPr kumimoji="1" lang="ja-JP" altLang="en-US" sz="3600" b="1" u="sng" dirty="0" smtClean="0"/>
              <a:t>３．増幅アンプ回路の製作</a:t>
            </a:r>
            <a:endParaRPr kumimoji="1" lang="en-US" altLang="ja-JP" sz="3600" b="1" u="sng" dirty="0" smtClean="0"/>
          </a:p>
          <a:p>
            <a:r>
              <a:rPr lang="ja-JP" altLang="en-US" sz="3600" b="1" u="sng" dirty="0" smtClean="0"/>
              <a:t>４．外見の製作</a:t>
            </a:r>
            <a:endParaRPr lang="en-US" altLang="ja-JP" sz="3600" b="1" u="sng" dirty="0" smtClean="0"/>
          </a:p>
          <a:p>
            <a:r>
              <a:rPr kumimoji="1" lang="ja-JP" altLang="en-US" sz="3600" b="1" u="sng" dirty="0" smtClean="0"/>
              <a:t>５．実験</a:t>
            </a:r>
            <a:endParaRPr kumimoji="1" lang="en-US" altLang="ja-JP" sz="3600" b="1" u="sng" dirty="0" smtClean="0"/>
          </a:p>
          <a:p>
            <a:r>
              <a:rPr lang="ja-JP" altLang="en-US" sz="3600" b="1" u="sng" dirty="0" smtClean="0"/>
              <a:t>６．組み立て</a:t>
            </a:r>
            <a:r>
              <a:rPr lang="en-US" altLang="ja-JP" sz="3600" b="1" u="sng" dirty="0" smtClean="0"/>
              <a:t>,</a:t>
            </a:r>
            <a:r>
              <a:rPr lang="ja-JP" altLang="en-US" sz="3600" b="1" u="sng" dirty="0" smtClean="0"/>
              <a:t>完成</a:t>
            </a:r>
            <a:endParaRPr lang="en-US" altLang="ja-JP" sz="3600" b="1" u="sng" dirty="0" smtClean="0"/>
          </a:p>
          <a:p>
            <a:r>
              <a:rPr kumimoji="1" lang="ja-JP" altLang="en-US" sz="3600" b="1" u="sng" dirty="0" smtClean="0"/>
              <a:t>７．発表資料</a:t>
            </a:r>
            <a:r>
              <a:rPr kumimoji="1" lang="en-US" altLang="ja-JP" sz="3600" b="1" u="sng" dirty="0" smtClean="0"/>
              <a:t>,</a:t>
            </a:r>
            <a:r>
              <a:rPr kumimoji="1" lang="ja-JP" altLang="en-US" sz="3600" b="1" u="sng" dirty="0" smtClean="0"/>
              <a:t>レポート作成、発表</a:t>
            </a:r>
            <a:endParaRPr kumimoji="1" lang="en-US" altLang="ja-JP" sz="3600" b="1" u="sng" dirty="0" smtClean="0"/>
          </a:p>
        </p:txBody>
      </p:sp>
    </p:spTree>
    <p:extLst>
      <p:ext uri="{BB962C8B-B14F-4D97-AF65-F5344CB8AC3E}">
        <p14:creationId xmlns:p14="http://schemas.microsoft.com/office/powerpoint/2010/main" val="3281152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rot="10800000" flipH="1" flipV="1">
            <a:off x="1642644" y="4787238"/>
            <a:ext cx="914400" cy="9211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電源</a:t>
            </a:r>
            <a:endParaRPr kumimoji="1" lang="en-US" altLang="ja-JP" dirty="0" smtClean="0">
              <a:solidFill>
                <a:schemeClr val="tx1"/>
              </a:solidFill>
            </a:endParaRPr>
          </a:p>
          <a:p>
            <a:pPr algn="ctr"/>
            <a:r>
              <a:rPr kumimoji="1" lang="ja-JP" altLang="en-US" dirty="0" smtClean="0">
                <a:solidFill>
                  <a:schemeClr val="tx1"/>
                </a:solidFill>
              </a:rPr>
              <a:t>装置</a:t>
            </a:r>
            <a:endParaRPr kumimoji="1" lang="ja-JP" altLang="en-US" dirty="0">
              <a:solidFill>
                <a:schemeClr val="tx1"/>
              </a:solidFill>
            </a:endParaRPr>
          </a:p>
        </p:txBody>
      </p:sp>
      <p:sp>
        <p:nvSpPr>
          <p:cNvPr id="3" name="正方形/長方形 2"/>
          <p:cNvSpPr/>
          <p:nvPr/>
        </p:nvSpPr>
        <p:spPr>
          <a:xfrm>
            <a:off x="1637607" y="2460567"/>
            <a:ext cx="914400" cy="914400"/>
          </a:xfrm>
          <a:prstGeom prst="rect">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dirty="0" smtClean="0">
                <a:solidFill>
                  <a:schemeClr val="tx1"/>
                </a:solidFill>
              </a:rPr>
              <a:t>受信機</a:t>
            </a:r>
            <a:endParaRPr kumimoji="1" lang="ja-JP" altLang="en-US" dirty="0">
              <a:solidFill>
                <a:schemeClr val="tx1"/>
              </a:solidFill>
            </a:endParaRPr>
          </a:p>
        </p:txBody>
      </p:sp>
      <p:sp>
        <p:nvSpPr>
          <p:cNvPr id="2" name="タイトル 1"/>
          <p:cNvSpPr>
            <a:spLocks noGrp="1"/>
          </p:cNvSpPr>
          <p:nvPr>
            <p:ph type="title"/>
          </p:nvPr>
        </p:nvSpPr>
        <p:spPr/>
        <p:txBody>
          <a:bodyPr/>
          <a:lstStyle/>
          <a:p>
            <a:r>
              <a:rPr lang="ja-JP" altLang="en-US" dirty="0" smtClean="0"/>
              <a:t>４</a:t>
            </a:r>
            <a:r>
              <a:rPr lang="en-US" altLang="ja-JP" dirty="0" smtClean="0"/>
              <a:t>.</a:t>
            </a:r>
            <a:r>
              <a:rPr lang="ja-JP" altLang="en-US" dirty="0" smtClean="0"/>
              <a:t>スピーカの仕組み</a:t>
            </a:r>
            <a:endParaRPr lang="ja-JP" altLang="en-US" dirty="0"/>
          </a:p>
        </p:txBody>
      </p:sp>
      <p:sp>
        <p:nvSpPr>
          <p:cNvPr id="5" name="正方形/長方形 4"/>
          <p:cNvSpPr/>
          <p:nvPr/>
        </p:nvSpPr>
        <p:spPr>
          <a:xfrm>
            <a:off x="4783975" y="2157153"/>
            <a:ext cx="1733203" cy="127184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4783974" y="4613148"/>
            <a:ext cx="1733203" cy="127600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動作設定ボタン: サウンド 6">
            <a:hlinkClick r:id="" action="ppaction://noaction" highlightClick="1">
              <a:snd r:embed="rId2" name="applause.wav"/>
            </a:hlinkClick>
          </p:cNvPr>
          <p:cNvSpPr/>
          <p:nvPr/>
        </p:nvSpPr>
        <p:spPr>
          <a:xfrm>
            <a:off x="9608630" y="2288036"/>
            <a:ext cx="1042416" cy="1042416"/>
          </a:xfrm>
          <a:prstGeom prst="actionButtonSoun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動作設定ボタン: サウンド 7">
            <a:hlinkClick r:id="" action="ppaction://noaction" highlightClick="1">
              <a:snd r:embed="rId2" name="applause.wav"/>
            </a:hlinkClick>
          </p:cNvPr>
          <p:cNvSpPr/>
          <p:nvPr/>
        </p:nvSpPr>
        <p:spPr>
          <a:xfrm>
            <a:off x="9608630" y="4669290"/>
            <a:ext cx="1042416" cy="1042416"/>
          </a:xfrm>
          <a:prstGeom prst="actionButtonSoun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2552007" y="2653641"/>
            <a:ext cx="2231968" cy="91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カギ線コネクタ 14"/>
          <p:cNvCxnSpPr/>
          <p:nvPr/>
        </p:nvCxnSpPr>
        <p:spPr>
          <a:xfrm>
            <a:off x="2552007" y="3091472"/>
            <a:ext cx="2231968" cy="1788099"/>
          </a:xfrm>
          <a:prstGeom prst="bentConnector3">
            <a:avLst>
              <a:gd name="adj1" fmla="val 3063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2552007" y="5544589"/>
            <a:ext cx="2231968" cy="83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p:nvPr/>
        </p:nvCxnSpPr>
        <p:spPr>
          <a:xfrm flipV="1">
            <a:off x="2552007" y="3250276"/>
            <a:ext cx="2231968" cy="1812175"/>
          </a:xfrm>
          <a:prstGeom prst="bentConnector3">
            <a:avLst>
              <a:gd name="adj1" fmla="val 6005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517178" y="2638897"/>
            <a:ext cx="3091452" cy="1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517177" y="3135385"/>
            <a:ext cx="309145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6517178" y="5062451"/>
            <a:ext cx="309145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6517178" y="5544589"/>
            <a:ext cx="3091452" cy="83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934643" y="2562243"/>
            <a:ext cx="1431866" cy="461665"/>
          </a:xfrm>
          <a:prstGeom prst="rect">
            <a:avLst/>
          </a:prstGeom>
          <a:noFill/>
        </p:spPr>
        <p:txBody>
          <a:bodyPr wrap="square" rtlCol="0">
            <a:spAutoFit/>
          </a:bodyPr>
          <a:lstStyle/>
          <a:p>
            <a:r>
              <a:rPr kumimoji="1" lang="ja-JP" altLang="en-US" sz="2400" dirty="0" smtClean="0"/>
              <a:t>アンプ左</a:t>
            </a:r>
            <a:endParaRPr kumimoji="1" lang="ja-JP" altLang="en-US" sz="2400" dirty="0"/>
          </a:p>
        </p:txBody>
      </p:sp>
      <p:sp>
        <p:nvSpPr>
          <p:cNvPr id="47" name="テキスト ボックス 46"/>
          <p:cNvSpPr txBox="1"/>
          <p:nvPr/>
        </p:nvSpPr>
        <p:spPr>
          <a:xfrm>
            <a:off x="4934643" y="5020217"/>
            <a:ext cx="1604356" cy="461665"/>
          </a:xfrm>
          <a:prstGeom prst="rect">
            <a:avLst/>
          </a:prstGeom>
          <a:noFill/>
        </p:spPr>
        <p:txBody>
          <a:bodyPr wrap="square" rtlCol="0">
            <a:spAutoFit/>
          </a:bodyPr>
          <a:lstStyle/>
          <a:p>
            <a:r>
              <a:rPr kumimoji="1" lang="ja-JP" altLang="en-US" sz="2400" dirty="0" smtClean="0"/>
              <a:t>アンプ右</a:t>
            </a:r>
            <a:endParaRPr kumimoji="1" lang="ja-JP" altLang="en-US" sz="2400" dirty="0"/>
          </a:p>
        </p:txBody>
      </p:sp>
      <p:sp>
        <p:nvSpPr>
          <p:cNvPr id="48" name="テキスト ボックス 47"/>
          <p:cNvSpPr txBox="1"/>
          <p:nvPr/>
        </p:nvSpPr>
        <p:spPr>
          <a:xfrm>
            <a:off x="8503919" y="1963121"/>
            <a:ext cx="1554481" cy="369332"/>
          </a:xfrm>
          <a:prstGeom prst="rect">
            <a:avLst/>
          </a:prstGeom>
          <a:noFill/>
        </p:spPr>
        <p:txBody>
          <a:bodyPr wrap="square" rtlCol="0">
            <a:spAutoFit/>
          </a:bodyPr>
          <a:lstStyle/>
          <a:p>
            <a:r>
              <a:rPr kumimoji="1" lang="ja-JP" altLang="en-US" dirty="0" smtClean="0"/>
              <a:t>スピーカ左</a:t>
            </a:r>
            <a:endParaRPr kumimoji="1" lang="ja-JP" altLang="en-US" dirty="0"/>
          </a:p>
        </p:txBody>
      </p:sp>
      <p:sp>
        <p:nvSpPr>
          <p:cNvPr id="49" name="テキスト ボックス 48"/>
          <p:cNvSpPr txBox="1"/>
          <p:nvPr/>
        </p:nvSpPr>
        <p:spPr>
          <a:xfrm>
            <a:off x="8503919" y="5772358"/>
            <a:ext cx="1853739" cy="369332"/>
          </a:xfrm>
          <a:prstGeom prst="rect">
            <a:avLst/>
          </a:prstGeom>
          <a:noFill/>
        </p:spPr>
        <p:txBody>
          <a:bodyPr wrap="square" rtlCol="0">
            <a:spAutoFit/>
          </a:bodyPr>
          <a:lstStyle/>
          <a:p>
            <a:r>
              <a:rPr kumimoji="1" lang="ja-JP" altLang="en-US" dirty="0" smtClean="0"/>
              <a:t>スピーカ右</a:t>
            </a:r>
            <a:endParaRPr kumimoji="1" lang="ja-JP" altLang="en-US" dirty="0"/>
          </a:p>
        </p:txBody>
      </p:sp>
      <p:sp>
        <p:nvSpPr>
          <p:cNvPr id="54" name="テキスト ボックス 53"/>
          <p:cNvSpPr txBox="1"/>
          <p:nvPr/>
        </p:nvSpPr>
        <p:spPr>
          <a:xfrm>
            <a:off x="3732415" y="5772358"/>
            <a:ext cx="461986" cy="369332"/>
          </a:xfrm>
          <a:prstGeom prst="rect">
            <a:avLst/>
          </a:prstGeom>
          <a:noFill/>
        </p:spPr>
        <p:txBody>
          <a:bodyPr wrap="none" rtlCol="0">
            <a:spAutoFit/>
          </a:bodyPr>
          <a:lstStyle/>
          <a:p>
            <a:r>
              <a:rPr kumimoji="1" lang="en-US" altLang="ja-JP" dirty="0" smtClean="0"/>
              <a:t>9V</a:t>
            </a:r>
            <a:endParaRPr kumimoji="1" lang="ja-JP" altLang="en-US" dirty="0"/>
          </a:p>
        </p:txBody>
      </p:sp>
      <p:sp>
        <p:nvSpPr>
          <p:cNvPr id="55" name="テキスト ボックス 54"/>
          <p:cNvSpPr txBox="1"/>
          <p:nvPr/>
        </p:nvSpPr>
        <p:spPr>
          <a:xfrm>
            <a:off x="3963408" y="3971697"/>
            <a:ext cx="461986" cy="369332"/>
          </a:xfrm>
          <a:prstGeom prst="rect">
            <a:avLst/>
          </a:prstGeom>
          <a:noFill/>
        </p:spPr>
        <p:txBody>
          <a:bodyPr wrap="none" rtlCol="0">
            <a:spAutoFit/>
          </a:bodyPr>
          <a:lstStyle/>
          <a:p>
            <a:r>
              <a:rPr kumimoji="1" lang="en-US" altLang="ja-JP" dirty="0" smtClean="0"/>
              <a:t>9V</a:t>
            </a:r>
            <a:endParaRPr kumimoji="1" lang="ja-JP" altLang="en-US" dirty="0"/>
          </a:p>
        </p:txBody>
      </p:sp>
      <p:cxnSp>
        <p:nvCxnSpPr>
          <p:cNvPr id="57" name="直線矢印コネクタ 56"/>
          <p:cNvCxnSpPr>
            <a:stCxn id="3" idx="2"/>
            <a:endCxn id="4" idx="0"/>
          </p:cNvCxnSpPr>
          <p:nvPr/>
        </p:nvCxnSpPr>
        <p:spPr>
          <a:xfrm>
            <a:off x="2094807" y="3374967"/>
            <a:ext cx="5037" cy="1412271"/>
          </a:xfrm>
          <a:prstGeom prst="straightConnector1">
            <a:avLst/>
          </a:prstGeom>
          <a:ln w="381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endCxn id="4" idx="2"/>
          </p:cNvCxnSpPr>
          <p:nvPr/>
        </p:nvCxnSpPr>
        <p:spPr>
          <a:xfrm flipH="1" flipV="1">
            <a:off x="2099844" y="5708350"/>
            <a:ext cx="1" cy="5810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1105593" y="6267796"/>
            <a:ext cx="9892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1346663" y="5930299"/>
            <a:ext cx="461986" cy="369332"/>
          </a:xfrm>
          <a:prstGeom prst="rect">
            <a:avLst/>
          </a:prstGeom>
          <a:noFill/>
        </p:spPr>
        <p:txBody>
          <a:bodyPr wrap="none" rtlCol="0">
            <a:spAutoFit/>
          </a:bodyPr>
          <a:lstStyle/>
          <a:p>
            <a:r>
              <a:rPr kumimoji="1" lang="en-US" altLang="ja-JP" dirty="0" smtClean="0"/>
              <a:t>9V</a:t>
            </a:r>
            <a:endParaRPr kumimoji="1" lang="ja-JP" altLang="en-US" dirty="0"/>
          </a:p>
        </p:txBody>
      </p:sp>
      <p:sp>
        <p:nvSpPr>
          <p:cNvPr id="79" name="テキスト ボックス 78"/>
          <p:cNvSpPr txBox="1"/>
          <p:nvPr/>
        </p:nvSpPr>
        <p:spPr>
          <a:xfrm>
            <a:off x="1577656" y="3985521"/>
            <a:ext cx="517151" cy="369332"/>
          </a:xfrm>
          <a:prstGeom prst="rect">
            <a:avLst/>
          </a:prstGeom>
          <a:noFill/>
        </p:spPr>
        <p:txBody>
          <a:bodyPr wrap="square" rtlCol="0">
            <a:spAutoFit/>
          </a:bodyPr>
          <a:lstStyle/>
          <a:p>
            <a:r>
              <a:rPr kumimoji="1" lang="en-US" altLang="ja-JP" dirty="0" smtClean="0"/>
              <a:t>5V</a:t>
            </a:r>
            <a:endParaRPr kumimoji="1" lang="ja-JP" altLang="en-US" dirty="0"/>
          </a:p>
        </p:txBody>
      </p:sp>
      <p:sp>
        <p:nvSpPr>
          <p:cNvPr id="80" name="テキスト ボックス 79"/>
          <p:cNvSpPr txBox="1"/>
          <p:nvPr/>
        </p:nvSpPr>
        <p:spPr>
          <a:xfrm>
            <a:off x="3994074" y="4499833"/>
            <a:ext cx="695127" cy="369332"/>
          </a:xfrm>
          <a:prstGeom prst="rect">
            <a:avLst/>
          </a:prstGeom>
          <a:noFill/>
        </p:spPr>
        <p:txBody>
          <a:bodyPr wrap="square" rtlCol="0">
            <a:spAutoFit/>
          </a:bodyPr>
          <a:lstStyle/>
          <a:p>
            <a:r>
              <a:rPr kumimoji="1" lang="ja-JP" altLang="en-US" dirty="0" smtClean="0"/>
              <a:t>信号</a:t>
            </a:r>
            <a:endParaRPr kumimoji="1" lang="ja-JP" altLang="en-US" dirty="0"/>
          </a:p>
        </p:txBody>
      </p:sp>
      <p:sp>
        <p:nvSpPr>
          <p:cNvPr id="81" name="テキスト ボックス 80"/>
          <p:cNvSpPr txBox="1"/>
          <p:nvPr/>
        </p:nvSpPr>
        <p:spPr>
          <a:xfrm>
            <a:off x="559597" y="1618166"/>
            <a:ext cx="1276634" cy="369332"/>
          </a:xfrm>
          <a:prstGeom prst="rect">
            <a:avLst/>
          </a:prstGeom>
          <a:noFill/>
        </p:spPr>
        <p:txBody>
          <a:bodyPr wrap="square" rtlCol="0">
            <a:spAutoFit/>
          </a:bodyPr>
          <a:lstStyle/>
          <a:p>
            <a:r>
              <a:rPr kumimoji="1" lang="en-US" altLang="ja-JP" smtClean="0"/>
              <a:t>Bluetooth</a:t>
            </a:r>
            <a:endParaRPr kumimoji="1" lang="ja-JP" altLang="en-US" dirty="0"/>
          </a:p>
        </p:txBody>
      </p:sp>
      <p:cxnSp>
        <p:nvCxnSpPr>
          <p:cNvPr id="83" name="直線矢印コネクタ 82"/>
          <p:cNvCxnSpPr>
            <a:stCxn id="81" idx="2"/>
          </p:cNvCxnSpPr>
          <p:nvPr/>
        </p:nvCxnSpPr>
        <p:spPr>
          <a:xfrm>
            <a:off x="1197914" y="1987498"/>
            <a:ext cx="561108" cy="4652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0" name="楕円 89"/>
          <p:cNvSpPr/>
          <p:nvPr/>
        </p:nvSpPr>
        <p:spPr>
          <a:xfrm rot="18637176">
            <a:off x="1363438" y="2203097"/>
            <a:ext cx="399959" cy="16387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p:cNvSpPr/>
          <p:nvPr/>
        </p:nvSpPr>
        <p:spPr>
          <a:xfrm rot="18555901">
            <a:off x="1252499" y="2104987"/>
            <a:ext cx="318054" cy="12055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p:cNvSpPr/>
          <p:nvPr/>
        </p:nvSpPr>
        <p:spPr>
          <a:xfrm rot="18582260">
            <a:off x="1166897" y="2015363"/>
            <a:ext cx="232397" cy="9547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3420681" y="2348841"/>
            <a:ext cx="695127" cy="369332"/>
          </a:xfrm>
          <a:prstGeom prst="rect">
            <a:avLst/>
          </a:prstGeom>
          <a:noFill/>
        </p:spPr>
        <p:txBody>
          <a:bodyPr wrap="square" rtlCol="0">
            <a:spAutoFit/>
          </a:bodyPr>
          <a:lstStyle/>
          <a:p>
            <a:r>
              <a:rPr kumimoji="1" lang="ja-JP" altLang="en-US" dirty="0" smtClean="0"/>
              <a:t>信号</a:t>
            </a:r>
            <a:endParaRPr kumimoji="1" lang="ja-JP" altLang="en-US" dirty="0"/>
          </a:p>
        </p:txBody>
      </p:sp>
      <p:sp>
        <p:nvSpPr>
          <p:cNvPr id="9" name="正方形/長方形 8"/>
          <p:cNvSpPr/>
          <p:nvPr/>
        </p:nvSpPr>
        <p:spPr>
          <a:xfrm rot="10800000" flipV="1">
            <a:off x="467274" y="5930300"/>
            <a:ext cx="588193" cy="58687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432954" y="5587691"/>
            <a:ext cx="672639" cy="369332"/>
          </a:xfrm>
          <a:prstGeom prst="rect">
            <a:avLst/>
          </a:prstGeom>
          <a:noFill/>
        </p:spPr>
        <p:txBody>
          <a:bodyPr wrap="square" rtlCol="0">
            <a:spAutoFit/>
          </a:bodyPr>
          <a:lstStyle/>
          <a:p>
            <a:r>
              <a:rPr kumimoji="1" lang="ja-JP" altLang="en-US" dirty="0" smtClean="0"/>
              <a:t>電源</a:t>
            </a:r>
            <a:endParaRPr kumimoji="1" lang="ja-JP" altLang="en-US" dirty="0"/>
          </a:p>
        </p:txBody>
      </p:sp>
      <p:sp>
        <p:nvSpPr>
          <p:cNvPr id="12" name="テキスト ボックス 11"/>
          <p:cNvSpPr txBox="1"/>
          <p:nvPr/>
        </p:nvSpPr>
        <p:spPr>
          <a:xfrm>
            <a:off x="394811" y="5997449"/>
            <a:ext cx="748923" cy="430887"/>
          </a:xfrm>
          <a:prstGeom prst="rect">
            <a:avLst/>
          </a:prstGeom>
          <a:noFill/>
        </p:spPr>
        <p:txBody>
          <a:bodyPr wrap="none" rtlCol="0">
            <a:spAutoFit/>
          </a:bodyPr>
          <a:lstStyle/>
          <a:p>
            <a:pPr algn="ctr"/>
            <a:r>
              <a:rPr kumimoji="1" lang="en-US" altLang="ja-JP" sz="1100" dirty="0" smtClean="0"/>
              <a:t>AC</a:t>
            </a:r>
          </a:p>
          <a:p>
            <a:pPr algn="ctr"/>
            <a:r>
              <a:rPr kumimoji="1" lang="ja-JP" altLang="en-US" sz="1100" dirty="0" smtClean="0"/>
              <a:t>アダプタ</a:t>
            </a:r>
            <a:endParaRPr kumimoji="1" lang="ja-JP" altLang="en-US" sz="1100" dirty="0"/>
          </a:p>
        </p:txBody>
      </p:sp>
      <p:sp>
        <p:nvSpPr>
          <p:cNvPr id="14" name="テキスト ボックス 13"/>
          <p:cNvSpPr txBox="1"/>
          <p:nvPr/>
        </p:nvSpPr>
        <p:spPr>
          <a:xfrm>
            <a:off x="5398076" y="6114965"/>
            <a:ext cx="677489" cy="369332"/>
          </a:xfrm>
          <a:prstGeom prst="rect">
            <a:avLst/>
          </a:prstGeom>
          <a:noFill/>
        </p:spPr>
        <p:txBody>
          <a:bodyPr wrap="square" rtlCol="0">
            <a:spAutoFit/>
          </a:bodyPr>
          <a:lstStyle/>
          <a:p>
            <a:r>
              <a:rPr kumimoji="1" lang="ja-JP" altLang="en-US" dirty="0" smtClean="0"/>
              <a:t>　　</a:t>
            </a:r>
            <a:endParaRPr kumimoji="1" lang="ja-JP" altLang="en-US" dirty="0"/>
          </a:p>
        </p:txBody>
      </p:sp>
    </p:spTree>
    <p:extLst>
      <p:ext uri="{BB962C8B-B14F-4D97-AF65-F5344CB8AC3E}">
        <p14:creationId xmlns:p14="http://schemas.microsoft.com/office/powerpoint/2010/main" val="666519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3262" y="107431"/>
            <a:ext cx="10515600" cy="1325563"/>
          </a:xfrm>
        </p:spPr>
        <p:txBody>
          <a:bodyPr/>
          <a:lstStyle/>
          <a:p>
            <a:r>
              <a:rPr lang="en-US" altLang="ja-JP" dirty="0" smtClean="0"/>
              <a:t>5.</a:t>
            </a:r>
            <a:r>
              <a:rPr lang="ja-JP" altLang="en-US" dirty="0" smtClean="0"/>
              <a:t>作成に使用した物</a:t>
            </a:r>
            <a:endParaRPr kumimoji="1" lang="ja-JP" altLang="en-US" dirty="0"/>
          </a:p>
        </p:txBody>
      </p:sp>
      <p:graphicFrame>
        <p:nvGraphicFramePr>
          <p:cNvPr id="7" name="表 6"/>
          <p:cNvGraphicFramePr>
            <a:graphicFrameLocks noGrp="1"/>
          </p:cNvGraphicFramePr>
          <p:nvPr>
            <p:extLst>
              <p:ext uri="{D42A27DB-BD31-4B8C-83A1-F6EECF244321}">
                <p14:modId xmlns:p14="http://schemas.microsoft.com/office/powerpoint/2010/main" val="3934653626"/>
              </p:ext>
            </p:extLst>
          </p:nvPr>
        </p:nvGraphicFramePr>
        <p:xfrm>
          <a:off x="671945" y="1088965"/>
          <a:ext cx="9810404" cy="5764877"/>
        </p:xfrm>
        <a:graphic>
          <a:graphicData uri="http://schemas.openxmlformats.org/drawingml/2006/table">
            <a:tbl>
              <a:tblPr firstRow="1" bandRow="1"/>
              <a:tblGrid>
                <a:gridCol w="4905202">
                  <a:extLst>
                    <a:ext uri="{9D8B030D-6E8A-4147-A177-3AD203B41FA5}">
                      <a16:colId xmlns:a16="http://schemas.microsoft.com/office/drawing/2014/main" val="4047027261"/>
                    </a:ext>
                  </a:extLst>
                </a:gridCol>
                <a:gridCol w="4905202">
                  <a:extLst>
                    <a:ext uri="{9D8B030D-6E8A-4147-A177-3AD203B41FA5}">
                      <a16:colId xmlns:a16="http://schemas.microsoft.com/office/drawing/2014/main" val="159448729"/>
                    </a:ext>
                  </a:extLst>
                </a:gridCol>
              </a:tblGrid>
              <a:tr h="1375757">
                <a:tc>
                  <a:txBody>
                    <a:bodyPr/>
                    <a:lstStyle/>
                    <a:p>
                      <a:pPr algn="l">
                        <a:lnSpc>
                          <a:spcPct val="100000"/>
                        </a:lnSpc>
                      </a:pPr>
                      <a:r>
                        <a:rPr kumimoji="1" lang="ja-JP" altLang="en-US" dirty="0" smtClean="0"/>
                        <a:t>　　　　　スピーカ</a:t>
                      </a:r>
                      <a:r>
                        <a:rPr kumimoji="1" lang="en-US" altLang="ja-JP" dirty="0" smtClean="0"/>
                        <a:t>(</a:t>
                      </a:r>
                      <a:r>
                        <a:rPr kumimoji="1" lang="ja-JP" altLang="en-US" dirty="0" smtClean="0"/>
                        <a:t>１２Ｗ</a:t>
                      </a:r>
                      <a:r>
                        <a:rPr kumimoji="1" lang="en-US" altLang="ja-JP" dirty="0" smtClean="0"/>
                        <a:t>)</a:t>
                      </a:r>
                    </a:p>
                    <a:p>
                      <a:pPr algn="ctr">
                        <a:lnSpc>
                          <a:spcPct val="100000"/>
                        </a:lnSpc>
                      </a:pPr>
                      <a:endParaRPr kumimoji="1" lang="en-US" altLang="ja-JP" dirty="0" smtClean="0"/>
                    </a:p>
                    <a:p>
                      <a:pPr algn="l">
                        <a:lnSpc>
                          <a:spcPct val="100000"/>
                        </a:lnSpc>
                      </a:pPr>
                      <a:r>
                        <a:rPr kumimoji="1" lang="ja-JP" altLang="en-US" sz="1800" b="0" i="0" kern="1200" dirty="0" smtClean="0">
                          <a:solidFill>
                            <a:schemeClr val="tx1"/>
                          </a:solidFill>
                          <a:effectLst/>
                          <a:latin typeface="+mn-lt"/>
                          <a:ea typeface="+mn-ea"/>
                          <a:cs typeface="+mn-cs"/>
                        </a:rPr>
                        <a:t>　音響を表現した電気信号を、</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物理的な音、つまり空気の</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振動に変える装置である。</a:t>
                      </a:r>
                      <a:endParaRPr kumimoji="1" lang="ja-JP" altLang="en-US"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kern="1200" dirty="0" smtClean="0">
                          <a:solidFill>
                            <a:schemeClr val="tx1"/>
                          </a:solidFill>
                          <a:effectLst/>
                          <a:latin typeface="+mn-lt"/>
                          <a:ea typeface="+mn-ea"/>
                          <a:cs typeface="+mn-cs"/>
                        </a:rPr>
                        <a:t>　　　アン</a:t>
                      </a:r>
                      <a:r>
                        <a:rPr kumimoji="1" lang="ja-JP" altLang="en-US" dirty="0" smtClean="0"/>
                        <a:t>プＩＣ</a:t>
                      </a:r>
                      <a:r>
                        <a:rPr kumimoji="1" lang="en-US" altLang="ja-JP" dirty="0" smtClean="0"/>
                        <a:t>(LM</a:t>
                      </a:r>
                      <a:r>
                        <a:rPr kumimoji="1" lang="ja-JP" altLang="en-US" dirty="0" smtClean="0"/>
                        <a:t>３８６</a:t>
                      </a:r>
                      <a:r>
                        <a:rPr kumimoji="1" lang="en-US" altLang="ja-JP" dirty="0" smtClean="0"/>
                        <a:t>)</a:t>
                      </a:r>
                      <a:endParaRPr kumimoji="1" lang="ja-JP" altLang="en-US" dirty="0" smtClean="0"/>
                    </a:p>
                    <a:p>
                      <a:pPr algn="ctr">
                        <a:lnSpc>
                          <a:spcPct val="100000"/>
                        </a:lnSpc>
                      </a:pP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ナショナルセミコンダクター製</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のパワーアンプ用</a:t>
                      </a:r>
                      <a:r>
                        <a:rPr kumimoji="1" lang="en-US" altLang="ja-JP" sz="1800" b="0" i="0" kern="1200" dirty="0" smtClean="0">
                          <a:solidFill>
                            <a:schemeClr val="tx1"/>
                          </a:solidFill>
                          <a:effectLst/>
                          <a:latin typeface="+mn-lt"/>
                          <a:ea typeface="+mn-ea"/>
                          <a:cs typeface="+mn-cs"/>
                        </a:rPr>
                        <a:t>IC</a:t>
                      </a:r>
                      <a:r>
                        <a:rPr kumimoji="1" lang="ja-JP" altLang="en-US" sz="1800" b="0" i="0" kern="1200" dirty="0" smtClean="0">
                          <a:solidFill>
                            <a:schemeClr val="tx1"/>
                          </a:solidFill>
                          <a:effectLst/>
                          <a:latin typeface="+mn-lt"/>
                          <a:ea typeface="+mn-ea"/>
                          <a:cs typeface="+mn-cs"/>
                        </a:rPr>
                        <a:t>です。</a:t>
                      </a:r>
                      <a:endParaRPr kumimoji="1" lang="ja-JP" altLang="en-US" dirty="0"/>
                    </a:p>
                  </a:txBody>
                  <a:tcPr>
                    <a:solidFill>
                      <a:schemeClr val="accent2">
                        <a:lumMod val="20000"/>
                        <a:lumOff val="80000"/>
                      </a:schemeClr>
                    </a:solidFill>
                  </a:tcPr>
                </a:tc>
                <a:extLst>
                  <a:ext uri="{0D108BD9-81ED-4DB2-BD59-A6C34878D82A}">
                    <a16:rowId xmlns:a16="http://schemas.microsoft.com/office/drawing/2014/main" val="1682432688"/>
                  </a:ext>
                </a:extLst>
              </a:tr>
              <a:tr h="1375757">
                <a:tc>
                  <a:txBody>
                    <a:bodyPr/>
                    <a:lstStyle/>
                    <a:p>
                      <a:pPr algn="ctr">
                        <a:lnSpc>
                          <a:spcPct val="100000"/>
                        </a:lnSpc>
                      </a:pPr>
                      <a:r>
                        <a:rPr kumimoji="1" lang="ja-JP" altLang="en-US" dirty="0" smtClean="0"/>
                        <a:t>コンデンサ</a:t>
                      </a:r>
                      <a:endParaRPr kumimoji="1" lang="en-US" altLang="ja-JP" dirty="0" smtClean="0"/>
                    </a:p>
                    <a:p>
                      <a:pPr algn="ctr">
                        <a:lnSpc>
                          <a:spcPct val="100000"/>
                        </a:lnSpc>
                      </a:pPr>
                      <a:endParaRPr kumimoji="1" lang="en-US" altLang="ja-JP" sz="1800" b="0" i="0" u="none" strike="noStrike" kern="1200" dirty="0" smtClean="0">
                        <a:solidFill>
                          <a:schemeClr val="tx1"/>
                        </a:solidFill>
                        <a:effectLst/>
                        <a:latin typeface="+mn-lt"/>
                        <a:ea typeface="+mn-ea"/>
                        <a:cs typeface="+mn-cs"/>
                      </a:endParaRPr>
                    </a:p>
                    <a:p>
                      <a:pPr algn="l">
                        <a:lnSpc>
                          <a:spcPct val="100000"/>
                        </a:lnSpc>
                      </a:pPr>
                      <a:r>
                        <a:rPr kumimoji="1" lang="ja-JP" altLang="en-US" sz="1800" b="0" i="0" u="none" strike="noStrike" kern="1200" dirty="0" smtClean="0">
                          <a:solidFill>
                            <a:schemeClr val="tx1"/>
                          </a:solidFill>
                          <a:effectLst/>
                          <a:latin typeface="+mn-lt"/>
                          <a:ea typeface="+mn-ea"/>
                          <a:cs typeface="+mn-cs"/>
                        </a:rPr>
                        <a:t>　　電気</a:t>
                      </a:r>
                      <a:r>
                        <a:rPr kumimoji="1" lang="en-US" altLang="ja-JP" sz="1800" b="0" i="0" u="none" strike="noStrike" kern="1200" dirty="0" smtClean="0">
                          <a:solidFill>
                            <a:schemeClr val="tx1"/>
                          </a:solidFill>
                          <a:effectLst/>
                          <a:latin typeface="+mn-lt"/>
                          <a:ea typeface="+mn-ea"/>
                          <a:cs typeface="+mn-cs"/>
                        </a:rPr>
                        <a:t>(</a:t>
                      </a:r>
                      <a:r>
                        <a:rPr kumimoji="1" lang="ja-JP" altLang="en-US" sz="1800" b="0" i="0" u="none" strike="noStrike" kern="1200" dirty="0" smtClean="0">
                          <a:solidFill>
                            <a:schemeClr val="tx1"/>
                          </a:solidFill>
                          <a:effectLst/>
                          <a:latin typeface="+mn-lt"/>
                          <a:ea typeface="+mn-ea"/>
                          <a:cs typeface="+mn-cs"/>
                        </a:rPr>
                        <a:t>電荷</a:t>
                      </a:r>
                      <a:r>
                        <a:rPr kumimoji="1" lang="en-US" altLang="ja-JP" sz="1800" b="0" i="0" u="none" strike="noStrike" kern="1200" dirty="0" smtClean="0">
                          <a:solidFill>
                            <a:schemeClr val="tx1"/>
                          </a:solidFill>
                          <a:effectLst/>
                          <a:latin typeface="+mn-lt"/>
                          <a:ea typeface="+mn-ea"/>
                          <a:cs typeface="+mn-cs"/>
                        </a:rPr>
                        <a:t>)</a:t>
                      </a:r>
                      <a:r>
                        <a:rPr kumimoji="1" lang="ja-JP" altLang="en-US" sz="1800" b="0" i="0" kern="1200" dirty="0" smtClean="0">
                          <a:solidFill>
                            <a:schemeClr val="tx1"/>
                          </a:solidFill>
                          <a:effectLst/>
                          <a:latin typeface="+mn-lt"/>
                          <a:ea typeface="+mn-ea"/>
                          <a:cs typeface="+mn-cs"/>
                        </a:rPr>
                        <a:t>を蓄えたり、</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放出したりする電子部品。</a:t>
                      </a:r>
                      <a:endParaRPr kumimoji="1" lang="en-US" altLang="ja-JP" dirty="0" smtClean="0"/>
                    </a:p>
                  </a:txBody>
                  <a:tcPr>
                    <a:solidFill>
                      <a:schemeClr val="accent2">
                        <a:lumMod val="20000"/>
                        <a:lumOff val="80000"/>
                      </a:schemeClr>
                    </a:solidFill>
                  </a:tcPr>
                </a:tc>
                <a:tc>
                  <a:txBody>
                    <a:bodyPr/>
                    <a:lstStyle/>
                    <a:p>
                      <a:pPr algn="l">
                        <a:lnSpc>
                          <a:spcPct val="100000"/>
                        </a:lnSpc>
                      </a:pPr>
                      <a:r>
                        <a:rPr kumimoji="1" lang="ja-JP" altLang="en-US" dirty="0" smtClean="0"/>
                        <a:t>　　　三端子レギュレータ</a:t>
                      </a:r>
                      <a:r>
                        <a:rPr kumimoji="1" lang="en-US" altLang="ja-JP" dirty="0" smtClean="0"/>
                        <a:t>(7805)</a:t>
                      </a:r>
                    </a:p>
                    <a:p>
                      <a:pPr algn="l">
                        <a:lnSpc>
                          <a:spcPct val="100000"/>
                        </a:lnSpc>
                      </a:pPr>
                      <a:r>
                        <a:rPr kumimoji="1" lang="ja-JP" altLang="en-US" sz="1800" b="0" i="0" kern="1200" dirty="0" smtClean="0">
                          <a:solidFill>
                            <a:schemeClr val="tx1"/>
                          </a:solidFill>
                          <a:effectLst/>
                          <a:latin typeface="+mn-lt"/>
                          <a:ea typeface="+mn-ea"/>
                          <a:cs typeface="+mn-cs"/>
                        </a:rPr>
                        <a:t>　</a:t>
                      </a:r>
                      <a:r>
                        <a:rPr kumimoji="1" lang="ja-JP" altLang="en-US" sz="1400" b="0" i="0" kern="1200" dirty="0" smtClean="0">
                          <a:solidFill>
                            <a:schemeClr val="tx1"/>
                          </a:solidFill>
                          <a:effectLst/>
                          <a:latin typeface="+mn-lt"/>
                          <a:ea typeface="+mn-ea"/>
                          <a:cs typeface="+mn-cs"/>
                        </a:rPr>
                        <a:t>様々な回路の電源電圧の安定化に</a:t>
                      </a:r>
                      <a:endParaRPr kumimoji="1" lang="en-US" altLang="ja-JP" sz="1400" b="0" i="0" kern="1200" dirty="0" smtClean="0">
                        <a:solidFill>
                          <a:schemeClr val="tx1"/>
                        </a:solidFill>
                        <a:effectLst/>
                        <a:latin typeface="+mn-lt"/>
                        <a:ea typeface="+mn-ea"/>
                        <a:cs typeface="+mn-cs"/>
                      </a:endParaRPr>
                    </a:p>
                    <a:p>
                      <a:pPr algn="l">
                        <a:lnSpc>
                          <a:spcPct val="100000"/>
                        </a:lnSpc>
                      </a:pPr>
                      <a:r>
                        <a:rPr kumimoji="1" lang="ja-JP" altLang="en-US" sz="1400" b="0" i="0" kern="1200" dirty="0" smtClean="0">
                          <a:solidFill>
                            <a:schemeClr val="tx1"/>
                          </a:solidFill>
                          <a:effectLst/>
                          <a:latin typeface="+mn-lt"/>
                          <a:ea typeface="+mn-ea"/>
                          <a:cs typeface="+mn-cs"/>
                        </a:rPr>
                        <a:t>　使われている。</a:t>
                      </a:r>
                      <a:endParaRPr kumimoji="1" lang="en-US" altLang="ja-JP" sz="1400" b="0" i="0" kern="1200" dirty="0" smtClean="0">
                        <a:solidFill>
                          <a:schemeClr val="tx1"/>
                        </a:solidFill>
                        <a:effectLst/>
                        <a:latin typeface="+mn-lt"/>
                        <a:ea typeface="+mn-ea"/>
                        <a:cs typeface="+mn-cs"/>
                      </a:endParaRPr>
                    </a:p>
                    <a:p>
                      <a:pPr algn="l">
                        <a:lnSpc>
                          <a:spcPct val="100000"/>
                        </a:lnSpc>
                      </a:pPr>
                      <a:r>
                        <a:rPr kumimoji="1" lang="ja-JP" altLang="en-US" sz="1400" b="0" i="0" kern="1200" dirty="0" smtClean="0">
                          <a:solidFill>
                            <a:schemeClr val="tx1"/>
                          </a:solidFill>
                          <a:effectLst/>
                          <a:latin typeface="+mn-lt"/>
                          <a:ea typeface="+mn-ea"/>
                          <a:cs typeface="+mn-cs"/>
                        </a:rPr>
                        <a:t>　入力側、出力側にコンデンサを</a:t>
                      </a:r>
                      <a:endParaRPr kumimoji="1" lang="en-US" altLang="ja-JP" sz="1400" b="0" i="0" kern="1200" dirty="0" smtClean="0">
                        <a:solidFill>
                          <a:schemeClr val="tx1"/>
                        </a:solidFill>
                        <a:effectLst/>
                        <a:latin typeface="+mn-lt"/>
                        <a:ea typeface="+mn-ea"/>
                        <a:cs typeface="+mn-cs"/>
                      </a:endParaRPr>
                    </a:p>
                    <a:p>
                      <a:pPr algn="l">
                        <a:lnSpc>
                          <a:spcPct val="100000"/>
                        </a:lnSpc>
                      </a:pPr>
                      <a:r>
                        <a:rPr kumimoji="1" lang="ja-JP" altLang="en-US" sz="1400" b="0" i="0" kern="1200" dirty="0" smtClean="0">
                          <a:solidFill>
                            <a:schemeClr val="tx1"/>
                          </a:solidFill>
                          <a:effectLst/>
                          <a:latin typeface="+mn-lt"/>
                          <a:ea typeface="+mn-ea"/>
                          <a:cs typeface="+mn-cs"/>
                        </a:rPr>
                        <a:t>　それぞれ並列に接続して使用する。</a:t>
                      </a:r>
                      <a:endParaRPr kumimoji="1" lang="en-US" altLang="ja-JP" sz="1400" dirty="0" smtClean="0"/>
                    </a:p>
                  </a:txBody>
                  <a:tcPr>
                    <a:solidFill>
                      <a:schemeClr val="accent2">
                        <a:lumMod val="20000"/>
                        <a:lumOff val="80000"/>
                      </a:schemeClr>
                    </a:solidFill>
                  </a:tcPr>
                </a:tc>
                <a:extLst>
                  <a:ext uri="{0D108BD9-81ED-4DB2-BD59-A6C34878D82A}">
                    <a16:rowId xmlns:a16="http://schemas.microsoft.com/office/drawing/2014/main" val="4030941492"/>
                  </a:ext>
                </a:extLst>
              </a:tr>
              <a:tr h="1375757">
                <a:tc>
                  <a:txBody>
                    <a:bodyPr/>
                    <a:lstStyle/>
                    <a:p>
                      <a:pPr algn="ctr">
                        <a:lnSpc>
                          <a:spcPct val="100000"/>
                        </a:lnSpc>
                      </a:pPr>
                      <a:r>
                        <a:rPr kumimoji="1" lang="ja-JP" altLang="en-US" dirty="0" smtClean="0"/>
                        <a:t>抵抗器</a:t>
                      </a:r>
                      <a:endParaRPr kumimoji="1" lang="en-US" altLang="ja-JP" dirty="0" smtClean="0"/>
                    </a:p>
                    <a:p>
                      <a:pPr algn="ctr">
                        <a:lnSpc>
                          <a:spcPct val="100000"/>
                        </a:lnSpc>
                      </a:pP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回路に入れて</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電流の強さを調節する</a:t>
                      </a:r>
                      <a:endParaRPr kumimoji="1" lang="ja-JP" altLang="en-US" dirty="0"/>
                    </a:p>
                  </a:txBody>
                  <a:tcPr>
                    <a:solidFill>
                      <a:schemeClr val="accent2">
                        <a:lumMod val="20000"/>
                        <a:lumOff val="80000"/>
                      </a:schemeClr>
                    </a:solidFill>
                  </a:tcPr>
                </a:tc>
                <a:tc>
                  <a:txBody>
                    <a:bodyPr/>
                    <a:lstStyle/>
                    <a:p>
                      <a:pPr algn="ctr">
                        <a:lnSpc>
                          <a:spcPct val="100000"/>
                        </a:lnSpc>
                      </a:pPr>
                      <a:r>
                        <a:rPr kumimoji="1" lang="en-US" altLang="ja-JP" dirty="0" smtClean="0"/>
                        <a:t>Bluetooth</a:t>
                      </a:r>
                      <a:r>
                        <a:rPr kumimoji="1" lang="ja-JP" altLang="en-US" dirty="0" smtClean="0"/>
                        <a:t>受信機</a:t>
                      </a:r>
                      <a:endParaRPr kumimoji="1" lang="en-US" altLang="ja-JP" dirty="0" smtClean="0"/>
                    </a:p>
                    <a:p>
                      <a:pPr algn="ctr">
                        <a:lnSpc>
                          <a:spcPct val="100000"/>
                        </a:lnSpc>
                      </a:pPr>
                      <a:endParaRPr kumimoji="1" lang="en-US" altLang="ja-JP" dirty="0" smtClean="0"/>
                    </a:p>
                    <a:p>
                      <a:pPr algn="l">
                        <a:lnSpc>
                          <a:spcPct val="100000"/>
                        </a:lnSpc>
                      </a:pPr>
                      <a:r>
                        <a:rPr kumimoji="1" lang="en-US" altLang="ja-JP" sz="1800" b="0" i="0" kern="1200" dirty="0" smtClean="0">
                          <a:solidFill>
                            <a:schemeClr val="tx1"/>
                          </a:solidFill>
                          <a:effectLst/>
                          <a:latin typeface="+mn-lt"/>
                          <a:ea typeface="+mn-ea"/>
                          <a:cs typeface="+mn-cs"/>
                        </a:rPr>
                        <a:t>Bluetooth</a:t>
                      </a:r>
                      <a:r>
                        <a:rPr kumimoji="1" lang="ja-JP" altLang="en-US" sz="1800" b="0" i="0" kern="1200" dirty="0" smtClean="0">
                          <a:solidFill>
                            <a:schemeClr val="tx1"/>
                          </a:solidFill>
                          <a:effectLst/>
                          <a:latin typeface="+mn-lt"/>
                          <a:ea typeface="+mn-ea"/>
                          <a:cs typeface="+mn-cs"/>
                        </a:rPr>
                        <a:t>非対応のデバイスに</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使用することで</a:t>
                      </a:r>
                      <a:r>
                        <a:rPr kumimoji="1" lang="en-US" altLang="ja-JP" sz="1800" b="0" i="0" kern="1200" dirty="0" smtClean="0">
                          <a:solidFill>
                            <a:schemeClr val="tx1"/>
                          </a:solidFill>
                          <a:effectLst/>
                          <a:latin typeface="+mn-lt"/>
                          <a:ea typeface="+mn-ea"/>
                          <a:cs typeface="+mn-cs"/>
                        </a:rPr>
                        <a:t>Bluetooth</a:t>
                      </a:r>
                      <a:r>
                        <a:rPr kumimoji="1" lang="ja-JP" altLang="en-US" sz="1800" b="0" i="0" kern="1200" dirty="0" smtClean="0">
                          <a:solidFill>
                            <a:schemeClr val="tx1"/>
                          </a:solidFill>
                          <a:effectLst/>
                          <a:latin typeface="+mn-lt"/>
                          <a:ea typeface="+mn-ea"/>
                          <a:cs typeface="+mn-cs"/>
                        </a:rPr>
                        <a:t>接続を</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可能にするアイテム</a:t>
                      </a:r>
                      <a:endParaRPr kumimoji="1" lang="ja-JP" altLang="en-US" b="0" dirty="0"/>
                    </a:p>
                  </a:txBody>
                  <a:tcPr>
                    <a:solidFill>
                      <a:schemeClr val="accent2">
                        <a:lumMod val="20000"/>
                        <a:lumOff val="80000"/>
                      </a:schemeClr>
                    </a:solidFill>
                  </a:tcPr>
                </a:tc>
                <a:extLst>
                  <a:ext uri="{0D108BD9-81ED-4DB2-BD59-A6C34878D82A}">
                    <a16:rowId xmlns:a16="http://schemas.microsoft.com/office/drawing/2014/main" val="3111621427"/>
                  </a:ext>
                </a:extLst>
              </a:tr>
              <a:tr h="1375757">
                <a:tc gridSpan="2">
                  <a:txBody>
                    <a:bodyPr/>
                    <a:lstStyle/>
                    <a:p>
                      <a:pPr algn="ctr">
                        <a:lnSpc>
                          <a:spcPct val="100000"/>
                        </a:lnSpc>
                      </a:pPr>
                      <a:r>
                        <a:rPr kumimoji="1" lang="ja-JP" altLang="en-US" dirty="0" smtClean="0"/>
                        <a:t>ポリカーボネート板</a:t>
                      </a:r>
                      <a:r>
                        <a:rPr kumimoji="1" lang="en-US" altLang="ja-JP" dirty="0" smtClean="0"/>
                        <a:t>(</a:t>
                      </a:r>
                      <a:r>
                        <a:rPr kumimoji="1" lang="ja-JP" altLang="en-US" dirty="0" smtClean="0"/>
                        <a:t>厚さ５ｍｍ</a:t>
                      </a:r>
                      <a:r>
                        <a:rPr kumimoji="1" lang="en-US" altLang="ja-JP" dirty="0" smtClean="0"/>
                        <a:t>)</a:t>
                      </a:r>
                    </a:p>
                    <a:p>
                      <a:pPr algn="ctr">
                        <a:lnSpc>
                          <a:spcPct val="100000"/>
                        </a:lnSpc>
                      </a:pP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衝撃強度に優れた透明プラスチック板</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透明プラスチック材料の中では最高クラスの</a:t>
                      </a:r>
                      <a:endParaRPr kumimoji="1" lang="en-US" altLang="ja-JP" sz="1800" b="0" i="0" kern="1200" dirty="0" smtClean="0">
                        <a:solidFill>
                          <a:schemeClr val="tx1"/>
                        </a:solidFill>
                        <a:effectLst/>
                        <a:latin typeface="+mn-lt"/>
                        <a:ea typeface="+mn-ea"/>
                        <a:cs typeface="+mn-cs"/>
                      </a:endParaRPr>
                    </a:p>
                    <a:p>
                      <a:pPr algn="l">
                        <a:lnSpc>
                          <a:spcPct val="100000"/>
                        </a:lnSpc>
                      </a:pPr>
                      <a:r>
                        <a:rPr kumimoji="1" lang="ja-JP" altLang="en-US" sz="1800" b="0" i="0" kern="1200" dirty="0" smtClean="0">
                          <a:solidFill>
                            <a:schemeClr val="tx1"/>
                          </a:solidFill>
                          <a:effectLst/>
                          <a:latin typeface="+mn-lt"/>
                          <a:ea typeface="+mn-ea"/>
                          <a:cs typeface="+mn-cs"/>
                        </a:rPr>
                        <a:t>　　　　　　　耐衝撃強度を有している。</a:t>
                      </a:r>
                      <a:endParaRPr kumimoji="1" lang="ja-JP" altLang="en-US" b="0" dirty="0"/>
                    </a:p>
                  </a:txBody>
                  <a:tcPr>
                    <a:solidFill>
                      <a:schemeClr val="accent2">
                        <a:lumMod val="20000"/>
                        <a:lumOff val="80000"/>
                      </a:schemeClr>
                    </a:solidFill>
                  </a:tcPr>
                </a:tc>
                <a:tc hMerge="1">
                  <a:txBody>
                    <a:bodyPr/>
                    <a:lstStyle/>
                    <a:p>
                      <a:pPr algn="ctr">
                        <a:lnSpc>
                          <a:spcPct val="300000"/>
                        </a:lnSpc>
                      </a:pPr>
                      <a:endParaRPr kumimoji="1" lang="ja-JP" altLang="en-US" dirty="0"/>
                    </a:p>
                  </a:txBody>
                  <a:tcPr marL="0" marR="0" marT="0" marB="0"/>
                </a:tc>
                <a:extLst>
                  <a:ext uri="{0D108BD9-81ED-4DB2-BD59-A6C34878D82A}">
                    <a16:rowId xmlns:a16="http://schemas.microsoft.com/office/drawing/2014/main" val="852245843"/>
                  </a:ext>
                </a:extLst>
              </a:tr>
            </a:tbl>
          </a:graphicData>
        </a:graphic>
      </p:graphicFrame>
      <p:pic>
        <p:nvPicPr>
          <p:cNvPr id="3" name="図 2"/>
          <p:cNvPicPr>
            <a:picLocks noChangeAspect="1"/>
          </p:cNvPicPr>
          <p:nvPr/>
        </p:nvPicPr>
        <p:blipFill>
          <a:blip r:embed="rId2"/>
          <a:stretch>
            <a:fillRect/>
          </a:stretch>
        </p:blipFill>
        <p:spPr>
          <a:xfrm>
            <a:off x="4115197" y="2695315"/>
            <a:ext cx="1204256" cy="1053724"/>
          </a:xfrm>
          <a:prstGeom prst="rect">
            <a:avLst/>
          </a:prstGeom>
        </p:spPr>
      </p:pic>
      <p:pic>
        <p:nvPicPr>
          <p:cNvPr id="4" name="図 3"/>
          <p:cNvPicPr>
            <a:picLocks noChangeAspect="1"/>
          </p:cNvPicPr>
          <p:nvPr/>
        </p:nvPicPr>
        <p:blipFill>
          <a:blip r:embed="rId3"/>
          <a:stretch>
            <a:fillRect/>
          </a:stretch>
        </p:blipFill>
        <p:spPr>
          <a:xfrm>
            <a:off x="4136927" y="3929801"/>
            <a:ext cx="1182526" cy="1182526"/>
          </a:xfrm>
          <a:prstGeom prst="rect">
            <a:avLst/>
          </a:prstGeom>
        </p:spPr>
      </p:pic>
      <p:pic>
        <p:nvPicPr>
          <p:cNvPr id="5" name="図 4"/>
          <p:cNvPicPr>
            <a:picLocks noChangeAspect="1"/>
          </p:cNvPicPr>
          <p:nvPr/>
        </p:nvPicPr>
        <p:blipFill rotWithShape="1">
          <a:blip r:embed="rId4"/>
          <a:srcRect l="18776" r="21007"/>
          <a:stretch/>
        </p:blipFill>
        <p:spPr>
          <a:xfrm>
            <a:off x="9119063" y="1173582"/>
            <a:ext cx="1271848" cy="1182757"/>
          </a:xfrm>
          <a:prstGeom prst="rect">
            <a:avLst/>
          </a:prstGeom>
        </p:spPr>
      </p:pic>
      <p:pic>
        <p:nvPicPr>
          <p:cNvPr id="6" name="図 5"/>
          <p:cNvPicPr>
            <a:picLocks noChangeAspect="1"/>
          </p:cNvPicPr>
          <p:nvPr/>
        </p:nvPicPr>
        <p:blipFill rotWithShape="1">
          <a:blip r:embed="rId5"/>
          <a:srcRect l="14169" r="13384"/>
          <a:stretch/>
        </p:blipFill>
        <p:spPr>
          <a:xfrm>
            <a:off x="9222532" y="2623275"/>
            <a:ext cx="1166848" cy="1206421"/>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13622" t="15506" r="18008" b="9311"/>
          <a:stretch/>
        </p:blipFill>
        <p:spPr>
          <a:xfrm>
            <a:off x="9034405" y="4096633"/>
            <a:ext cx="1354975" cy="1117524"/>
          </a:xfrm>
          <a:prstGeom prst="rect">
            <a:avLst/>
          </a:prstGeom>
        </p:spPr>
      </p:pic>
      <p:pic>
        <p:nvPicPr>
          <p:cNvPr id="12" name="図 11"/>
          <p:cNvPicPr>
            <a:picLocks noChangeAspect="1"/>
          </p:cNvPicPr>
          <p:nvPr/>
        </p:nvPicPr>
        <p:blipFill>
          <a:blip r:embed="rId7"/>
          <a:stretch>
            <a:fillRect/>
          </a:stretch>
        </p:blipFill>
        <p:spPr>
          <a:xfrm>
            <a:off x="7389816" y="5515363"/>
            <a:ext cx="1910594" cy="1217069"/>
          </a:xfrm>
          <a:prstGeom prst="rect">
            <a:avLst/>
          </a:prstGeom>
        </p:spPr>
      </p:pic>
      <p:pic>
        <p:nvPicPr>
          <p:cNvPr id="13" name="図 12"/>
          <p:cNvPicPr>
            <a:picLocks noChangeAspect="1"/>
          </p:cNvPicPr>
          <p:nvPr/>
        </p:nvPicPr>
        <p:blipFill>
          <a:blip r:embed="rId8"/>
          <a:stretch>
            <a:fillRect/>
          </a:stretch>
        </p:blipFill>
        <p:spPr>
          <a:xfrm>
            <a:off x="3995364" y="1173582"/>
            <a:ext cx="1443922" cy="1331036"/>
          </a:xfrm>
          <a:prstGeom prst="rect">
            <a:avLst/>
          </a:prstGeom>
        </p:spPr>
      </p:pic>
    </p:spTree>
    <p:extLst>
      <p:ext uri="{BB962C8B-B14F-4D97-AF65-F5344CB8AC3E}">
        <p14:creationId xmlns:p14="http://schemas.microsoft.com/office/powerpoint/2010/main" val="422880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63039" y="399011"/>
            <a:ext cx="3374967" cy="707886"/>
          </a:xfrm>
          <a:prstGeom prst="rect">
            <a:avLst/>
          </a:prstGeom>
          <a:noFill/>
        </p:spPr>
        <p:txBody>
          <a:bodyPr wrap="square" rtlCol="0">
            <a:spAutoFit/>
          </a:bodyPr>
          <a:lstStyle/>
          <a:p>
            <a:r>
              <a:rPr kumimoji="1" lang="ja-JP" altLang="en-US" sz="4000" dirty="0" smtClean="0"/>
              <a:t>回路図</a:t>
            </a:r>
            <a:endParaRPr kumimoji="1" lang="ja-JP" altLang="en-US" sz="4000"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10333" t="3272" r="13031" b="24850"/>
          <a:stretch/>
        </p:blipFill>
        <p:spPr>
          <a:xfrm>
            <a:off x="507308" y="1270281"/>
            <a:ext cx="6455992" cy="4541403"/>
          </a:xfrm>
          <a:prstGeom prst="rect">
            <a:avLst/>
          </a:prstGeom>
        </p:spPr>
      </p:pic>
      <p:sp>
        <p:nvSpPr>
          <p:cNvPr id="5" name="テキスト ボックス 4"/>
          <p:cNvSpPr txBox="1"/>
          <p:nvPr/>
        </p:nvSpPr>
        <p:spPr>
          <a:xfrm>
            <a:off x="2301358" y="5900867"/>
            <a:ext cx="2867891" cy="369332"/>
          </a:xfrm>
          <a:prstGeom prst="rect">
            <a:avLst/>
          </a:prstGeom>
          <a:noFill/>
        </p:spPr>
        <p:txBody>
          <a:bodyPr wrap="square" rtlCol="0">
            <a:spAutoFit/>
          </a:bodyPr>
          <a:lstStyle/>
          <a:p>
            <a:r>
              <a:rPr kumimoji="1" lang="ja-JP" altLang="en-US" dirty="0" smtClean="0"/>
              <a:t>パワーアンプの回路図</a:t>
            </a:r>
            <a:endParaRPr kumimoji="1" lang="ja-JP" altLang="en-US" dirty="0"/>
          </a:p>
        </p:txBody>
      </p:sp>
      <p:sp>
        <p:nvSpPr>
          <p:cNvPr id="6" name="テキスト ボックス 5"/>
          <p:cNvSpPr txBox="1"/>
          <p:nvPr/>
        </p:nvSpPr>
        <p:spPr>
          <a:xfrm>
            <a:off x="8919556" y="6085533"/>
            <a:ext cx="2427316" cy="369332"/>
          </a:xfrm>
          <a:prstGeom prst="rect">
            <a:avLst/>
          </a:prstGeom>
          <a:noFill/>
        </p:spPr>
        <p:txBody>
          <a:bodyPr wrap="square" rtlCol="0">
            <a:spAutoFit/>
          </a:bodyPr>
          <a:lstStyle/>
          <a:p>
            <a:r>
              <a:rPr kumimoji="1" lang="ja-JP" altLang="en-US" dirty="0" smtClean="0"/>
              <a:t>電源装置の回路</a:t>
            </a:r>
            <a:endParaRPr kumimoji="1" lang="ja-JP" altLang="en-US"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13789" b="1558"/>
          <a:stretch/>
        </p:blipFill>
        <p:spPr>
          <a:xfrm>
            <a:off x="7461141" y="1078296"/>
            <a:ext cx="4363755" cy="4925372"/>
          </a:xfrm>
          <a:prstGeom prst="rect">
            <a:avLst/>
          </a:prstGeom>
        </p:spPr>
      </p:pic>
    </p:spTree>
    <p:extLst>
      <p:ext uri="{BB962C8B-B14F-4D97-AF65-F5344CB8AC3E}">
        <p14:creationId xmlns:p14="http://schemas.microsoft.com/office/powerpoint/2010/main" val="2408226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６</a:t>
            </a:r>
            <a:r>
              <a:rPr kumimoji="1" lang="en-US" altLang="ja-JP" dirty="0" smtClean="0"/>
              <a:t>.</a:t>
            </a:r>
            <a:r>
              <a:rPr kumimoji="1" lang="ja-JP" altLang="en-US" dirty="0" smtClean="0"/>
              <a:t>各部品の説明</a:t>
            </a:r>
            <a:endParaRPr kumimoji="1" lang="ja-JP" altLang="en-US" dirty="0"/>
          </a:p>
        </p:txBody>
      </p:sp>
      <p:sp>
        <p:nvSpPr>
          <p:cNvPr id="3" name="テキスト ボックス 2"/>
          <p:cNvSpPr txBox="1"/>
          <p:nvPr/>
        </p:nvSpPr>
        <p:spPr>
          <a:xfrm>
            <a:off x="356062" y="1690688"/>
            <a:ext cx="7391399" cy="1815882"/>
          </a:xfrm>
          <a:prstGeom prst="rect">
            <a:avLst/>
          </a:prstGeom>
          <a:noFill/>
        </p:spPr>
        <p:txBody>
          <a:bodyPr wrap="square" rtlCol="0">
            <a:spAutoFit/>
          </a:bodyPr>
          <a:lstStyle/>
          <a:p>
            <a:r>
              <a:rPr kumimoji="1" lang="ja-JP" altLang="en-US" sz="2800" dirty="0" smtClean="0"/>
              <a:t>①パワーアンプ</a:t>
            </a:r>
            <a:endParaRPr kumimoji="1" lang="en-US" altLang="ja-JP" sz="2800" dirty="0" smtClean="0"/>
          </a:p>
          <a:p>
            <a:r>
              <a:rPr lang="ja-JP" altLang="en-US" sz="2800" dirty="0" smtClean="0"/>
              <a:t>　・</a:t>
            </a:r>
            <a:r>
              <a:rPr lang="ja-JP" altLang="en-US" sz="2800" dirty="0"/>
              <a:t>・・</a:t>
            </a:r>
            <a:r>
              <a:rPr lang="ja-JP" altLang="en-US" sz="2800" dirty="0" smtClean="0"/>
              <a:t>プリアンプ</a:t>
            </a:r>
            <a:r>
              <a:rPr lang="ja-JP" altLang="en-US" sz="2800" dirty="0"/>
              <a:t>やミキサーから</a:t>
            </a:r>
            <a:r>
              <a:rPr lang="ja-JP" altLang="en-US" sz="2800" dirty="0" smtClean="0"/>
              <a:t>の信号</a:t>
            </a:r>
            <a:endParaRPr lang="en-US" altLang="ja-JP" sz="2800" dirty="0" smtClean="0"/>
          </a:p>
          <a:p>
            <a:r>
              <a:rPr lang="ja-JP" altLang="en-US" sz="2800" dirty="0"/>
              <a:t>　</a:t>
            </a:r>
            <a:r>
              <a:rPr lang="ja-JP" altLang="en-US" sz="2800" dirty="0" smtClean="0"/>
              <a:t>　　　を増幅</a:t>
            </a:r>
            <a:r>
              <a:rPr lang="ja-JP" altLang="en-US" sz="2800" dirty="0"/>
              <a:t>・出力してスピーカー</a:t>
            </a:r>
            <a:r>
              <a:rPr lang="ja-JP" altLang="en-US" sz="2800" dirty="0" smtClean="0"/>
              <a:t>を</a:t>
            </a:r>
            <a:endParaRPr lang="en-US" altLang="ja-JP" sz="2800" dirty="0" smtClean="0"/>
          </a:p>
          <a:p>
            <a:r>
              <a:rPr lang="ja-JP" altLang="en-US" sz="2800" dirty="0"/>
              <a:t>　</a:t>
            </a:r>
            <a:r>
              <a:rPr lang="ja-JP" altLang="en-US" sz="2800" dirty="0" smtClean="0"/>
              <a:t>　　　騒動する機器のこと。　　　</a:t>
            </a:r>
            <a:endParaRPr kumimoji="1" lang="ja-JP" altLang="en-US" sz="2800" dirty="0"/>
          </a:p>
        </p:txBody>
      </p:sp>
      <p:sp>
        <p:nvSpPr>
          <p:cNvPr id="4" name="テキスト ボックス 3"/>
          <p:cNvSpPr txBox="1"/>
          <p:nvPr/>
        </p:nvSpPr>
        <p:spPr>
          <a:xfrm>
            <a:off x="356062" y="3761977"/>
            <a:ext cx="7507778" cy="3108543"/>
          </a:xfrm>
          <a:prstGeom prst="rect">
            <a:avLst/>
          </a:prstGeom>
          <a:noFill/>
        </p:spPr>
        <p:txBody>
          <a:bodyPr wrap="square" rtlCol="0">
            <a:spAutoFit/>
          </a:bodyPr>
          <a:lstStyle/>
          <a:p>
            <a:r>
              <a:rPr kumimoji="1" lang="ja-JP" altLang="en-US" sz="2800" dirty="0" smtClean="0"/>
              <a:t>➁電源装置</a:t>
            </a:r>
            <a:endParaRPr kumimoji="1" lang="en-US" altLang="ja-JP" sz="2800" dirty="0" smtClean="0"/>
          </a:p>
          <a:p>
            <a:r>
              <a:rPr lang="ja-JP" altLang="en-US" sz="2800" dirty="0" smtClean="0"/>
              <a:t>　</a:t>
            </a:r>
            <a:r>
              <a:rPr kumimoji="1" lang="ja-JP" altLang="en-US" sz="2800" dirty="0" smtClean="0"/>
              <a:t>・・・</a:t>
            </a:r>
            <a:r>
              <a:rPr lang="ja-JP" altLang="en-US" sz="2800" dirty="0"/>
              <a:t>電子機器を動作させる</a:t>
            </a:r>
            <a:r>
              <a:rPr lang="ja-JP" altLang="en-US" sz="2800" dirty="0" smtClean="0"/>
              <a:t>ため</a:t>
            </a:r>
            <a:r>
              <a:rPr lang="ja-JP" altLang="en-US" sz="2800" dirty="0"/>
              <a:t>に</a:t>
            </a:r>
            <a:r>
              <a:rPr lang="ja-JP" altLang="en-US" sz="2800" dirty="0" smtClean="0"/>
              <a:t>、</a:t>
            </a:r>
            <a:endParaRPr lang="en-US" altLang="ja-JP" sz="2800" dirty="0" smtClean="0"/>
          </a:p>
          <a:p>
            <a:r>
              <a:rPr lang="ja-JP" altLang="en-US" sz="2800" dirty="0" smtClean="0"/>
              <a:t>　　　　</a:t>
            </a:r>
            <a:r>
              <a:rPr lang="ja-JP" altLang="en-US" sz="2800" dirty="0"/>
              <a:t>交流から直流への変換や</a:t>
            </a:r>
            <a:r>
              <a:rPr lang="ja-JP" altLang="en-US" sz="2800" dirty="0" smtClean="0"/>
              <a:t>電圧　　　　</a:t>
            </a:r>
            <a:r>
              <a:rPr lang="ja-JP" altLang="en-US" sz="2800" dirty="0"/>
              <a:t>　</a:t>
            </a:r>
            <a:endParaRPr lang="en-US" altLang="ja-JP" sz="2800" dirty="0" smtClean="0"/>
          </a:p>
          <a:p>
            <a:r>
              <a:rPr lang="ja-JP" altLang="en-US" sz="2800" dirty="0" smtClean="0"/>
              <a:t>　　</a:t>
            </a:r>
            <a:r>
              <a:rPr lang="ja-JP" altLang="en-US" sz="2800" dirty="0"/>
              <a:t>　　</a:t>
            </a:r>
            <a:r>
              <a:rPr lang="ja-JP" altLang="en-US" sz="2800" dirty="0" smtClean="0"/>
              <a:t>の変換</a:t>
            </a:r>
            <a:r>
              <a:rPr lang="ja-JP" altLang="en-US" sz="2800" dirty="0"/>
              <a:t>などを行う装置</a:t>
            </a:r>
            <a:r>
              <a:rPr lang="ja-JP" altLang="en-US" sz="2800" dirty="0" smtClean="0"/>
              <a:t>。</a:t>
            </a:r>
            <a:endParaRPr kumimoji="1" lang="en-US" altLang="ja-JP" sz="2800" dirty="0" smtClean="0"/>
          </a:p>
          <a:p>
            <a:r>
              <a:rPr kumimoji="1" lang="en-US" altLang="ja-JP" sz="2800" dirty="0" smtClean="0"/>
              <a:t>※</a:t>
            </a:r>
            <a:r>
              <a:rPr kumimoji="1" lang="ja-JP" altLang="en-US" sz="2800" dirty="0" smtClean="0"/>
              <a:t>この電源装置である</a:t>
            </a:r>
            <a:r>
              <a:rPr kumimoji="1" lang="en-US" altLang="ja-JP" sz="2800" dirty="0" smtClean="0"/>
              <a:t>Bluetooth</a:t>
            </a:r>
            <a:r>
              <a:rPr kumimoji="1" lang="ja-JP" altLang="en-US" sz="2800" dirty="0" smtClean="0"/>
              <a:t>は、今回時間</a:t>
            </a:r>
            <a:endParaRPr kumimoji="1" lang="en-US" altLang="ja-JP" sz="2800" dirty="0" smtClean="0"/>
          </a:p>
          <a:p>
            <a:r>
              <a:rPr lang="ja-JP" altLang="en-US" sz="2800" dirty="0"/>
              <a:t>　が無かったため市販の物を使用しました。</a:t>
            </a:r>
            <a:endParaRPr lang="en-US" altLang="ja-JP" sz="2800" dirty="0"/>
          </a:p>
          <a:p>
            <a:r>
              <a:rPr kumimoji="1" lang="ja-JP" altLang="en-US" sz="2800" dirty="0" smtClean="0"/>
              <a:t>　　</a:t>
            </a:r>
            <a:endParaRPr kumimoji="1" lang="en-US" altLang="ja-JP" sz="2800" dirty="0" smtClean="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2921" y="3761977"/>
            <a:ext cx="3463636" cy="2597727"/>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52879" t="20727" b="56364"/>
          <a:stretch/>
        </p:blipFill>
        <p:spPr>
          <a:xfrm>
            <a:off x="7631083" y="1813076"/>
            <a:ext cx="4308764" cy="1571106"/>
          </a:xfrm>
          <a:prstGeom prst="rect">
            <a:avLst/>
          </a:prstGeom>
        </p:spPr>
      </p:pic>
    </p:spTree>
    <p:extLst>
      <p:ext uri="{BB962C8B-B14F-4D97-AF65-F5344CB8AC3E}">
        <p14:creationId xmlns:p14="http://schemas.microsoft.com/office/powerpoint/2010/main" val="726683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222" y="115743"/>
            <a:ext cx="10515600" cy="1325563"/>
          </a:xfrm>
        </p:spPr>
        <p:txBody>
          <a:bodyPr/>
          <a:lstStyle/>
          <a:p>
            <a:r>
              <a:rPr lang="en-US" altLang="ja-JP" dirty="0" smtClean="0"/>
              <a:t>7</a:t>
            </a:r>
            <a:r>
              <a:rPr lang="en-US" altLang="ja-JP" dirty="0"/>
              <a:t>.</a:t>
            </a:r>
            <a:r>
              <a:rPr kumimoji="1" lang="ja-JP" altLang="en-US" dirty="0" smtClean="0"/>
              <a:t>完成したスピーカ</a:t>
            </a:r>
            <a:endParaRPr kumimoji="1" lang="ja-JP" altLang="en-US"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4182" t="3151" r="6775" b="7395"/>
          <a:stretch/>
        </p:blipFill>
        <p:spPr>
          <a:xfrm>
            <a:off x="493222" y="1441306"/>
            <a:ext cx="6273338" cy="4726737"/>
          </a:xfrm>
          <a:prstGeom prst="rect">
            <a:avLst/>
          </a:prstGeom>
        </p:spPr>
      </p:pic>
      <p:sp>
        <p:nvSpPr>
          <p:cNvPr id="4" name="テキスト ボックス 3"/>
          <p:cNvSpPr txBox="1"/>
          <p:nvPr/>
        </p:nvSpPr>
        <p:spPr>
          <a:xfrm>
            <a:off x="2845061" y="6242859"/>
            <a:ext cx="1467068" cy="369332"/>
          </a:xfrm>
          <a:prstGeom prst="rect">
            <a:avLst/>
          </a:prstGeom>
          <a:noFill/>
        </p:spPr>
        <p:txBody>
          <a:bodyPr wrap="none" rtlCol="0">
            <a:spAutoFit/>
          </a:bodyPr>
          <a:lstStyle/>
          <a:p>
            <a:r>
              <a:rPr kumimoji="1" lang="ja-JP" altLang="en-US" dirty="0" smtClean="0"/>
              <a:t>図</a:t>
            </a:r>
            <a:r>
              <a:rPr kumimoji="1" lang="en-US" altLang="ja-JP" dirty="0" smtClean="0"/>
              <a:t>2</a:t>
            </a:r>
            <a:r>
              <a:rPr kumimoji="1" lang="ja-JP" altLang="en-US" dirty="0" smtClean="0"/>
              <a:t>　全体図</a:t>
            </a:r>
            <a:endParaRPr kumimoji="1" lang="ja-JP" altLang="en-US" dirty="0"/>
          </a:p>
        </p:txBody>
      </p:sp>
      <p:sp>
        <p:nvSpPr>
          <p:cNvPr id="6" name="テキスト ボックス 5"/>
          <p:cNvSpPr txBox="1"/>
          <p:nvPr/>
        </p:nvSpPr>
        <p:spPr>
          <a:xfrm>
            <a:off x="7109459" y="1135962"/>
            <a:ext cx="4869180" cy="1938992"/>
          </a:xfrm>
          <a:prstGeom prst="rect">
            <a:avLst/>
          </a:prstGeom>
          <a:noFill/>
        </p:spPr>
        <p:txBody>
          <a:bodyPr wrap="square" rtlCol="0">
            <a:spAutoFit/>
          </a:bodyPr>
          <a:lstStyle/>
          <a:p>
            <a:r>
              <a:rPr kumimoji="1" lang="ja-JP" altLang="en-US" sz="2400" dirty="0" smtClean="0"/>
              <a:t>　図</a:t>
            </a:r>
            <a:r>
              <a:rPr kumimoji="1" lang="en-US" altLang="ja-JP" sz="2400" dirty="0" smtClean="0"/>
              <a:t>2</a:t>
            </a:r>
            <a:r>
              <a:rPr kumimoji="1" lang="ja-JP" altLang="en-US" sz="2400" dirty="0" smtClean="0"/>
              <a:t>には、作成したスピーカの全体図を示す。ボックスには、</a:t>
            </a:r>
            <a:endParaRPr kumimoji="1" lang="en-US" altLang="ja-JP" sz="2400" dirty="0" smtClean="0"/>
          </a:p>
          <a:p>
            <a:r>
              <a:rPr kumimoji="1" lang="ja-JP" altLang="en-US" sz="2400" dirty="0" smtClean="0"/>
              <a:t>ポリカーボネートのクリアな素材を使用し、中身が透けるようにしている。</a:t>
            </a:r>
            <a:endParaRPr kumimoji="1" lang="ja-JP" altLang="en-US" sz="2400" dirty="0"/>
          </a:p>
        </p:txBody>
      </p:sp>
      <p:sp>
        <p:nvSpPr>
          <p:cNvPr id="5" name="テキスト ボックス 4"/>
          <p:cNvSpPr txBox="1"/>
          <p:nvPr/>
        </p:nvSpPr>
        <p:spPr>
          <a:xfrm>
            <a:off x="6984768" y="4271591"/>
            <a:ext cx="4993871" cy="2000548"/>
          </a:xfrm>
          <a:prstGeom prst="rect">
            <a:avLst/>
          </a:prstGeom>
          <a:noFill/>
        </p:spPr>
        <p:txBody>
          <a:bodyPr wrap="square" rtlCol="0">
            <a:spAutoFit/>
          </a:bodyPr>
          <a:lstStyle/>
          <a:p>
            <a:r>
              <a:rPr kumimoji="1" lang="ja-JP" altLang="en-US" sz="2400" dirty="0" smtClean="0"/>
              <a:t>・操作</a:t>
            </a:r>
            <a:r>
              <a:rPr kumimoji="1" lang="en-US" altLang="ja-JP" sz="2400" dirty="0" smtClean="0"/>
              <a:t>(</a:t>
            </a:r>
            <a:r>
              <a:rPr kumimoji="1" lang="ja-JP" altLang="en-US" sz="2400" dirty="0" smtClean="0"/>
              <a:t>使い方</a:t>
            </a:r>
            <a:r>
              <a:rPr kumimoji="1" lang="en-US" altLang="ja-JP" sz="2400" dirty="0" smtClean="0"/>
              <a:t>)</a:t>
            </a:r>
            <a:r>
              <a:rPr kumimoji="1" lang="ja-JP" altLang="en-US" sz="2400" dirty="0" smtClean="0"/>
              <a:t>の説明</a:t>
            </a:r>
            <a:endParaRPr kumimoji="1" lang="en-US" altLang="ja-JP" sz="2400" dirty="0" smtClean="0"/>
          </a:p>
          <a:p>
            <a:r>
              <a:rPr lang="ja-JP" altLang="en-US" sz="2000" dirty="0" smtClean="0"/>
              <a:t>①コンセントを接続して電源を</a:t>
            </a:r>
            <a:r>
              <a:rPr lang="en-US" altLang="ja-JP" sz="2000" dirty="0" smtClean="0"/>
              <a:t>ON</a:t>
            </a:r>
            <a:r>
              <a:rPr lang="ja-JP" altLang="en-US" sz="2000" dirty="0" smtClean="0"/>
              <a:t>にする。</a:t>
            </a:r>
            <a:endParaRPr lang="en-US" altLang="ja-JP" sz="2000" dirty="0" smtClean="0"/>
          </a:p>
          <a:p>
            <a:r>
              <a:rPr kumimoji="1" lang="ja-JP" altLang="en-US" sz="2000" dirty="0" smtClean="0"/>
              <a:t>②</a:t>
            </a:r>
            <a:r>
              <a:rPr kumimoji="1" lang="en-US" altLang="ja-JP" sz="2000" dirty="0" smtClean="0"/>
              <a:t>Bluetooth</a:t>
            </a:r>
            <a:r>
              <a:rPr kumimoji="1" lang="ja-JP" altLang="en-US" sz="2000" dirty="0" smtClean="0"/>
              <a:t>搭載の機器とペアリングを行</a:t>
            </a:r>
            <a:endParaRPr kumimoji="1" lang="en-US" altLang="ja-JP" sz="2000" dirty="0" smtClean="0"/>
          </a:p>
          <a:p>
            <a:r>
              <a:rPr lang="ja-JP" altLang="en-US" sz="2000" dirty="0"/>
              <a:t>　</a:t>
            </a:r>
            <a:r>
              <a:rPr lang="ja-JP" altLang="en-US" sz="2000" dirty="0" smtClean="0"/>
              <a:t>う。</a:t>
            </a:r>
            <a:endParaRPr kumimoji="1" lang="en-US" altLang="ja-JP" sz="2000" dirty="0" smtClean="0"/>
          </a:p>
          <a:p>
            <a:r>
              <a:rPr lang="ja-JP" altLang="en-US" sz="2000" dirty="0" smtClean="0"/>
              <a:t>③ボリュームで左右の音量を別々に</a:t>
            </a:r>
            <a:r>
              <a:rPr kumimoji="1" lang="ja-JP" altLang="en-US" sz="2000" dirty="0" smtClean="0"/>
              <a:t>調整</a:t>
            </a:r>
            <a:endParaRPr kumimoji="1" lang="en-US" altLang="ja-JP" sz="2000" dirty="0" smtClean="0"/>
          </a:p>
          <a:p>
            <a:r>
              <a:rPr lang="ja-JP" altLang="en-US" sz="2000" dirty="0"/>
              <a:t>　</a:t>
            </a:r>
            <a:r>
              <a:rPr lang="ja-JP" altLang="en-US" sz="2000" dirty="0" smtClean="0"/>
              <a:t>する。</a:t>
            </a:r>
            <a:endParaRPr kumimoji="1" lang="ja-JP" altLang="en-US" sz="2000" dirty="0"/>
          </a:p>
        </p:txBody>
      </p:sp>
      <p:graphicFrame>
        <p:nvGraphicFramePr>
          <p:cNvPr id="10" name="表 9"/>
          <p:cNvGraphicFramePr>
            <a:graphicFrameLocks noGrp="1"/>
          </p:cNvGraphicFramePr>
          <p:nvPr>
            <p:extLst>
              <p:ext uri="{D42A27DB-BD31-4B8C-83A1-F6EECF244321}">
                <p14:modId xmlns:p14="http://schemas.microsoft.com/office/powerpoint/2010/main" val="4294846532"/>
              </p:ext>
            </p:extLst>
          </p:nvPr>
        </p:nvGraphicFramePr>
        <p:xfrm>
          <a:off x="7628657" y="3172907"/>
          <a:ext cx="3830783" cy="731520"/>
        </p:xfrm>
        <a:graphic>
          <a:graphicData uri="http://schemas.openxmlformats.org/drawingml/2006/table">
            <a:tbl>
              <a:tblPr firstRow="1" bandRow="1">
                <a:tableStyleId>{5C22544A-7EE6-4342-B048-85BDC9FD1C3A}</a:tableStyleId>
              </a:tblPr>
              <a:tblGrid>
                <a:gridCol w="3830783">
                  <a:extLst>
                    <a:ext uri="{9D8B030D-6E8A-4147-A177-3AD203B41FA5}">
                      <a16:colId xmlns:a16="http://schemas.microsoft.com/office/drawing/2014/main" val="2432502536"/>
                    </a:ext>
                  </a:extLst>
                </a:gridCol>
              </a:tblGrid>
              <a:tr h="289606">
                <a:tc>
                  <a:txBody>
                    <a:bodyPr/>
                    <a:lstStyle/>
                    <a:p>
                      <a:r>
                        <a:rPr kumimoji="1" lang="ja-JP" altLang="en-US" b="0" dirty="0" smtClean="0">
                          <a:solidFill>
                            <a:schemeClr val="tx1"/>
                          </a:solidFill>
                        </a:rPr>
                        <a:t>サイズ　　縦</a:t>
                      </a:r>
                      <a:r>
                        <a:rPr kumimoji="1" lang="en-US" altLang="ja-JP" b="0" dirty="0" smtClean="0">
                          <a:solidFill>
                            <a:schemeClr val="tx1"/>
                          </a:solidFill>
                        </a:rPr>
                        <a:t>20</a:t>
                      </a:r>
                      <a:r>
                        <a:rPr kumimoji="1" lang="ja-JP" altLang="en-US" b="0" dirty="0" smtClean="0">
                          <a:solidFill>
                            <a:schemeClr val="tx1"/>
                          </a:solidFill>
                        </a:rPr>
                        <a:t>㎝</a:t>
                      </a:r>
                      <a:r>
                        <a:rPr kumimoji="1" lang="en-US" altLang="ja-JP" b="0" dirty="0" smtClean="0">
                          <a:solidFill>
                            <a:schemeClr val="tx1"/>
                          </a:solidFill>
                        </a:rPr>
                        <a:t>,</a:t>
                      </a:r>
                      <a:r>
                        <a:rPr kumimoji="1" lang="ja-JP" altLang="en-US" b="0" dirty="0" smtClean="0">
                          <a:solidFill>
                            <a:schemeClr val="tx1"/>
                          </a:solidFill>
                        </a:rPr>
                        <a:t>横</a:t>
                      </a:r>
                      <a:r>
                        <a:rPr kumimoji="1" lang="en-US" altLang="ja-JP" b="0" dirty="0" smtClean="0">
                          <a:solidFill>
                            <a:schemeClr val="tx1"/>
                          </a:solidFill>
                        </a:rPr>
                        <a:t>30</a:t>
                      </a:r>
                      <a:r>
                        <a:rPr kumimoji="1" lang="ja-JP" altLang="en-US" b="0" dirty="0" smtClean="0">
                          <a:solidFill>
                            <a:schemeClr val="tx1"/>
                          </a:solidFill>
                        </a:rPr>
                        <a:t>㎝</a:t>
                      </a:r>
                      <a:r>
                        <a:rPr kumimoji="1" lang="en-US" altLang="ja-JP" b="0" dirty="0" smtClean="0">
                          <a:solidFill>
                            <a:schemeClr val="tx1"/>
                          </a:solidFill>
                        </a:rPr>
                        <a:t>,</a:t>
                      </a:r>
                      <a:r>
                        <a:rPr kumimoji="1" lang="ja-JP" altLang="en-US" b="0" dirty="0" smtClean="0">
                          <a:solidFill>
                            <a:schemeClr val="tx1"/>
                          </a:solidFill>
                        </a:rPr>
                        <a:t>奥行</a:t>
                      </a:r>
                      <a:r>
                        <a:rPr kumimoji="1" lang="en-US" altLang="ja-JP" b="0" dirty="0" smtClean="0">
                          <a:solidFill>
                            <a:schemeClr val="tx1"/>
                          </a:solidFill>
                        </a:rPr>
                        <a:t>10</a:t>
                      </a:r>
                      <a:r>
                        <a:rPr kumimoji="1" lang="ja-JP" altLang="en-US" b="0" dirty="0" smtClean="0">
                          <a:solidFill>
                            <a:schemeClr val="tx1"/>
                          </a:solidFill>
                        </a:rPr>
                        <a:t>㎝</a:t>
                      </a:r>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4360437"/>
                  </a:ext>
                </a:extLst>
              </a:tr>
              <a:tr h="289606">
                <a:tc>
                  <a:txBody>
                    <a:bodyPr/>
                    <a:lstStyle/>
                    <a:p>
                      <a:r>
                        <a:rPr kumimoji="1" lang="ja-JP" altLang="en-US" dirty="0" smtClean="0"/>
                        <a:t>重さ　　　約２㎏</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878509"/>
                  </a:ext>
                </a:extLst>
              </a:tr>
            </a:tbl>
          </a:graphicData>
        </a:graphic>
      </p:graphicFrame>
    </p:spTree>
    <p:extLst>
      <p:ext uri="{BB962C8B-B14F-4D97-AF65-F5344CB8AC3E}">
        <p14:creationId xmlns:p14="http://schemas.microsoft.com/office/powerpoint/2010/main" val="1579823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877</Words>
  <Application>Microsoft Office PowerPoint</Application>
  <PresentationFormat>ワイド画面</PresentationFormat>
  <Paragraphs>150</Paragraphs>
  <Slides>16</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16</vt:i4>
      </vt:variant>
    </vt:vector>
  </HeadingPairs>
  <TitlesOfParts>
    <vt:vector size="20" baseType="lpstr">
      <vt:lpstr>游ゴシック</vt:lpstr>
      <vt:lpstr>游ゴシック Light</vt:lpstr>
      <vt:lpstr>Arial</vt:lpstr>
      <vt:lpstr>Office テーマ</vt:lpstr>
      <vt:lpstr>Bluetoothスピーカの製作 </vt:lpstr>
      <vt:lpstr>1.目的</vt:lpstr>
      <vt:lpstr>　2.製作過程</vt:lpstr>
      <vt:lpstr>３.作業内容</vt:lpstr>
      <vt:lpstr>４.スピーカの仕組み</vt:lpstr>
      <vt:lpstr>5.作成に使用した物</vt:lpstr>
      <vt:lpstr>PowerPoint プレゼンテーション</vt:lpstr>
      <vt:lpstr>６.各部品の説明</vt:lpstr>
      <vt:lpstr>7.完成したスピーカ</vt:lpstr>
      <vt:lpstr>PowerPoint プレゼンテーション</vt:lpstr>
      <vt:lpstr>8.スピーカのテスト</vt:lpstr>
      <vt:lpstr>9.成果と課題</vt:lpstr>
      <vt:lpstr>10.感想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Bluetoothすの製作 </dc:title>
  <dc:creator>student</dc:creator>
  <cp:lastModifiedBy>Windows ユーザー</cp:lastModifiedBy>
  <cp:revision>92</cp:revision>
  <dcterms:created xsi:type="dcterms:W3CDTF">2023-01-12T23:22:29Z</dcterms:created>
  <dcterms:modified xsi:type="dcterms:W3CDTF">2023-03-30T02:30:12Z</dcterms:modified>
</cp:coreProperties>
</file>