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8" r:id="rId6"/>
  </p:sldIdLst>
  <p:sldSz cx="30279975" cy="42808525"/>
  <p:notesSz cx="6805613" cy="9939338"/>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4日田教員23松野　雅樹" initials="R" lastIdx="19" clrIdx="0">
    <p:extLst>
      <p:ext uri="{19B8F6BF-5375-455C-9EA6-DF929625EA0E}">
        <p15:presenceInfo xmlns:p15="http://schemas.microsoft.com/office/powerpoint/2012/main" userId="S::tch-hith23@st.oita-ed.jp::a664a8f1-2e2f-4768-903c-63fe75f2cbbc" providerId="AD"/>
      </p:ext>
    </p:extLst>
  </p:cmAuthor>
  <p:cmAuthor id="2" name="R4日田3年3組19番髙瀬 朱音" initials="R朱" lastIdx="5" clrIdx="1">
    <p:extLst>
      <p:ext uri="{19B8F6BF-5375-455C-9EA6-DF929625EA0E}">
        <p15:presenceInfo xmlns:p15="http://schemas.microsoft.com/office/powerpoint/2012/main" userId="S::hith201520@st.oita-ed.jp::8d1372fa-4f4b-4876-b07a-727c557cf64e" providerId="AD"/>
      </p:ext>
    </p:extLst>
  </p:cmAuthor>
  <p:cmAuthor id="3" name="R4日田3年3組23番野上 遥南" initials="R遥" lastIdx="7" clrIdx="2">
    <p:extLst>
      <p:ext uri="{19B8F6BF-5375-455C-9EA6-DF929625EA0E}">
        <p15:presenceInfo xmlns:p15="http://schemas.microsoft.com/office/powerpoint/2012/main" userId="S::hith201527@st.oita-ed.jp::f8d29324-507d-4e7f-813b-6188bc44bc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0FA"/>
    <a:srgbClr val="F4DCF5"/>
    <a:srgbClr val="000000"/>
    <a:srgbClr val="F2C6F3"/>
    <a:srgbClr val="E89AEB"/>
    <a:srgbClr val="FDFFA3"/>
    <a:srgbClr val="C0C23C"/>
    <a:srgbClr val="DEDE71"/>
    <a:srgbClr val="FFFF80"/>
    <a:srgbClr val="806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 d="100"/>
          <a:sy n="17" d="100"/>
        </p:scale>
        <p:origin x="2304" y="114"/>
      </p:cViewPr>
      <p:guideLst>
        <p:guide orient="horz" pos="13483"/>
        <p:guide pos="95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5653" tIns="47827" rIns="95653" bIns="47827" rtlCol="0"/>
          <a:lstStyle>
            <a:lvl1pPr algn="l">
              <a:defRPr sz="13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5653" tIns="47827" rIns="95653" bIns="47827" rtlCol="0"/>
          <a:lstStyle>
            <a:lvl1pPr algn="r">
              <a:defRPr sz="1300"/>
            </a:lvl1pPr>
          </a:lstStyle>
          <a:p>
            <a:fld id="{677650EC-A5CB-4C37-AD1A-F063DD80F97F}" type="datetimeFigureOut">
              <a:rPr kumimoji="1" lang="ja-JP" altLang="en-US" smtClean="0"/>
              <a:pPr/>
              <a:t>2022/5/18</a:t>
            </a:fld>
            <a:endParaRPr kumimoji="1" lang="ja-JP" altLang="en-US"/>
          </a:p>
        </p:txBody>
      </p:sp>
      <p:sp>
        <p:nvSpPr>
          <p:cNvPr id="4" name="スライド イメージ プレースホルダ 3"/>
          <p:cNvSpPr>
            <a:spLocks noGrp="1" noRot="1" noChangeAspect="1"/>
          </p:cNvSpPr>
          <p:nvPr>
            <p:ph type="sldImg" idx="2"/>
          </p:nvPr>
        </p:nvSpPr>
        <p:spPr>
          <a:xfrm>
            <a:off x="2085975" y="746125"/>
            <a:ext cx="2633663" cy="3727450"/>
          </a:xfrm>
          <a:prstGeom prst="rect">
            <a:avLst/>
          </a:prstGeom>
          <a:noFill/>
          <a:ln w="12700">
            <a:solidFill>
              <a:prstClr val="black"/>
            </a:solidFill>
          </a:ln>
        </p:spPr>
        <p:txBody>
          <a:bodyPr vert="horz" lIns="95653" tIns="47827" rIns="95653" bIns="47827"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5653" tIns="47827" rIns="95653" bIns="478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5653" tIns="47827" rIns="95653" bIns="47827"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5653" tIns="47827" rIns="95653" bIns="47827" rtlCol="0" anchor="b"/>
          <a:lstStyle>
            <a:lvl1pPr algn="r">
              <a:defRPr sz="1300"/>
            </a:lvl1pPr>
          </a:lstStyle>
          <a:p>
            <a:fld id="{99BD11BC-E2CC-4C15-AC77-3B55F3BB4827}" type="slidenum">
              <a:rPr kumimoji="1" lang="ja-JP" altLang="en-US" smtClean="0"/>
              <a:pPr/>
              <a:t>‹#›</a:t>
            </a:fld>
            <a:endParaRPr kumimoji="1" lang="ja-JP" altLang="en-US"/>
          </a:p>
        </p:txBody>
      </p:sp>
    </p:spTree>
    <p:extLst>
      <p:ext uri="{BB962C8B-B14F-4D97-AF65-F5344CB8AC3E}">
        <p14:creationId xmlns:p14="http://schemas.microsoft.com/office/powerpoint/2010/main" val="3666851024"/>
      </p:ext>
    </p:extLst>
  </p:cSld>
  <p:clrMap bg1="lt1" tx1="dk1" bg2="lt2" tx2="dk2" accent1="accent1" accent2="accent2" accent3="accent3" accent4="accent4" accent5="accent5" accent6="accent6" hlink="hlink" folHlink="folHlink"/>
  <p:notesStyle>
    <a:lvl1pPr marL="0" algn="l" defTabSz="4176431" rtl="0" eaLnBrk="1" latinLnBrk="0" hangingPunct="1">
      <a:defRPr kumimoji="1" sz="5500" kern="1200">
        <a:solidFill>
          <a:schemeClr val="tx1"/>
        </a:solidFill>
        <a:latin typeface="+mn-lt"/>
        <a:ea typeface="+mn-ea"/>
        <a:cs typeface="+mn-cs"/>
      </a:defRPr>
    </a:lvl1pPr>
    <a:lvl2pPr marL="2088215" algn="l" defTabSz="4176431" rtl="0" eaLnBrk="1" latinLnBrk="0" hangingPunct="1">
      <a:defRPr kumimoji="1" sz="5500" kern="1200">
        <a:solidFill>
          <a:schemeClr val="tx1"/>
        </a:solidFill>
        <a:latin typeface="+mn-lt"/>
        <a:ea typeface="+mn-ea"/>
        <a:cs typeface="+mn-cs"/>
      </a:defRPr>
    </a:lvl2pPr>
    <a:lvl3pPr marL="4176431" algn="l" defTabSz="4176431" rtl="0" eaLnBrk="1" latinLnBrk="0" hangingPunct="1">
      <a:defRPr kumimoji="1" sz="5500" kern="1200">
        <a:solidFill>
          <a:schemeClr val="tx1"/>
        </a:solidFill>
        <a:latin typeface="+mn-lt"/>
        <a:ea typeface="+mn-ea"/>
        <a:cs typeface="+mn-cs"/>
      </a:defRPr>
    </a:lvl3pPr>
    <a:lvl4pPr marL="6264646" algn="l" defTabSz="4176431" rtl="0" eaLnBrk="1" latinLnBrk="0" hangingPunct="1">
      <a:defRPr kumimoji="1" sz="5500" kern="1200">
        <a:solidFill>
          <a:schemeClr val="tx1"/>
        </a:solidFill>
        <a:latin typeface="+mn-lt"/>
        <a:ea typeface="+mn-ea"/>
        <a:cs typeface="+mn-cs"/>
      </a:defRPr>
    </a:lvl4pPr>
    <a:lvl5pPr marL="8352861" algn="l" defTabSz="4176431" rtl="0" eaLnBrk="1" latinLnBrk="0" hangingPunct="1">
      <a:defRPr kumimoji="1" sz="5500" kern="1200">
        <a:solidFill>
          <a:schemeClr val="tx1"/>
        </a:solidFill>
        <a:latin typeface="+mn-lt"/>
        <a:ea typeface="+mn-ea"/>
        <a:cs typeface="+mn-cs"/>
      </a:defRPr>
    </a:lvl5pPr>
    <a:lvl6pPr marL="10441076" algn="l" defTabSz="4176431" rtl="0" eaLnBrk="1" latinLnBrk="0" hangingPunct="1">
      <a:defRPr kumimoji="1" sz="5500" kern="1200">
        <a:solidFill>
          <a:schemeClr val="tx1"/>
        </a:solidFill>
        <a:latin typeface="+mn-lt"/>
        <a:ea typeface="+mn-ea"/>
        <a:cs typeface="+mn-cs"/>
      </a:defRPr>
    </a:lvl6pPr>
    <a:lvl7pPr marL="12529292" algn="l" defTabSz="4176431" rtl="0" eaLnBrk="1" latinLnBrk="0" hangingPunct="1">
      <a:defRPr kumimoji="1" sz="5500" kern="1200">
        <a:solidFill>
          <a:schemeClr val="tx1"/>
        </a:solidFill>
        <a:latin typeface="+mn-lt"/>
        <a:ea typeface="+mn-ea"/>
        <a:cs typeface="+mn-cs"/>
      </a:defRPr>
    </a:lvl7pPr>
    <a:lvl8pPr marL="14617507" algn="l" defTabSz="4176431" rtl="0" eaLnBrk="1" latinLnBrk="0" hangingPunct="1">
      <a:defRPr kumimoji="1" sz="5500" kern="1200">
        <a:solidFill>
          <a:schemeClr val="tx1"/>
        </a:solidFill>
        <a:latin typeface="+mn-lt"/>
        <a:ea typeface="+mn-ea"/>
        <a:cs typeface="+mn-cs"/>
      </a:defRPr>
    </a:lvl8pPr>
    <a:lvl9pPr marL="16705722" algn="l" defTabSz="4176431" rtl="0" eaLnBrk="1" latinLnBrk="0" hangingPunct="1">
      <a:defRPr kumimoji="1"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1</a:t>
            </a:fld>
            <a:endParaRPr kumimoji="1" lang="ja-JP" altLang="en-US"/>
          </a:p>
        </p:txBody>
      </p:sp>
    </p:spTree>
    <p:extLst>
      <p:ext uri="{BB962C8B-B14F-4D97-AF65-F5344CB8AC3E}">
        <p14:creationId xmlns:p14="http://schemas.microsoft.com/office/powerpoint/2010/main" val="29748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2</a:t>
            </a:fld>
            <a:endParaRPr kumimoji="1" lang="ja-JP" altLang="en-US"/>
          </a:p>
        </p:txBody>
      </p:sp>
    </p:spTree>
    <p:extLst>
      <p:ext uri="{BB962C8B-B14F-4D97-AF65-F5344CB8AC3E}">
        <p14:creationId xmlns:p14="http://schemas.microsoft.com/office/powerpoint/2010/main" val="124625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15123" y="10702131"/>
            <a:ext cx="67178439" cy="227995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a:t>マスタ タイトルの書式設定</a:t>
            </a:r>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a:t>マスタ タイトルの書式設定</a:t>
            </a:r>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5D331B2-7DC4-4500-B30E-DAD378CFB8A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nojima.co.jp/support/koneta/54502/" TargetMode="Externa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hyperlink" Target="https://www.youtube.com/watch?v=aHgRzpMpVfk" TargetMode="External"/><Relationship Id="rId10" Type="http://schemas.openxmlformats.org/officeDocument/2006/relationships/image" Target="../media/image13.png"/><Relationship Id="rId4" Type="http://schemas.openxmlformats.org/officeDocument/2006/relationships/hyperlink" Target="https://www.sky-school-ict.net/icthint/lan/"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2" name="正方形/長方形 459">
            <a:extLst>
              <a:ext uri="{FF2B5EF4-FFF2-40B4-BE49-F238E27FC236}">
                <a16:creationId xmlns:a16="http://schemas.microsoft.com/office/drawing/2014/main" id="{1B991CEF-5B75-894D-84A2-A85683475D3B}"/>
              </a:ext>
            </a:extLst>
          </p:cNvPr>
          <p:cNvSpPr/>
          <p:nvPr/>
        </p:nvSpPr>
        <p:spPr>
          <a:xfrm>
            <a:off x="430662" y="3409069"/>
            <a:ext cx="14752528" cy="26910063"/>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ctr"/>
            <a:r>
              <a:rPr kumimoji="1" lang="ja-JP" altLang="en-US"/>
              <a:t>いの移流に</a:t>
            </a:r>
          </a:p>
        </p:txBody>
      </p:sp>
      <p:sp>
        <p:nvSpPr>
          <p:cNvPr id="9" name="正方形/長方形 13">
            <a:extLst>
              <a:ext uri="{FF2B5EF4-FFF2-40B4-BE49-F238E27FC236}">
                <a16:creationId xmlns:a16="http://schemas.microsoft.com/office/drawing/2014/main" id="{D847EDB3-72FD-D041-96C5-63D997C561F5}"/>
              </a:ext>
            </a:extLst>
          </p:cNvPr>
          <p:cNvSpPr/>
          <p:nvPr/>
        </p:nvSpPr>
        <p:spPr>
          <a:xfrm>
            <a:off x="15391264" y="29424943"/>
            <a:ext cx="14460896" cy="8459039"/>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a:p>
        </p:txBody>
      </p:sp>
      <p:sp>
        <p:nvSpPr>
          <p:cNvPr id="4" name="正方形/長方形 3"/>
          <p:cNvSpPr/>
          <p:nvPr/>
        </p:nvSpPr>
        <p:spPr>
          <a:xfrm>
            <a:off x="477727" y="224885"/>
            <a:ext cx="29343157" cy="2859555"/>
          </a:xfrm>
          <a:prstGeom prst="rect">
            <a:avLst/>
          </a:prstGeom>
          <a:solidFill>
            <a:schemeClr val="accent4">
              <a:lumMod val="20000"/>
              <a:lumOff val="80000"/>
            </a:schemeClr>
          </a:solidFill>
          <a:ln w="1524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500" b="1" dirty="0">
                <a:solidFill>
                  <a:schemeClr val="tx1"/>
                </a:solidFill>
                <a:latin typeface="Meiryo UI" pitchFamily="50" charset="-128"/>
                <a:ea typeface="Meiryo UI" pitchFamily="50" charset="-128"/>
                <a:cs typeface="Meiryo UI" pitchFamily="50" charset="-128"/>
              </a:rPr>
              <a:t>教室内の</a:t>
            </a:r>
            <a:r>
              <a:rPr lang="en-US" altLang="ja-JP" sz="11500" b="1" dirty="0">
                <a:solidFill>
                  <a:schemeClr val="tx1"/>
                </a:solidFill>
                <a:latin typeface="Meiryo UI" pitchFamily="50" charset="-128"/>
                <a:ea typeface="Meiryo UI" pitchFamily="50" charset="-128"/>
                <a:cs typeface="Meiryo UI" pitchFamily="50" charset="-128"/>
              </a:rPr>
              <a:t>Wi-Fi</a:t>
            </a:r>
            <a:r>
              <a:rPr lang="ja-JP" altLang="en-US" sz="11500" b="1" dirty="0">
                <a:solidFill>
                  <a:schemeClr val="tx1"/>
                </a:solidFill>
                <a:latin typeface="Meiryo UI" pitchFamily="50" charset="-128"/>
                <a:ea typeface="Meiryo UI" pitchFamily="50" charset="-128"/>
                <a:cs typeface="Meiryo UI" pitchFamily="50" charset="-128"/>
              </a:rPr>
              <a:t>環境を良く</a:t>
            </a:r>
            <a:r>
              <a:rPr lang="ja-JP" altLang="en-US" sz="11500" b="1" dirty="0" smtClean="0">
                <a:solidFill>
                  <a:schemeClr val="tx1"/>
                </a:solidFill>
                <a:latin typeface="Meiryo UI" pitchFamily="50" charset="-128"/>
                <a:ea typeface="Meiryo UI" pitchFamily="50" charset="-128"/>
                <a:cs typeface="Meiryo UI" pitchFamily="50" charset="-128"/>
              </a:rPr>
              <a:t>する</a:t>
            </a:r>
            <a:endParaRPr kumimoji="1" lang="ja-JP" altLang="en-US" sz="7200" dirty="0">
              <a:solidFill>
                <a:schemeClr val="tx1"/>
              </a:solidFill>
              <a:latin typeface="Meiryo UI" pitchFamily="50" charset="-128"/>
              <a:ea typeface="Meiryo UI" pitchFamily="50" charset="-128"/>
              <a:cs typeface="Meiryo UI" pitchFamily="50" charset="-128"/>
            </a:endParaRPr>
          </a:p>
        </p:txBody>
      </p:sp>
      <p:sp>
        <p:nvSpPr>
          <p:cNvPr id="460" name="正方形/長方形 459"/>
          <p:cNvSpPr/>
          <p:nvPr/>
        </p:nvSpPr>
        <p:spPr>
          <a:xfrm>
            <a:off x="15368289" y="3409069"/>
            <a:ext cx="14506847" cy="25796189"/>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いの移流に</a:t>
            </a:r>
          </a:p>
        </p:txBody>
      </p:sp>
      <p:sp>
        <p:nvSpPr>
          <p:cNvPr id="462" name="テキスト ボックス 461"/>
          <p:cNvSpPr txBox="1"/>
          <p:nvPr/>
        </p:nvSpPr>
        <p:spPr>
          <a:xfrm>
            <a:off x="15579318" y="5153316"/>
            <a:ext cx="14320278" cy="3170099"/>
          </a:xfrm>
          <a:prstGeom prst="rect">
            <a:avLst/>
          </a:prstGeom>
          <a:noFill/>
        </p:spPr>
        <p:txBody>
          <a:bodyPr wrap="square" lIns="91440" tIns="45720" rIns="91440" bIns="45720" rtlCol="0" anchor="t">
            <a:spAutoFit/>
          </a:bodyPr>
          <a:lstStyle/>
          <a:p>
            <a:r>
              <a:rPr lang="ja-JP" altLang="en-US" sz="3600">
                <a:latin typeface="Meiryo UI"/>
                <a:ea typeface="Meiryo UI"/>
                <a:cs typeface="Calibri"/>
              </a:rPr>
              <a:t>Wi-Fiの電磁波を減衰しやすい物質と減衰しにくい物質及び反射しやすい物質と反射しにくい物質を調べる。　　　　　　　　　　　　　　　　　　　　　　　　　　　　　　　</a:t>
            </a:r>
          </a:p>
          <a:p>
            <a:r>
              <a:rPr lang="ja-JP" altLang="en-US" sz="3600">
                <a:latin typeface="Meiryo UI" pitchFamily="50" charset="-128"/>
                <a:ea typeface="Meiryo UI" pitchFamily="50" charset="-128"/>
                <a:cs typeface="Calibri"/>
              </a:rPr>
              <a:t>　</a:t>
            </a:r>
          </a:p>
          <a:p>
            <a:endParaRPr lang="ja-JP" altLang="en-US" sz="4400" b="1">
              <a:latin typeface="Meiryo UI" pitchFamily="50" charset="-128"/>
              <a:ea typeface="Meiryo UI" pitchFamily="50" charset="-128"/>
              <a:cs typeface="Calibri"/>
            </a:endParaRPr>
          </a:p>
          <a:p>
            <a:endParaRPr lang="ja-JP" altLang="en-US" sz="4800" b="1">
              <a:latin typeface="Meiryo UI" pitchFamily="50" charset="-128"/>
              <a:ea typeface="Meiryo UI" pitchFamily="50" charset="-128"/>
              <a:cs typeface="Calibri"/>
            </a:endParaRPr>
          </a:p>
        </p:txBody>
      </p:sp>
      <p:sp>
        <p:nvSpPr>
          <p:cNvPr id="10" name="テキスト ボックス 9">
            <a:extLst>
              <a:ext uri="{FF2B5EF4-FFF2-40B4-BE49-F238E27FC236}">
                <a16:creationId xmlns:a16="http://schemas.microsoft.com/office/drawing/2014/main" id="{AB5A8538-6F85-5142-8101-0C7B4B69D80D}"/>
              </a:ext>
            </a:extLst>
          </p:cNvPr>
          <p:cNvSpPr txBox="1"/>
          <p:nvPr/>
        </p:nvSpPr>
        <p:spPr>
          <a:xfrm>
            <a:off x="620128" y="18596772"/>
            <a:ext cx="13910599" cy="4370427"/>
          </a:xfrm>
          <a:prstGeom prst="rect">
            <a:avLst/>
          </a:prstGeom>
          <a:noFill/>
        </p:spPr>
        <p:txBody>
          <a:bodyPr wrap="square" lIns="91440" tIns="45720" rIns="91440" bIns="45720" rtlCol="0" anchor="t">
            <a:spAutoFit/>
          </a:bodyPr>
          <a:lstStyle/>
          <a:p>
            <a:r>
              <a:rPr lang="ja-JP" altLang="en-US" sz="5400" b="1">
                <a:solidFill>
                  <a:schemeClr val="accent4">
                    <a:lumMod val="75000"/>
                  </a:schemeClr>
                </a:solidFill>
                <a:latin typeface="Meiryo UI"/>
                <a:ea typeface="Meiryo UI"/>
                <a:cs typeface="Meiryo UI" pitchFamily="50" charset="-128"/>
              </a:rPr>
              <a:t>・良い</a:t>
            </a:r>
            <a:r>
              <a:rPr lang="en-US" altLang="ja-JP" sz="5400" b="1">
                <a:solidFill>
                  <a:schemeClr val="accent4">
                    <a:lumMod val="75000"/>
                  </a:schemeClr>
                </a:solidFill>
                <a:latin typeface="Meiryo UI"/>
                <a:ea typeface="Meiryo UI"/>
                <a:cs typeface="Meiryo UI" pitchFamily="50" charset="-128"/>
              </a:rPr>
              <a:t>Wi-Fi</a:t>
            </a:r>
            <a:r>
              <a:rPr lang="ja-JP" altLang="en-US" sz="5400" b="1">
                <a:solidFill>
                  <a:schemeClr val="accent4">
                    <a:lumMod val="75000"/>
                  </a:schemeClr>
                </a:solidFill>
                <a:latin typeface="Meiryo UI"/>
                <a:ea typeface="Meiryo UI"/>
                <a:cs typeface="Meiryo UI" pitchFamily="50" charset="-128"/>
              </a:rPr>
              <a:t>環境の定義</a:t>
            </a:r>
            <a:r>
              <a:rPr lang="ja-JP" altLang="en-US" sz="2000" b="1">
                <a:latin typeface="Meiryo UI"/>
                <a:ea typeface="Meiryo UI"/>
                <a:cs typeface="Meiryo UI" pitchFamily="50" charset="-128"/>
              </a:rPr>
              <a:t>　</a:t>
            </a:r>
            <a:r>
              <a:rPr lang="en-US" altLang="ja-JP" sz="2000" b="1">
                <a:latin typeface="Meiryo UI"/>
                <a:ea typeface="Meiryo UI"/>
                <a:cs typeface="Meiryo UI" pitchFamily="50" charset="-128"/>
              </a:rPr>
              <a:t>(</a:t>
            </a:r>
            <a:r>
              <a:rPr lang="ja-JP" altLang="en-US" sz="2000" b="1">
                <a:latin typeface="Meiryo UI"/>
                <a:ea typeface="Meiryo UI"/>
                <a:cs typeface="Meiryo UI" pitchFamily="50" charset="-128"/>
              </a:rPr>
              <a:t>参考</a:t>
            </a:r>
            <a:r>
              <a:rPr lang="en-US" altLang="ja-JP" sz="2000" b="1">
                <a:latin typeface="Meiryo UI"/>
                <a:ea typeface="Meiryo UI"/>
                <a:cs typeface="Meiryo UI" pitchFamily="50" charset="-128"/>
              </a:rPr>
              <a:t>:https://shibarinashi-wifi.jp/media/8574/)</a:t>
            </a:r>
          </a:p>
          <a:p>
            <a:r>
              <a:rPr lang="ja-JP" altLang="en-US" sz="2000" b="1">
                <a:latin typeface="Meiryo UI"/>
                <a:ea typeface="Meiryo UI"/>
                <a:cs typeface="Meiryo UI" pitchFamily="50" charset="-128"/>
              </a:rPr>
              <a:t>　　</a:t>
            </a:r>
            <a:r>
              <a:rPr lang="ja-JP" altLang="en-US" sz="3600">
                <a:latin typeface="Meiryo UI"/>
                <a:ea typeface="Meiryo UI"/>
                <a:cs typeface="Meiryo UI" pitchFamily="50" charset="-128"/>
              </a:rPr>
              <a:t>電波強度は絶対値が</a:t>
            </a:r>
            <a:r>
              <a:rPr lang="en-US" altLang="ja-JP" sz="3600">
                <a:latin typeface="Meiryo UI"/>
                <a:ea typeface="Meiryo UI"/>
                <a:cs typeface="Meiryo UI" pitchFamily="50" charset="-128"/>
              </a:rPr>
              <a:t>60dbm</a:t>
            </a:r>
            <a:r>
              <a:rPr lang="ja-JP" altLang="en-US" sz="3600">
                <a:latin typeface="Meiryo UI"/>
                <a:ea typeface="Meiryo UI"/>
                <a:cs typeface="Meiryo UI" pitchFamily="50" charset="-128"/>
              </a:rPr>
              <a:t>以下</a:t>
            </a:r>
            <a:endParaRPr lang="en-US" altLang="ja-JP" sz="3600">
              <a:latin typeface="Meiryo UI"/>
              <a:ea typeface="Meiryo UI"/>
              <a:cs typeface="Meiryo UI" pitchFamily="50" charset="-128"/>
            </a:endParaRPr>
          </a:p>
          <a:p>
            <a:r>
              <a:rPr lang="ja-JP" altLang="en-US" sz="3600">
                <a:latin typeface="Meiryo UI"/>
                <a:ea typeface="Meiryo UI"/>
                <a:cs typeface="Meiryo UI" pitchFamily="50" charset="-128"/>
              </a:rPr>
              <a:t>　通信速度の</a:t>
            </a:r>
            <a:r>
              <a:rPr lang="en-US" altLang="ja-JP" sz="3600">
                <a:latin typeface="Meiryo UI"/>
                <a:ea typeface="Meiryo UI"/>
                <a:cs typeface="Meiryo UI" pitchFamily="50" charset="-128"/>
              </a:rPr>
              <a:t>up</a:t>
            </a:r>
            <a:r>
              <a:rPr lang="ja-JP" altLang="en-US" sz="3600">
                <a:latin typeface="Meiryo UI"/>
                <a:ea typeface="Meiryo UI"/>
                <a:cs typeface="Meiryo UI" pitchFamily="50" charset="-128"/>
              </a:rPr>
              <a:t>は</a:t>
            </a:r>
            <a:r>
              <a:rPr lang="en-US" altLang="ja-JP" sz="3600">
                <a:latin typeface="Meiryo UI"/>
                <a:ea typeface="Meiryo UI"/>
                <a:cs typeface="Meiryo UI" pitchFamily="50" charset="-128"/>
              </a:rPr>
              <a:t>25Mbps</a:t>
            </a:r>
            <a:r>
              <a:rPr lang="ja-JP" altLang="en-US" sz="3600">
                <a:latin typeface="Meiryo UI"/>
                <a:ea typeface="Meiryo UI"/>
                <a:cs typeface="Meiryo UI" pitchFamily="50" charset="-128"/>
              </a:rPr>
              <a:t>以上　　</a:t>
            </a:r>
            <a:endParaRPr lang="en-US" altLang="ja-JP" sz="3600">
              <a:latin typeface="Meiryo UI"/>
              <a:ea typeface="Meiryo UI"/>
              <a:cs typeface="Meiryo UI" pitchFamily="50" charset="-128"/>
            </a:endParaRPr>
          </a:p>
          <a:p>
            <a:r>
              <a:rPr lang="ja-JP" altLang="en-US" sz="3600">
                <a:latin typeface="Meiryo UI"/>
                <a:ea typeface="Meiryo UI"/>
                <a:cs typeface="Meiryo UI" pitchFamily="50" charset="-128"/>
              </a:rPr>
              <a:t>　通信速度の</a:t>
            </a:r>
            <a:r>
              <a:rPr lang="en-US" altLang="ja-JP" sz="3600">
                <a:latin typeface="Meiryo UI"/>
                <a:ea typeface="Meiryo UI"/>
                <a:cs typeface="Meiryo UI" pitchFamily="50" charset="-128"/>
              </a:rPr>
              <a:t>down</a:t>
            </a:r>
            <a:r>
              <a:rPr lang="ja-JP" altLang="en-US" sz="3600">
                <a:latin typeface="Meiryo UI"/>
                <a:ea typeface="Meiryo UI"/>
                <a:cs typeface="Meiryo UI" pitchFamily="50" charset="-128"/>
              </a:rPr>
              <a:t>は</a:t>
            </a:r>
            <a:r>
              <a:rPr lang="en-US" altLang="ja-JP" sz="3600">
                <a:latin typeface="Meiryo UI"/>
                <a:ea typeface="Meiryo UI"/>
                <a:cs typeface="Meiryo UI" pitchFamily="50" charset="-128"/>
              </a:rPr>
              <a:t>25Mbps</a:t>
            </a:r>
            <a:r>
              <a:rPr lang="ja-JP" altLang="en-US" sz="3600">
                <a:latin typeface="Meiryo UI"/>
                <a:ea typeface="Meiryo UI"/>
                <a:cs typeface="Meiryo UI" pitchFamily="50" charset="-128"/>
              </a:rPr>
              <a:t>以上</a:t>
            </a:r>
          </a:p>
          <a:p>
            <a:r>
              <a:rPr lang="ja-JP" altLang="en-US" sz="3600">
                <a:latin typeface="Meiryo UI"/>
                <a:ea typeface="Meiryo UI"/>
                <a:cs typeface="Meiryo UI" pitchFamily="50" charset="-128"/>
              </a:rPr>
              <a:t>　</a:t>
            </a:r>
            <a:r>
              <a:rPr lang="en-US" altLang="ja-JP" sz="3600">
                <a:latin typeface="Meiryo UI"/>
                <a:ea typeface="Meiryo UI"/>
                <a:cs typeface="Meiryo UI" pitchFamily="50" charset="-128"/>
              </a:rPr>
              <a:t>ping</a:t>
            </a:r>
            <a:r>
              <a:rPr lang="ja-JP" altLang="en-US" sz="3600">
                <a:latin typeface="Meiryo UI"/>
                <a:ea typeface="Meiryo UI"/>
                <a:cs typeface="Meiryo UI" pitchFamily="50" charset="-128"/>
              </a:rPr>
              <a:t>値は</a:t>
            </a:r>
            <a:r>
              <a:rPr lang="en-US" altLang="ja-JP" sz="3600">
                <a:latin typeface="Meiryo UI"/>
                <a:ea typeface="Meiryo UI"/>
                <a:cs typeface="Meiryo UI" pitchFamily="50" charset="-128"/>
              </a:rPr>
              <a:t>35ms</a:t>
            </a:r>
            <a:r>
              <a:rPr lang="ja-JP" altLang="en-US" sz="3600">
                <a:latin typeface="Meiryo UI"/>
                <a:ea typeface="Meiryo UI"/>
                <a:cs typeface="Meiryo UI" pitchFamily="50" charset="-128"/>
              </a:rPr>
              <a:t>以下　　　</a:t>
            </a:r>
          </a:p>
          <a:p>
            <a:endParaRPr lang="ja-JP" altLang="en-US" sz="3200">
              <a:latin typeface="Meiryo UI" pitchFamily="50" charset="-128"/>
              <a:ea typeface="Meiryo UI" pitchFamily="50" charset="-128"/>
              <a:cs typeface="Meiryo UI" pitchFamily="50" charset="-128"/>
            </a:endParaRPr>
          </a:p>
          <a:p>
            <a:endParaRPr lang="ja-JP" altLang="en-US" sz="4800" b="1">
              <a:latin typeface="Meiryo UI" pitchFamily="50" charset="-128"/>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0DB8F735-514D-D841-8468-516E654A220D}"/>
              </a:ext>
            </a:extLst>
          </p:cNvPr>
          <p:cNvSpPr txBox="1"/>
          <p:nvPr/>
        </p:nvSpPr>
        <p:spPr>
          <a:xfrm>
            <a:off x="945034" y="21544858"/>
            <a:ext cx="14330706" cy="1354217"/>
          </a:xfrm>
          <a:prstGeom prst="rect">
            <a:avLst/>
          </a:prstGeom>
          <a:noFill/>
        </p:spPr>
        <p:txBody>
          <a:bodyPr wrap="square" lIns="91440" tIns="45720" rIns="91440" bIns="45720" rtlCol="0" anchor="t">
            <a:spAutoFit/>
          </a:bodyPr>
          <a:lstStyle/>
          <a:p>
            <a:endParaRPr lang="ja-JP" altLang="en-US" sz="1000" b="1">
              <a:latin typeface="Meiryo UI" pitchFamily="50" charset="-128"/>
              <a:ea typeface="Meiryo UI" pitchFamily="50" charset="-128"/>
              <a:cs typeface="Meiryo UI" pitchFamily="50" charset="-128"/>
            </a:endParaRPr>
          </a:p>
          <a:p>
            <a:r>
              <a:rPr lang="ja-JP" altLang="en-US" sz="2800" b="1">
                <a:latin typeface="Meiryo UI"/>
                <a:ea typeface="Meiryo UI"/>
                <a:cs typeface="Meiryo UI" pitchFamily="50" charset="-128"/>
              </a:rPr>
              <a:t>・</a:t>
            </a:r>
            <a:r>
              <a:rPr lang="ja-JP" altLang="en-US" sz="3600" b="1">
                <a:solidFill>
                  <a:schemeClr val="accent4">
                    <a:lumMod val="75000"/>
                  </a:schemeClr>
                </a:solidFill>
                <a:latin typeface="Meiryo UI"/>
                <a:ea typeface="Meiryo UI"/>
                <a:cs typeface="Meiryo UI" pitchFamily="50" charset="-128"/>
              </a:rPr>
              <a:t>予備実験</a:t>
            </a:r>
            <a:r>
              <a:rPr lang="ja-JP" altLang="en-US" sz="3600">
                <a:latin typeface="Meiryo UI"/>
                <a:ea typeface="Meiryo UI"/>
                <a:cs typeface="Meiryo UI" pitchFamily="50" charset="-128"/>
              </a:rPr>
              <a:t>の結果、「限界突破</a:t>
            </a:r>
            <a:r>
              <a:rPr lang="en-US" altLang="ja-JP" sz="3600">
                <a:latin typeface="Meiryo UI"/>
                <a:ea typeface="Meiryo UI"/>
                <a:cs typeface="Meiryo UI" pitchFamily="50" charset="-128"/>
              </a:rPr>
              <a:t>Wi-Fi</a:t>
            </a:r>
            <a:r>
              <a:rPr lang="ja-JP" altLang="en-US" sz="3600">
                <a:latin typeface="Meiryo UI"/>
                <a:ea typeface="Meiryo UI"/>
                <a:cs typeface="Meiryo UI" pitchFamily="50" charset="-128"/>
              </a:rPr>
              <a:t>」は屋外</a:t>
            </a:r>
            <a:r>
              <a:rPr lang="en-US" altLang="ja-JP" sz="3600">
                <a:latin typeface="Meiryo UI"/>
                <a:ea typeface="Meiryo UI"/>
                <a:cs typeface="Meiryo UI" pitchFamily="50" charset="-128"/>
              </a:rPr>
              <a:t>(</a:t>
            </a:r>
            <a:r>
              <a:rPr lang="ja-JP" altLang="en-US" sz="3600">
                <a:latin typeface="Meiryo UI"/>
                <a:ea typeface="Meiryo UI"/>
                <a:cs typeface="Meiryo UI" pitchFamily="50" charset="-128"/>
              </a:rPr>
              <a:t>電波を妨げるものが無い状況</a:t>
            </a:r>
            <a:r>
              <a:rPr lang="en-US" altLang="ja-JP" sz="3600">
                <a:latin typeface="Meiryo UI"/>
                <a:ea typeface="Meiryo UI"/>
                <a:cs typeface="Meiryo UI" pitchFamily="50" charset="-128"/>
              </a:rPr>
              <a:t>)</a:t>
            </a:r>
            <a:r>
              <a:rPr lang="ja-JP" altLang="en-US" sz="3600">
                <a:latin typeface="Meiryo UI"/>
                <a:ea typeface="Meiryo UI"/>
                <a:cs typeface="Meiryo UI" pitchFamily="50" charset="-128"/>
              </a:rPr>
              <a:t>では、</a:t>
            </a:r>
            <a:r>
              <a:rPr lang="ja-JP" altLang="en-US" sz="3600">
                <a:solidFill>
                  <a:srgbClr val="FF0000"/>
                </a:solidFill>
                <a:latin typeface="Meiryo UI"/>
                <a:ea typeface="Meiryo UI"/>
                <a:cs typeface="Meiryo UI" pitchFamily="50" charset="-128"/>
              </a:rPr>
              <a:t>約</a:t>
            </a:r>
            <a:r>
              <a:rPr lang="en-US" altLang="ja-JP" sz="3600">
                <a:solidFill>
                  <a:srgbClr val="FF0000"/>
                </a:solidFill>
                <a:latin typeface="Meiryo UI"/>
                <a:ea typeface="Meiryo UI"/>
                <a:cs typeface="Meiryo UI" pitchFamily="50" charset="-128"/>
              </a:rPr>
              <a:t>130m</a:t>
            </a:r>
            <a:r>
              <a:rPr lang="ja-JP" altLang="en-US" sz="3600">
                <a:latin typeface="Meiryo UI"/>
                <a:ea typeface="Meiryo UI"/>
                <a:cs typeface="Meiryo UI" pitchFamily="50" charset="-128"/>
              </a:rPr>
              <a:t>の地点まで</a:t>
            </a:r>
            <a:r>
              <a:rPr lang="en-US" altLang="ja-JP" sz="3600">
                <a:latin typeface="Meiryo UI"/>
                <a:ea typeface="Meiryo UI"/>
                <a:cs typeface="Meiryo UI" pitchFamily="50" charset="-128"/>
              </a:rPr>
              <a:t>Wi-Fi</a:t>
            </a:r>
            <a:r>
              <a:rPr lang="ja-JP" altLang="en-US" sz="3600">
                <a:latin typeface="Meiryo UI"/>
                <a:ea typeface="Meiryo UI"/>
                <a:cs typeface="Meiryo UI" pitchFamily="50" charset="-128"/>
              </a:rPr>
              <a:t>が届くことが分かった</a:t>
            </a:r>
          </a:p>
        </p:txBody>
      </p:sp>
      <p:sp>
        <p:nvSpPr>
          <p:cNvPr id="6" name="テキスト ボックス 5">
            <a:extLst>
              <a:ext uri="{FF2B5EF4-FFF2-40B4-BE49-F238E27FC236}">
                <a16:creationId xmlns:a16="http://schemas.microsoft.com/office/drawing/2014/main" id="{82420686-C4A6-5541-997C-7DDDE2226D45}"/>
              </a:ext>
            </a:extLst>
          </p:cNvPr>
          <p:cNvSpPr txBox="1"/>
          <p:nvPr/>
        </p:nvSpPr>
        <p:spPr>
          <a:xfrm>
            <a:off x="609829" y="6756493"/>
            <a:ext cx="14350833" cy="7448193"/>
          </a:xfrm>
          <a:prstGeom prst="rect">
            <a:avLst/>
          </a:prstGeom>
          <a:noFill/>
        </p:spPr>
        <p:txBody>
          <a:bodyPr wrap="square" lIns="91440" tIns="45720" rIns="91440" bIns="45720" rtlCol="0" anchor="t">
            <a:spAutoFit/>
          </a:bodyPr>
          <a:ls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a:lstStyle>
          <a:p>
            <a:r>
              <a:rPr lang="ja-JP" altLang="en-US" sz="5400" b="1">
                <a:solidFill>
                  <a:schemeClr val="accent4">
                    <a:lumMod val="75000"/>
                  </a:schemeClr>
                </a:solidFill>
                <a:latin typeface="Meiryo UI"/>
                <a:ea typeface="Meiryo UI"/>
                <a:cs typeface="Meiryo UI" pitchFamily="50" charset="-128"/>
              </a:rPr>
              <a:t>・先行事例</a:t>
            </a:r>
            <a:endParaRPr lang="ja-JP" altLang="en-US" sz="5400" b="1">
              <a:solidFill>
                <a:schemeClr val="accent4">
                  <a:lumMod val="75000"/>
                </a:schemeClr>
              </a:solidFill>
              <a:latin typeface="Meiryo UI" pitchFamily="50" charset="-128"/>
              <a:ea typeface="Meiryo UI" pitchFamily="50" charset="-128"/>
              <a:cs typeface="Meiryo UI" pitchFamily="50" charset="-128"/>
            </a:endParaRPr>
          </a:p>
          <a:p>
            <a:r>
              <a:rPr lang="ja-JP" altLang="en-US" sz="3600">
                <a:latin typeface="Meiryo UI"/>
                <a:ea typeface="Meiryo UI"/>
                <a:cs typeface="Meiryo UI" pitchFamily="50" charset="-128"/>
              </a:rPr>
              <a:t>　・Wi-Fiの通信環境は、電波強度や通信速度、</a:t>
            </a:r>
            <a:r>
              <a:rPr lang="en-US" altLang="ja-JP" sz="3600">
                <a:latin typeface="Meiryo UI"/>
                <a:ea typeface="Meiryo UI"/>
                <a:cs typeface="Meiryo UI" pitchFamily="50" charset="-128"/>
              </a:rPr>
              <a:t>ping</a:t>
            </a:r>
            <a:r>
              <a:rPr lang="ja-JP" altLang="en-US" sz="3600">
                <a:latin typeface="Meiryo UI"/>
                <a:ea typeface="Meiryo UI"/>
                <a:cs typeface="Meiryo UI" pitchFamily="50" charset="-128"/>
              </a:rPr>
              <a:t>値が関係している。</a:t>
            </a:r>
          </a:p>
          <a:p>
            <a:r>
              <a:rPr lang="ja-JP" altLang="en-US" sz="3600">
                <a:latin typeface="Meiryo UI"/>
                <a:ea typeface="Meiryo UI"/>
                <a:cs typeface="Meiryo UI" pitchFamily="50" charset="-128"/>
              </a:rPr>
              <a:t>　・アルミホイルは電磁波を反射するため、ルーターの近くにアルミホイルを置くと、　</a:t>
            </a:r>
            <a:endParaRPr lang="en-US" altLang="ja-JP" sz="3600">
              <a:latin typeface="Meiryo UI"/>
              <a:ea typeface="Meiryo UI"/>
              <a:cs typeface="Meiryo UI" pitchFamily="50" charset="-128"/>
            </a:endParaRPr>
          </a:p>
          <a:p>
            <a:r>
              <a:rPr lang="ja-JP" altLang="en-US" sz="3600">
                <a:latin typeface="Meiryo UI"/>
                <a:ea typeface="Meiryo UI"/>
                <a:cs typeface="Meiryo UI" pitchFamily="50" charset="-128"/>
              </a:rPr>
              <a:t>　　通信環境が良くなる。</a:t>
            </a:r>
          </a:p>
          <a:p>
            <a:endParaRPr lang="ja-JP" altLang="en-US" sz="3600">
              <a:latin typeface="Meiryo UI"/>
              <a:ea typeface="Meiryo UI"/>
            </a:endParaRPr>
          </a:p>
          <a:p>
            <a:r>
              <a:rPr lang="ja-JP" altLang="en-US" sz="3600">
                <a:latin typeface="Meiryo UI" pitchFamily="50" charset="-128"/>
                <a:ea typeface="Meiryo UI" pitchFamily="50" charset="-128"/>
                <a:cs typeface="Meiryo UI" pitchFamily="50" charset="-128"/>
              </a:rPr>
              <a:t>　・</a:t>
            </a:r>
            <a:r>
              <a:rPr lang="ja-JP" altLang="en-US" sz="3600">
                <a:solidFill>
                  <a:srgbClr val="FF0000"/>
                </a:solidFill>
                <a:latin typeface="Meiryo UI" pitchFamily="50" charset="-128"/>
                <a:ea typeface="Meiryo UI" pitchFamily="50" charset="-128"/>
                <a:cs typeface="Meiryo UI" pitchFamily="50" charset="-128"/>
              </a:rPr>
              <a:t>電波強度［</a:t>
            </a:r>
            <a:r>
              <a:rPr lang="en-US" altLang="ja-JP" sz="3600" err="1">
                <a:solidFill>
                  <a:srgbClr val="FF0000"/>
                </a:solidFill>
                <a:latin typeface="Meiryo UI" pitchFamily="50" charset="-128"/>
                <a:ea typeface="Meiryo UI" pitchFamily="50" charset="-128"/>
                <a:cs typeface="Meiryo UI" pitchFamily="50" charset="-128"/>
              </a:rPr>
              <a:t>dbm</a:t>
            </a:r>
            <a:r>
              <a:rPr lang="ja-JP" altLang="en-US" sz="3600">
                <a:solidFill>
                  <a:srgbClr val="FF0000"/>
                </a:solidFill>
                <a:latin typeface="Meiryo UI" pitchFamily="50" charset="-128"/>
                <a:ea typeface="Meiryo UI" pitchFamily="50" charset="-128"/>
                <a:cs typeface="Meiryo UI" pitchFamily="50" charset="-128"/>
              </a:rPr>
              <a:t>］</a:t>
            </a:r>
            <a:r>
              <a:rPr lang="ja-JP" altLang="en-US" sz="3600">
                <a:latin typeface="Meiryo UI" pitchFamily="50" charset="-128"/>
                <a:ea typeface="Meiryo UI" pitchFamily="50" charset="-128"/>
                <a:cs typeface="Meiryo UI" pitchFamily="50" charset="-128"/>
              </a:rPr>
              <a:t>→端末がどれくらいの強度で電波を受信したかを示す　　　　　　　</a:t>
            </a:r>
            <a:endParaRPr lang="en-US" altLang="ja-JP" sz="3600">
              <a:latin typeface="Meiryo UI" pitchFamily="50" charset="-128"/>
              <a:ea typeface="Meiryo UI" pitchFamily="50" charset="-128"/>
              <a:cs typeface="Meiryo UI" pitchFamily="50" charset="-128"/>
            </a:endParaRPr>
          </a:p>
          <a:p>
            <a:r>
              <a:rPr lang="ja-JP" altLang="en-US" sz="3600">
                <a:latin typeface="Meiryo UI" pitchFamily="50" charset="-128"/>
                <a:ea typeface="Meiryo UI" pitchFamily="50" charset="-128"/>
                <a:cs typeface="Meiryo UI" pitchFamily="50" charset="-128"/>
              </a:rPr>
              <a:t>　　　　　　　　　　　　　　　　もの</a:t>
            </a:r>
          </a:p>
          <a:p>
            <a:r>
              <a:rPr lang="ja-JP" altLang="en-US" sz="3600">
                <a:latin typeface="Meiryo UI"/>
                <a:ea typeface="Meiryo UI"/>
                <a:cs typeface="Meiryo UI" pitchFamily="50" charset="-128"/>
              </a:rPr>
              <a:t>　・</a:t>
            </a:r>
            <a:r>
              <a:rPr lang="ja-JP" altLang="en-US" sz="3600">
                <a:solidFill>
                  <a:srgbClr val="FF0000"/>
                </a:solidFill>
                <a:latin typeface="Meiryo UI"/>
                <a:ea typeface="Meiryo UI"/>
                <a:cs typeface="Meiryo UI" pitchFamily="50" charset="-128"/>
              </a:rPr>
              <a:t>通信速度［</a:t>
            </a:r>
            <a:r>
              <a:rPr lang="en-US" altLang="ja-JP" sz="3600">
                <a:solidFill>
                  <a:srgbClr val="FF0000"/>
                </a:solidFill>
                <a:latin typeface="Meiryo UI"/>
                <a:ea typeface="Meiryo UI"/>
                <a:cs typeface="Meiryo UI" pitchFamily="50" charset="-128"/>
              </a:rPr>
              <a:t>bps</a:t>
            </a:r>
            <a:r>
              <a:rPr lang="ja-JP" altLang="en-US" sz="3600">
                <a:solidFill>
                  <a:srgbClr val="FF0000"/>
                </a:solidFill>
                <a:latin typeface="Meiryo UI"/>
                <a:ea typeface="Meiryo UI"/>
                <a:cs typeface="Meiryo UI" pitchFamily="50" charset="-128"/>
              </a:rPr>
              <a:t>］</a:t>
            </a:r>
            <a:r>
              <a:rPr lang="ja-JP" altLang="en-US" sz="3600">
                <a:latin typeface="Meiryo UI"/>
                <a:ea typeface="Meiryo UI"/>
                <a:cs typeface="Meiryo UI" pitchFamily="50" charset="-128"/>
              </a:rPr>
              <a:t>→</a:t>
            </a:r>
            <a:r>
              <a:rPr lang="en-US" altLang="ja-JP" sz="3600">
                <a:latin typeface="Meiryo UI"/>
                <a:ea typeface="Meiryo UI"/>
                <a:cs typeface="Meiryo UI" pitchFamily="50" charset="-128"/>
              </a:rPr>
              <a:t>1</a:t>
            </a:r>
            <a:r>
              <a:rPr lang="ja-JP" altLang="en-US" sz="3600">
                <a:latin typeface="Meiryo UI"/>
                <a:ea typeface="Meiryo UI"/>
                <a:cs typeface="Meiryo UI" pitchFamily="50" charset="-128"/>
              </a:rPr>
              <a:t>秒間に送ったり</a:t>
            </a:r>
            <a:r>
              <a:rPr lang="en-US" altLang="ja-JP" sz="3600">
                <a:latin typeface="Meiryo UI"/>
                <a:ea typeface="Meiryo UI"/>
                <a:cs typeface="Meiryo UI" pitchFamily="50" charset="-128"/>
              </a:rPr>
              <a:t>(up)</a:t>
            </a:r>
            <a:r>
              <a:rPr lang="ja-JP" altLang="en-US" sz="3600">
                <a:latin typeface="Meiryo UI"/>
                <a:ea typeface="Meiryo UI"/>
                <a:cs typeface="Meiryo UI" pitchFamily="50" charset="-128"/>
              </a:rPr>
              <a:t>受信したり</a:t>
            </a:r>
            <a:r>
              <a:rPr lang="en-US" altLang="ja-JP" sz="3600">
                <a:latin typeface="Meiryo UI"/>
                <a:ea typeface="Meiryo UI"/>
                <a:cs typeface="Meiryo UI" pitchFamily="50" charset="-128"/>
              </a:rPr>
              <a:t>(down)</a:t>
            </a:r>
            <a:r>
              <a:rPr lang="ja-JP" altLang="en-US" sz="3600">
                <a:latin typeface="Meiryo UI"/>
                <a:ea typeface="Meiryo UI"/>
                <a:cs typeface="Meiryo UI" pitchFamily="50" charset="-128"/>
              </a:rPr>
              <a:t>することので</a:t>
            </a:r>
            <a:endParaRPr lang="en-US" altLang="ja-JP" sz="3600">
              <a:latin typeface="Meiryo UI"/>
              <a:ea typeface="Meiryo UI"/>
              <a:cs typeface="Meiryo UI" pitchFamily="50" charset="-128"/>
            </a:endParaRPr>
          </a:p>
          <a:p>
            <a:r>
              <a:rPr lang="ja-JP" altLang="en-US" sz="3600">
                <a:latin typeface="Meiryo UI"/>
                <a:ea typeface="Meiryo UI"/>
                <a:cs typeface="Meiryo UI" pitchFamily="50" charset="-128"/>
              </a:rPr>
              <a:t>　　　　　　　　　　　　　　　きる情報量のこと</a:t>
            </a:r>
            <a:endParaRPr lang="ja-JP" sz="3600">
              <a:ea typeface="ＭＳ Ｐゴシック"/>
              <a:cs typeface="Calibri"/>
            </a:endParaRPr>
          </a:p>
          <a:p>
            <a:r>
              <a:rPr lang="ja-JP" altLang="en-US" sz="3600">
                <a:latin typeface="Meiryo UI"/>
                <a:ea typeface="Meiryo UI"/>
                <a:cs typeface="Meiryo UI" pitchFamily="50" charset="-128"/>
              </a:rPr>
              <a:t>　・</a:t>
            </a:r>
            <a:r>
              <a:rPr lang="en-US" altLang="ja-JP" sz="3600">
                <a:solidFill>
                  <a:srgbClr val="FF0000"/>
                </a:solidFill>
                <a:latin typeface="Meiryo UI"/>
                <a:ea typeface="Meiryo UI"/>
                <a:cs typeface="Meiryo UI" pitchFamily="50" charset="-128"/>
              </a:rPr>
              <a:t>ping</a:t>
            </a:r>
            <a:r>
              <a:rPr lang="ja-JP" altLang="en-US" sz="3600">
                <a:solidFill>
                  <a:srgbClr val="FF0000"/>
                </a:solidFill>
                <a:latin typeface="Meiryo UI"/>
                <a:ea typeface="Meiryo UI"/>
                <a:cs typeface="Meiryo UI" pitchFamily="50" charset="-128"/>
              </a:rPr>
              <a:t>値［</a:t>
            </a:r>
            <a:r>
              <a:rPr lang="en-US" altLang="ja-JP" sz="3600">
                <a:solidFill>
                  <a:srgbClr val="FF0000"/>
                </a:solidFill>
                <a:latin typeface="Meiryo UI"/>
                <a:ea typeface="Meiryo UI"/>
                <a:cs typeface="Meiryo UI" pitchFamily="50" charset="-128"/>
              </a:rPr>
              <a:t>ms</a:t>
            </a:r>
            <a:r>
              <a:rPr lang="ja-JP" altLang="en-US" sz="3600">
                <a:solidFill>
                  <a:srgbClr val="FF0000"/>
                </a:solidFill>
                <a:latin typeface="Meiryo UI"/>
                <a:ea typeface="Meiryo UI"/>
                <a:cs typeface="Meiryo UI" pitchFamily="50" charset="-128"/>
              </a:rPr>
              <a:t>］</a:t>
            </a:r>
            <a:r>
              <a:rPr lang="ja-JP" altLang="en-US" sz="3600">
                <a:latin typeface="Meiryo UI"/>
                <a:ea typeface="Meiryo UI"/>
                <a:cs typeface="Meiryo UI" pitchFamily="50" charset="-128"/>
              </a:rPr>
              <a:t>→応答速度のことで通信にかかる時間を示したもの</a:t>
            </a:r>
          </a:p>
          <a:p>
            <a:r>
              <a:rPr lang="ja-JP" altLang="en-US" sz="3600">
                <a:latin typeface="Meiryo UI"/>
                <a:ea typeface="Meiryo UI"/>
                <a:cs typeface="Meiryo UI" pitchFamily="50" charset="-128"/>
              </a:rPr>
              <a:t>　</a:t>
            </a:r>
          </a:p>
          <a:p>
            <a:endParaRPr lang="ja-JP" altLang="en-US" sz="3600">
              <a:latin typeface="Meiryo UI" pitchFamily="50" charset="-128"/>
              <a:ea typeface="Meiryo UI" pitchFamily="50" charset="-128"/>
              <a:cs typeface="Meiryo UI" pitchFamily="50" charset="-128"/>
            </a:endParaRPr>
          </a:p>
          <a:p>
            <a:endParaRPr lang="ja-JP" altLang="en-US" sz="2800" b="1">
              <a:latin typeface="Meiryo UI" pitchFamily="50" charset="-128"/>
              <a:ea typeface="Meiryo UI" pitchFamily="50" charset="-128"/>
              <a:cs typeface="Meiryo UI" pitchFamily="50" charset="-128"/>
            </a:endParaRPr>
          </a:p>
        </p:txBody>
      </p:sp>
      <p:pic>
        <p:nvPicPr>
          <p:cNvPr id="11" name="Picture 13">
            <a:extLst>
              <a:ext uri="{FF2B5EF4-FFF2-40B4-BE49-F238E27FC236}">
                <a16:creationId xmlns:a16="http://schemas.microsoft.com/office/drawing/2014/main" id="{BADFA6F3-1457-690A-F449-3B685085B9CE}"/>
              </a:ext>
            </a:extLst>
          </p:cNvPr>
          <p:cNvPicPr>
            <a:picLocks noChangeAspect="1"/>
          </p:cNvPicPr>
          <p:nvPr/>
        </p:nvPicPr>
        <p:blipFill>
          <a:blip r:embed="rId3"/>
          <a:stretch>
            <a:fillRect/>
          </a:stretch>
        </p:blipFill>
        <p:spPr>
          <a:xfrm>
            <a:off x="25372643" y="14322844"/>
            <a:ext cx="4448241" cy="4339005"/>
          </a:xfrm>
          <a:prstGeom prst="rect">
            <a:avLst/>
          </a:prstGeom>
        </p:spPr>
      </p:pic>
      <p:sp>
        <p:nvSpPr>
          <p:cNvPr id="14" name="TextBox 13">
            <a:extLst>
              <a:ext uri="{FF2B5EF4-FFF2-40B4-BE49-F238E27FC236}">
                <a16:creationId xmlns:a16="http://schemas.microsoft.com/office/drawing/2014/main" id="{51825ACF-011E-2E8B-4268-4F54B3234710}"/>
              </a:ext>
            </a:extLst>
          </p:cNvPr>
          <p:cNvSpPr txBox="1"/>
          <p:nvPr/>
        </p:nvSpPr>
        <p:spPr>
          <a:xfrm>
            <a:off x="15498396" y="10448066"/>
            <a:ext cx="10407439"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2800" b="1">
              <a:latin typeface="Meiryo UI"/>
              <a:ea typeface="Meiryo UI"/>
              <a:cs typeface="Calibri"/>
            </a:endParaRPr>
          </a:p>
          <a:p>
            <a:endParaRPr lang="en-US" altLang="ja-JP" sz="2800">
              <a:ea typeface="+mn-lt"/>
              <a:cs typeface="+mn-lt"/>
            </a:endParaRPr>
          </a:p>
          <a:p>
            <a:endParaRPr lang="ja-JP" altLang="en-US" sz="3600">
              <a:latin typeface="Meiryo UI"/>
              <a:ea typeface="Meiryo UI"/>
              <a:cs typeface="+mn-lt"/>
            </a:endParaRPr>
          </a:p>
          <a:p>
            <a:endParaRPr lang="ja-JP" altLang="en-US" sz="3600">
              <a:latin typeface="Meiryo UI"/>
              <a:ea typeface="Meiryo UI"/>
              <a:cs typeface="Calibri"/>
            </a:endParaRPr>
          </a:p>
          <a:p>
            <a:r>
              <a:rPr lang="ja-JP" altLang="en-US" sz="3600">
                <a:latin typeface="Meiryo UI"/>
                <a:ea typeface="Meiryo UI"/>
                <a:cs typeface="Calibri"/>
              </a:rPr>
              <a:t>１．①～⑤（ルーターの側面から３０cm）の場所で電波強度を測定</a:t>
            </a:r>
            <a:endParaRPr lang="ja-JP" sz="3600">
              <a:latin typeface="Calibri"/>
              <a:ea typeface="ＭＳ Ｐゴシック"/>
              <a:cs typeface="Calibri"/>
            </a:endParaRPr>
          </a:p>
          <a:p>
            <a:r>
              <a:rPr lang="ja-JP" altLang="en-US" sz="3600">
                <a:latin typeface="Meiryo UI"/>
                <a:ea typeface="Meiryo UI"/>
                <a:cs typeface="Calibri"/>
              </a:rPr>
              <a:t>２．各場所で３回ずつ測定</a:t>
            </a:r>
          </a:p>
          <a:p>
            <a:r>
              <a:rPr lang="ja-JP" altLang="en-US" sz="3600">
                <a:latin typeface="Meiryo UI"/>
                <a:ea typeface="Meiryo UI"/>
                <a:cs typeface="Calibri"/>
              </a:rPr>
              <a:t>３．平均を出す</a:t>
            </a:r>
          </a:p>
          <a:p>
            <a:r>
              <a:rPr lang="ja-JP" altLang="en-US" sz="3600">
                <a:latin typeface="Meiryo UI"/>
                <a:ea typeface="Meiryo UI"/>
                <a:cs typeface="Calibri"/>
              </a:rPr>
              <a:t>４．何もない状態、それぞれの立方体に囲まれた状態で１～３を繰り返す。</a:t>
            </a:r>
          </a:p>
          <a:p>
            <a:r>
              <a:rPr lang="ja-JP" altLang="en-US" sz="2800" b="1">
                <a:latin typeface="Meiryo UI"/>
                <a:ea typeface="Meiryo UI"/>
                <a:cs typeface="Calibri"/>
              </a:rPr>
              <a:t>　</a:t>
            </a:r>
          </a:p>
          <a:p>
            <a:endParaRPr lang="ja-JP" altLang="en-US" sz="2800" b="1">
              <a:latin typeface="Meiryo UI"/>
              <a:ea typeface="Meiryo UI"/>
              <a:cs typeface="Calibri"/>
            </a:endParaRPr>
          </a:p>
        </p:txBody>
      </p:sp>
      <p:pic>
        <p:nvPicPr>
          <p:cNvPr id="3" name="Picture 10">
            <a:extLst>
              <a:ext uri="{FF2B5EF4-FFF2-40B4-BE49-F238E27FC236}">
                <a16:creationId xmlns:a16="http://schemas.microsoft.com/office/drawing/2014/main" id="{20831AE7-A504-A4CD-0DDF-1154B19D2A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H="1" flipV="1">
            <a:off x="25779324" y="10697115"/>
            <a:ext cx="4041560" cy="3052012"/>
          </a:xfrm>
          <a:prstGeom prst="rect">
            <a:avLst/>
          </a:prstGeom>
        </p:spPr>
      </p:pic>
      <p:sp>
        <p:nvSpPr>
          <p:cNvPr id="15" name="TextBox 14">
            <a:extLst>
              <a:ext uri="{FF2B5EF4-FFF2-40B4-BE49-F238E27FC236}">
                <a16:creationId xmlns:a16="http://schemas.microsoft.com/office/drawing/2014/main" id="{556A1A9D-4EEA-8E5F-2482-7B7EEBE7123E}"/>
              </a:ext>
            </a:extLst>
          </p:cNvPr>
          <p:cNvSpPr txBox="1"/>
          <p:nvPr/>
        </p:nvSpPr>
        <p:spPr>
          <a:xfrm>
            <a:off x="15620947" y="18680250"/>
            <a:ext cx="1452034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3600">
                <a:latin typeface="Meiryo UI"/>
                <a:ea typeface="Meiryo UI"/>
                <a:cs typeface="Calibri"/>
              </a:rPr>
              <a:t>〈</a:t>
            </a:r>
            <a:r>
              <a:rPr lang="ja-JP" altLang="en-US" sz="3600">
                <a:latin typeface="Meiryo UI"/>
                <a:ea typeface="Meiryo UI"/>
                <a:cs typeface="Calibri"/>
              </a:rPr>
              <a:t>一回目</a:t>
            </a:r>
            <a:r>
              <a:rPr lang="en-US" altLang="ja-JP" sz="3600">
                <a:latin typeface="Meiryo UI"/>
                <a:ea typeface="Meiryo UI"/>
                <a:cs typeface="Calibri"/>
              </a:rPr>
              <a:t>〉</a:t>
            </a:r>
            <a:endParaRPr lang="en-US" altLang="ja-JP" sz="3600">
              <a:ea typeface="+mn-lt"/>
              <a:cs typeface="+mn-lt"/>
            </a:endParaRPr>
          </a:p>
          <a:p>
            <a:r>
              <a:rPr lang="ja-JP" altLang="en-US" sz="3600">
                <a:latin typeface="Meiryo UI"/>
                <a:ea typeface="Meiryo UI"/>
                <a:cs typeface="Calibri"/>
              </a:rPr>
              <a:t>・電波強度を測定するときに電波が安定しておらず、正確な値が測定できなかった。</a:t>
            </a:r>
            <a:endParaRPr lang="ja-JP" altLang="en-US" sz="3600">
              <a:ea typeface="+mn-lt"/>
              <a:cs typeface="+mn-lt"/>
            </a:endParaRPr>
          </a:p>
          <a:p>
            <a:pPr algn="l"/>
            <a:r>
              <a:rPr lang="ja-JP" altLang="en-US" sz="3600">
                <a:latin typeface="Meiryo UI"/>
                <a:ea typeface="Meiryo UI"/>
                <a:cs typeface="Calibri"/>
              </a:rPr>
              <a:t>・限界突破Wi-Fi（ルーター）の上下左右で電波の強さが違うことが分かった。</a:t>
            </a:r>
          </a:p>
          <a:p>
            <a:r>
              <a:rPr lang="ja-JP" altLang="en-US" sz="3600">
                <a:latin typeface="Meiryo UI"/>
                <a:ea typeface="Meiryo UI"/>
                <a:cs typeface="Calibri"/>
              </a:rPr>
              <a:t>→実験の失敗</a:t>
            </a:r>
          </a:p>
          <a:p>
            <a:endParaRPr lang="ja-JP" altLang="en-US" sz="3600">
              <a:latin typeface="Meiryo UI"/>
              <a:ea typeface="Meiryo UI"/>
              <a:cs typeface="Calibri"/>
            </a:endParaRPr>
          </a:p>
          <a:p>
            <a:endParaRPr lang="en-US" sz="3600">
              <a:ea typeface="Calibri"/>
              <a:cs typeface="Calibri"/>
            </a:endParaRPr>
          </a:p>
        </p:txBody>
      </p:sp>
      <p:sp>
        <p:nvSpPr>
          <p:cNvPr id="17" name="TextBox 16">
            <a:extLst>
              <a:ext uri="{FF2B5EF4-FFF2-40B4-BE49-F238E27FC236}">
                <a16:creationId xmlns:a16="http://schemas.microsoft.com/office/drawing/2014/main" id="{3BD2711E-EDBE-B2E1-9123-DEEEB422C410}"/>
              </a:ext>
            </a:extLst>
          </p:cNvPr>
          <p:cNvSpPr txBox="1"/>
          <p:nvPr/>
        </p:nvSpPr>
        <p:spPr>
          <a:xfrm>
            <a:off x="15579318" y="21422325"/>
            <a:ext cx="1280719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Meiryo UI" panose="020B0604030504040204" pitchFamily="34" charset="-128"/>
                <a:ea typeface="Meiryo UI" panose="020B0604030504040204" pitchFamily="34" charset="-128"/>
                <a:cs typeface="Calibri"/>
              </a:rPr>
              <a:t>〈</a:t>
            </a:r>
            <a:r>
              <a:rPr lang="ja-JP" altLang="en-US" sz="3600">
                <a:latin typeface="Meiryo UI" panose="020B0604030504040204" pitchFamily="34" charset="-128"/>
                <a:ea typeface="Meiryo UI" panose="020B0604030504040204" pitchFamily="34" charset="-128"/>
                <a:cs typeface="Calibri"/>
              </a:rPr>
              <a:t>二回目</a:t>
            </a:r>
            <a:r>
              <a:rPr lang="en-US" sz="3600">
                <a:latin typeface="Meiryo UI" panose="020B0604030504040204" pitchFamily="34" charset="-128"/>
                <a:ea typeface="Meiryo UI" panose="020B0604030504040204" pitchFamily="34" charset="-128"/>
                <a:cs typeface="Calibri"/>
              </a:rPr>
              <a:t>〉</a:t>
            </a:r>
          </a:p>
          <a:p>
            <a:r>
              <a:rPr lang="ja-JP" altLang="en-US" sz="3600">
                <a:latin typeface="Meiryo UI" panose="020B0604030504040204" pitchFamily="34" charset="-128"/>
                <a:ea typeface="Meiryo UI" panose="020B0604030504040204" pitchFamily="34" charset="-128"/>
                <a:cs typeface="Calibri"/>
              </a:rPr>
              <a:t>失敗した原因を改善した。</a:t>
            </a:r>
          </a:p>
          <a:p>
            <a:r>
              <a:rPr lang="ja-JP" altLang="en-US" sz="3600">
                <a:latin typeface="Meiryo UI" panose="020B0604030504040204" pitchFamily="34" charset="-128"/>
                <a:ea typeface="Meiryo UI" panose="020B0604030504040204" pitchFamily="34" charset="-128"/>
                <a:cs typeface="Calibri"/>
              </a:rPr>
              <a:t>ルーターから150cmのところにスマートフォンを置いて、電波強度の数値が安定したことを確認してからNetSpot（PC）で測定し、数値をそろえた。</a:t>
            </a:r>
          </a:p>
          <a:p>
            <a:endParaRPr lang="en-US" sz="3600">
              <a:ea typeface="Calibri"/>
              <a:cs typeface="Calibri"/>
            </a:endParaRPr>
          </a:p>
        </p:txBody>
      </p:sp>
      <p:sp>
        <p:nvSpPr>
          <p:cNvPr id="8" name="正方形/長方形 3">
            <a:extLst>
              <a:ext uri="{FF2B5EF4-FFF2-40B4-BE49-F238E27FC236}">
                <a16:creationId xmlns:a16="http://schemas.microsoft.com/office/drawing/2014/main" id="{B3C6898D-23F9-394F-8F3E-F15DE416B6B5}"/>
              </a:ext>
            </a:extLst>
          </p:cNvPr>
          <p:cNvSpPr/>
          <p:nvPr/>
        </p:nvSpPr>
        <p:spPr>
          <a:xfrm>
            <a:off x="315070" y="30665241"/>
            <a:ext cx="14752528" cy="6784824"/>
          </a:xfrm>
          <a:prstGeom prst="rect">
            <a:avLst/>
          </a:prstGeom>
          <a:noFill/>
          <a:ln w="152400" cmpd="sng">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4800" b="1">
                <a:solidFill>
                  <a:schemeClr val="accent4">
                    <a:lumMod val="75000"/>
                  </a:schemeClr>
                </a:solidFill>
                <a:latin typeface="Meiryo UI" panose="020B0604030504040204" pitchFamily="34" charset="-128"/>
                <a:ea typeface="Meiryo UI" panose="020B0604030504040204" pitchFamily="34" charset="-128"/>
              </a:rPr>
              <a:t>学校の</a:t>
            </a:r>
            <a:r>
              <a:rPr lang="en-US" altLang="ja-JP" sz="4800" b="1">
                <a:solidFill>
                  <a:schemeClr val="accent4">
                    <a:lumMod val="75000"/>
                  </a:schemeClr>
                </a:solidFill>
                <a:latin typeface="Meiryo UI" panose="020B0604030504040204" pitchFamily="34" charset="-128"/>
                <a:ea typeface="Meiryo UI" panose="020B0604030504040204" pitchFamily="34" charset="-128"/>
              </a:rPr>
              <a:t>Wi-Fi</a:t>
            </a:r>
            <a:r>
              <a:rPr lang="ja-JP" altLang="en-US" sz="4800" b="1">
                <a:solidFill>
                  <a:schemeClr val="tx1"/>
                </a:solidFill>
                <a:latin typeface="Meiryo UI" pitchFamily="50" charset="-128"/>
                <a:ea typeface="Meiryo UI" pitchFamily="50" charset="-128"/>
                <a:cs typeface="Meiryo UI" pitchFamily="50" charset="-128"/>
              </a:rPr>
              <a:t>  </a:t>
            </a:r>
            <a:r>
              <a:rPr lang="ja-JP" altLang="en-US" sz="3600">
                <a:solidFill>
                  <a:schemeClr val="tx1"/>
                </a:solidFill>
                <a:latin typeface="Meiryo UI" pitchFamily="50" charset="-128"/>
                <a:ea typeface="Meiryo UI" pitchFamily="50" charset="-128"/>
                <a:cs typeface="Meiryo UI" pitchFamily="50" charset="-128"/>
              </a:rPr>
              <a:t>                             </a:t>
            </a:r>
            <a:r>
              <a:rPr lang="ja-JP" altLang="en-US" sz="4800" b="1">
                <a:solidFill>
                  <a:schemeClr val="accent4">
                    <a:lumMod val="75000"/>
                  </a:schemeClr>
                </a:solidFill>
                <a:latin typeface="Meiryo UI" pitchFamily="50" charset="-128"/>
                <a:ea typeface="Meiryo UI" pitchFamily="50" charset="-128"/>
                <a:cs typeface="Meiryo UI" pitchFamily="50" charset="-128"/>
              </a:rPr>
              <a:t>限界突破</a:t>
            </a:r>
            <a:r>
              <a:rPr lang="en-US" altLang="ja-JP" sz="4800" b="1">
                <a:solidFill>
                  <a:schemeClr val="accent4">
                    <a:lumMod val="75000"/>
                  </a:schemeClr>
                </a:solidFill>
                <a:latin typeface="Meiryo UI" pitchFamily="50" charset="-128"/>
                <a:ea typeface="Meiryo UI" pitchFamily="50" charset="-128"/>
                <a:cs typeface="Meiryo UI" pitchFamily="50" charset="-128"/>
              </a:rPr>
              <a:t>Wi-Fi </a:t>
            </a:r>
            <a:endParaRPr lang="ja-JP" altLang="en-US" sz="4800" b="1">
              <a:solidFill>
                <a:schemeClr val="accent4">
                  <a:lumMod val="75000"/>
                </a:schemeClr>
              </a:solidFill>
              <a:latin typeface="Meiryo UI" pitchFamily="50" charset="-128"/>
              <a:ea typeface="Meiryo UI" pitchFamily="50" charset="-128"/>
              <a:cs typeface="Meiryo UI" pitchFamily="50" charset="-128"/>
            </a:endParaRPr>
          </a:p>
          <a:p>
            <a:r>
              <a:rPr lang="ja-JP" altLang="en-US" sz="3600">
                <a:solidFill>
                  <a:schemeClr val="tx1"/>
                </a:solidFill>
                <a:latin typeface="Meiryo UI" pitchFamily="50" charset="-128"/>
                <a:ea typeface="Meiryo UI" pitchFamily="50" charset="-128"/>
                <a:cs typeface="Meiryo UI" pitchFamily="50" charset="-128"/>
              </a:rPr>
              <a:t>　・</a:t>
            </a:r>
            <a:r>
              <a:rPr lang="en-US" altLang="ja-JP" sz="3600">
                <a:solidFill>
                  <a:schemeClr val="tx1"/>
                </a:solidFill>
                <a:latin typeface="Meiryo UI" pitchFamily="50" charset="-128"/>
                <a:ea typeface="Meiryo UI" pitchFamily="50" charset="-128"/>
                <a:cs typeface="Meiryo UI" pitchFamily="50" charset="-128"/>
              </a:rPr>
              <a:t>5GHz</a:t>
            </a:r>
            <a:r>
              <a:rPr lang="ja-JP" altLang="en-US" sz="3600">
                <a:solidFill>
                  <a:schemeClr val="tx1"/>
                </a:solidFill>
                <a:latin typeface="Meiryo UI" pitchFamily="50" charset="-128"/>
                <a:ea typeface="Meiryo UI" pitchFamily="50" charset="-128"/>
                <a:cs typeface="Meiryo UI" pitchFamily="50" charset="-128"/>
              </a:rPr>
              <a:t>帯で、有線のもの　　　</a:t>
            </a:r>
            <a:r>
              <a:rPr lang="en-US" altLang="ja-JP" sz="3600">
                <a:solidFill>
                  <a:schemeClr val="tx1"/>
                </a:solidFill>
                <a:latin typeface="Meiryo UI" pitchFamily="50" charset="-128"/>
                <a:ea typeface="Meiryo UI" pitchFamily="50" charset="-128"/>
                <a:cs typeface="Meiryo UI" pitchFamily="50" charset="-128"/>
              </a:rPr>
              <a:t>           </a:t>
            </a:r>
            <a:r>
              <a:rPr lang="ja-JP" altLang="en-US" sz="3600">
                <a:solidFill>
                  <a:schemeClr val="tx1"/>
                </a:solidFill>
                <a:latin typeface="Meiryo UI" pitchFamily="50" charset="-128"/>
                <a:ea typeface="Meiryo UI" pitchFamily="50" charset="-128"/>
                <a:cs typeface="Meiryo UI" pitchFamily="50" charset="-128"/>
              </a:rPr>
              <a:t>・</a:t>
            </a:r>
            <a:r>
              <a:rPr lang="en-US" altLang="ja-JP" sz="3600">
                <a:solidFill>
                  <a:schemeClr val="tx1"/>
                </a:solidFill>
                <a:latin typeface="Meiryo UI" pitchFamily="50" charset="-128"/>
                <a:ea typeface="Meiryo UI" pitchFamily="50" charset="-128"/>
                <a:cs typeface="Meiryo UI" pitchFamily="50" charset="-128"/>
              </a:rPr>
              <a:t>2.4GHz</a:t>
            </a:r>
            <a:r>
              <a:rPr lang="ja-JP" altLang="en-US" sz="3600">
                <a:solidFill>
                  <a:schemeClr val="tx1"/>
                </a:solidFill>
                <a:latin typeface="Meiryo UI" pitchFamily="50" charset="-128"/>
                <a:ea typeface="Meiryo UI" pitchFamily="50" charset="-128"/>
                <a:cs typeface="Meiryo UI" pitchFamily="50" charset="-128"/>
              </a:rPr>
              <a:t>帯で、モバイルルータである　　　　　</a:t>
            </a:r>
            <a:endParaRPr lang="en-US" altLang="ja-JP" sz="3600">
              <a:solidFill>
                <a:schemeClr val="tx1"/>
              </a:solidFill>
              <a:latin typeface="Meiryo UI" pitchFamily="50" charset="-128"/>
              <a:ea typeface="Meiryo UI" pitchFamily="50" charset="-128"/>
              <a:cs typeface="Meiryo UI" pitchFamily="50" charset="-128"/>
            </a:endParaRPr>
          </a:p>
          <a:p>
            <a:r>
              <a:rPr lang="en-US" altLang="ja-JP" sz="3600">
                <a:solidFill>
                  <a:schemeClr val="tx1"/>
                </a:solidFill>
                <a:latin typeface="Meiryo UI" pitchFamily="50" charset="-128"/>
                <a:ea typeface="Meiryo UI" pitchFamily="50" charset="-128"/>
                <a:cs typeface="Meiryo UI" pitchFamily="50" charset="-128"/>
              </a:rPr>
              <a:t>   </a:t>
            </a: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en-US" altLang="ja-JP" sz="3600">
              <a:solidFill>
                <a:schemeClr val="tx1"/>
              </a:solidFill>
              <a:latin typeface="Meiryo UI" pitchFamily="50" charset="-128"/>
              <a:ea typeface="Meiryo UI" pitchFamily="50" charset="-128"/>
              <a:cs typeface="Meiryo UI" pitchFamily="50" charset="-128"/>
            </a:endParaRPr>
          </a:p>
          <a:p>
            <a:endParaRPr lang="ja-JP" altLang="en-US" sz="3600">
              <a:solidFill>
                <a:schemeClr val="tx1"/>
              </a:solidFill>
              <a:latin typeface="Meiryo UI" pitchFamily="50" charset="-128"/>
              <a:ea typeface="Meiryo UI" pitchFamily="50" charset="-128"/>
              <a:cs typeface="Meiryo UI" pitchFamily="50" charset="-128"/>
            </a:endParaRPr>
          </a:p>
        </p:txBody>
      </p:sp>
      <p:sp>
        <p:nvSpPr>
          <p:cNvPr id="18" name="正方形/長方形 13">
            <a:extLst>
              <a:ext uri="{FF2B5EF4-FFF2-40B4-BE49-F238E27FC236}">
                <a16:creationId xmlns:a16="http://schemas.microsoft.com/office/drawing/2014/main" id="{B036A678-2651-F84A-BA68-B185706714F7}"/>
              </a:ext>
            </a:extLst>
          </p:cNvPr>
          <p:cNvSpPr/>
          <p:nvPr/>
        </p:nvSpPr>
        <p:spPr>
          <a:xfrm>
            <a:off x="15479857" y="38223383"/>
            <a:ext cx="14395279" cy="4179638"/>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sz="2800" b="1">
              <a:solidFill>
                <a:schemeClr val="tx1"/>
              </a:solidFill>
              <a:effectLst/>
              <a:latin typeface="Meiryo UI" panose="020B0604030504040204" pitchFamily="34" charset="-128"/>
              <a:ea typeface="Meiryo UI" panose="020B0604030504040204" pitchFamily="34" charset="-128"/>
            </a:endParaRPr>
          </a:p>
          <a:p>
            <a:endParaRPr kumimoji="1" lang="ja-JP" altLang="en-US"/>
          </a:p>
        </p:txBody>
      </p:sp>
      <p:sp>
        <p:nvSpPr>
          <p:cNvPr id="24" name="テキスト ボックス 23">
            <a:extLst>
              <a:ext uri="{FF2B5EF4-FFF2-40B4-BE49-F238E27FC236}">
                <a16:creationId xmlns:a16="http://schemas.microsoft.com/office/drawing/2014/main" id="{636D796E-AA60-AD4C-89E9-222A41391D10}"/>
              </a:ext>
            </a:extLst>
          </p:cNvPr>
          <p:cNvSpPr txBox="1"/>
          <p:nvPr/>
        </p:nvSpPr>
        <p:spPr>
          <a:xfrm>
            <a:off x="15620947" y="39266244"/>
            <a:ext cx="12812571" cy="2862322"/>
          </a:xfrm>
          <a:prstGeom prst="rect">
            <a:avLst/>
          </a:prstGeom>
          <a:noFill/>
        </p:spPr>
        <p:txBody>
          <a:bodyPr wrap="square" lIns="91440" tIns="45720" rIns="91440" bIns="45720" rtlCol="0" anchor="t">
            <a:spAutoFit/>
          </a:bodyPr>
          <a:lstStyle/>
          <a:p>
            <a:pPr algn="l"/>
            <a:r>
              <a:rPr lang="ja-JP" altLang="en-US" sz="3600">
                <a:latin typeface="Meiryo UI" panose="020B0604030504040204" pitchFamily="34" charset="-128"/>
                <a:ea typeface="Meiryo UI" panose="020B0604030504040204" pitchFamily="34" charset="-128"/>
              </a:rPr>
              <a:t>・ルーターをかこむ立方体の箱がないときよりあるときのほうが電波強度が強い場合が多いため、電磁波が反射していることがわかる。</a:t>
            </a:r>
          </a:p>
          <a:p>
            <a:pPr algn="l"/>
            <a:r>
              <a:rPr lang="ja-JP" altLang="en-US" sz="3600">
                <a:latin typeface="Meiryo UI" panose="020B0604030504040204" pitchFamily="34" charset="-128"/>
                <a:ea typeface="Meiryo UI" panose="020B0604030504040204" pitchFamily="34" charset="-128"/>
              </a:rPr>
              <a:t>・</a:t>
            </a:r>
            <a:r>
              <a:rPr lang="ja-JP" altLang="en-US" sz="3600">
                <a:solidFill>
                  <a:srgbClr val="FF0000"/>
                </a:solidFill>
                <a:latin typeface="Meiryo UI" panose="020B0604030504040204" pitchFamily="34" charset="-128"/>
                <a:ea typeface="Meiryo UI" panose="020B0604030504040204" pitchFamily="34" charset="-128"/>
              </a:rPr>
              <a:t>ガラスが最も良く電磁波を透過、反射している。</a:t>
            </a:r>
          </a:p>
          <a:p>
            <a:r>
              <a:rPr lang="ja-JP" altLang="en-US" sz="3600">
                <a:latin typeface="Meiryo UI"/>
                <a:ea typeface="Meiryo UI"/>
              </a:rPr>
              <a:t>・アルミの箱のときよりガラスの箱の時のほうが電波強度が強かった。</a:t>
            </a:r>
            <a:endParaRPr lang="ja-JP" altLang="en-US" sz="3600">
              <a:latin typeface="Meiryo UI" panose="020B0604030504040204" pitchFamily="34" charset="-128"/>
              <a:ea typeface="Meiryo UI" panose="020B0604030504040204" pitchFamily="34" charset="-128"/>
            </a:endParaRPr>
          </a:p>
          <a:p>
            <a:r>
              <a:rPr lang="ja-JP" altLang="en-US" sz="3600">
                <a:latin typeface="Meiryo UI"/>
                <a:ea typeface="Meiryo UI"/>
              </a:rPr>
              <a:t>　　　　　　　　　　　　　　　　　　　　　　　　</a:t>
            </a:r>
          </a:p>
        </p:txBody>
      </p:sp>
      <p:sp>
        <p:nvSpPr>
          <p:cNvPr id="36" name="テキスト ボックス 35">
            <a:extLst>
              <a:ext uri="{FF2B5EF4-FFF2-40B4-BE49-F238E27FC236}">
                <a16:creationId xmlns:a16="http://schemas.microsoft.com/office/drawing/2014/main" id="{8C46719D-418F-2A41-AE14-09AE7BDDD095}"/>
              </a:ext>
            </a:extLst>
          </p:cNvPr>
          <p:cNvSpPr txBox="1"/>
          <p:nvPr/>
        </p:nvSpPr>
        <p:spPr>
          <a:xfrm>
            <a:off x="18071935" y="15196215"/>
            <a:ext cx="1892949" cy="1828800"/>
          </a:xfrm>
          <a:prstGeom prst="rect">
            <a:avLst/>
          </a:prstGeom>
          <a:noFill/>
        </p:spPr>
        <p:txBody>
          <a:bodyPr wrap="square" rtlCol="0">
            <a:spAutoFit/>
          </a:bodyPr>
          <a:lstStyle/>
          <a:p>
            <a:pPr algn="l"/>
            <a:endParaRPr lang="ja-JP" altLang="en-US"/>
          </a:p>
        </p:txBody>
      </p:sp>
      <p:graphicFrame>
        <p:nvGraphicFramePr>
          <p:cNvPr id="23" name="表 22">
            <a:extLst>
              <a:ext uri="{FF2B5EF4-FFF2-40B4-BE49-F238E27FC236}">
                <a16:creationId xmlns:a16="http://schemas.microsoft.com/office/drawing/2014/main" id="{0DB1EC2D-F247-8449-AA2C-F1D63A58B1B1}"/>
              </a:ext>
            </a:extLst>
          </p:cNvPr>
          <p:cNvGraphicFramePr/>
          <p:nvPr>
            <p:extLst>
              <p:ext uri="{D42A27DB-BD31-4B8C-83A1-F6EECF244321}">
                <p14:modId xmlns:p14="http://schemas.microsoft.com/office/powerpoint/2010/main" val="954026591"/>
              </p:ext>
            </p:extLst>
          </p:nvPr>
        </p:nvGraphicFramePr>
        <p:xfrm>
          <a:off x="16942192" y="31838668"/>
          <a:ext cx="10338416" cy="4903310"/>
        </p:xfrm>
        <a:graphic>
          <a:graphicData uri="http://schemas.openxmlformats.org/drawingml/2006/table">
            <a:tbl>
              <a:tblPr firstRow="1" firstCol="1" bandRow="1">
                <a:tableStyleId>{00A15C55-8517-42AA-B614-E9B94910E393}</a:tableStyleId>
              </a:tblPr>
              <a:tblGrid>
                <a:gridCol w="1955536">
                  <a:extLst>
                    <a:ext uri="{9D8B030D-6E8A-4147-A177-3AD203B41FA5}">
                      <a16:colId xmlns:a16="http://schemas.microsoft.com/office/drawing/2014/main" val="3975576339"/>
                    </a:ext>
                  </a:extLst>
                </a:gridCol>
                <a:gridCol w="1676576">
                  <a:extLst>
                    <a:ext uri="{9D8B030D-6E8A-4147-A177-3AD203B41FA5}">
                      <a16:colId xmlns:a16="http://schemas.microsoft.com/office/drawing/2014/main" val="3042983612"/>
                    </a:ext>
                  </a:extLst>
                </a:gridCol>
                <a:gridCol w="1676576">
                  <a:extLst>
                    <a:ext uri="{9D8B030D-6E8A-4147-A177-3AD203B41FA5}">
                      <a16:colId xmlns:a16="http://schemas.microsoft.com/office/drawing/2014/main" val="623892263"/>
                    </a:ext>
                  </a:extLst>
                </a:gridCol>
                <a:gridCol w="1676576">
                  <a:extLst>
                    <a:ext uri="{9D8B030D-6E8A-4147-A177-3AD203B41FA5}">
                      <a16:colId xmlns:a16="http://schemas.microsoft.com/office/drawing/2014/main" val="913705574"/>
                    </a:ext>
                  </a:extLst>
                </a:gridCol>
                <a:gridCol w="1676576">
                  <a:extLst>
                    <a:ext uri="{9D8B030D-6E8A-4147-A177-3AD203B41FA5}">
                      <a16:colId xmlns:a16="http://schemas.microsoft.com/office/drawing/2014/main" val="3238414451"/>
                    </a:ext>
                  </a:extLst>
                </a:gridCol>
                <a:gridCol w="1676576">
                  <a:extLst>
                    <a:ext uri="{9D8B030D-6E8A-4147-A177-3AD203B41FA5}">
                      <a16:colId xmlns:a16="http://schemas.microsoft.com/office/drawing/2014/main" val="1502794099"/>
                    </a:ext>
                  </a:extLst>
                </a:gridCol>
              </a:tblGrid>
              <a:tr h="1201561">
                <a:tc>
                  <a:txBody>
                    <a:bodyPr/>
                    <a:lstStyle/>
                    <a:p>
                      <a:pPr algn="l" fontAlgn="b"/>
                      <a:r>
                        <a:rPr lang="ja-JP" altLang="en-US" sz="3600" u="none" strike="noStrike">
                          <a:effectLst/>
                          <a:latin typeface="+mn-ea"/>
                          <a:ea typeface="+mn-ea"/>
                        </a:rPr>
                        <a:t>電波強度</a:t>
                      </a:r>
                      <a:r>
                        <a:rPr lang="en-US" altLang="ja-JP" sz="3600" u="none" strike="noStrike">
                          <a:effectLst/>
                          <a:latin typeface="+mn-ea"/>
                          <a:ea typeface="+mn-ea"/>
                        </a:rPr>
                        <a:t>(</a:t>
                      </a:r>
                      <a:r>
                        <a:rPr lang="en-US" altLang="ja-JP" sz="3600" u="none" strike="noStrike" err="1">
                          <a:effectLst/>
                          <a:latin typeface="+mn-ea"/>
                          <a:ea typeface="+mn-ea"/>
                        </a:rPr>
                        <a:t>dbm</a:t>
                      </a:r>
                      <a:r>
                        <a:rPr lang="en-US" altLang="ja-JP" sz="3600" u="none" strike="noStrike">
                          <a:effectLst/>
                          <a:latin typeface="+mn-ea"/>
                          <a:ea typeface="+mn-ea"/>
                        </a:rPr>
                        <a:t>)</a:t>
                      </a:r>
                      <a:endParaRPr lang="ja-JP" altLang="en-US" sz="3600" b="0" i="0" u="none" strike="noStrike">
                        <a:solidFill>
                          <a:schemeClr val="bg1"/>
                        </a:solidFill>
                        <a:effectLst/>
                        <a:latin typeface="+mn-ea"/>
                        <a:ea typeface="+mn-ea"/>
                      </a:endParaRPr>
                    </a:p>
                  </a:txBody>
                  <a:tcPr marL="9525" marR="9525" marT="9525" anchor="b"/>
                </a:tc>
                <a:tc>
                  <a:txBody>
                    <a:bodyPr/>
                    <a:lstStyle/>
                    <a:p>
                      <a:pPr algn="ctr" fontAlgn="b"/>
                      <a:r>
                        <a:rPr lang="ja-JP" altLang="en-US" sz="3600" u="none" strike="noStrike">
                          <a:effectLst/>
                          <a:latin typeface="+mn-ea"/>
                          <a:ea typeface="+mn-ea"/>
                        </a:rPr>
                        <a:t>①</a:t>
                      </a:r>
                      <a:endParaRPr lang="ja-JP" altLang="en-US" sz="3600" b="0" i="0" u="none" strike="noStrike">
                        <a:solidFill>
                          <a:srgbClr val="000000"/>
                        </a:solidFill>
                        <a:effectLst/>
                        <a:latin typeface="+mn-ea"/>
                        <a:ea typeface="+mn-ea"/>
                      </a:endParaRPr>
                    </a:p>
                  </a:txBody>
                  <a:tcPr marL="9525" marR="9525" marT="9525" anchor="ctr"/>
                </a:tc>
                <a:tc>
                  <a:txBody>
                    <a:bodyPr/>
                    <a:lstStyle/>
                    <a:p>
                      <a:pPr algn="ctr" fontAlgn="b"/>
                      <a:r>
                        <a:rPr lang="ja-JP" altLang="en-US" sz="3600" u="none" strike="noStrike">
                          <a:effectLst/>
                          <a:latin typeface="+mn-ea"/>
                          <a:ea typeface="+mn-ea"/>
                        </a:rPr>
                        <a:t>②</a:t>
                      </a:r>
                      <a:endParaRPr lang="ja-JP" altLang="en-US" sz="3600" b="0" i="0" u="none" strike="noStrike">
                        <a:solidFill>
                          <a:srgbClr val="000000"/>
                        </a:solidFill>
                        <a:effectLst/>
                        <a:latin typeface="+mn-ea"/>
                        <a:ea typeface="+mn-ea"/>
                      </a:endParaRPr>
                    </a:p>
                  </a:txBody>
                  <a:tcPr marL="9525" marR="9525" marT="9525" anchor="ctr"/>
                </a:tc>
                <a:tc>
                  <a:txBody>
                    <a:bodyPr/>
                    <a:lstStyle/>
                    <a:p>
                      <a:pPr algn="ctr" fontAlgn="b"/>
                      <a:r>
                        <a:rPr lang="ja-JP" altLang="en-US" sz="3600" u="none" strike="noStrike">
                          <a:effectLst/>
                          <a:latin typeface="+mn-ea"/>
                          <a:ea typeface="+mn-ea"/>
                        </a:rPr>
                        <a:t>③</a:t>
                      </a:r>
                      <a:endParaRPr lang="ja-JP" altLang="en-US" sz="3600" b="0" i="0" u="none" strike="noStrike">
                        <a:solidFill>
                          <a:srgbClr val="000000"/>
                        </a:solidFill>
                        <a:effectLst/>
                        <a:latin typeface="+mn-ea"/>
                        <a:ea typeface="+mn-ea"/>
                      </a:endParaRPr>
                    </a:p>
                  </a:txBody>
                  <a:tcPr marL="9525" marR="9525" marT="9525" anchor="ctr"/>
                </a:tc>
                <a:tc>
                  <a:txBody>
                    <a:bodyPr/>
                    <a:lstStyle/>
                    <a:p>
                      <a:pPr algn="ctr" fontAlgn="b"/>
                      <a:r>
                        <a:rPr lang="ja-JP" altLang="en-US" sz="3600" u="none" strike="noStrike">
                          <a:effectLst/>
                          <a:latin typeface="+mn-ea"/>
                          <a:ea typeface="+mn-ea"/>
                        </a:rPr>
                        <a:t>④</a:t>
                      </a:r>
                      <a:endParaRPr lang="ja-JP" altLang="en-US" sz="3600" b="0" i="0" u="none" strike="noStrike">
                        <a:solidFill>
                          <a:srgbClr val="000000"/>
                        </a:solidFill>
                        <a:effectLst/>
                        <a:latin typeface="+mn-ea"/>
                        <a:ea typeface="+mn-ea"/>
                      </a:endParaRPr>
                    </a:p>
                  </a:txBody>
                  <a:tcPr marL="9525" marR="9525" marT="9525" anchor="ctr"/>
                </a:tc>
                <a:tc>
                  <a:txBody>
                    <a:bodyPr/>
                    <a:lstStyle/>
                    <a:p>
                      <a:pPr algn="ctr" fontAlgn="b"/>
                      <a:r>
                        <a:rPr lang="ja-JP" altLang="en-US" sz="3600" u="none" strike="noStrike">
                          <a:effectLst/>
                          <a:latin typeface="+mn-ea"/>
                          <a:ea typeface="+mn-ea"/>
                        </a:rPr>
                        <a:t>⑤</a:t>
                      </a:r>
                      <a:endParaRPr lang="ja-JP" altLang="en-US" sz="36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3671159444"/>
                  </a:ext>
                </a:extLst>
              </a:tr>
              <a:tr h="637306">
                <a:tc>
                  <a:txBody>
                    <a:bodyPr/>
                    <a:lstStyle/>
                    <a:p>
                      <a:pPr algn="l" fontAlgn="b"/>
                      <a:r>
                        <a:rPr lang="ja-JP" altLang="en-US" sz="3600" u="none" strike="noStrike">
                          <a:effectLst/>
                          <a:latin typeface="+mn-ea"/>
                          <a:ea typeface="+mn-ea"/>
                        </a:rPr>
                        <a:t>なにもない</a:t>
                      </a:r>
                      <a:endParaRPr lang="ja-JP" altLang="en-US" sz="3600" b="0" i="0" u="none" strike="noStrike">
                        <a:solidFill>
                          <a:srgbClr val="000000"/>
                        </a:solidFill>
                        <a:effectLst/>
                        <a:latin typeface="+mn-ea"/>
                        <a:ea typeface="+mn-ea"/>
                      </a:endParaRPr>
                    </a:p>
                  </a:txBody>
                  <a:tcPr marL="9525" marR="9525" marT="9525" anchor="ctr"/>
                </a:tc>
                <a:tc>
                  <a:txBody>
                    <a:bodyPr/>
                    <a:lstStyle/>
                    <a:p>
                      <a:pPr algn="r" fontAlgn="b"/>
                      <a:r>
                        <a:rPr lang="en-US" altLang="ja-JP" sz="3600" u="none" strike="noStrike">
                          <a:effectLst/>
                          <a:latin typeface="+mn-ea"/>
                          <a:ea typeface="+mn-ea"/>
                        </a:rPr>
                        <a:t>-28.7</a:t>
                      </a:r>
                      <a:endParaRPr lang="en-US" altLang="ja-JP" sz="3600" b="0" i="0" u="none" strike="noStrike">
                        <a:solidFill>
                          <a:srgbClr val="000000"/>
                        </a:solidFill>
                        <a:effectLst/>
                        <a:latin typeface="+mn-ea"/>
                        <a:ea typeface="+mn-ea"/>
                      </a:endParaRPr>
                    </a:p>
                  </a:txBody>
                  <a:tcPr marL="9525" marR="9525" marT="9525" anchor="ctr"/>
                </a:tc>
                <a:tc>
                  <a:txBody>
                    <a:bodyPr/>
                    <a:lstStyle/>
                    <a:p>
                      <a:pPr algn="r" fontAlgn="b"/>
                      <a:r>
                        <a:rPr lang="en-US" altLang="ja-JP" sz="3600" u="none" strike="noStrike">
                          <a:effectLst/>
                          <a:latin typeface="+mn-ea"/>
                          <a:ea typeface="+mn-ea"/>
                        </a:rPr>
                        <a:t>-31.7</a:t>
                      </a:r>
                      <a:endParaRPr lang="en-US" altLang="ja-JP" sz="3600" b="0" i="0" u="none" strike="noStrike">
                        <a:solidFill>
                          <a:srgbClr val="000000"/>
                        </a:solidFill>
                        <a:effectLst/>
                        <a:latin typeface="+mn-ea"/>
                        <a:ea typeface="+mn-ea"/>
                      </a:endParaRPr>
                    </a:p>
                  </a:txBody>
                  <a:tcPr marL="9525" marR="9525" marT="9525" anchor="ctr"/>
                </a:tc>
                <a:tc>
                  <a:txBody>
                    <a:bodyPr/>
                    <a:lstStyle/>
                    <a:p>
                      <a:pPr algn="r" fontAlgn="b"/>
                      <a:r>
                        <a:rPr lang="en-US" altLang="ja-JP" sz="3600" u="none" strike="noStrike">
                          <a:effectLst/>
                          <a:latin typeface="+mn-ea"/>
                          <a:ea typeface="+mn-ea"/>
                        </a:rPr>
                        <a:t>-25.7</a:t>
                      </a:r>
                      <a:endParaRPr lang="en-US" altLang="ja-JP" sz="3600" b="0" i="0" u="none" strike="noStrike">
                        <a:solidFill>
                          <a:srgbClr val="000000"/>
                        </a:solidFill>
                        <a:effectLst/>
                        <a:latin typeface="+mn-ea"/>
                        <a:ea typeface="+mn-ea"/>
                      </a:endParaRPr>
                    </a:p>
                  </a:txBody>
                  <a:tcPr marL="9525" marR="9525" marT="9525" anchor="ctr"/>
                </a:tc>
                <a:tc>
                  <a:txBody>
                    <a:bodyPr/>
                    <a:lstStyle/>
                    <a:p>
                      <a:pPr algn="r" fontAlgn="b"/>
                      <a:r>
                        <a:rPr lang="en-US" altLang="ja-JP" sz="3600" u="none" strike="noStrike">
                          <a:effectLst/>
                          <a:latin typeface="+mn-ea"/>
                          <a:ea typeface="+mn-ea"/>
                        </a:rPr>
                        <a:t>-30.3</a:t>
                      </a:r>
                      <a:endParaRPr lang="en-US" altLang="ja-JP" sz="3600" b="0" i="0" u="none" strike="noStrike">
                        <a:solidFill>
                          <a:srgbClr val="000000"/>
                        </a:solidFill>
                        <a:effectLst/>
                        <a:latin typeface="+mn-ea"/>
                        <a:ea typeface="+mn-ea"/>
                      </a:endParaRPr>
                    </a:p>
                  </a:txBody>
                  <a:tcPr marL="9525" marR="9525" marT="9525" anchor="ctr"/>
                </a:tc>
                <a:tc>
                  <a:txBody>
                    <a:bodyPr/>
                    <a:lstStyle/>
                    <a:p>
                      <a:pPr algn="r" fontAlgn="b"/>
                      <a:r>
                        <a:rPr lang="en-US" altLang="ja-JP" sz="3600" u="none" strike="noStrike">
                          <a:effectLst/>
                          <a:latin typeface="+mn-ea"/>
                          <a:ea typeface="+mn-ea"/>
                        </a:rPr>
                        <a:t>-30.0</a:t>
                      </a:r>
                      <a:endParaRPr lang="en-US" altLang="ja-JP" sz="36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2835952996"/>
                  </a:ext>
                </a:extLst>
              </a:tr>
              <a:tr h="637306">
                <a:tc>
                  <a:txBody>
                    <a:bodyPr/>
                    <a:lstStyle/>
                    <a:p>
                      <a:pPr algn="l" fontAlgn="b"/>
                      <a:r>
                        <a:rPr lang="ja-JP" altLang="en-US" sz="3600" u="none" strike="noStrike">
                          <a:effectLst/>
                          <a:latin typeface="+mn-ea"/>
                          <a:ea typeface="+mn-ea"/>
                        </a:rPr>
                        <a:t>アルミ</a:t>
                      </a:r>
                      <a:endParaRPr lang="ja-JP" altLang="en-US"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-26.0</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-39.3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-37.7</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-39.3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-37.7</a:t>
                      </a:r>
                      <a:endParaRPr lang="en-US" altLang="ja-JP" sz="3600" b="0" i="0" u="none" strike="noStrike">
                        <a:solidFill>
                          <a:srgbClr val="000000"/>
                        </a:solidFill>
                        <a:effectLst/>
                        <a:latin typeface="+mn-ea"/>
                        <a:ea typeface="+mn-ea"/>
                      </a:endParaRPr>
                    </a:p>
                  </a:txBody>
                  <a:tcPr marL="9525" marR="9525" marT="9525" anchor="b"/>
                </a:tc>
                <a:extLst>
                  <a:ext uri="{0D108BD9-81ED-4DB2-BD59-A6C34878D82A}">
                    <a16:rowId xmlns:a16="http://schemas.microsoft.com/office/drawing/2014/main" val="2203472480"/>
                  </a:ext>
                </a:extLst>
              </a:tr>
              <a:tr h="637306">
                <a:tc>
                  <a:txBody>
                    <a:bodyPr/>
                    <a:lstStyle/>
                    <a:p>
                      <a:pPr algn="l" fontAlgn="b"/>
                      <a:r>
                        <a:rPr lang="ja-JP" altLang="en-US" sz="3600" u="none" strike="noStrike">
                          <a:effectLst/>
                          <a:latin typeface="+mn-ea"/>
                          <a:ea typeface="+mn-ea"/>
                        </a:rPr>
                        <a:t>ガラス</a:t>
                      </a:r>
                      <a:endParaRPr lang="ja-JP" altLang="en-US"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-24.7</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-22.3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-26.3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-29.3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-30.3</a:t>
                      </a:r>
                      <a:endParaRPr lang="en-US" altLang="ja-JP" sz="3600" b="0" i="0" u="none" strike="noStrike">
                        <a:solidFill>
                          <a:srgbClr val="000000"/>
                        </a:solidFill>
                        <a:effectLst/>
                        <a:latin typeface="+mn-ea"/>
                        <a:ea typeface="+mn-ea"/>
                      </a:endParaRPr>
                    </a:p>
                  </a:txBody>
                  <a:tcPr marL="9525" marR="9525" marT="9525" anchor="b"/>
                </a:tc>
                <a:extLst>
                  <a:ext uri="{0D108BD9-81ED-4DB2-BD59-A6C34878D82A}">
                    <a16:rowId xmlns:a16="http://schemas.microsoft.com/office/drawing/2014/main" val="852769914"/>
                  </a:ext>
                </a:extLst>
              </a:tr>
              <a:tr h="637306">
                <a:tc>
                  <a:txBody>
                    <a:bodyPr/>
                    <a:lstStyle/>
                    <a:p>
                      <a:pPr algn="l" fontAlgn="b"/>
                      <a:r>
                        <a:rPr lang="ja-JP" altLang="en-US" sz="3600" u="none" strike="noStrike">
                          <a:effectLst/>
                          <a:latin typeface="+mn-ea"/>
                          <a:ea typeface="+mn-ea"/>
                        </a:rPr>
                        <a:t>発泡</a:t>
                      </a:r>
                      <a:endParaRPr lang="ja-JP" altLang="en-US"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-32.3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-27.3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-31.7</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-27.7</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-28.7</a:t>
                      </a:r>
                      <a:endParaRPr lang="en-US" altLang="ja-JP" sz="3600" b="0" i="0" u="none" strike="noStrike">
                        <a:solidFill>
                          <a:srgbClr val="000000"/>
                        </a:solidFill>
                        <a:effectLst/>
                        <a:latin typeface="+mn-ea"/>
                        <a:ea typeface="+mn-ea"/>
                      </a:endParaRPr>
                    </a:p>
                  </a:txBody>
                  <a:tcPr marL="9525" marR="9525" marT="9525" anchor="b"/>
                </a:tc>
                <a:extLst>
                  <a:ext uri="{0D108BD9-81ED-4DB2-BD59-A6C34878D82A}">
                    <a16:rowId xmlns:a16="http://schemas.microsoft.com/office/drawing/2014/main" val="4185141530"/>
                  </a:ext>
                </a:extLst>
              </a:tr>
              <a:tr h="637306">
                <a:tc>
                  <a:txBody>
                    <a:bodyPr/>
                    <a:lstStyle/>
                    <a:p>
                      <a:pPr algn="l" fontAlgn="b"/>
                      <a:r>
                        <a:rPr lang="ja-JP" altLang="en-US" sz="3600" u="none" strike="noStrike">
                          <a:effectLst/>
                          <a:latin typeface="+mn-ea"/>
                          <a:ea typeface="+mn-ea"/>
                        </a:rPr>
                        <a:t>木</a:t>
                      </a:r>
                      <a:endParaRPr lang="ja-JP" altLang="en-US"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-26.3</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-34.0</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-30.0</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-28.0</a:t>
                      </a:r>
                      <a:endParaRPr lang="en-US" altLang="ja-JP" sz="3600" b="0" i="0" u="none" strike="noStrike">
                        <a:solidFill>
                          <a:srgbClr val="000000"/>
                        </a:solidFill>
                        <a:effectLst/>
                        <a:latin typeface="+mn-ea"/>
                        <a:ea typeface="+mn-ea"/>
                      </a:endParaRPr>
                    </a:p>
                  </a:txBody>
                  <a:tcPr marL="9525" marR="9525" marT="9525" anchor="b"/>
                </a:tc>
                <a:tc>
                  <a:txBody>
                    <a:bodyPr/>
                    <a:lstStyle/>
                    <a:p>
                      <a:pPr algn="r" fontAlgn="b"/>
                      <a:r>
                        <a:rPr lang="en-US" altLang="ja-JP" sz="3600" u="none" strike="noStrike">
                          <a:effectLst/>
                          <a:latin typeface="+mn-ea"/>
                          <a:ea typeface="+mn-ea"/>
                        </a:rPr>
                        <a:t>-27.0</a:t>
                      </a:r>
                      <a:endParaRPr lang="en-US" altLang="ja-JP" sz="3600" b="0" i="0" u="none" strike="noStrike">
                        <a:solidFill>
                          <a:srgbClr val="000000"/>
                        </a:solidFill>
                        <a:effectLst/>
                        <a:latin typeface="+mn-ea"/>
                        <a:ea typeface="+mn-ea"/>
                      </a:endParaRPr>
                    </a:p>
                  </a:txBody>
                  <a:tcPr marL="9525" marR="9525" marT="9525" anchor="b"/>
                </a:tc>
                <a:extLst>
                  <a:ext uri="{0D108BD9-81ED-4DB2-BD59-A6C34878D82A}">
                    <a16:rowId xmlns:a16="http://schemas.microsoft.com/office/drawing/2014/main" val="3524334418"/>
                  </a:ext>
                </a:extLst>
              </a:tr>
            </a:tbl>
          </a:graphicData>
        </a:graphic>
      </p:graphicFrame>
      <p:pic>
        <p:nvPicPr>
          <p:cNvPr id="13" name="Picture 6">
            <a:extLst>
              <a:ext uri="{FF2B5EF4-FFF2-40B4-BE49-F238E27FC236}">
                <a16:creationId xmlns:a16="http://schemas.microsoft.com/office/drawing/2014/main" id="{D24FFF55-5E9E-2C45-AF32-FC0093749473}"/>
              </a:ext>
            </a:extLst>
          </p:cNvPr>
          <p:cNvPicPr>
            <a:picLocks noChangeAspect="1"/>
          </p:cNvPicPr>
          <p:nvPr/>
        </p:nvPicPr>
        <p:blipFill>
          <a:blip r:embed="rId5"/>
          <a:stretch>
            <a:fillRect/>
          </a:stretch>
        </p:blipFill>
        <p:spPr>
          <a:xfrm>
            <a:off x="2280041" y="13417485"/>
            <a:ext cx="5411294" cy="4773801"/>
          </a:xfrm>
          <a:prstGeom prst="rect">
            <a:avLst/>
          </a:prstGeom>
        </p:spPr>
      </p:pic>
      <p:pic>
        <p:nvPicPr>
          <p:cNvPr id="16" name="Picture 4">
            <a:extLst>
              <a:ext uri="{FF2B5EF4-FFF2-40B4-BE49-F238E27FC236}">
                <a16:creationId xmlns:a16="http://schemas.microsoft.com/office/drawing/2014/main" id="{2E5AD311-D1F6-ED4B-ABB0-2AE6BC8BD3B8}"/>
              </a:ext>
            </a:extLst>
          </p:cNvPr>
          <p:cNvPicPr>
            <a:picLocks noChangeAspect="1"/>
          </p:cNvPicPr>
          <p:nvPr/>
        </p:nvPicPr>
        <p:blipFill>
          <a:blip r:embed="rId6"/>
          <a:stretch>
            <a:fillRect/>
          </a:stretch>
        </p:blipFill>
        <p:spPr>
          <a:xfrm>
            <a:off x="8272512" y="13498951"/>
            <a:ext cx="5955333" cy="5112982"/>
          </a:xfrm>
          <a:prstGeom prst="rect">
            <a:avLst/>
          </a:prstGeom>
        </p:spPr>
      </p:pic>
      <p:pic>
        <p:nvPicPr>
          <p:cNvPr id="30" name="図 12">
            <a:extLst>
              <a:ext uri="{FF2B5EF4-FFF2-40B4-BE49-F238E27FC236}">
                <a16:creationId xmlns:a16="http://schemas.microsoft.com/office/drawing/2014/main" id="{55146A5C-3CB2-264C-8169-21EAFE5D8EA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379433" y="32335063"/>
            <a:ext cx="4033169" cy="4984723"/>
          </a:xfrm>
          <a:prstGeom prst="rect">
            <a:avLst/>
          </a:prstGeom>
        </p:spPr>
      </p:pic>
      <p:pic>
        <p:nvPicPr>
          <p:cNvPr id="53" name="図 54">
            <a:extLst>
              <a:ext uri="{FF2B5EF4-FFF2-40B4-BE49-F238E27FC236}">
                <a16:creationId xmlns:a16="http://schemas.microsoft.com/office/drawing/2014/main" id="{BD49AC0B-B2A6-5980-C552-2121D6FE09C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7940"/>
          <a:stretch/>
        </p:blipFill>
        <p:spPr>
          <a:xfrm>
            <a:off x="1167926" y="31239052"/>
            <a:ext cx="4473019" cy="6105051"/>
          </a:xfrm>
          <a:prstGeom prst="rect">
            <a:avLst/>
          </a:prstGeom>
        </p:spPr>
      </p:pic>
      <p:sp>
        <p:nvSpPr>
          <p:cNvPr id="35" name="テキスト ボックス 34">
            <a:extLst>
              <a:ext uri="{FF2B5EF4-FFF2-40B4-BE49-F238E27FC236}">
                <a16:creationId xmlns:a16="http://schemas.microsoft.com/office/drawing/2014/main" id="{2474CE34-E5CD-4E4A-8D41-AFB385258003}"/>
              </a:ext>
            </a:extLst>
          </p:cNvPr>
          <p:cNvSpPr txBox="1"/>
          <p:nvPr/>
        </p:nvSpPr>
        <p:spPr>
          <a:xfrm rot="10800000" flipV="1">
            <a:off x="8616008" y="31932044"/>
            <a:ext cx="5230954" cy="115044"/>
          </a:xfrm>
          <a:prstGeom prst="rect">
            <a:avLst/>
          </a:prstGeom>
          <a:noFill/>
        </p:spPr>
        <p:txBody>
          <a:bodyPr wrap="square" rtlCol="0">
            <a:spAutoFit/>
          </a:bodyPr>
          <a:lstStyle/>
          <a:p>
            <a:pPr algn="l"/>
            <a:endParaRPr lang="ja-JP" altLang="en-US"/>
          </a:p>
        </p:txBody>
      </p:sp>
      <p:sp>
        <p:nvSpPr>
          <p:cNvPr id="55" name="四角形 54">
            <a:extLst>
              <a:ext uri="{FF2B5EF4-FFF2-40B4-BE49-F238E27FC236}">
                <a16:creationId xmlns:a16="http://schemas.microsoft.com/office/drawing/2014/main" id="{B45BC54D-00AF-BFC0-DB5C-F920DB88A298}"/>
              </a:ext>
            </a:extLst>
          </p:cNvPr>
          <p:cNvSpPr/>
          <p:nvPr/>
        </p:nvSpPr>
        <p:spPr>
          <a:xfrm flipH="1">
            <a:off x="910022" y="23557503"/>
            <a:ext cx="13910599" cy="650977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5400" b="1">
                <a:ln w="0"/>
                <a:solidFill>
                  <a:schemeClr val="accent4">
                    <a:lumMod val="75000"/>
                  </a:schemeClr>
                </a:solidFill>
                <a:effectLst>
                  <a:outerShdw blurRad="38100" dist="19050" dir="2700000" algn="tl" rotWithShape="0">
                    <a:schemeClr val="dk1">
                      <a:alpha val="40000"/>
                    </a:schemeClr>
                  </a:outerShdw>
                </a:effectLst>
              </a:rPr>
              <a:t>・研究目的</a:t>
            </a:r>
          </a:p>
          <a:p>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あらゆる状況下で電波強度や通信速度、</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ping</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値を測定し、分析解明すれば、</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Wi-Fi</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環境が良くなるのではないかと考えた。</a:t>
            </a:r>
          </a:p>
          <a:p>
            <a:endParaRPr lang="ja-JP" altLang="en-US" sz="3600">
              <a:ln w="0"/>
              <a:solidFill>
                <a:schemeClr val="tx1"/>
              </a:solidFill>
              <a:effectLst>
                <a:outerShdw blurRad="38100" dist="19050" dir="2700000" algn="tl" rotWithShape="0">
                  <a:schemeClr val="dk1">
                    <a:alpha val="40000"/>
                  </a:schemeClr>
                </a:outerShdw>
              </a:effectLst>
            </a:endParaRPr>
          </a:p>
          <a:p>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以上をふまえて、</a:t>
            </a:r>
          </a:p>
          <a:p>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①身近に存在する物質に</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Wi-Fi</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を照射した時の</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Wi-Fi</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の電波強度や通信速度、</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ping</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値を測定し、</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Wi-Fi</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の反射・透過の様子を分析する。</a:t>
            </a:r>
          </a:p>
          <a:p>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　（実験</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1</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2</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a:t>
            </a:r>
          </a:p>
          <a:p>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②教室内において、座席や接続台数の変化による電波強度や通信速度、</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ping</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値を測定し、分析する。</a:t>
            </a:r>
          </a:p>
          <a:p>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　（実験</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3</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a:t>
            </a:r>
            <a:r>
              <a:rPr lang="en-US" altLang="ja-JP"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4</a:t>
            </a:r>
            <a:r>
              <a:rPr lang="ja-JP" altLang="en-US" sz="3600">
                <a:ln w="0"/>
                <a:solidFill>
                  <a:schemeClr val="tx1"/>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a:t>
            </a:r>
            <a:endParaRPr lang="ja-JP" altLang="en-US" sz="3600">
              <a:solidFill>
                <a:srgbClr val="003300"/>
              </a:solidFill>
              <a:latin typeface="Meiryo UI" panose="020B0604030504040204" pitchFamily="34" charset="-128"/>
              <a:ea typeface="Meiryo UI" panose="020B0604030504040204" pitchFamily="34" charset="-128"/>
            </a:endParaRPr>
          </a:p>
        </p:txBody>
      </p:sp>
      <p:sp>
        <p:nvSpPr>
          <p:cNvPr id="22" name="四角形 21">
            <a:extLst>
              <a:ext uri="{FF2B5EF4-FFF2-40B4-BE49-F238E27FC236}">
                <a16:creationId xmlns:a16="http://schemas.microsoft.com/office/drawing/2014/main" id="{BC26952C-F172-D541-3861-6803904A63CB}"/>
              </a:ext>
            </a:extLst>
          </p:cNvPr>
          <p:cNvSpPr/>
          <p:nvPr/>
        </p:nvSpPr>
        <p:spPr>
          <a:xfrm>
            <a:off x="27177258" y="17557297"/>
            <a:ext cx="3249449" cy="1701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図</a:t>
            </a:r>
            <a:r>
              <a:rPr lang="en-US" altLang="ja-JP" sz="2800">
                <a:solidFill>
                  <a:schemeClr val="tx1"/>
                </a:solidFill>
              </a:rPr>
              <a:t>5</a:t>
            </a:r>
            <a:endParaRPr lang="ja-JP" altLang="en-US" sz="2800">
              <a:solidFill>
                <a:schemeClr val="tx1"/>
              </a:solidFill>
            </a:endParaRPr>
          </a:p>
        </p:txBody>
      </p:sp>
      <p:sp>
        <p:nvSpPr>
          <p:cNvPr id="39" name="四角形 38">
            <a:extLst>
              <a:ext uri="{FF2B5EF4-FFF2-40B4-BE49-F238E27FC236}">
                <a16:creationId xmlns:a16="http://schemas.microsoft.com/office/drawing/2014/main" id="{741ACA15-39AC-1042-B293-55296B78117A}"/>
              </a:ext>
            </a:extLst>
          </p:cNvPr>
          <p:cNvSpPr/>
          <p:nvPr/>
        </p:nvSpPr>
        <p:spPr>
          <a:xfrm rot="10800000" flipV="1">
            <a:off x="18929725" y="36642615"/>
            <a:ext cx="6032385" cy="95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rPr>
              <a:t>表</a:t>
            </a:r>
            <a:r>
              <a:rPr lang="en-US" altLang="ja-JP" sz="3200">
                <a:solidFill>
                  <a:schemeClr val="tx1"/>
                </a:solidFill>
              </a:rPr>
              <a:t>1</a:t>
            </a:r>
            <a:r>
              <a:rPr lang="ja-JP" altLang="en-US" sz="3200">
                <a:solidFill>
                  <a:schemeClr val="tx1"/>
                </a:solidFill>
              </a:rPr>
              <a:t>．実験</a:t>
            </a:r>
            <a:r>
              <a:rPr lang="en-US" altLang="ja-JP" sz="3200">
                <a:solidFill>
                  <a:schemeClr val="tx1"/>
                </a:solidFill>
              </a:rPr>
              <a:t>1</a:t>
            </a:r>
            <a:r>
              <a:rPr lang="ja-JP" altLang="en-US" sz="3200">
                <a:solidFill>
                  <a:schemeClr val="tx1"/>
                </a:solidFill>
              </a:rPr>
              <a:t>の結果</a:t>
            </a:r>
          </a:p>
        </p:txBody>
      </p:sp>
      <p:pic>
        <p:nvPicPr>
          <p:cNvPr id="21" name="図 36">
            <a:extLst>
              <a:ext uri="{FF2B5EF4-FFF2-40B4-BE49-F238E27FC236}">
                <a16:creationId xmlns:a16="http://schemas.microsoft.com/office/drawing/2014/main" id="{1644F488-8890-FB46-9B7D-2D19A9413F3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530722" y="25143289"/>
            <a:ext cx="8554777" cy="3789762"/>
          </a:xfrm>
          <a:prstGeom prst="rect">
            <a:avLst/>
          </a:prstGeom>
        </p:spPr>
      </p:pic>
      <p:sp>
        <p:nvSpPr>
          <p:cNvPr id="456" name="四角形 455">
            <a:extLst>
              <a:ext uri="{FF2B5EF4-FFF2-40B4-BE49-F238E27FC236}">
                <a16:creationId xmlns:a16="http://schemas.microsoft.com/office/drawing/2014/main" id="{C3FA81D6-9ECA-30CA-18AB-FC25EC7C4A12}"/>
              </a:ext>
            </a:extLst>
          </p:cNvPr>
          <p:cNvSpPr/>
          <p:nvPr/>
        </p:nvSpPr>
        <p:spPr>
          <a:xfrm>
            <a:off x="26660559" y="13148983"/>
            <a:ext cx="4364227" cy="193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図</a:t>
            </a:r>
            <a:r>
              <a:rPr lang="en-US" altLang="ja-JP" sz="2800">
                <a:solidFill>
                  <a:schemeClr val="tx1"/>
                </a:solidFill>
              </a:rPr>
              <a:t>4</a:t>
            </a:r>
            <a:endParaRPr lang="ja-JP" altLang="en-US" sz="2800">
              <a:solidFill>
                <a:schemeClr val="tx1"/>
              </a:solidFill>
            </a:endParaRPr>
          </a:p>
        </p:txBody>
      </p:sp>
      <p:sp>
        <p:nvSpPr>
          <p:cNvPr id="457" name="四角形 456">
            <a:extLst>
              <a:ext uri="{FF2B5EF4-FFF2-40B4-BE49-F238E27FC236}">
                <a16:creationId xmlns:a16="http://schemas.microsoft.com/office/drawing/2014/main" id="{CE9DCB09-FE75-7440-F34C-6C4C18A348B9}"/>
              </a:ext>
            </a:extLst>
          </p:cNvPr>
          <p:cNvSpPr/>
          <p:nvPr/>
        </p:nvSpPr>
        <p:spPr>
          <a:xfrm rot="10800000" flipH="1" flipV="1">
            <a:off x="166996" y="37428720"/>
            <a:ext cx="6286340" cy="34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図</a:t>
            </a:r>
            <a:r>
              <a:rPr lang="en-US" altLang="ja-JP" sz="2800">
                <a:solidFill>
                  <a:schemeClr val="tx1"/>
                </a:solidFill>
              </a:rPr>
              <a:t>2</a:t>
            </a:r>
            <a:endParaRPr lang="ja-JP" altLang="en-US" sz="2800">
              <a:solidFill>
                <a:schemeClr val="tx1"/>
              </a:solidFill>
            </a:endParaRPr>
          </a:p>
        </p:txBody>
      </p:sp>
      <p:pic>
        <p:nvPicPr>
          <p:cNvPr id="37" name="図 43">
            <a:extLst>
              <a:ext uri="{FF2B5EF4-FFF2-40B4-BE49-F238E27FC236}">
                <a16:creationId xmlns:a16="http://schemas.microsoft.com/office/drawing/2014/main" id="{DFC21CC4-92A3-2841-81E5-1EF53F29FAC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4962110" y="25052541"/>
            <a:ext cx="4141287" cy="3909864"/>
          </a:xfrm>
          <a:prstGeom prst="rect">
            <a:avLst/>
          </a:prstGeom>
        </p:spPr>
      </p:pic>
      <p:sp>
        <p:nvSpPr>
          <p:cNvPr id="458" name="四角形 457">
            <a:extLst>
              <a:ext uri="{FF2B5EF4-FFF2-40B4-BE49-F238E27FC236}">
                <a16:creationId xmlns:a16="http://schemas.microsoft.com/office/drawing/2014/main" id="{A825470A-0B8F-8B95-B703-8A7883EDE03E}"/>
              </a:ext>
            </a:extLst>
          </p:cNvPr>
          <p:cNvSpPr/>
          <p:nvPr/>
        </p:nvSpPr>
        <p:spPr>
          <a:xfrm>
            <a:off x="8315902" y="37604682"/>
            <a:ext cx="6143262" cy="11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図</a:t>
            </a:r>
            <a:r>
              <a:rPr lang="en-US" altLang="ja-JP" sz="2800">
                <a:solidFill>
                  <a:schemeClr val="tx1"/>
                </a:solidFill>
              </a:rPr>
              <a:t>3</a:t>
            </a:r>
            <a:endParaRPr lang="ja-JP" altLang="en-US" sz="2800">
              <a:solidFill>
                <a:schemeClr val="tx1"/>
              </a:solidFill>
            </a:endParaRPr>
          </a:p>
        </p:txBody>
      </p:sp>
      <p:sp>
        <p:nvSpPr>
          <p:cNvPr id="459" name="四角形 458">
            <a:extLst>
              <a:ext uri="{FF2B5EF4-FFF2-40B4-BE49-F238E27FC236}">
                <a16:creationId xmlns:a16="http://schemas.microsoft.com/office/drawing/2014/main" id="{A78445A7-EF3D-D56F-B7D5-3CDC73F7407E}"/>
              </a:ext>
            </a:extLst>
          </p:cNvPr>
          <p:cNvSpPr/>
          <p:nvPr/>
        </p:nvSpPr>
        <p:spPr>
          <a:xfrm>
            <a:off x="9354726" y="17945596"/>
            <a:ext cx="3548702" cy="362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図</a:t>
            </a:r>
            <a:r>
              <a:rPr lang="en-US" altLang="ja-JP" sz="2800">
                <a:solidFill>
                  <a:schemeClr val="tx1"/>
                </a:solidFill>
              </a:rPr>
              <a:t>1</a:t>
            </a:r>
            <a:endParaRPr lang="ja-JP" altLang="en-US" sz="2800">
              <a:solidFill>
                <a:schemeClr val="tx1"/>
              </a:solidFill>
            </a:endParaRPr>
          </a:p>
        </p:txBody>
      </p:sp>
      <p:sp>
        <p:nvSpPr>
          <p:cNvPr id="5" name="テキスト ボックス 4">
            <a:extLst>
              <a:ext uri="{FF2B5EF4-FFF2-40B4-BE49-F238E27FC236}">
                <a16:creationId xmlns:a16="http://schemas.microsoft.com/office/drawing/2014/main" id="{45EA0049-EADD-D64E-A78E-5652EF9D5199}"/>
              </a:ext>
            </a:extLst>
          </p:cNvPr>
          <p:cNvSpPr txBox="1"/>
          <p:nvPr/>
        </p:nvSpPr>
        <p:spPr>
          <a:xfrm>
            <a:off x="15479857" y="24502293"/>
            <a:ext cx="13362816" cy="523220"/>
          </a:xfrm>
          <a:prstGeom prst="rect">
            <a:avLst/>
          </a:prstGeom>
          <a:noFill/>
        </p:spPr>
        <p:txBody>
          <a:bodyPr wrap="square" rtlCol="0">
            <a:spAutoFit/>
          </a:bodyPr>
          <a:lstStyle/>
          <a:p>
            <a:pPr algn="l"/>
            <a:r>
              <a:rPr lang="ja-JP" altLang="en-US" sz="2800">
                <a:latin typeface="Meiryo UI" panose="020B0604030504040204" pitchFamily="34" charset="-128"/>
                <a:ea typeface="Meiryo UI" panose="020B0604030504040204" pitchFamily="34" charset="-128"/>
              </a:rPr>
              <a:t>使用した立方体　　　　　</a:t>
            </a:r>
            <a:r>
              <a:rPr lang="ja-JP" altLang="en-US" sz="2000">
                <a:latin typeface="Meiryo UI" panose="020B0604030504040204" pitchFamily="34" charset="-128"/>
                <a:ea typeface="Meiryo UI" panose="020B0604030504040204" pitchFamily="34" charset="-128"/>
              </a:rPr>
              <a:t>　　　　　　　　　　　　　　　　　　　　　　　　　　　　　　　　　　　　　　</a:t>
            </a:r>
            <a:r>
              <a:rPr lang="ja-JP" altLang="en-US" sz="2800">
                <a:latin typeface="Meiryo UI" panose="020B0604030504040204" pitchFamily="34" charset="-128"/>
                <a:ea typeface="Meiryo UI" panose="020B0604030504040204" pitchFamily="34" charset="-128"/>
              </a:rPr>
              <a:t>実験</a:t>
            </a:r>
            <a:r>
              <a:rPr lang="en-US" altLang="ja-JP" sz="2800">
                <a:latin typeface="Meiryo UI" panose="020B0604030504040204" pitchFamily="34" charset="-128"/>
                <a:ea typeface="Meiryo UI" panose="020B0604030504040204" pitchFamily="34" charset="-128"/>
              </a:rPr>
              <a:t>1</a:t>
            </a:r>
            <a:r>
              <a:rPr lang="ja-JP" altLang="en-US" sz="2800">
                <a:latin typeface="Meiryo UI" panose="020B0604030504040204" pitchFamily="34" charset="-128"/>
                <a:ea typeface="Meiryo UI" panose="020B0604030504040204" pitchFamily="34" charset="-128"/>
              </a:rPr>
              <a:t>の様子</a:t>
            </a:r>
          </a:p>
        </p:txBody>
      </p:sp>
      <p:sp>
        <p:nvSpPr>
          <p:cNvPr id="57" name="四角形 56">
            <a:extLst>
              <a:ext uri="{FF2B5EF4-FFF2-40B4-BE49-F238E27FC236}">
                <a16:creationId xmlns:a16="http://schemas.microsoft.com/office/drawing/2014/main" id="{E44C05BA-A7BB-97C0-9F24-2683D4121E0A}"/>
              </a:ext>
            </a:extLst>
          </p:cNvPr>
          <p:cNvSpPr/>
          <p:nvPr/>
        </p:nvSpPr>
        <p:spPr>
          <a:xfrm>
            <a:off x="15620947" y="9527465"/>
            <a:ext cx="11079974" cy="1219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3600">
                <a:solidFill>
                  <a:schemeClr val="tx1"/>
                </a:solidFill>
                <a:latin typeface="Meiryo UI"/>
                <a:ea typeface="Meiryo UI"/>
              </a:rPr>
              <a:t>周りに何もない状態と右図のように立方体の箱（</a:t>
            </a:r>
            <a:r>
              <a:rPr lang="ja-JP" altLang="en-US" sz="3600">
                <a:solidFill>
                  <a:srgbClr val="FF0000"/>
                </a:solidFill>
                <a:latin typeface="Meiryo UI"/>
                <a:ea typeface="Meiryo UI"/>
              </a:rPr>
              <a:t>ガラス、木、アルミ、発泡スチロール</a:t>
            </a:r>
            <a:r>
              <a:rPr lang="ja-JP" altLang="en-US" sz="3600">
                <a:solidFill>
                  <a:schemeClr val="tx1"/>
                </a:solidFill>
                <a:latin typeface="Meiryo UI"/>
                <a:ea typeface="Meiryo UI"/>
              </a:rPr>
              <a:t>）の中に</a:t>
            </a:r>
            <a:r>
              <a:rPr lang="en-US" altLang="ja-JP" sz="3600">
                <a:solidFill>
                  <a:schemeClr val="tx1"/>
                </a:solidFill>
                <a:latin typeface="Meiryo UI"/>
                <a:ea typeface="Meiryo UI"/>
              </a:rPr>
              <a:t>Wi-Fi</a:t>
            </a:r>
            <a:r>
              <a:rPr lang="ja-JP" altLang="en-US" sz="3600">
                <a:solidFill>
                  <a:schemeClr val="tx1"/>
                </a:solidFill>
                <a:latin typeface="Meiryo UI"/>
                <a:ea typeface="Meiryo UI"/>
              </a:rPr>
              <a:t>発生源を入れた時の</a:t>
            </a:r>
            <a:r>
              <a:rPr lang="en-US" altLang="ja-JP" sz="3600">
                <a:solidFill>
                  <a:schemeClr val="tx1"/>
                </a:solidFill>
                <a:latin typeface="Meiryo UI"/>
                <a:ea typeface="Meiryo UI"/>
              </a:rPr>
              <a:t>Wi-Fi</a:t>
            </a:r>
            <a:r>
              <a:rPr lang="ja-JP" altLang="en-US" sz="3600">
                <a:solidFill>
                  <a:schemeClr val="tx1"/>
                </a:solidFill>
                <a:latin typeface="Meiryo UI"/>
                <a:ea typeface="Meiryo UI"/>
              </a:rPr>
              <a:t>の電波強度［</a:t>
            </a:r>
            <a:r>
              <a:rPr lang="en-US" altLang="ja-JP" sz="3600" err="1">
                <a:solidFill>
                  <a:schemeClr val="tx1"/>
                </a:solidFill>
                <a:latin typeface="Meiryo UI"/>
                <a:ea typeface="Meiryo UI"/>
              </a:rPr>
              <a:t>dbm</a:t>
            </a:r>
            <a:r>
              <a:rPr lang="ja-JP" altLang="en-US" sz="3600">
                <a:solidFill>
                  <a:schemeClr val="tx1"/>
                </a:solidFill>
                <a:latin typeface="Meiryo UI"/>
                <a:ea typeface="Meiryo UI"/>
              </a:rPr>
              <a:t>］の値を測定する。</a:t>
            </a:r>
            <a:endParaRPr lang="ja-JP" sz="3600">
              <a:solidFill>
                <a:schemeClr val="tx1"/>
              </a:solidFill>
            </a:endParaRPr>
          </a:p>
          <a:p>
            <a:endParaRPr lang="ja-JP" altLang="en-US" sz="3600"/>
          </a:p>
        </p:txBody>
      </p:sp>
      <p:sp>
        <p:nvSpPr>
          <p:cNvPr id="150" name="テキスト ボックス 149"/>
          <p:cNvSpPr txBox="1"/>
          <p:nvPr/>
        </p:nvSpPr>
        <p:spPr>
          <a:xfrm>
            <a:off x="750882" y="3788372"/>
            <a:ext cx="13880907" cy="3139321"/>
          </a:xfrm>
          <a:prstGeom prst="rect">
            <a:avLst/>
          </a:prstGeom>
          <a:noFill/>
        </p:spPr>
        <p:txBody>
          <a:bodyPr wrap="square" lIns="91440" tIns="45720" rIns="91440" bIns="45720" rtlCol="0" anchor="t">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5400" b="1">
                <a:solidFill>
                  <a:schemeClr val="tx2"/>
                </a:solidFill>
                <a:latin typeface="Meiryo UI" panose="020B0604030504040204" pitchFamily="34" charset="-128"/>
                <a:ea typeface="Meiryo UI" panose="020B0604030504040204" pitchFamily="34" charset="-128"/>
              </a:rPr>
              <a:t>・</a:t>
            </a:r>
            <a:r>
              <a:rPr lang="ja-JP" altLang="en-US" sz="5400" b="1">
                <a:solidFill>
                  <a:schemeClr val="accent4">
                    <a:lumMod val="75000"/>
                  </a:schemeClr>
                </a:solidFill>
                <a:latin typeface="Meiryo UI" panose="020B0604030504040204" pitchFamily="34" charset="-128"/>
                <a:ea typeface="Meiryo UI" panose="020B0604030504040204" pitchFamily="34" charset="-128"/>
              </a:rPr>
              <a:t>背景</a:t>
            </a:r>
            <a:endParaRPr lang="en-US" altLang="ja-JP" sz="5400" b="1">
              <a:solidFill>
                <a:schemeClr val="accent4">
                  <a:lumMod val="75000"/>
                </a:schemeClr>
              </a:solidFill>
              <a:latin typeface="Meiryo UI"/>
              <a:ea typeface="Meiryo UI"/>
            </a:endParaRPr>
          </a:p>
          <a:p>
            <a:r>
              <a:rPr lang="ja-JP" altLang="en-US" sz="3600"/>
              <a:t>　　授業中などで、</a:t>
            </a:r>
            <a:r>
              <a:rPr lang="en-US" altLang="ja-JP" sz="3600"/>
              <a:t>Wi-Fi</a:t>
            </a:r>
            <a:r>
              <a:rPr lang="ja-JP" altLang="en-US" sz="3600"/>
              <a:t>の速度が遅くて困ることが多くあり、同じ思いをする人を少しでも減らすために、身の回りにあるどのようなものが電波を妨げるのか、増強させるのかを明らかにすること、また、</a:t>
            </a:r>
            <a:r>
              <a:rPr lang="en-US" altLang="ja-JP" sz="3600"/>
              <a:t>Wi-Fi</a:t>
            </a:r>
            <a:r>
              <a:rPr lang="ja-JP" altLang="en-US" sz="3600"/>
              <a:t>環境が悪いことで仕事の効率が下がるなどの問題が発生するのを防ぐこと。</a:t>
            </a:r>
          </a:p>
        </p:txBody>
      </p:sp>
      <p:sp>
        <p:nvSpPr>
          <p:cNvPr id="26" name="四角形 25">
            <a:extLst>
              <a:ext uri="{FF2B5EF4-FFF2-40B4-BE49-F238E27FC236}">
                <a16:creationId xmlns:a16="http://schemas.microsoft.com/office/drawing/2014/main" id="{C4E84C3A-9DAD-05E4-B387-57C3F5F524DC}"/>
              </a:ext>
            </a:extLst>
          </p:cNvPr>
          <p:cNvSpPr/>
          <p:nvPr/>
        </p:nvSpPr>
        <p:spPr>
          <a:xfrm>
            <a:off x="15554858" y="6506930"/>
            <a:ext cx="3097773" cy="76369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仮説</a:t>
            </a:r>
          </a:p>
        </p:txBody>
      </p:sp>
      <p:sp>
        <p:nvSpPr>
          <p:cNvPr id="32" name="四角形 31">
            <a:extLst>
              <a:ext uri="{FF2B5EF4-FFF2-40B4-BE49-F238E27FC236}">
                <a16:creationId xmlns:a16="http://schemas.microsoft.com/office/drawing/2014/main" id="{5C50EA9C-5BE6-AC7B-09B6-8FD5F4A85143}"/>
              </a:ext>
            </a:extLst>
          </p:cNvPr>
          <p:cNvSpPr/>
          <p:nvPr/>
        </p:nvSpPr>
        <p:spPr>
          <a:xfrm rot="10800000" flipH="1" flipV="1">
            <a:off x="15512738" y="15886158"/>
            <a:ext cx="5373093" cy="74689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使用した測定器</a:t>
            </a:r>
          </a:p>
        </p:txBody>
      </p:sp>
      <p:sp>
        <p:nvSpPr>
          <p:cNvPr id="49" name="四角形 48">
            <a:extLst>
              <a:ext uri="{FF2B5EF4-FFF2-40B4-BE49-F238E27FC236}">
                <a16:creationId xmlns:a16="http://schemas.microsoft.com/office/drawing/2014/main" id="{8DB8501B-366E-58EC-D276-745CD827BDE2}"/>
              </a:ext>
            </a:extLst>
          </p:cNvPr>
          <p:cNvSpPr/>
          <p:nvPr/>
        </p:nvSpPr>
        <p:spPr>
          <a:xfrm rot="10800000" flipH="1" flipV="1">
            <a:off x="15750632" y="29829460"/>
            <a:ext cx="3974974" cy="80734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結果</a:t>
            </a:r>
          </a:p>
        </p:txBody>
      </p:sp>
      <p:sp>
        <p:nvSpPr>
          <p:cNvPr id="52" name="四角形 51">
            <a:extLst>
              <a:ext uri="{FF2B5EF4-FFF2-40B4-BE49-F238E27FC236}">
                <a16:creationId xmlns:a16="http://schemas.microsoft.com/office/drawing/2014/main" id="{56B00F7B-ECD8-C9F7-1B0C-3992D2D59E4E}"/>
              </a:ext>
            </a:extLst>
          </p:cNvPr>
          <p:cNvSpPr/>
          <p:nvPr/>
        </p:nvSpPr>
        <p:spPr>
          <a:xfrm rot="10800000" flipH="1" flipV="1">
            <a:off x="15689121" y="38408160"/>
            <a:ext cx="3759895" cy="717894"/>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考察</a:t>
            </a:r>
          </a:p>
        </p:txBody>
      </p:sp>
      <p:sp>
        <p:nvSpPr>
          <p:cNvPr id="46" name="Oval 45">
            <a:extLst>
              <a:ext uri="{FF2B5EF4-FFF2-40B4-BE49-F238E27FC236}">
                <a16:creationId xmlns:a16="http://schemas.microsoft.com/office/drawing/2014/main" id="{D1F7EECC-27F3-A763-3786-ACCAB4C67B43}"/>
              </a:ext>
            </a:extLst>
          </p:cNvPr>
          <p:cNvSpPr/>
          <p:nvPr/>
        </p:nvSpPr>
        <p:spPr>
          <a:xfrm>
            <a:off x="360457" y="38040683"/>
            <a:ext cx="14779530" cy="436233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1201D2B-CBFE-BE27-15DE-D7249DC55CC8}"/>
              </a:ext>
            </a:extLst>
          </p:cNvPr>
          <p:cNvSpPr txBox="1"/>
          <p:nvPr/>
        </p:nvSpPr>
        <p:spPr>
          <a:xfrm>
            <a:off x="2731182" y="38610475"/>
            <a:ext cx="980699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Meiryo UI"/>
                <a:ea typeface="Meiryo UI"/>
                <a:cs typeface="Calibri"/>
              </a:rPr>
              <a:t>※</a:t>
            </a:r>
            <a:r>
              <a:rPr lang="en-US" altLang="ja-JP" sz="3600">
                <a:latin typeface="Meiryo UI"/>
                <a:ea typeface="Meiryo UI"/>
                <a:cs typeface="Calibri"/>
              </a:rPr>
              <a:t> </a:t>
            </a:r>
            <a:r>
              <a:rPr lang="ja-JP" altLang="en-US" sz="3600">
                <a:latin typeface="Meiryo UI"/>
                <a:ea typeface="Meiryo UI"/>
                <a:cs typeface="Calibri"/>
              </a:rPr>
              <a:t>電波強度...絶対値が小さいほど端末に届く電波強度が強い。</a:t>
            </a:r>
          </a:p>
          <a:p>
            <a:r>
              <a:rPr lang="ja-JP" altLang="en-US" sz="3600">
                <a:latin typeface="Meiryo UI"/>
                <a:ea typeface="Meiryo UI"/>
                <a:cs typeface="Calibri"/>
              </a:rPr>
              <a:t>　  通信速度...値が大きいほど1秒間により多くの情報を送受信で　</a:t>
            </a:r>
          </a:p>
          <a:p>
            <a:r>
              <a:rPr lang="ja-JP" altLang="en-US" sz="3600">
                <a:latin typeface="Meiryo UI"/>
                <a:ea typeface="Meiryo UI"/>
                <a:cs typeface="Calibri"/>
              </a:rPr>
              <a:t>　　　　　　　　　きている。</a:t>
            </a:r>
          </a:p>
          <a:p>
            <a:r>
              <a:rPr lang="ja-JP" altLang="en-US" sz="3600">
                <a:latin typeface="Meiryo UI"/>
                <a:ea typeface="Meiryo UI"/>
                <a:cs typeface="Calibri"/>
              </a:rPr>
              <a:t>　  Ping値...値が小さいほどスムーズに通信ができる。</a:t>
            </a:r>
          </a:p>
        </p:txBody>
      </p:sp>
      <p:sp>
        <p:nvSpPr>
          <p:cNvPr id="454" name="正方形/長方形 459">
            <a:extLst>
              <a:ext uri="{FF2B5EF4-FFF2-40B4-BE49-F238E27FC236}">
                <a16:creationId xmlns:a16="http://schemas.microsoft.com/office/drawing/2014/main" id="{68C39DC6-6262-1945-BEC0-89DD9ED725AF}"/>
              </a:ext>
            </a:extLst>
          </p:cNvPr>
          <p:cNvSpPr/>
          <p:nvPr/>
        </p:nvSpPr>
        <p:spPr>
          <a:xfrm>
            <a:off x="430662" y="30607579"/>
            <a:ext cx="14752528" cy="7336261"/>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4176431" rtl="0" eaLnBrk="1" latinLnBrk="0" hangingPunct="1">
              <a:defRPr kumimoji="1" sz="8200" kern="1200">
                <a:solidFill>
                  <a:schemeClr val="lt1"/>
                </a:solidFill>
                <a:latin typeface="+mn-lt"/>
                <a:ea typeface="+mn-ea"/>
                <a:cs typeface="+mn-cs"/>
              </a:defRPr>
            </a:lvl1pPr>
            <a:lvl2pPr marL="2088215" algn="l" defTabSz="4176431" rtl="0" eaLnBrk="1" latinLnBrk="0" hangingPunct="1">
              <a:defRPr kumimoji="1" sz="8200" kern="1200">
                <a:solidFill>
                  <a:schemeClr val="lt1"/>
                </a:solidFill>
                <a:latin typeface="+mn-lt"/>
                <a:ea typeface="+mn-ea"/>
                <a:cs typeface="+mn-cs"/>
              </a:defRPr>
            </a:lvl2pPr>
            <a:lvl3pPr marL="4176431" algn="l" defTabSz="4176431" rtl="0" eaLnBrk="1" latinLnBrk="0" hangingPunct="1">
              <a:defRPr kumimoji="1" sz="8200" kern="1200">
                <a:solidFill>
                  <a:schemeClr val="lt1"/>
                </a:solidFill>
                <a:latin typeface="+mn-lt"/>
                <a:ea typeface="+mn-ea"/>
                <a:cs typeface="+mn-cs"/>
              </a:defRPr>
            </a:lvl3pPr>
            <a:lvl4pPr marL="6264646" algn="l" defTabSz="4176431" rtl="0" eaLnBrk="1" latinLnBrk="0" hangingPunct="1">
              <a:defRPr kumimoji="1" sz="8200" kern="1200">
                <a:solidFill>
                  <a:schemeClr val="lt1"/>
                </a:solidFill>
                <a:latin typeface="+mn-lt"/>
                <a:ea typeface="+mn-ea"/>
                <a:cs typeface="+mn-cs"/>
              </a:defRPr>
            </a:lvl4pPr>
            <a:lvl5pPr marL="8352861" algn="l" defTabSz="4176431" rtl="0" eaLnBrk="1" latinLnBrk="0" hangingPunct="1">
              <a:defRPr kumimoji="1" sz="8200" kern="1200">
                <a:solidFill>
                  <a:schemeClr val="lt1"/>
                </a:solidFill>
                <a:latin typeface="+mn-lt"/>
                <a:ea typeface="+mn-ea"/>
                <a:cs typeface="+mn-cs"/>
              </a:defRPr>
            </a:lvl5pPr>
            <a:lvl6pPr marL="10441076" algn="l" defTabSz="4176431" rtl="0" eaLnBrk="1" latinLnBrk="0" hangingPunct="1">
              <a:defRPr kumimoji="1" sz="8200" kern="1200">
                <a:solidFill>
                  <a:schemeClr val="lt1"/>
                </a:solidFill>
                <a:latin typeface="+mn-lt"/>
                <a:ea typeface="+mn-ea"/>
                <a:cs typeface="+mn-cs"/>
              </a:defRPr>
            </a:lvl6pPr>
            <a:lvl7pPr marL="12529292" algn="l" defTabSz="4176431" rtl="0" eaLnBrk="1" latinLnBrk="0" hangingPunct="1">
              <a:defRPr kumimoji="1" sz="8200" kern="1200">
                <a:solidFill>
                  <a:schemeClr val="lt1"/>
                </a:solidFill>
                <a:latin typeface="+mn-lt"/>
                <a:ea typeface="+mn-ea"/>
                <a:cs typeface="+mn-cs"/>
              </a:defRPr>
            </a:lvl7pPr>
            <a:lvl8pPr marL="14617507" algn="l" defTabSz="4176431" rtl="0" eaLnBrk="1" latinLnBrk="0" hangingPunct="1">
              <a:defRPr kumimoji="1" sz="8200" kern="1200">
                <a:solidFill>
                  <a:schemeClr val="lt1"/>
                </a:solidFill>
                <a:latin typeface="+mn-lt"/>
                <a:ea typeface="+mn-ea"/>
                <a:cs typeface="+mn-cs"/>
              </a:defRPr>
            </a:lvl8pPr>
            <a:lvl9pPr marL="16705722" algn="l" defTabSz="4176431" rtl="0" eaLnBrk="1" latinLnBrk="0" hangingPunct="1">
              <a:defRPr kumimoji="1" sz="8200" kern="1200">
                <a:solidFill>
                  <a:schemeClr val="lt1"/>
                </a:solidFill>
                <a:latin typeface="+mn-lt"/>
                <a:ea typeface="+mn-ea"/>
                <a:cs typeface="+mn-cs"/>
              </a:defRPr>
            </a:lvl9pPr>
          </a:lstStyle>
          <a:p>
            <a:pPr algn="just"/>
            <a:endParaRPr lang="en-US" altLang="ja-JP" sz="5400" b="1">
              <a:solidFill>
                <a:schemeClr val="accent4">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3735B06D-FDA0-B84C-B772-082B0C028AD8}"/>
              </a:ext>
            </a:extLst>
          </p:cNvPr>
          <p:cNvSpPr txBox="1"/>
          <p:nvPr/>
        </p:nvSpPr>
        <p:spPr>
          <a:xfrm>
            <a:off x="15833740" y="16892182"/>
            <a:ext cx="7191300" cy="2308324"/>
          </a:xfrm>
          <a:prstGeom prst="rect">
            <a:avLst/>
          </a:prstGeom>
          <a:noFill/>
        </p:spPr>
        <p:txBody>
          <a:bodyPr wrap="square" rtlCol="0">
            <a:spAutoFit/>
          </a:bodyPr>
          <a:lstStyle/>
          <a:p>
            <a:r>
              <a:rPr lang="ja-JP" altLang="en-US" sz="3600">
                <a:latin typeface="Meiryo UI"/>
                <a:ea typeface="Meiryo UI"/>
                <a:cs typeface="Calibri"/>
              </a:rPr>
              <a:t>限界突破Wi-Fi（モバイルルーター）</a:t>
            </a:r>
            <a:endParaRPr lang="ja-JP" altLang="ja-JP" sz="3600"/>
          </a:p>
          <a:p>
            <a:r>
              <a:rPr lang="ja-JP" altLang="en-US" sz="3600">
                <a:latin typeface="Meiryo UI"/>
                <a:ea typeface="Meiryo UI"/>
                <a:cs typeface="Calibri"/>
              </a:rPr>
              <a:t>Wi-Fi Analyzer（スマートフォン）</a:t>
            </a:r>
          </a:p>
          <a:p>
            <a:r>
              <a:rPr lang="en-US" altLang="ja-JP" sz="3600">
                <a:latin typeface="Meiryo UI"/>
                <a:ea typeface="Meiryo UI"/>
                <a:cs typeface="Calibri"/>
              </a:rPr>
              <a:t>NetSpot(pc)</a:t>
            </a:r>
            <a:endParaRPr lang="ja-JP" altLang="en-US" sz="3600">
              <a:latin typeface="Meiryo UI"/>
              <a:ea typeface="Meiryo UI"/>
              <a:cs typeface="Calibri"/>
            </a:endParaRPr>
          </a:p>
          <a:p>
            <a:r>
              <a:rPr lang="ja-JP" altLang="en-US" sz="3600" b="1">
                <a:latin typeface="Meiryo UI"/>
                <a:ea typeface="Meiryo UI"/>
                <a:cs typeface="Calibri"/>
              </a:rPr>
              <a:t>　</a:t>
            </a:r>
            <a:endParaRPr lang="ja-JP" altLang="en-US" sz="3600"/>
          </a:p>
        </p:txBody>
      </p:sp>
      <p:sp>
        <p:nvSpPr>
          <p:cNvPr id="12" name="テキスト ボックス 11">
            <a:extLst>
              <a:ext uri="{FF2B5EF4-FFF2-40B4-BE49-F238E27FC236}">
                <a16:creationId xmlns:a16="http://schemas.microsoft.com/office/drawing/2014/main" id="{4837171C-3186-0E49-9DB1-EFA9DF002870}"/>
              </a:ext>
            </a:extLst>
          </p:cNvPr>
          <p:cNvSpPr txBox="1"/>
          <p:nvPr/>
        </p:nvSpPr>
        <p:spPr>
          <a:xfrm>
            <a:off x="6014155" y="20492155"/>
            <a:ext cx="1828800" cy="1828800"/>
          </a:xfrm>
          <a:prstGeom prst="rect">
            <a:avLst/>
          </a:prstGeom>
          <a:noFill/>
        </p:spPr>
        <p:txBody>
          <a:bodyPr wrap="square" rtlCol="0">
            <a:spAutoFit/>
          </a:bodyPr>
          <a:lstStyle/>
          <a:p>
            <a:pPr algn="l"/>
            <a:endParaRPr lang="ja-JP" altLang="en-US"/>
          </a:p>
        </p:txBody>
      </p:sp>
      <p:sp>
        <p:nvSpPr>
          <p:cNvPr id="19" name="テキスト ボックス 18">
            <a:extLst>
              <a:ext uri="{FF2B5EF4-FFF2-40B4-BE49-F238E27FC236}">
                <a16:creationId xmlns:a16="http://schemas.microsoft.com/office/drawing/2014/main" id="{8AF54653-F8B8-4A44-9772-EBAFD7827E29}"/>
              </a:ext>
            </a:extLst>
          </p:cNvPr>
          <p:cNvSpPr txBox="1"/>
          <p:nvPr/>
        </p:nvSpPr>
        <p:spPr>
          <a:xfrm>
            <a:off x="15497307" y="7339296"/>
            <a:ext cx="13952012" cy="1754326"/>
          </a:xfrm>
          <a:prstGeom prst="rect">
            <a:avLst/>
          </a:prstGeom>
          <a:noFill/>
        </p:spPr>
        <p:txBody>
          <a:bodyPr wrap="square" rtlCol="0">
            <a:spAutoFit/>
          </a:bodyPr>
          <a:lstStyle/>
          <a:p>
            <a:r>
              <a:rPr lang="ja-JP" altLang="en-US" sz="3600">
                <a:solidFill>
                  <a:schemeClr val="tx1"/>
                </a:solidFill>
                <a:latin typeface="Meiryo UI" panose="020B0604030504040204" pitchFamily="34" charset="-128"/>
                <a:ea typeface="Meiryo UI" panose="020B0604030504040204" pitchFamily="34" charset="-128"/>
              </a:rPr>
              <a:t>先行事例より、アルミの立方体で囲んだ時が一番電波強度が大きくなるなではないか。</a:t>
            </a:r>
          </a:p>
          <a:p>
            <a:pPr algn="l"/>
            <a:endParaRPr lang="ja-JP" altLang="en-US" sz="3600"/>
          </a:p>
        </p:txBody>
      </p:sp>
      <p:sp>
        <p:nvSpPr>
          <p:cNvPr id="20" name="テキスト ボックス 19">
            <a:extLst>
              <a:ext uri="{FF2B5EF4-FFF2-40B4-BE49-F238E27FC236}">
                <a16:creationId xmlns:a16="http://schemas.microsoft.com/office/drawing/2014/main" id="{D0D6ADDE-29DC-6A46-813A-C08A262B1D5C}"/>
              </a:ext>
            </a:extLst>
          </p:cNvPr>
          <p:cNvSpPr txBox="1"/>
          <p:nvPr/>
        </p:nvSpPr>
        <p:spPr>
          <a:xfrm>
            <a:off x="15409861" y="3455119"/>
            <a:ext cx="11980712" cy="923330"/>
          </a:xfrm>
          <a:prstGeom prst="rect">
            <a:avLst/>
          </a:prstGeom>
          <a:noFill/>
        </p:spPr>
        <p:txBody>
          <a:bodyPr wrap="square" rtlCol="0">
            <a:spAutoFit/>
          </a:bodyPr>
          <a:lstStyle/>
          <a:p>
            <a:pPr algn="l"/>
            <a:r>
              <a:rPr lang="ja-JP" altLang="en-US" sz="5400" b="1">
                <a:solidFill>
                  <a:schemeClr val="accent4">
                    <a:lumMod val="75000"/>
                  </a:schemeClr>
                </a:solidFill>
                <a:latin typeface="Meiryo UI"/>
                <a:ea typeface="Meiryo UI"/>
                <a:cs typeface="Meiryo UI" pitchFamily="50" charset="-128"/>
              </a:rPr>
              <a:t>実験</a:t>
            </a:r>
            <a:r>
              <a:rPr lang="en-US" altLang="ja-JP" sz="5400" b="1">
                <a:solidFill>
                  <a:schemeClr val="accent4">
                    <a:lumMod val="75000"/>
                  </a:schemeClr>
                </a:solidFill>
                <a:latin typeface="Meiryo UI"/>
                <a:ea typeface="Meiryo UI"/>
                <a:cs typeface="Meiryo UI" pitchFamily="50" charset="-128"/>
              </a:rPr>
              <a:t>1(</a:t>
            </a:r>
            <a:r>
              <a:rPr lang="ja-JP" altLang="en-US" sz="5400" b="1">
                <a:solidFill>
                  <a:schemeClr val="accent4">
                    <a:lumMod val="75000"/>
                  </a:schemeClr>
                </a:solidFill>
                <a:latin typeface="Meiryo UI"/>
                <a:ea typeface="Meiryo UI"/>
                <a:cs typeface="Meiryo UI" pitchFamily="50" charset="-128"/>
              </a:rPr>
              <a:t>素材による</a:t>
            </a:r>
            <a:r>
              <a:rPr lang="en-US" altLang="ja-JP" sz="5400" b="1">
                <a:solidFill>
                  <a:schemeClr val="accent4">
                    <a:lumMod val="75000"/>
                  </a:schemeClr>
                </a:solidFill>
                <a:latin typeface="Meiryo UI"/>
                <a:ea typeface="Meiryo UI"/>
                <a:cs typeface="Meiryo UI" pitchFamily="50" charset="-128"/>
              </a:rPr>
              <a:t>Wi-Fi</a:t>
            </a:r>
            <a:r>
              <a:rPr lang="ja-JP" altLang="en-US" sz="5400" b="1">
                <a:solidFill>
                  <a:schemeClr val="accent4">
                    <a:lumMod val="75000"/>
                  </a:schemeClr>
                </a:solidFill>
                <a:latin typeface="Meiryo UI"/>
                <a:ea typeface="Meiryo UI"/>
                <a:cs typeface="Meiryo UI" pitchFamily="50" charset="-128"/>
              </a:rPr>
              <a:t>環境の変化</a:t>
            </a:r>
            <a:r>
              <a:rPr lang="en-US" altLang="ja-JP" sz="5400" b="1">
                <a:solidFill>
                  <a:schemeClr val="accent4">
                    <a:lumMod val="75000"/>
                  </a:schemeClr>
                </a:solidFill>
                <a:latin typeface="Meiryo UI"/>
                <a:ea typeface="Meiryo UI"/>
                <a:cs typeface="Meiryo UI" pitchFamily="50" charset="-128"/>
              </a:rPr>
              <a:t>)</a:t>
            </a:r>
            <a:endParaRPr lang="ja-JP" altLang="en-US" sz="5400">
              <a:solidFill>
                <a:schemeClr val="accent4">
                  <a:lumMod val="75000"/>
                </a:schemeClr>
              </a:solidFill>
            </a:endParaRPr>
          </a:p>
        </p:txBody>
      </p:sp>
      <p:sp>
        <p:nvSpPr>
          <p:cNvPr id="25" name="四角形 24">
            <a:extLst>
              <a:ext uri="{FF2B5EF4-FFF2-40B4-BE49-F238E27FC236}">
                <a16:creationId xmlns:a16="http://schemas.microsoft.com/office/drawing/2014/main" id="{E19DB65C-7D02-A17B-19E1-B9506311E161}"/>
              </a:ext>
            </a:extLst>
          </p:cNvPr>
          <p:cNvSpPr/>
          <p:nvPr/>
        </p:nvSpPr>
        <p:spPr>
          <a:xfrm>
            <a:off x="15554857" y="4369231"/>
            <a:ext cx="3097773" cy="76369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目的</a:t>
            </a:r>
          </a:p>
        </p:txBody>
      </p:sp>
      <p:sp>
        <p:nvSpPr>
          <p:cNvPr id="28" name="四角形 27">
            <a:extLst>
              <a:ext uri="{FF2B5EF4-FFF2-40B4-BE49-F238E27FC236}">
                <a16:creationId xmlns:a16="http://schemas.microsoft.com/office/drawing/2014/main" id="{BBE7E7CB-7B97-EAC2-AF65-9E80B9AC5D35}"/>
              </a:ext>
            </a:extLst>
          </p:cNvPr>
          <p:cNvSpPr/>
          <p:nvPr/>
        </p:nvSpPr>
        <p:spPr>
          <a:xfrm>
            <a:off x="15512737" y="8561513"/>
            <a:ext cx="3097773" cy="76369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実験内容</a:t>
            </a:r>
          </a:p>
        </p:txBody>
      </p:sp>
      <p:sp>
        <p:nvSpPr>
          <p:cNvPr id="29" name="四角形 28">
            <a:extLst>
              <a:ext uri="{FF2B5EF4-FFF2-40B4-BE49-F238E27FC236}">
                <a16:creationId xmlns:a16="http://schemas.microsoft.com/office/drawing/2014/main" id="{C11385FD-7288-BA2D-94FD-4059ADDE0D5C}"/>
              </a:ext>
            </a:extLst>
          </p:cNvPr>
          <p:cNvSpPr/>
          <p:nvPr/>
        </p:nvSpPr>
        <p:spPr>
          <a:xfrm>
            <a:off x="15547459" y="11507347"/>
            <a:ext cx="3097773" cy="76369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方法</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13">
            <a:extLst>
              <a:ext uri="{FF2B5EF4-FFF2-40B4-BE49-F238E27FC236}">
                <a16:creationId xmlns:a16="http://schemas.microsoft.com/office/drawing/2014/main" id="{B6DA2FF7-A278-D9F1-29D3-5409CFB22F98}"/>
              </a:ext>
            </a:extLst>
          </p:cNvPr>
          <p:cNvSpPr/>
          <p:nvPr/>
        </p:nvSpPr>
        <p:spPr>
          <a:xfrm>
            <a:off x="162746" y="17897296"/>
            <a:ext cx="14084035" cy="22039580"/>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a:p>
        </p:txBody>
      </p:sp>
      <p:sp>
        <p:nvSpPr>
          <p:cNvPr id="109" name="正方形/長方形 108"/>
          <p:cNvSpPr/>
          <p:nvPr/>
        </p:nvSpPr>
        <p:spPr>
          <a:xfrm>
            <a:off x="94770" y="40144079"/>
            <a:ext cx="14235151" cy="2462516"/>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正方形/長方形 531"/>
          <p:cNvSpPr/>
          <p:nvPr/>
        </p:nvSpPr>
        <p:spPr>
          <a:xfrm>
            <a:off x="119647" y="13568513"/>
            <a:ext cx="14193868" cy="4121580"/>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72575" y="33153818"/>
            <a:ext cx="10981438" cy="1569660"/>
          </a:xfrm>
          <a:prstGeom prst="rect">
            <a:avLst/>
          </a:prstGeom>
          <a:noFill/>
        </p:spPr>
        <p:txBody>
          <a:bodyPr wrap="square" rtlCol="0">
            <a:spAutoFit/>
          </a:bodyPr>
          <a:lstStyle/>
          <a:p>
            <a:endParaRPr lang="ja-JP" altLang="en-US" sz="4800" b="1">
              <a:solidFill>
                <a:srgbClr val="000000"/>
              </a:solidFill>
              <a:latin typeface="Meiryo UI" pitchFamily="50" charset="-128"/>
              <a:ea typeface="Meiryo UI" pitchFamily="50" charset="-128"/>
              <a:cs typeface="Meiryo UI" pitchFamily="50" charset="-128"/>
            </a:endParaRPr>
          </a:p>
          <a:p>
            <a:r>
              <a:rPr lang="ja-JP" altLang="en-US" sz="4800" b="1">
                <a:solidFill>
                  <a:srgbClr val="000000"/>
                </a:solidFill>
                <a:latin typeface="Meiryo UI" pitchFamily="50" charset="-128"/>
                <a:ea typeface="Meiryo UI" pitchFamily="50" charset="-128"/>
                <a:cs typeface="Meiryo UI" pitchFamily="50" charset="-128"/>
              </a:rPr>
              <a:t>　</a:t>
            </a:r>
          </a:p>
        </p:txBody>
      </p:sp>
      <p:sp>
        <p:nvSpPr>
          <p:cNvPr id="14" name="正方形/長方形 13"/>
          <p:cNvSpPr/>
          <p:nvPr/>
        </p:nvSpPr>
        <p:spPr>
          <a:xfrm>
            <a:off x="14485184" y="39850338"/>
            <a:ext cx="15212162" cy="2779516"/>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4A802BF-7982-EB4B-A9A6-737FDC8C566F}"/>
              </a:ext>
            </a:extLst>
          </p:cNvPr>
          <p:cNvSpPr txBox="1"/>
          <p:nvPr/>
        </p:nvSpPr>
        <p:spPr>
          <a:xfrm>
            <a:off x="1397032" y="14480112"/>
            <a:ext cx="10329877" cy="1200329"/>
          </a:xfrm>
          <a:prstGeom prst="rect">
            <a:avLst/>
          </a:prstGeom>
          <a:noFill/>
        </p:spPr>
        <p:txBody>
          <a:bodyPr wrap="square" lIns="91440" tIns="45720" rIns="91440" bIns="45720" rtlCol="0" anchor="t">
            <a:spAutoFit/>
          </a:bodyPr>
          <a:lstStyle/>
          <a:p>
            <a:pPr algn="l"/>
            <a:r>
              <a:rPr lang="ja-JP" altLang="en-US" sz="3600">
                <a:latin typeface="Meiryo UI"/>
                <a:ea typeface="Meiryo UI"/>
              </a:rPr>
              <a:t>図</a:t>
            </a:r>
            <a:r>
              <a:rPr lang="en-US" altLang="ja-JP" sz="3600">
                <a:latin typeface="Meiryo UI"/>
                <a:ea typeface="Meiryo UI"/>
              </a:rPr>
              <a:t>4</a:t>
            </a:r>
            <a:r>
              <a:rPr lang="ja-JP" altLang="en-US" sz="3600">
                <a:latin typeface="Meiryo UI"/>
                <a:ea typeface="Meiryo UI"/>
              </a:rPr>
              <a:t>の各席で電波強度、通信速度、</a:t>
            </a:r>
            <a:r>
              <a:rPr lang="en-US" altLang="ja-JP" sz="3600">
                <a:latin typeface="Meiryo UI"/>
                <a:ea typeface="Meiryo UI"/>
              </a:rPr>
              <a:t>ping</a:t>
            </a:r>
            <a:r>
              <a:rPr lang="ja-JP" altLang="en-US" sz="3600">
                <a:latin typeface="Meiryo UI"/>
                <a:ea typeface="Meiryo UI"/>
              </a:rPr>
              <a:t>値を</a:t>
            </a:r>
            <a:endParaRPr lang="en-US" altLang="ja-JP" sz="3600">
              <a:latin typeface="Meiryo UI"/>
              <a:ea typeface="Meiryo UI"/>
            </a:endParaRPr>
          </a:p>
          <a:p>
            <a:pPr algn="l"/>
            <a:r>
              <a:rPr lang="ja-JP" altLang="en-US" sz="3600">
                <a:latin typeface="Meiryo UI"/>
                <a:ea typeface="Meiryo UI"/>
              </a:rPr>
              <a:t>調ベる。</a:t>
            </a:r>
            <a:r>
              <a:rPr lang="en-US" altLang="ja-JP" sz="3600">
                <a:latin typeface="Meiryo UI"/>
                <a:ea typeface="Meiryo UI"/>
              </a:rPr>
              <a:t> </a:t>
            </a:r>
            <a:r>
              <a:rPr lang="ja-JP" altLang="en-US" sz="3600">
                <a:latin typeface="Meiryo UI"/>
                <a:ea typeface="Meiryo UI"/>
              </a:rPr>
              <a:t>各席で各値を</a:t>
            </a:r>
            <a:r>
              <a:rPr lang="en-US" altLang="ja-JP" sz="3600">
                <a:latin typeface="Meiryo UI"/>
                <a:ea typeface="Meiryo UI"/>
              </a:rPr>
              <a:t>3</a:t>
            </a:r>
            <a:r>
              <a:rPr lang="ja-JP" altLang="en-US" sz="3600">
                <a:latin typeface="Meiryo UI"/>
                <a:ea typeface="Meiryo UI"/>
              </a:rPr>
              <a:t>回ずつ測定する。</a:t>
            </a:r>
            <a:endParaRPr lang="en-US" altLang="ja-JP" sz="3600">
              <a:latin typeface="Meiryo UI"/>
              <a:ea typeface="Meiryo UI"/>
            </a:endParaRPr>
          </a:p>
        </p:txBody>
      </p:sp>
      <p:sp>
        <p:nvSpPr>
          <p:cNvPr id="7" name="テキスト ボックス 6">
            <a:extLst>
              <a:ext uri="{FF2B5EF4-FFF2-40B4-BE49-F238E27FC236}">
                <a16:creationId xmlns:a16="http://schemas.microsoft.com/office/drawing/2014/main" id="{5206C308-D263-5640-B111-996DFC9E3829}"/>
              </a:ext>
            </a:extLst>
          </p:cNvPr>
          <p:cNvSpPr txBox="1"/>
          <p:nvPr/>
        </p:nvSpPr>
        <p:spPr>
          <a:xfrm rot="10800000" flipH="1" flipV="1">
            <a:off x="1327540" y="16011238"/>
            <a:ext cx="9807420" cy="1200329"/>
          </a:xfrm>
          <a:prstGeom prst="rect">
            <a:avLst/>
          </a:prstGeom>
          <a:noFill/>
        </p:spPr>
        <p:txBody>
          <a:bodyPr wrap="square" lIns="91440" tIns="45720" rIns="91440" bIns="45720" rtlCol="0" anchor="t">
            <a:spAutoFit/>
          </a:bodyPr>
          <a:lstStyle/>
          <a:p>
            <a:pPr algn="l"/>
            <a:r>
              <a:rPr lang="en-US" altLang="ja-JP" sz="3600">
                <a:latin typeface="Meiryo UI"/>
                <a:ea typeface="Meiryo UI"/>
              </a:rPr>
              <a:t>3-3</a:t>
            </a:r>
            <a:r>
              <a:rPr lang="ja-JP" altLang="en-US" sz="3600">
                <a:latin typeface="Meiryo UI"/>
                <a:ea typeface="Meiryo UI"/>
              </a:rPr>
              <a:t>教室、出入り口・窓は閉めておく、カーテンは開けておく。</a:t>
            </a:r>
            <a:endParaRPr lang="en-US" altLang="ja-JP" sz="3600">
              <a:latin typeface="Meiryo UI"/>
              <a:ea typeface="Meiryo UI"/>
            </a:endParaRPr>
          </a:p>
        </p:txBody>
      </p:sp>
      <p:sp>
        <p:nvSpPr>
          <p:cNvPr id="9" name="テキスト ボックス 8">
            <a:extLst>
              <a:ext uri="{FF2B5EF4-FFF2-40B4-BE49-F238E27FC236}">
                <a16:creationId xmlns:a16="http://schemas.microsoft.com/office/drawing/2014/main" id="{770D83B8-6320-F34C-A314-9AC752FF9137}"/>
              </a:ext>
            </a:extLst>
          </p:cNvPr>
          <p:cNvSpPr txBox="1"/>
          <p:nvPr/>
        </p:nvSpPr>
        <p:spPr>
          <a:xfrm flipH="1">
            <a:off x="154602" y="40150940"/>
            <a:ext cx="14115485" cy="2308324"/>
          </a:xfrm>
          <a:prstGeom prst="rect">
            <a:avLst/>
          </a:prstGeom>
          <a:noFill/>
        </p:spPr>
        <p:txBody>
          <a:bodyPr wrap="square" lIns="91440" tIns="45720" rIns="91440" bIns="45720" rtlCol="0" anchor="t">
            <a:spAutoFit/>
          </a:bodyPr>
          <a:lstStyle/>
          <a:p>
            <a:pPr algn="l"/>
            <a:endParaRPr lang="ja-JP" altLang="en-US" sz="3600">
              <a:latin typeface="Meiryo UI"/>
              <a:ea typeface="Meiryo UI"/>
            </a:endParaRPr>
          </a:p>
          <a:p>
            <a:pPr algn="l"/>
            <a:r>
              <a:rPr lang="ja-JP" altLang="en-US" sz="3600">
                <a:latin typeface="Meiryo UI" panose="020B0604030504040204" pitchFamily="34" charset="-128"/>
                <a:ea typeface="Meiryo UI" panose="020B0604030504040204" pitchFamily="34" charset="-128"/>
              </a:rPr>
              <a:t>どの席でも電波強度は良い</a:t>
            </a:r>
            <a:r>
              <a:rPr lang="en-US" altLang="ja-JP" sz="3600">
                <a:latin typeface="Meiryo UI" panose="020B0604030504040204" pitchFamily="34" charset="-128"/>
                <a:ea typeface="Meiryo UI" panose="020B0604030504040204" pitchFamily="34" charset="-128"/>
              </a:rPr>
              <a:t>Wi-Fi</a:t>
            </a:r>
            <a:r>
              <a:rPr lang="ja-JP" altLang="en-US" sz="3600">
                <a:latin typeface="Meiryo UI" panose="020B0604030504040204" pitchFamily="34" charset="-128"/>
                <a:ea typeface="Meiryo UI" panose="020B0604030504040204" pitchFamily="34" charset="-128"/>
              </a:rPr>
              <a:t>環境というのに十分な値を示した。後ろの席はルーターからの距離が遠く席の後ろが壁で電磁波が反射しにくいため通信速度の値が悪いと考えられる。</a:t>
            </a:r>
          </a:p>
        </p:txBody>
      </p:sp>
      <p:graphicFrame>
        <p:nvGraphicFramePr>
          <p:cNvPr id="11" name="Table 12">
            <a:extLst>
              <a:ext uri="{FF2B5EF4-FFF2-40B4-BE49-F238E27FC236}">
                <a16:creationId xmlns:a16="http://schemas.microsoft.com/office/drawing/2014/main" id="{90E90136-BB83-F01A-5CDA-FEBDE10D4B14}"/>
              </a:ext>
            </a:extLst>
          </p:cNvPr>
          <p:cNvGraphicFramePr>
            <a:graphicFrameLocks noGrp="1"/>
          </p:cNvGraphicFramePr>
          <p:nvPr>
            <p:extLst>
              <p:ext uri="{D42A27DB-BD31-4B8C-83A1-F6EECF244321}">
                <p14:modId xmlns:p14="http://schemas.microsoft.com/office/powerpoint/2010/main" val="1325631786"/>
              </p:ext>
            </p:extLst>
          </p:nvPr>
        </p:nvGraphicFramePr>
        <p:xfrm>
          <a:off x="10981273" y="14259958"/>
          <a:ext cx="3016968" cy="2379920"/>
        </p:xfrm>
        <a:graphic>
          <a:graphicData uri="http://schemas.openxmlformats.org/drawingml/2006/table">
            <a:tbl>
              <a:tblPr firstRow="1" bandRow="1">
                <a:tableStyleId>{2D5ABB26-0587-4C30-8999-92F81FD0307C}</a:tableStyleId>
              </a:tblPr>
              <a:tblGrid>
                <a:gridCol w="531627">
                  <a:extLst>
                    <a:ext uri="{9D8B030D-6E8A-4147-A177-3AD203B41FA5}">
                      <a16:colId xmlns:a16="http://schemas.microsoft.com/office/drawing/2014/main" val="1677915704"/>
                    </a:ext>
                  </a:extLst>
                </a:gridCol>
                <a:gridCol w="439455">
                  <a:extLst>
                    <a:ext uri="{9D8B030D-6E8A-4147-A177-3AD203B41FA5}">
                      <a16:colId xmlns:a16="http://schemas.microsoft.com/office/drawing/2014/main" val="3280991916"/>
                    </a:ext>
                  </a:extLst>
                </a:gridCol>
                <a:gridCol w="531624">
                  <a:extLst>
                    <a:ext uri="{9D8B030D-6E8A-4147-A177-3AD203B41FA5}">
                      <a16:colId xmlns:a16="http://schemas.microsoft.com/office/drawing/2014/main" val="1203154588"/>
                    </a:ext>
                  </a:extLst>
                </a:gridCol>
                <a:gridCol w="485015">
                  <a:extLst>
                    <a:ext uri="{9D8B030D-6E8A-4147-A177-3AD203B41FA5}">
                      <a16:colId xmlns:a16="http://schemas.microsoft.com/office/drawing/2014/main" val="394680862"/>
                    </a:ext>
                  </a:extLst>
                </a:gridCol>
                <a:gridCol w="465172">
                  <a:extLst>
                    <a:ext uri="{9D8B030D-6E8A-4147-A177-3AD203B41FA5}">
                      <a16:colId xmlns:a16="http://schemas.microsoft.com/office/drawing/2014/main" val="2647969003"/>
                    </a:ext>
                  </a:extLst>
                </a:gridCol>
                <a:gridCol w="564075">
                  <a:extLst>
                    <a:ext uri="{9D8B030D-6E8A-4147-A177-3AD203B41FA5}">
                      <a16:colId xmlns:a16="http://schemas.microsoft.com/office/drawing/2014/main" val="3530475068"/>
                    </a:ext>
                  </a:extLst>
                </a:gridCol>
              </a:tblGrid>
              <a:tr h="350422">
                <a:tc>
                  <a:txBody>
                    <a:bodyPr/>
                    <a:lstStyle/>
                    <a:p>
                      <a:r>
                        <a:rPr lang="en-US" sz="2000"/>
                        <a:t>F1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E1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D1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C1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B1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A1</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49890512"/>
                  </a:ext>
                </a:extLst>
              </a:tr>
              <a:tr h="309195">
                <a:tc>
                  <a:txBody>
                    <a:bodyPr/>
                    <a:lstStyle/>
                    <a:p>
                      <a:r>
                        <a:rPr lang="en-US" sz="2000"/>
                        <a:t>F2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E2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D2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C2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B2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A2</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94082293"/>
                  </a:ext>
                </a:extLst>
              </a:tr>
              <a:tr h="350422">
                <a:tc>
                  <a:txBody>
                    <a:bodyPr/>
                    <a:lstStyle/>
                    <a:p>
                      <a:r>
                        <a:rPr lang="en-US" sz="2000"/>
                        <a:t>F3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E3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D3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C3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B3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A3</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35428441"/>
                  </a:ext>
                </a:extLst>
              </a:tr>
              <a:tr h="329809">
                <a:tc>
                  <a:txBody>
                    <a:bodyPr/>
                    <a:lstStyle/>
                    <a:p>
                      <a:r>
                        <a:rPr lang="en-US" sz="2000"/>
                        <a:t>F4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E4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D4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C4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B4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A4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59537647"/>
                  </a:ext>
                </a:extLst>
              </a:tr>
              <a:tr h="350422">
                <a:tc>
                  <a:txBody>
                    <a:bodyPr/>
                    <a:lstStyle/>
                    <a:p>
                      <a:r>
                        <a:rPr lang="en-US" sz="2000"/>
                        <a:t>F5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E5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D5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C5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B5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t>A5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32268529"/>
                  </a:ext>
                </a:extLst>
              </a:tr>
              <a:tr h="398720">
                <a:tc>
                  <a:txBody>
                    <a:bodyPr/>
                    <a:lstStyle/>
                    <a:p>
                      <a:r>
                        <a:rPr lang="en-US" sz="2000"/>
                        <a:t>F6</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2000"/>
                        <a:t>E6</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endParaRPr lang="en-US" sz="20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endParaRPr lang="en-US" sz="20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endParaRPr lang="en-US" sz="20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endParaRPr lang="en-US" sz="20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276134"/>
                  </a:ext>
                </a:extLst>
              </a:tr>
            </a:tbl>
          </a:graphicData>
        </a:graphic>
      </p:graphicFrame>
      <p:graphicFrame>
        <p:nvGraphicFramePr>
          <p:cNvPr id="10" name="表 9">
            <a:extLst>
              <a:ext uri="{FF2B5EF4-FFF2-40B4-BE49-F238E27FC236}">
                <a16:creationId xmlns:a16="http://schemas.microsoft.com/office/drawing/2014/main" id="{0C865445-1981-E34B-8752-52361A2667F1}"/>
              </a:ext>
            </a:extLst>
          </p:cNvPr>
          <p:cNvGraphicFramePr/>
          <p:nvPr>
            <p:extLst>
              <p:ext uri="{D42A27DB-BD31-4B8C-83A1-F6EECF244321}">
                <p14:modId xmlns:p14="http://schemas.microsoft.com/office/powerpoint/2010/main" val="1473552757"/>
              </p:ext>
            </p:extLst>
          </p:nvPr>
        </p:nvGraphicFramePr>
        <p:xfrm>
          <a:off x="431919" y="35903202"/>
          <a:ext cx="13289031" cy="3916067"/>
        </p:xfrm>
        <a:graphic>
          <a:graphicData uri="http://schemas.openxmlformats.org/drawingml/2006/table">
            <a:tbl>
              <a:tblPr firstRow="1">
                <a:tableStyleId>{00A15C55-8517-42AA-B614-E9B94910E393}</a:tableStyleId>
              </a:tblPr>
              <a:tblGrid>
                <a:gridCol w="1898433">
                  <a:extLst>
                    <a:ext uri="{9D8B030D-6E8A-4147-A177-3AD203B41FA5}">
                      <a16:colId xmlns:a16="http://schemas.microsoft.com/office/drawing/2014/main" val="2456018862"/>
                    </a:ext>
                  </a:extLst>
                </a:gridCol>
                <a:gridCol w="1898433">
                  <a:extLst>
                    <a:ext uri="{9D8B030D-6E8A-4147-A177-3AD203B41FA5}">
                      <a16:colId xmlns:a16="http://schemas.microsoft.com/office/drawing/2014/main" val="3312469856"/>
                    </a:ext>
                  </a:extLst>
                </a:gridCol>
                <a:gridCol w="1898433">
                  <a:extLst>
                    <a:ext uri="{9D8B030D-6E8A-4147-A177-3AD203B41FA5}">
                      <a16:colId xmlns:a16="http://schemas.microsoft.com/office/drawing/2014/main" val="3423460048"/>
                    </a:ext>
                  </a:extLst>
                </a:gridCol>
                <a:gridCol w="1898433">
                  <a:extLst>
                    <a:ext uri="{9D8B030D-6E8A-4147-A177-3AD203B41FA5}">
                      <a16:colId xmlns:a16="http://schemas.microsoft.com/office/drawing/2014/main" val="1634883118"/>
                    </a:ext>
                  </a:extLst>
                </a:gridCol>
                <a:gridCol w="1898433">
                  <a:extLst>
                    <a:ext uri="{9D8B030D-6E8A-4147-A177-3AD203B41FA5}">
                      <a16:colId xmlns:a16="http://schemas.microsoft.com/office/drawing/2014/main" val="3898733649"/>
                    </a:ext>
                  </a:extLst>
                </a:gridCol>
                <a:gridCol w="2380425">
                  <a:extLst>
                    <a:ext uri="{9D8B030D-6E8A-4147-A177-3AD203B41FA5}">
                      <a16:colId xmlns:a16="http://schemas.microsoft.com/office/drawing/2014/main" val="1058187316"/>
                    </a:ext>
                  </a:extLst>
                </a:gridCol>
                <a:gridCol w="1416441">
                  <a:extLst>
                    <a:ext uri="{9D8B030D-6E8A-4147-A177-3AD203B41FA5}">
                      <a16:colId xmlns:a16="http://schemas.microsoft.com/office/drawing/2014/main" val="3743564028"/>
                    </a:ext>
                  </a:extLst>
                </a:gridCol>
              </a:tblGrid>
              <a:tr h="658517">
                <a:tc>
                  <a:txBody>
                    <a:bodyPr/>
                    <a:lstStyle/>
                    <a:p>
                      <a:pPr algn="l" fontAlgn="ctr"/>
                      <a:r>
                        <a:rPr lang="en-US" sz="3200" u="none" strike="noStrike">
                          <a:effectLst/>
                        </a:rPr>
                        <a:t>行</a:t>
                      </a:r>
                      <a:r>
                        <a:rPr lang="ja-JP" altLang="en-US" sz="3200" u="none" strike="noStrike">
                          <a:effectLst/>
                        </a:rPr>
                        <a:t>　　</a:t>
                      </a:r>
                      <a:r>
                        <a:rPr lang="en-US" altLang="ja-JP" sz="3200" u="none" strike="noStrike">
                          <a:effectLst/>
                        </a:rPr>
                        <a:t>     </a:t>
                      </a:r>
                      <a:r>
                        <a:rPr lang="ja-JP" altLang="en-US" sz="3200" u="none" strike="noStrike">
                          <a:effectLst/>
                        </a:rPr>
                        <a:t>列</a:t>
                      </a:r>
                      <a:endParaRPr lang="en-US" sz="3200" b="1" i="0" u="none" strike="noStrike">
                        <a:solidFill>
                          <a:schemeClr val="bg1"/>
                        </a:solidFill>
                        <a:effectLst/>
                        <a:latin typeface="+mn-ea"/>
                        <a:ea typeface="+mn-ea"/>
                      </a:endParaRPr>
                    </a:p>
                  </a:txBody>
                  <a:tcPr marL="9525" marR="9525" marT="9525" anchor="ctr"/>
                </a:tc>
                <a:tc>
                  <a:txBody>
                    <a:bodyPr/>
                    <a:lstStyle/>
                    <a:p>
                      <a:pPr algn="l" fontAlgn="ctr"/>
                      <a:r>
                        <a:rPr lang="en-US" sz="3200" u="none" strike="noStrike">
                          <a:effectLst/>
                        </a:rPr>
                        <a:t>F</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E</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D</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C</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B</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A</a:t>
                      </a:r>
                      <a:endParaRPr lang="en-US"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1625681046"/>
                  </a:ext>
                </a:extLst>
              </a:tr>
              <a:tr h="465765">
                <a:tc>
                  <a:txBody>
                    <a:bodyPr/>
                    <a:lstStyle/>
                    <a:p>
                      <a:pPr algn="r" fontAlgn="ctr"/>
                      <a:r>
                        <a:rPr lang="en-US" altLang="ja-JP" sz="3200" u="none" strike="noStrike">
                          <a:effectLst/>
                        </a:rPr>
                        <a:t>1</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-51.67</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-49.67</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-47.67</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-45.00</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-44.00</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-44.33</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1761528225"/>
                  </a:ext>
                </a:extLst>
              </a:tr>
              <a:tr h="465765">
                <a:tc>
                  <a:txBody>
                    <a:bodyPr/>
                    <a:lstStyle/>
                    <a:p>
                      <a:pPr algn="r" fontAlgn="ctr"/>
                      <a:r>
                        <a:rPr lang="en-US" altLang="ja-JP" sz="3200" u="none" strike="noStrike">
                          <a:effectLst/>
                        </a:rPr>
                        <a:t>2</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-49.67</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-46.00</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-45.33</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-43.00</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853246448"/>
                  </a:ext>
                </a:extLst>
              </a:tr>
              <a:tr h="527868">
                <a:tc>
                  <a:txBody>
                    <a:bodyPr/>
                    <a:lstStyle/>
                    <a:p>
                      <a:pPr algn="r" fontAlgn="ctr"/>
                      <a:r>
                        <a:rPr lang="en-US" altLang="ja-JP" sz="3200" u="none" strike="noStrike">
                          <a:effectLst/>
                        </a:rPr>
                        <a:t>3</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-53.33</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-54.00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-52.67</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-52.33</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-52.33</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-48.00</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extLst>
                  <a:ext uri="{0D108BD9-81ED-4DB2-BD59-A6C34878D82A}">
                    <a16:rowId xmlns:a16="http://schemas.microsoft.com/office/drawing/2014/main" val="2407387671"/>
                  </a:ext>
                </a:extLst>
              </a:tr>
              <a:tr h="496817">
                <a:tc>
                  <a:txBody>
                    <a:bodyPr/>
                    <a:lstStyle/>
                    <a:p>
                      <a:pPr algn="r" fontAlgn="ctr"/>
                      <a:r>
                        <a:rPr lang="en-US" altLang="ja-JP" sz="3200" u="none" strike="noStrike">
                          <a:effectLst/>
                        </a:rPr>
                        <a:t>4</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-54.00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-59.00</a:t>
                      </a:r>
                      <a:endParaRPr lang="en-US" altLang="ja-JP" sz="3200" b="0" i="0" u="none" strike="noStrike">
                        <a:solidFill>
                          <a:srgbClr val="000000"/>
                        </a:solidFill>
                        <a:effectLst/>
                        <a:latin typeface="+mn-ea"/>
                        <a:ea typeface="+mn-ea"/>
                      </a:endParaRPr>
                    </a:p>
                  </a:txBody>
                  <a:tcPr marL="9525" marR="9525" marT="9525" anchor="ctr">
                    <a:solidFill>
                      <a:srgbClr val="FAF0FA"/>
                    </a:solidFill>
                  </a:tcPr>
                </a:tc>
                <a:tc>
                  <a:txBody>
                    <a:bodyPr/>
                    <a:lstStyle/>
                    <a:p>
                      <a:pPr algn="r" fontAlgn="ctr"/>
                      <a:r>
                        <a:rPr lang="en-US" altLang="ja-JP" sz="3200" u="none" strike="noStrike">
                          <a:effectLst/>
                        </a:rPr>
                        <a:t>-48.00</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-51.67</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-54.33</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-49.00</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extLst>
                  <a:ext uri="{0D108BD9-81ED-4DB2-BD59-A6C34878D82A}">
                    <a16:rowId xmlns:a16="http://schemas.microsoft.com/office/drawing/2014/main" val="497570892"/>
                  </a:ext>
                </a:extLst>
              </a:tr>
              <a:tr h="465765">
                <a:tc>
                  <a:txBody>
                    <a:bodyPr/>
                    <a:lstStyle/>
                    <a:p>
                      <a:pPr algn="r" fontAlgn="ctr"/>
                      <a:r>
                        <a:rPr lang="en-US" altLang="ja-JP" sz="3200" u="none" strike="noStrike">
                          <a:effectLst/>
                        </a:rPr>
                        <a:t>5</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-56.33</a:t>
                      </a:r>
                      <a:endParaRPr lang="en-US" altLang="ja-JP" sz="3200" b="0" i="0" u="none" strike="noStrike">
                        <a:solidFill>
                          <a:srgbClr val="000000"/>
                        </a:solidFill>
                        <a:effectLst/>
                        <a:latin typeface="+mn-ea"/>
                        <a:ea typeface="+mn-ea"/>
                      </a:endParaRPr>
                    </a:p>
                  </a:txBody>
                  <a:tcPr marL="9525" marR="9525" marT="9525" anchor="ctr">
                    <a:solidFill>
                      <a:srgbClr val="FAF0FA"/>
                    </a:solidFill>
                  </a:tcPr>
                </a:tc>
                <a:tc>
                  <a:txBody>
                    <a:bodyPr/>
                    <a:lstStyle/>
                    <a:p>
                      <a:pPr algn="r" fontAlgn="ctr"/>
                      <a:r>
                        <a:rPr lang="en-US" altLang="ja-JP" sz="3200" u="none" strike="noStrike">
                          <a:effectLst/>
                        </a:rPr>
                        <a:t>-53.33</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-55.67</a:t>
                      </a:r>
                      <a:endParaRPr lang="en-US" altLang="ja-JP" sz="3200" b="0" i="0" u="none" strike="noStrike">
                        <a:solidFill>
                          <a:srgbClr val="000000"/>
                        </a:solidFill>
                        <a:effectLst/>
                        <a:latin typeface="+mn-ea"/>
                        <a:ea typeface="+mn-ea"/>
                      </a:endParaRPr>
                    </a:p>
                  </a:txBody>
                  <a:tcPr marL="9525" marR="9525" marT="9525" anchor="ctr">
                    <a:solidFill>
                      <a:srgbClr val="FAF0FA"/>
                    </a:solidFill>
                  </a:tcPr>
                </a:tc>
                <a:tc>
                  <a:txBody>
                    <a:bodyPr/>
                    <a:lstStyle/>
                    <a:p>
                      <a:pPr algn="r" fontAlgn="ctr"/>
                      <a:r>
                        <a:rPr lang="en-US" altLang="ja-JP" sz="3200" u="none" strike="noStrike">
                          <a:effectLst/>
                        </a:rPr>
                        <a:t>-54.00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-52.00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-51.33</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extLst>
                  <a:ext uri="{0D108BD9-81ED-4DB2-BD59-A6C34878D82A}">
                    <a16:rowId xmlns:a16="http://schemas.microsoft.com/office/drawing/2014/main" val="3562953774"/>
                  </a:ext>
                </a:extLst>
              </a:tr>
              <a:tr h="434714">
                <a:tc>
                  <a:txBody>
                    <a:bodyPr/>
                    <a:lstStyle/>
                    <a:p>
                      <a:pPr algn="r" fontAlgn="ctr"/>
                      <a:r>
                        <a:rPr lang="en-US" altLang="ja-JP" sz="3200" u="none" strike="noStrike">
                          <a:effectLst/>
                        </a:rPr>
                        <a:t>6</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-55.67</a:t>
                      </a:r>
                      <a:endParaRPr lang="en-US" altLang="ja-JP" sz="3200" b="0" i="0" u="none" strike="noStrike">
                        <a:solidFill>
                          <a:srgbClr val="000000"/>
                        </a:solidFill>
                        <a:effectLst/>
                        <a:latin typeface="+mn-ea"/>
                        <a:ea typeface="+mn-ea"/>
                      </a:endParaRPr>
                    </a:p>
                  </a:txBody>
                  <a:tcPr marL="9525" marR="9525" marT="9525" anchor="ctr">
                    <a:solidFill>
                      <a:srgbClr val="FAF0FA"/>
                    </a:solidFill>
                  </a:tcPr>
                </a:tc>
                <a:tc>
                  <a:txBody>
                    <a:bodyPr/>
                    <a:lstStyle/>
                    <a:p>
                      <a:pPr algn="r" fontAlgn="ctr"/>
                      <a:r>
                        <a:rPr lang="en-US" altLang="ja-JP" sz="3200" u="none" strike="noStrike">
                          <a:effectLst/>
                        </a:rPr>
                        <a:t>-55.00</a:t>
                      </a:r>
                      <a:endParaRPr lang="en-US" altLang="ja-JP" sz="3200" b="0" i="0" u="none" strike="noStrike">
                        <a:solidFill>
                          <a:srgbClr val="000000"/>
                        </a:solidFill>
                        <a:effectLst/>
                        <a:latin typeface="+mn-ea"/>
                        <a:ea typeface="+mn-ea"/>
                      </a:endParaRPr>
                    </a:p>
                  </a:txBody>
                  <a:tcPr marL="9525" marR="9525" marT="9525" anchor="ctr">
                    <a:solidFill>
                      <a:srgbClr val="FAF0FA"/>
                    </a:solidFill>
                  </a:tcP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1613926142"/>
                  </a:ext>
                </a:extLst>
              </a:tr>
            </a:tbl>
          </a:graphicData>
        </a:graphic>
      </p:graphicFrame>
      <p:graphicFrame>
        <p:nvGraphicFramePr>
          <p:cNvPr id="16" name="表 15">
            <a:extLst>
              <a:ext uri="{FF2B5EF4-FFF2-40B4-BE49-F238E27FC236}">
                <a16:creationId xmlns:a16="http://schemas.microsoft.com/office/drawing/2014/main" id="{FD640FDE-8378-794C-B555-30EC5E02690C}"/>
              </a:ext>
            </a:extLst>
          </p:cNvPr>
          <p:cNvGraphicFramePr/>
          <p:nvPr>
            <p:extLst>
              <p:ext uri="{D42A27DB-BD31-4B8C-83A1-F6EECF244321}">
                <p14:modId xmlns:p14="http://schemas.microsoft.com/office/powerpoint/2010/main" val="2664406572"/>
              </p:ext>
            </p:extLst>
          </p:nvPr>
        </p:nvGraphicFramePr>
        <p:xfrm>
          <a:off x="386263" y="23059409"/>
          <a:ext cx="13263190" cy="3858280"/>
        </p:xfrm>
        <a:graphic>
          <a:graphicData uri="http://schemas.openxmlformats.org/drawingml/2006/table">
            <a:tbl>
              <a:tblPr firstRow="1">
                <a:tableStyleId>{00A15C55-8517-42AA-B614-E9B94910E393}</a:tableStyleId>
              </a:tblPr>
              <a:tblGrid>
                <a:gridCol w="1867068">
                  <a:extLst>
                    <a:ext uri="{9D8B030D-6E8A-4147-A177-3AD203B41FA5}">
                      <a16:colId xmlns:a16="http://schemas.microsoft.com/office/drawing/2014/main" val="2718088198"/>
                    </a:ext>
                  </a:extLst>
                </a:gridCol>
                <a:gridCol w="1867068">
                  <a:extLst>
                    <a:ext uri="{9D8B030D-6E8A-4147-A177-3AD203B41FA5}">
                      <a16:colId xmlns:a16="http://schemas.microsoft.com/office/drawing/2014/main" val="889868124"/>
                    </a:ext>
                  </a:extLst>
                </a:gridCol>
                <a:gridCol w="1867068">
                  <a:extLst>
                    <a:ext uri="{9D8B030D-6E8A-4147-A177-3AD203B41FA5}">
                      <a16:colId xmlns:a16="http://schemas.microsoft.com/office/drawing/2014/main" val="2781613236"/>
                    </a:ext>
                  </a:extLst>
                </a:gridCol>
                <a:gridCol w="1562143">
                  <a:extLst>
                    <a:ext uri="{9D8B030D-6E8A-4147-A177-3AD203B41FA5}">
                      <a16:colId xmlns:a16="http://schemas.microsoft.com/office/drawing/2014/main" val="164012121"/>
                    </a:ext>
                  </a:extLst>
                </a:gridCol>
                <a:gridCol w="1867068">
                  <a:extLst>
                    <a:ext uri="{9D8B030D-6E8A-4147-A177-3AD203B41FA5}">
                      <a16:colId xmlns:a16="http://schemas.microsoft.com/office/drawing/2014/main" val="2068801151"/>
                    </a:ext>
                  </a:extLst>
                </a:gridCol>
                <a:gridCol w="1867068">
                  <a:extLst>
                    <a:ext uri="{9D8B030D-6E8A-4147-A177-3AD203B41FA5}">
                      <a16:colId xmlns:a16="http://schemas.microsoft.com/office/drawing/2014/main" val="458389959"/>
                    </a:ext>
                  </a:extLst>
                </a:gridCol>
                <a:gridCol w="2365707">
                  <a:extLst>
                    <a:ext uri="{9D8B030D-6E8A-4147-A177-3AD203B41FA5}">
                      <a16:colId xmlns:a16="http://schemas.microsoft.com/office/drawing/2014/main" val="2560076357"/>
                    </a:ext>
                  </a:extLst>
                </a:gridCol>
              </a:tblGrid>
              <a:tr h="600730">
                <a:tc>
                  <a:txBody>
                    <a:bodyPr/>
                    <a:lstStyle/>
                    <a:p>
                      <a:pPr algn="l" fontAlgn="ctr"/>
                      <a:r>
                        <a:rPr lang="en-US" sz="3200" u="none" strike="noStrike">
                          <a:effectLst/>
                        </a:rPr>
                        <a:t>行</a:t>
                      </a:r>
                      <a:r>
                        <a:rPr lang="ja-JP" altLang="en-US" sz="3200" u="none" strike="noStrike">
                          <a:effectLst/>
                        </a:rPr>
                        <a:t>　　</a:t>
                      </a:r>
                      <a:r>
                        <a:rPr lang="en-US" altLang="ja-JP" sz="3200" u="none" strike="noStrike">
                          <a:effectLst/>
                        </a:rPr>
                        <a:t>     </a:t>
                      </a:r>
                      <a:r>
                        <a:rPr lang="ja-JP" altLang="en-US" sz="3200" u="none" strike="noStrike">
                          <a:effectLst/>
                        </a:rPr>
                        <a:t>列</a:t>
                      </a:r>
                      <a:endParaRPr lang="en-US" sz="3200" b="1" i="0" u="none" strike="noStrike">
                        <a:solidFill>
                          <a:schemeClr val="bg1"/>
                        </a:solidFill>
                        <a:effectLst/>
                        <a:latin typeface="+mn-ea"/>
                        <a:ea typeface="+mn-ea"/>
                      </a:endParaRPr>
                    </a:p>
                  </a:txBody>
                  <a:tcPr marL="9525" marR="9525" marT="9525" anchor="ctr"/>
                </a:tc>
                <a:tc>
                  <a:txBody>
                    <a:bodyPr/>
                    <a:lstStyle/>
                    <a:p>
                      <a:pPr algn="l" fontAlgn="ctr"/>
                      <a:r>
                        <a:rPr lang="en-US" sz="3200" u="none" strike="noStrike">
                          <a:effectLst/>
                        </a:rPr>
                        <a:t>F</a:t>
                      </a:r>
                      <a:endParaRPr lang="en-US" sz="3200" b="1"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E</a:t>
                      </a:r>
                      <a:endParaRPr lang="en-US" sz="3200" b="1"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D</a:t>
                      </a:r>
                      <a:endParaRPr lang="en-US" sz="3200" b="1"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C</a:t>
                      </a:r>
                      <a:endParaRPr lang="en-US" sz="3200" b="1"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B</a:t>
                      </a:r>
                      <a:endParaRPr lang="en-US" sz="3200" b="1"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A</a:t>
                      </a:r>
                      <a:endParaRPr lang="en-US" sz="3200" b="1"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1420605557"/>
                  </a:ext>
                </a:extLst>
              </a:tr>
              <a:tr h="405404">
                <a:tc>
                  <a:txBody>
                    <a:bodyPr/>
                    <a:lstStyle/>
                    <a:p>
                      <a:pPr algn="r" fontAlgn="ctr"/>
                      <a:r>
                        <a:rPr lang="en-US" altLang="ja-JP" sz="3200" u="none" strike="noStrike">
                          <a:effectLst/>
                        </a:rPr>
                        <a:t>1</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177.80</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51.65</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36.20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112.76</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67.86</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15.30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extLst>
                  <a:ext uri="{0D108BD9-81ED-4DB2-BD59-A6C34878D82A}">
                    <a16:rowId xmlns:a16="http://schemas.microsoft.com/office/drawing/2014/main" val="2308162217"/>
                  </a:ext>
                </a:extLst>
              </a:tr>
              <a:tr h="405404">
                <a:tc>
                  <a:txBody>
                    <a:bodyPr/>
                    <a:lstStyle/>
                    <a:p>
                      <a:pPr algn="r" fontAlgn="ctr"/>
                      <a:r>
                        <a:rPr lang="en-US" altLang="ja-JP" sz="3200" u="none" strike="noStrike">
                          <a:effectLst/>
                        </a:rPr>
                        <a:t>2</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186.45</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45.12</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53.86</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136.22</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84.25</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17.71</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extLst>
                  <a:ext uri="{0D108BD9-81ED-4DB2-BD59-A6C34878D82A}">
                    <a16:rowId xmlns:a16="http://schemas.microsoft.com/office/drawing/2014/main" val="1101414562"/>
                  </a:ext>
                </a:extLst>
              </a:tr>
              <a:tr h="405404">
                <a:tc>
                  <a:txBody>
                    <a:bodyPr/>
                    <a:lstStyle/>
                    <a:p>
                      <a:pPr algn="r" fontAlgn="ctr"/>
                      <a:r>
                        <a:rPr lang="en-US" altLang="ja-JP" sz="3200" u="none" strike="noStrike">
                          <a:effectLst/>
                        </a:rPr>
                        <a:t>3</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176.60</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136.41</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27.00</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131.83</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153.08</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20.28</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extLst>
                  <a:ext uri="{0D108BD9-81ED-4DB2-BD59-A6C34878D82A}">
                    <a16:rowId xmlns:a16="http://schemas.microsoft.com/office/drawing/2014/main" val="3111586656"/>
                  </a:ext>
                </a:extLst>
              </a:tr>
              <a:tr h="405404">
                <a:tc>
                  <a:txBody>
                    <a:bodyPr/>
                    <a:lstStyle/>
                    <a:p>
                      <a:pPr algn="r" fontAlgn="ctr"/>
                      <a:r>
                        <a:rPr lang="en-US" altLang="ja-JP" sz="3200" u="none" strike="noStrike">
                          <a:effectLst/>
                        </a:rPr>
                        <a:t>4</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168.96</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125.72</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52.29</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167.29</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118.33</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110.09</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1666705836"/>
                  </a:ext>
                </a:extLst>
              </a:tr>
              <a:tr h="405404">
                <a:tc>
                  <a:txBody>
                    <a:bodyPr/>
                    <a:lstStyle/>
                    <a:p>
                      <a:pPr algn="r" fontAlgn="ctr"/>
                      <a:r>
                        <a:rPr lang="en-US" altLang="ja-JP" sz="3200" u="none" strike="noStrike">
                          <a:effectLst/>
                        </a:rPr>
                        <a:t>5</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125.57</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124.89</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92.58</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158.57</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106.02</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116.73</a:t>
                      </a:r>
                      <a:endParaRPr lang="en-US" altLang="ja-JP" sz="3200" b="0" i="0" u="none" strike="noStrike">
                        <a:solidFill>
                          <a:srgbClr val="000000"/>
                        </a:solidFill>
                        <a:effectLst/>
                        <a:latin typeface="+mn-ea"/>
                        <a:ea typeface="+mn-ea"/>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194778659"/>
                  </a:ext>
                </a:extLst>
              </a:tr>
              <a:tr h="210078">
                <a:tc>
                  <a:txBody>
                    <a:bodyPr/>
                    <a:lstStyle/>
                    <a:p>
                      <a:pPr algn="r" fontAlgn="ctr"/>
                      <a:r>
                        <a:rPr lang="en-US" altLang="ja-JP" sz="3200" u="none" strike="noStrike">
                          <a:effectLst/>
                        </a:rPr>
                        <a:t>6</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36.59</a:t>
                      </a:r>
                      <a:endParaRPr lang="en-US" altLang="ja-JP" sz="3200" b="0" i="0" u="none" strike="noStrike">
                        <a:solidFill>
                          <a:srgbClr val="000000"/>
                        </a:solidFill>
                        <a:effectLst/>
                        <a:latin typeface="+mn-ea"/>
                        <a:ea typeface="+mn-ea"/>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80.94</a:t>
                      </a:r>
                      <a:endParaRPr lang="en-US" altLang="ja-JP" sz="3200" b="0" i="0" u="none" strike="noStrike">
                        <a:solidFill>
                          <a:srgbClr val="000000"/>
                        </a:solidFill>
                        <a:effectLst/>
                        <a:latin typeface="+mn-ea"/>
                        <a:ea typeface="+mn-ea"/>
                      </a:endParaRPr>
                    </a:p>
                  </a:txBody>
                  <a:tcPr marL="9525" marR="9525" marT="9525" anchor="ctr">
                    <a:solidFill>
                      <a:schemeClr val="accent2">
                        <a:lumMod val="40000"/>
                        <a:lumOff val="60000"/>
                      </a:schemeClr>
                    </a:solidFill>
                  </a:tcP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222596662"/>
                  </a:ext>
                </a:extLst>
              </a:tr>
            </a:tbl>
          </a:graphicData>
        </a:graphic>
      </p:graphicFrame>
      <p:graphicFrame>
        <p:nvGraphicFramePr>
          <p:cNvPr id="20" name="表 19">
            <a:extLst>
              <a:ext uri="{FF2B5EF4-FFF2-40B4-BE49-F238E27FC236}">
                <a16:creationId xmlns:a16="http://schemas.microsoft.com/office/drawing/2014/main" id="{3E8DC4A7-A955-F244-A76F-94F9D7D06CFF}"/>
              </a:ext>
            </a:extLst>
          </p:cNvPr>
          <p:cNvGraphicFramePr/>
          <p:nvPr>
            <p:extLst>
              <p:ext uri="{D42A27DB-BD31-4B8C-83A1-F6EECF244321}">
                <p14:modId xmlns:p14="http://schemas.microsoft.com/office/powerpoint/2010/main" val="212486332"/>
              </p:ext>
            </p:extLst>
          </p:nvPr>
        </p:nvGraphicFramePr>
        <p:xfrm>
          <a:off x="417992" y="18710670"/>
          <a:ext cx="13199725" cy="3904309"/>
        </p:xfrm>
        <a:graphic>
          <a:graphicData uri="http://schemas.openxmlformats.org/drawingml/2006/table">
            <a:tbl>
              <a:tblPr firstRow="1">
                <a:tableStyleId>{00A15C55-8517-42AA-B614-E9B94910E393}</a:tableStyleId>
              </a:tblPr>
              <a:tblGrid>
                <a:gridCol w="1885675">
                  <a:extLst>
                    <a:ext uri="{9D8B030D-6E8A-4147-A177-3AD203B41FA5}">
                      <a16:colId xmlns:a16="http://schemas.microsoft.com/office/drawing/2014/main" val="1939906025"/>
                    </a:ext>
                  </a:extLst>
                </a:gridCol>
                <a:gridCol w="1885675">
                  <a:extLst>
                    <a:ext uri="{9D8B030D-6E8A-4147-A177-3AD203B41FA5}">
                      <a16:colId xmlns:a16="http://schemas.microsoft.com/office/drawing/2014/main" val="2421379748"/>
                    </a:ext>
                  </a:extLst>
                </a:gridCol>
                <a:gridCol w="1885675">
                  <a:extLst>
                    <a:ext uri="{9D8B030D-6E8A-4147-A177-3AD203B41FA5}">
                      <a16:colId xmlns:a16="http://schemas.microsoft.com/office/drawing/2014/main" val="247693686"/>
                    </a:ext>
                  </a:extLst>
                </a:gridCol>
                <a:gridCol w="1885675">
                  <a:extLst>
                    <a:ext uri="{9D8B030D-6E8A-4147-A177-3AD203B41FA5}">
                      <a16:colId xmlns:a16="http://schemas.microsoft.com/office/drawing/2014/main" val="3264100936"/>
                    </a:ext>
                  </a:extLst>
                </a:gridCol>
                <a:gridCol w="1885675">
                  <a:extLst>
                    <a:ext uri="{9D8B030D-6E8A-4147-A177-3AD203B41FA5}">
                      <a16:colId xmlns:a16="http://schemas.microsoft.com/office/drawing/2014/main" val="1220148005"/>
                    </a:ext>
                  </a:extLst>
                </a:gridCol>
                <a:gridCol w="1885675">
                  <a:extLst>
                    <a:ext uri="{9D8B030D-6E8A-4147-A177-3AD203B41FA5}">
                      <a16:colId xmlns:a16="http://schemas.microsoft.com/office/drawing/2014/main" val="812989830"/>
                    </a:ext>
                  </a:extLst>
                </a:gridCol>
                <a:gridCol w="1885675">
                  <a:extLst>
                    <a:ext uri="{9D8B030D-6E8A-4147-A177-3AD203B41FA5}">
                      <a16:colId xmlns:a16="http://schemas.microsoft.com/office/drawing/2014/main" val="3064783793"/>
                    </a:ext>
                  </a:extLst>
                </a:gridCol>
              </a:tblGrid>
              <a:tr h="646759">
                <a:tc>
                  <a:txBody>
                    <a:bodyPr/>
                    <a:lstStyle/>
                    <a:p>
                      <a:pPr algn="l" fontAlgn="ctr"/>
                      <a:r>
                        <a:rPr lang="ja-JP" altLang="en-US" sz="3200" u="none" strike="noStrike">
                          <a:effectLst/>
                        </a:rPr>
                        <a:t>行　　</a:t>
                      </a:r>
                      <a:r>
                        <a:rPr lang="en-US" altLang="ja-JP" sz="3200" u="none" strike="noStrike">
                          <a:effectLst/>
                        </a:rPr>
                        <a:t>     </a:t>
                      </a:r>
                      <a:r>
                        <a:rPr lang="ja-JP" altLang="en-US" sz="3200" u="none" strike="noStrike">
                          <a:effectLst/>
                        </a:rPr>
                        <a:t>列　　</a:t>
                      </a:r>
                      <a:endParaRPr lang="en-US" sz="3200" u="none" strike="noStrike">
                        <a:effectLst/>
                      </a:endParaRPr>
                    </a:p>
                  </a:txBody>
                  <a:tcPr marL="9525" marR="9525" marT="9525" anchor="ctr"/>
                </a:tc>
                <a:tc>
                  <a:txBody>
                    <a:bodyPr/>
                    <a:lstStyle/>
                    <a:p>
                      <a:pPr algn="l" fontAlgn="ctr"/>
                      <a:r>
                        <a:rPr lang="en-US" sz="3200" u="none" strike="noStrike">
                          <a:effectLst/>
                        </a:rPr>
                        <a:t>F</a:t>
                      </a:r>
                    </a:p>
                  </a:txBody>
                  <a:tcPr marL="9525" marR="9525" marT="9525" anchor="ctr"/>
                </a:tc>
                <a:tc>
                  <a:txBody>
                    <a:bodyPr/>
                    <a:lstStyle/>
                    <a:p>
                      <a:pPr algn="l" fontAlgn="ctr"/>
                      <a:r>
                        <a:rPr lang="en-US" sz="3200" u="none" strike="noStrike">
                          <a:effectLst/>
                        </a:rPr>
                        <a:t>E</a:t>
                      </a:r>
                    </a:p>
                  </a:txBody>
                  <a:tcPr marL="9525" marR="9525" marT="9525" anchor="ctr"/>
                </a:tc>
                <a:tc>
                  <a:txBody>
                    <a:bodyPr/>
                    <a:lstStyle/>
                    <a:p>
                      <a:pPr algn="l" fontAlgn="ctr"/>
                      <a:r>
                        <a:rPr lang="en-US" sz="3200" u="none" strike="noStrike">
                          <a:effectLst/>
                        </a:rPr>
                        <a:t>D</a:t>
                      </a:r>
                    </a:p>
                  </a:txBody>
                  <a:tcPr marL="9525" marR="9525" marT="9525" anchor="ctr"/>
                </a:tc>
                <a:tc>
                  <a:txBody>
                    <a:bodyPr/>
                    <a:lstStyle/>
                    <a:p>
                      <a:pPr algn="l" fontAlgn="ctr"/>
                      <a:r>
                        <a:rPr lang="en-US" sz="3200" u="none" strike="noStrike">
                          <a:effectLst/>
                        </a:rPr>
                        <a:t>C</a:t>
                      </a:r>
                    </a:p>
                  </a:txBody>
                  <a:tcPr marL="9525" marR="9525" marT="9525" anchor="ctr"/>
                </a:tc>
                <a:tc>
                  <a:txBody>
                    <a:bodyPr/>
                    <a:lstStyle/>
                    <a:p>
                      <a:pPr algn="l" fontAlgn="ctr"/>
                      <a:r>
                        <a:rPr lang="en-US" sz="3200" u="none" strike="noStrike">
                          <a:effectLst/>
                        </a:rPr>
                        <a:t>B</a:t>
                      </a:r>
                    </a:p>
                  </a:txBody>
                  <a:tcPr marL="9525" marR="9525" marT="9525" anchor="ctr"/>
                </a:tc>
                <a:tc>
                  <a:txBody>
                    <a:bodyPr/>
                    <a:lstStyle/>
                    <a:p>
                      <a:pPr algn="l" fontAlgn="ctr"/>
                      <a:r>
                        <a:rPr lang="en-US" sz="3200" u="none" strike="noStrike">
                          <a:effectLst/>
                        </a:rPr>
                        <a:t>A</a:t>
                      </a:r>
                    </a:p>
                  </a:txBody>
                  <a:tcPr marL="9525" marR="9525" marT="9525" anchor="ctr"/>
                </a:tc>
                <a:extLst>
                  <a:ext uri="{0D108BD9-81ED-4DB2-BD59-A6C34878D82A}">
                    <a16:rowId xmlns:a16="http://schemas.microsoft.com/office/drawing/2014/main" val="3113576286"/>
                  </a:ext>
                </a:extLst>
              </a:tr>
              <a:tr h="502162">
                <a:tc>
                  <a:txBody>
                    <a:bodyPr/>
                    <a:lstStyle/>
                    <a:p>
                      <a:pPr algn="r" fontAlgn="ctr"/>
                      <a:r>
                        <a:rPr lang="en-US" altLang="ja-JP" sz="3200" u="none" strike="noStrike">
                          <a:effectLst/>
                        </a:rPr>
                        <a:t>1</a:t>
                      </a:r>
                      <a:endParaRPr lang="ja-JP" altLang="en-US" sz="3200" u="none" strike="noStrike">
                        <a:effectLst/>
                      </a:endParaRPr>
                    </a:p>
                  </a:txBody>
                  <a:tcPr marL="9525" marR="9525" marT="9525" anchor="ctr"/>
                </a:tc>
                <a:tc>
                  <a:txBody>
                    <a:bodyPr/>
                    <a:lstStyle/>
                    <a:p>
                      <a:pPr algn="r" fontAlgn="ctr"/>
                      <a:r>
                        <a:rPr lang="en-US" altLang="ja-JP" sz="3200" u="none" strike="noStrike">
                          <a:effectLst/>
                        </a:rPr>
                        <a:t>25.33</a:t>
                      </a:r>
                    </a:p>
                  </a:txBody>
                  <a:tcPr marL="9525" marR="9525" marT="9525" anchor="ctr"/>
                </a:tc>
                <a:tc>
                  <a:txBody>
                    <a:bodyPr/>
                    <a:lstStyle/>
                    <a:p>
                      <a:pPr algn="r" fontAlgn="ctr"/>
                      <a:r>
                        <a:rPr lang="en-US" altLang="ja-JP" sz="3200" u="none" strike="noStrike">
                          <a:effectLst/>
                        </a:rPr>
                        <a:t>25.67</a:t>
                      </a:r>
                    </a:p>
                  </a:txBody>
                  <a:tcPr marL="9525" marR="9525" marT="9525" anchor="ctr"/>
                </a:tc>
                <a:tc>
                  <a:txBody>
                    <a:bodyPr/>
                    <a:lstStyle/>
                    <a:p>
                      <a:pPr algn="r" fontAlgn="ctr"/>
                      <a:r>
                        <a:rPr lang="en-US" altLang="ja-JP" sz="3200" u="none" strike="noStrike">
                          <a:effectLst/>
                        </a:rPr>
                        <a:t>26.33</a:t>
                      </a:r>
                    </a:p>
                  </a:txBody>
                  <a:tcPr marL="9525" marR="9525" marT="9525" anchor="ctr"/>
                </a:tc>
                <a:tc>
                  <a:txBody>
                    <a:bodyPr/>
                    <a:lstStyle/>
                    <a:p>
                      <a:pPr algn="r" fontAlgn="ctr"/>
                      <a:r>
                        <a:rPr lang="en-US" altLang="ja-JP" sz="3200" u="none" strike="noStrike">
                          <a:effectLst/>
                        </a:rPr>
                        <a:t>24.67</a:t>
                      </a:r>
                    </a:p>
                  </a:txBody>
                  <a:tcPr marL="9525" marR="9525" marT="9525" anchor="ctr"/>
                </a:tc>
                <a:tc>
                  <a:txBody>
                    <a:bodyPr/>
                    <a:lstStyle/>
                    <a:p>
                      <a:pPr algn="r" fontAlgn="ctr"/>
                      <a:r>
                        <a:rPr lang="en-US" altLang="ja-JP" sz="3200" u="none" strike="noStrike">
                          <a:effectLst/>
                        </a:rPr>
                        <a:t>26.00</a:t>
                      </a:r>
                    </a:p>
                  </a:txBody>
                  <a:tcPr marL="9525" marR="9525" marT="9525" anchor="ctr"/>
                </a:tc>
                <a:tc>
                  <a:txBody>
                    <a:bodyPr/>
                    <a:lstStyle/>
                    <a:p>
                      <a:pPr algn="r" fontAlgn="ctr"/>
                      <a:r>
                        <a:rPr lang="en-US" altLang="ja-JP" sz="3200" u="none" strike="noStrike">
                          <a:effectLst/>
                        </a:rPr>
                        <a:t>26.33</a:t>
                      </a:r>
                    </a:p>
                  </a:txBody>
                  <a:tcPr marL="9525" marR="9525" marT="9525" anchor="ctr"/>
                </a:tc>
                <a:extLst>
                  <a:ext uri="{0D108BD9-81ED-4DB2-BD59-A6C34878D82A}">
                    <a16:rowId xmlns:a16="http://schemas.microsoft.com/office/drawing/2014/main" val="4131651148"/>
                  </a:ext>
                </a:extLst>
              </a:tr>
              <a:tr h="502162">
                <a:tc>
                  <a:txBody>
                    <a:bodyPr/>
                    <a:lstStyle/>
                    <a:p>
                      <a:pPr algn="r" fontAlgn="ctr"/>
                      <a:r>
                        <a:rPr lang="en-US" altLang="ja-JP" sz="3200" u="none" strike="noStrike">
                          <a:effectLst/>
                        </a:rPr>
                        <a:t>2</a:t>
                      </a:r>
                      <a:endParaRPr lang="ja-JP" altLang="en-US" sz="3200" u="none" strike="noStrike">
                        <a:effectLst/>
                      </a:endParaRPr>
                    </a:p>
                  </a:txBody>
                  <a:tcPr marL="9525" marR="9525" marT="9525" anchor="ctr"/>
                </a:tc>
                <a:tc>
                  <a:txBody>
                    <a:bodyPr/>
                    <a:lstStyle/>
                    <a:p>
                      <a:pPr algn="r" fontAlgn="ctr"/>
                      <a:r>
                        <a:rPr lang="en-US" altLang="ja-JP" sz="3200" u="none" strike="noStrike">
                          <a:effectLst/>
                        </a:rPr>
                        <a:t>25.67</a:t>
                      </a:r>
                    </a:p>
                  </a:txBody>
                  <a:tcPr marL="9525" marR="9525" marT="9525" anchor="ctr"/>
                </a:tc>
                <a:tc>
                  <a:txBody>
                    <a:bodyPr/>
                    <a:lstStyle/>
                    <a:p>
                      <a:pPr algn="r" fontAlgn="ctr"/>
                      <a:r>
                        <a:rPr lang="en-US" altLang="ja-JP" sz="3200" u="none" strike="noStrike">
                          <a:effectLst/>
                        </a:rPr>
                        <a:t>25.33</a:t>
                      </a:r>
                    </a:p>
                  </a:txBody>
                  <a:tcPr marL="9525" marR="9525" marT="9525" anchor="ctr"/>
                </a:tc>
                <a:tc>
                  <a:txBody>
                    <a:bodyPr/>
                    <a:lstStyle/>
                    <a:p>
                      <a:pPr algn="r" fontAlgn="ctr"/>
                      <a:r>
                        <a:rPr lang="en-US" altLang="ja-JP" sz="3200" u="none" strike="noStrike">
                          <a:effectLst/>
                        </a:rPr>
                        <a:t>26.33</a:t>
                      </a:r>
                    </a:p>
                  </a:txBody>
                  <a:tcPr marL="9525" marR="9525" marT="9525" anchor="ctr"/>
                </a:tc>
                <a:tc>
                  <a:txBody>
                    <a:bodyPr/>
                    <a:lstStyle/>
                    <a:p>
                      <a:pPr algn="r" fontAlgn="ctr"/>
                      <a:r>
                        <a:rPr lang="en-US" altLang="ja-JP" sz="3200" u="none" strike="noStrike">
                          <a:effectLst/>
                        </a:rPr>
                        <a:t>25.00</a:t>
                      </a:r>
                    </a:p>
                  </a:txBody>
                  <a:tcPr marL="9525" marR="9525" marT="9525" anchor="ctr"/>
                </a:tc>
                <a:tc>
                  <a:txBody>
                    <a:bodyPr/>
                    <a:lstStyle/>
                    <a:p>
                      <a:pPr algn="r" fontAlgn="ctr"/>
                      <a:r>
                        <a:rPr lang="en-US" altLang="ja-JP" sz="3200" u="none" strike="noStrike">
                          <a:effectLst/>
                        </a:rPr>
                        <a:t>26.67</a:t>
                      </a:r>
                    </a:p>
                  </a:txBody>
                  <a:tcPr marL="9525" marR="9525" marT="9525" anchor="ctr"/>
                </a:tc>
                <a:tc>
                  <a:txBody>
                    <a:bodyPr/>
                    <a:lstStyle/>
                    <a:p>
                      <a:pPr algn="r" fontAlgn="ctr"/>
                      <a:r>
                        <a:rPr lang="en-US" altLang="ja-JP" sz="3200" u="none" strike="noStrike">
                          <a:effectLst/>
                        </a:rPr>
                        <a:t>25.67</a:t>
                      </a:r>
                    </a:p>
                  </a:txBody>
                  <a:tcPr marL="9525" marR="9525" marT="9525" anchor="ctr"/>
                </a:tc>
                <a:extLst>
                  <a:ext uri="{0D108BD9-81ED-4DB2-BD59-A6C34878D82A}">
                    <a16:rowId xmlns:a16="http://schemas.microsoft.com/office/drawing/2014/main" val="3891984626"/>
                  </a:ext>
                </a:extLst>
              </a:tr>
              <a:tr h="502162">
                <a:tc>
                  <a:txBody>
                    <a:bodyPr/>
                    <a:lstStyle/>
                    <a:p>
                      <a:pPr algn="r" fontAlgn="ctr"/>
                      <a:r>
                        <a:rPr lang="en-US" altLang="ja-JP" sz="3200" u="none" strike="noStrike">
                          <a:effectLst/>
                        </a:rPr>
                        <a:t>3</a:t>
                      </a:r>
                    </a:p>
                  </a:txBody>
                  <a:tcPr marL="9525" marR="9525" marT="9525" anchor="ctr"/>
                </a:tc>
                <a:tc>
                  <a:txBody>
                    <a:bodyPr/>
                    <a:lstStyle/>
                    <a:p>
                      <a:pPr algn="r" fontAlgn="ctr"/>
                      <a:r>
                        <a:rPr lang="en-US" altLang="ja-JP" sz="3200" u="none" strike="noStrike">
                          <a:effectLst/>
                        </a:rPr>
                        <a:t>24.33</a:t>
                      </a:r>
                    </a:p>
                  </a:txBody>
                  <a:tcPr marL="9525" marR="9525" marT="9525" anchor="ctr"/>
                </a:tc>
                <a:tc>
                  <a:txBody>
                    <a:bodyPr/>
                    <a:lstStyle/>
                    <a:p>
                      <a:pPr algn="r" fontAlgn="ctr"/>
                      <a:r>
                        <a:rPr lang="en-US" altLang="ja-JP" sz="3200" u="none" strike="noStrike">
                          <a:effectLst/>
                        </a:rPr>
                        <a:t>27.00</a:t>
                      </a:r>
                    </a:p>
                  </a:txBody>
                  <a:tcPr marL="9525" marR="9525" marT="9525" anchor="ctr"/>
                </a:tc>
                <a:tc>
                  <a:txBody>
                    <a:bodyPr/>
                    <a:lstStyle/>
                    <a:p>
                      <a:pPr algn="r" fontAlgn="ctr"/>
                      <a:r>
                        <a:rPr lang="en-US" altLang="ja-JP" sz="3200" u="none" strike="noStrike">
                          <a:effectLst/>
                        </a:rPr>
                        <a:t>25.33</a:t>
                      </a:r>
                    </a:p>
                  </a:txBody>
                  <a:tcPr marL="9525" marR="9525" marT="9525" anchor="ctr"/>
                </a:tc>
                <a:tc>
                  <a:txBody>
                    <a:bodyPr/>
                    <a:lstStyle/>
                    <a:p>
                      <a:pPr algn="r" fontAlgn="ctr"/>
                      <a:r>
                        <a:rPr lang="en-US" altLang="ja-JP" sz="3200" u="none" strike="noStrike">
                          <a:effectLst/>
                        </a:rPr>
                        <a:t>24.67</a:t>
                      </a:r>
                    </a:p>
                  </a:txBody>
                  <a:tcPr marL="9525" marR="9525" marT="9525" anchor="ctr"/>
                </a:tc>
                <a:tc>
                  <a:txBody>
                    <a:bodyPr/>
                    <a:lstStyle/>
                    <a:p>
                      <a:pPr algn="r" fontAlgn="ctr"/>
                      <a:r>
                        <a:rPr lang="en-US" altLang="ja-JP" sz="3200" u="none" strike="noStrike">
                          <a:effectLst/>
                        </a:rPr>
                        <a:t>33.00</a:t>
                      </a:r>
                    </a:p>
                  </a:txBody>
                  <a:tcPr marL="9525" marR="9525" marT="9525" anchor="ctr"/>
                </a:tc>
                <a:tc>
                  <a:txBody>
                    <a:bodyPr/>
                    <a:lstStyle/>
                    <a:p>
                      <a:pPr algn="r" fontAlgn="ctr"/>
                      <a:r>
                        <a:rPr lang="en-US" altLang="ja-JP" sz="3200" u="none" strike="noStrike">
                          <a:effectLst/>
                        </a:rPr>
                        <a:t>29.67</a:t>
                      </a:r>
                    </a:p>
                  </a:txBody>
                  <a:tcPr marL="9525" marR="9525" marT="9525" anchor="ctr"/>
                </a:tc>
                <a:extLst>
                  <a:ext uri="{0D108BD9-81ED-4DB2-BD59-A6C34878D82A}">
                    <a16:rowId xmlns:a16="http://schemas.microsoft.com/office/drawing/2014/main" val="3476462280"/>
                  </a:ext>
                </a:extLst>
              </a:tr>
              <a:tr h="502162">
                <a:tc>
                  <a:txBody>
                    <a:bodyPr/>
                    <a:lstStyle/>
                    <a:p>
                      <a:pPr algn="r" fontAlgn="ctr"/>
                      <a:r>
                        <a:rPr lang="en-US" altLang="ja-JP" sz="3200" u="none" strike="noStrike">
                          <a:effectLst/>
                        </a:rPr>
                        <a:t>4</a:t>
                      </a:r>
                    </a:p>
                  </a:txBody>
                  <a:tcPr marL="9525" marR="9525" marT="9525" anchor="ctr"/>
                </a:tc>
                <a:tc>
                  <a:txBody>
                    <a:bodyPr/>
                    <a:lstStyle/>
                    <a:p>
                      <a:pPr algn="r" fontAlgn="ctr"/>
                      <a:r>
                        <a:rPr lang="en-US" altLang="ja-JP" sz="3200" u="none" strike="noStrike">
                          <a:effectLst/>
                        </a:rPr>
                        <a:t>24.67</a:t>
                      </a:r>
                    </a:p>
                  </a:txBody>
                  <a:tcPr marL="9525" marR="9525" marT="9525" anchor="ctr"/>
                </a:tc>
                <a:tc>
                  <a:txBody>
                    <a:bodyPr/>
                    <a:lstStyle/>
                    <a:p>
                      <a:pPr algn="r" fontAlgn="ctr"/>
                      <a:r>
                        <a:rPr lang="en-US" altLang="ja-JP" sz="3200" u="none" strike="noStrike">
                          <a:effectLst/>
                        </a:rPr>
                        <a:t>25.67</a:t>
                      </a:r>
                    </a:p>
                  </a:txBody>
                  <a:tcPr marL="9525" marR="9525" marT="9525" anchor="ctr"/>
                </a:tc>
                <a:tc>
                  <a:txBody>
                    <a:bodyPr/>
                    <a:lstStyle/>
                    <a:p>
                      <a:pPr algn="r" fontAlgn="ctr"/>
                      <a:r>
                        <a:rPr lang="en-US" altLang="ja-JP" sz="3200" u="none" strike="noStrike">
                          <a:effectLst/>
                        </a:rPr>
                        <a:t>26.67</a:t>
                      </a:r>
                    </a:p>
                  </a:txBody>
                  <a:tcPr marL="9525" marR="9525" marT="9525" anchor="ctr"/>
                </a:tc>
                <a:tc>
                  <a:txBody>
                    <a:bodyPr/>
                    <a:lstStyle/>
                    <a:p>
                      <a:pPr algn="r" fontAlgn="ctr"/>
                      <a:r>
                        <a:rPr lang="en-US" altLang="ja-JP" sz="3200" u="none" strike="noStrike">
                          <a:effectLst/>
                        </a:rPr>
                        <a:t>25.33</a:t>
                      </a:r>
                    </a:p>
                  </a:txBody>
                  <a:tcPr marL="9525" marR="9525" marT="9525" anchor="ctr"/>
                </a:tc>
                <a:tc>
                  <a:txBody>
                    <a:bodyPr/>
                    <a:lstStyle/>
                    <a:p>
                      <a:pPr algn="r" fontAlgn="ctr"/>
                      <a:r>
                        <a:rPr lang="en-US" altLang="ja-JP" sz="3200" u="none" strike="noStrike">
                          <a:effectLst/>
                        </a:rPr>
                        <a:t>27.33</a:t>
                      </a:r>
                    </a:p>
                  </a:txBody>
                  <a:tcPr marL="9525" marR="9525" marT="9525" anchor="ctr"/>
                </a:tc>
                <a:tc>
                  <a:txBody>
                    <a:bodyPr/>
                    <a:lstStyle/>
                    <a:p>
                      <a:pPr algn="r" fontAlgn="ctr"/>
                      <a:r>
                        <a:rPr lang="en-US" altLang="ja-JP" sz="3200" u="none" strike="noStrike">
                          <a:effectLst/>
                        </a:rPr>
                        <a:t>31.67</a:t>
                      </a:r>
                    </a:p>
                  </a:txBody>
                  <a:tcPr marL="9525" marR="9525" marT="9525" anchor="ctr"/>
                </a:tc>
                <a:extLst>
                  <a:ext uri="{0D108BD9-81ED-4DB2-BD59-A6C34878D82A}">
                    <a16:rowId xmlns:a16="http://schemas.microsoft.com/office/drawing/2014/main" val="2991049368"/>
                  </a:ext>
                </a:extLst>
              </a:tr>
              <a:tr h="502162">
                <a:tc>
                  <a:txBody>
                    <a:bodyPr/>
                    <a:lstStyle/>
                    <a:p>
                      <a:pPr algn="r" fontAlgn="ctr"/>
                      <a:r>
                        <a:rPr lang="en-US" altLang="ja-JP" sz="3200" u="none" strike="noStrike">
                          <a:effectLst/>
                        </a:rPr>
                        <a:t>5</a:t>
                      </a:r>
                    </a:p>
                  </a:txBody>
                  <a:tcPr marL="9525" marR="9525" marT="9525" anchor="ctr"/>
                </a:tc>
                <a:tc>
                  <a:txBody>
                    <a:bodyPr/>
                    <a:lstStyle/>
                    <a:p>
                      <a:pPr algn="r" fontAlgn="ctr"/>
                      <a:r>
                        <a:rPr lang="en-US" altLang="ja-JP" sz="3200" u="none" strike="noStrike">
                          <a:effectLst/>
                        </a:rPr>
                        <a:t>26.67</a:t>
                      </a:r>
                    </a:p>
                  </a:txBody>
                  <a:tcPr marL="9525" marR="9525" marT="9525" anchor="ctr"/>
                </a:tc>
                <a:tc>
                  <a:txBody>
                    <a:bodyPr/>
                    <a:lstStyle/>
                    <a:p>
                      <a:pPr algn="r" fontAlgn="ctr"/>
                      <a:r>
                        <a:rPr lang="en-US" altLang="ja-JP" sz="3200" u="none" strike="noStrike">
                          <a:effectLst/>
                        </a:rPr>
                        <a:t>25.33</a:t>
                      </a:r>
                    </a:p>
                  </a:txBody>
                  <a:tcPr marL="9525" marR="9525" marT="9525" anchor="ctr"/>
                </a:tc>
                <a:tc>
                  <a:txBody>
                    <a:bodyPr/>
                    <a:lstStyle/>
                    <a:p>
                      <a:pPr algn="r" fontAlgn="ctr"/>
                      <a:r>
                        <a:rPr lang="en-US" altLang="ja-JP" sz="3200" u="none" strike="noStrike">
                          <a:effectLst/>
                        </a:rPr>
                        <a:t>27.00</a:t>
                      </a:r>
                    </a:p>
                  </a:txBody>
                  <a:tcPr marL="9525" marR="9525" marT="9525" anchor="ctr"/>
                </a:tc>
                <a:tc>
                  <a:txBody>
                    <a:bodyPr/>
                    <a:lstStyle/>
                    <a:p>
                      <a:pPr algn="r" fontAlgn="ctr"/>
                      <a:r>
                        <a:rPr lang="en-US" altLang="ja-JP" sz="3200" u="none" strike="noStrike">
                          <a:effectLst/>
                        </a:rPr>
                        <a:t>27.33</a:t>
                      </a:r>
                    </a:p>
                  </a:txBody>
                  <a:tcPr marL="9525" marR="9525" marT="9525" anchor="ctr"/>
                </a:tc>
                <a:tc>
                  <a:txBody>
                    <a:bodyPr/>
                    <a:lstStyle/>
                    <a:p>
                      <a:pPr algn="r" fontAlgn="ctr"/>
                      <a:r>
                        <a:rPr lang="en-US" altLang="ja-JP" sz="3200" u="none" strike="noStrike">
                          <a:effectLst/>
                        </a:rPr>
                        <a:t>27.33</a:t>
                      </a:r>
                    </a:p>
                  </a:txBody>
                  <a:tcPr marL="9525" marR="9525" marT="9525" anchor="ctr"/>
                </a:tc>
                <a:tc>
                  <a:txBody>
                    <a:bodyPr/>
                    <a:lstStyle/>
                    <a:p>
                      <a:pPr algn="r" fontAlgn="ctr"/>
                      <a:r>
                        <a:rPr lang="en-US" altLang="ja-JP" sz="3200" u="none" strike="noStrike">
                          <a:effectLst/>
                        </a:rPr>
                        <a:t>26.00</a:t>
                      </a:r>
                    </a:p>
                  </a:txBody>
                  <a:tcPr marL="9525" marR="9525" marT="9525" anchor="ctr"/>
                </a:tc>
                <a:extLst>
                  <a:ext uri="{0D108BD9-81ED-4DB2-BD59-A6C34878D82A}">
                    <a16:rowId xmlns:a16="http://schemas.microsoft.com/office/drawing/2014/main" val="1630316108"/>
                  </a:ext>
                </a:extLst>
              </a:tr>
              <a:tr h="502162">
                <a:tc>
                  <a:txBody>
                    <a:bodyPr/>
                    <a:lstStyle/>
                    <a:p>
                      <a:pPr algn="r" fontAlgn="ctr"/>
                      <a:r>
                        <a:rPr lang="en-US" altLang="ja-JP" sz="3200" u="none" strike="noStrike">
                          <a:effectLst/>
                        </a:rPr>
                        <a:t>6</a:t>
                      </a:r>
                    </a:p>
                  </a:txBody>
                  <a:tcPr marL="9525" marR="9525" marT="9525" anchor="ctr"/>
                </a:tc>
                <a:tc>
                  <a:txBody>
                    <a:bodyPr/>
                    <a:lstStyle/>
                    <a:p>
                      <a:pPr algn="r" fontAlgn="ctr"/>
                      <a:r>
                        <a:rPr lang="en-US" altLang="ja-JP" sz="3200" u="none" strike="noStrike">
                          <a:effectLst/>
                        </a:rPr>
                        <a:t>27.00</a:t>
                      </a:r>
                    </a:p>
                  </a:txBody>
                  <a:tcPr marL="9525" marR="9525" marT="9525" anchor="ctr"/>
                </a:tc>
                <a:tc>
                  <a:txBody>
                    <a:bodyPr/>
                    <a:lstStyle/>
                    <a:p>
                      <a:pPr algn="r" fontAlgn="ctr"/>
                      <a:r>
                        <a:rPr lang="en-US" altLang="ja-JP" sz="3200" u="none" strike="noStrike">
                          <a:effectLst/>
                        </a:rPr>
                        <a:t>26.33</a:t>
                      </a:r>
                    </a:p>
                  </a:txBody>
                  <a:tcPr marL="9525" marR="9525" marT="9525" anchor="ctr"/>
                </a:tc>
                <a:tc>
                  <a:txBody>
                    <a:bodyPr/>
                    <a:lstStyle/>
                    <a:p>
                      <a:pPr algn="l" fontAlgn="ctr"/>
                      <a:endParaRPr lang="ja-JP" altLang="en-US" sz="3200" u="none" strike="noStrike">
                        <a:effectLst/>
                      </a:endParaRPr>
                    </a:p>
                  </a:txBody>
                  <a:tcPr marL="9525" marR="9525" marT="9525" anchor="ctr"/>
                </a:tc>
                <a:tc>
                  <a:txBody>
                    <a:bodyPr/>
                    <a:lstStyle/>
                    <a:p>
                      <a:pPr algn="l" fontAlgn="ctr"/>
                      <a:endParaRPr lang="ja-JP" altLang="en-US" sz="3200" u="none" strike="noStrike">
                        <a:effectLst/>
                      </a:endParaRPr>
                    </a:p>
                  </a:txBody>
                  <a:tcPr marL="9525" marR="9525" marT="9525" anchor="ctr"/>
                </a:tc>
                <a:tc>
                  <a:txBody>
                    <a:bodyPr/>
                    <a:lstStyle/>
                    <a:p>
                      <a:pPr algn="l" fontAlgn="ctr"/>
                      <a:endParaRPr lang="ja-JP" altLang="en-US" sz="3200" u="none" strike="noStrike">
                        <a:effectLst/>
                      </a:endParaRPr>
                    </a:p>
                  </a:txBody>
                  <a:tcPr marL="9525" marR="9525" marT="9525" anchor="ctr"/>
                </a:tc>
                <a:tc>
                  <a:txBody>
                    <a:bodyPr/>
                    <a:lstStyle/>
                    <a:p>
                      <a:pPr algn="l" fontAlgn="ctr"/>
                      <a:endParaRPr lang="ja-JP" altLang="en-US" sz="3200" u="none" strike="noStrike">
                        <a:effectLst/>
                      </a:endParaRPr>
                    </a:p>
                  </a:txBody>
                  <a:tcPr marL="9525" marR="9525" marT="9525" anchor="ctr"/>
                </a:tc>
                <a:extLst>
                  <a:ext uri="{0D108BD9-81ED-4DB2-BD59-A6C34878D82A}">
                    <a16:rowId xmlns:a16="http://schemas.microsoft.com/office/drawing/2014/main" val="3746778550"/>
                  </a:ext>
                </a:extLst>
              </a:tr>
            </a:tbl>
          </a:graphicData>
        </a:graphic>
      </p:graphicFrame>
      <p:graphicFrame>
        <p:nvGraphicFramePr>
          <p:cNvPr id="17" name="表 16">
            <a:extLst>
              <a:ext uri="{FF2B5EF4-FFF2-40B4-BE49-F238E27FC236}">
                <a16:creationId xmlns:a16="http://schemas.microsoft.com/office/drawing/2014/main" id="{EE42401F-806B-F34F-AD3B-FD1BC2F2991C}"/>
              </a:ext>
            </a:extLst>
          </p:cNvPr>
          <p:cNvGraphicFramePr/>
          <p:nvPr>
            <p:extLst>
              <p:ext uri="{D42A27DB-BD31-4B8C-83A1-F6EECF244321}">
                <p14:modId xmlns:p14="http://schemas.microsoft.com/office/powerpoint/2010/main" val="2552809577"/>
              </p:ext>
            </p:extLst>
          </p:nvPr>
        </p:nvGraphicFramePr>
        <p:xfrm>
          <a:off x="402135" y="27352020"/>
          <a:ext cx="13332914" cy="3832785"/>
        </p:xfrm>
        <a:graphic>
          <a:graphicData uri="http://schemas.openxmlformats.org/drawingml/2006/table">
            <a:tbl>
              <a:tblPr firstRow="1">
                <a:tableStyleId>{00A15C55-8517-42AA-B614-E9B94910E393}</a:tableStyleId>
              </a:tblPr>
              <a:tblGrid>
                <a:gridCol w="1904702">
                  <a:extLst>
                    <a:ext uri="{9D8B030D-6E8A-4147-A177-3AD203B41FA5}">
                      <a16:colId xmlns:a16="http://schemas.microsoft.com/office/drawing/2014/main" val="1052987565"/>
                    </a:ext>
                  </a:extLst>
                </a:gridCol>
                <a:gridCol w="1904702">
                  <a:extLst>
                    <a:ext uri="{9D8B030D-6E8A-4147-A177-3AD203B41FA5}">
                      <a16:colId xmlns:a16="http://schemas.microsoft.com/office/drawing/2014/main" val="2541905355"/>
                    </a:ext>
                  </a:extLst>
                </a:gridCol>
                <a:gridCol w="1904702">
                  <a:extLst>
                    <a:ext uri="{9D8B030D-6E8A-4147-A177-3AD203B41FA5}">
                      <a16:colId xmlns:a16="http://schemas.microsoft.com/office/drawing/2014/main" val="1881518720"/>
                    </a:ext>
                  </a:extLst>
                </a:gridCol>
                <a:gridCol w="1904702">
                  <a:extLst>
                    <a:ext uri="{9D8B030D-6E8A-4147-A177-3AD203B41FA5}">
                      <a16:colId xmlns:a16="http://schemas.microsoft.com/office/drawing/2014/main" val="2797117414"/>
                    </a:ext>
                  </a:extLst>
                </a:gridCol>
                <a:gridCol w="1904702">
                  <a:extLst>
                    <a:ext uri="{9D8B030D-6E8A-4147-A177-3AD203B41FA5}">
                      <a16:colId xmlns:a16="http://schemas.microsoft.com/office/drawing/2014/main" val="2099737739"/>
                    </a:ext>
                  </a:extLst>
                </a:gridCol>
                <a:gridCol w="1904702">
                  <a:extLst>
                    <a:ext uri="{9D8B030D-6E8A-4147-A177-3AD203B41FA5}">
                      <a16:colId xmlns:a16="http://schemas.microsoft.com/office/drawing/2014/main" val="2463746711"/>
                    </a:ext>
                  </a:extLst>
                </a:gridCol>
                <a:gridCol w="1904702">
                  <a:extLst>
                    <a:ext uri="{9D8B030D-6E8A-4147-A177-3AD203B41FA5}">
                      <a16:colId xmlns:a16="http://schemas.microsoft.com/office/drawing/2014/main" val="532366860"/>
                    </a:ext>
                  </a:extLst>
                </a:gridCol>
              </a:tblGrid>
              <a:tr h="575235">
                <a:tc>
                  <a:txBody>
                    <a:bodyPr/>
                    <a:lstStyle/>
                    <a:p>
                      <a:pPr algn="l" fontAlgn="ctr"/>
                      <a:r>
                        <a:rPr lang="en-US" sz="3200" u="none" strike="noStrike">
                          <a:effectLst/>
                        </a:rPr>
                        <a:t>行</a:t>
                      </a:r>
                      <a:r>
                        <a:rPr lang="ja-JP" altLang="en-US" sz="3200" u="none" strike="noStrike">
                          <a:effectLst/>
                        </a:rPr>
                        <a:t>　　</a:t>
                      </a:r>
                      <a:r>
                        <a:rPr lang="en-US" altLang="ja-JP" sz="3200" u="none" strike="noStrike">
                          <a:effectLst/>
                        </a:rPr>
                        <a:t>     </a:t>
                      </a:r>
                      <a:r>
                        <a:rPr lang="ja-JP" altLang="en-US" sz="3200" u="none" strike="noStrike">
                          <a:effectLst/>
                        </a:rPr>
                        <a:t>列</a:t>
                      </a:r>
                      <a:endParaRPr lang="en-US" sz="3200" b="1" i="0" u="none" strike="noStrike">
                        <a:solidFill>
                          <a:schemeClr val="bg1"/>
                        </a:solidFill>
                        <a:effectLst/>
                        <a:latin typeface="+mn-ea"/>
                        <a:ea typeface="+mn-ea"/>
                      </a:endParaRPr>
                    </a:p>
                  </a:txBody>
                  <a:tcPr marL="9525" marR="9525" marT="9525" anchor="ctr"/>
                </a:tc>
                <a:tc>
                  <a:txBody>
                    <a:bodyPr/>
                    <a:lstStyle/>
                    <a:p>
                      <a:pPr algn="l" fontAlgn="ctr"/>
                      <a:r>
                        <a:rPr lang="en-US" sz="3200" u="none" strike="noStrike">
                          <a:effectLst/>
                        </a:rPr>
                        <a:t>F</a:t>
                      </a:r>
                      <a:endParaRPr lang="en-US" sz="3200" b="1" i="0" u="none" strike="noStrike">
                        <a:solidFill>
                          <a:schemeClr val="bg1"/>
                        </a:solidFill>
                        <a:effectLst/>
                        <a:latin typeface="+mn-ea"/>
                        <a:ea typeface="+mn-ea"/>
                      </a:endParaRPr>
                    </a:p>
                  </a:txBody>
                  <a:tcPr marL="9525" marR="9525" marT="9525" anchor="ctr"/>
                </a:tc>
                <a:tc>
                  <a:txBody>
                    <a:bodyPr/>
                    <a:lstStyle/>
                    <a:p>
                      <a:pPr algn="l" fontAlgn="ctr"/>
                      <a:r>
                        <a:rPr lang="en-US" sz="3200" u="none" strike="noStrike">
                          <a:effectLst/>
                        </a:rPr>
                        <a:t>E</a:t>
                      </a:r>
                      <a:endParaRPr lang="en-US"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r>
                        <a:rPr lang="en-US" sz="3200" u="none" strike="noStrike">
                          <a:effectLst/>
                        </a:rPr>
                        <a:t>D</a:t>
                      </a:r>
                      <a:endParaRPr lang="en-US"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r>
                        <a:rPr lang="en-US" sz="3200" u="none" strike="noStrike">
                          <a:effectLst/>
                        </a:rPr>
                        <a:t>C</a:t>
                      </a:r>
                      <a:endParaRPr lang="en-US"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r>
                        <a:rPr lang="en-US" sz="3200" u="none" strike="noStrike">
                          <a:effectLst/>
                        </a:rPr>
                        <a:t>B</a:t>
                      </a:r>
                      <a:endParaRPr lang="en-US"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r>
                        <a:rPr lang="en-US" sz="3200" u="none" strike="noStrike">
                          <a:effectLst/>
                        </a:rPr>
                        <a:t>A</a:t>
                      </a:r>
                      <a:endParaRPr lang="en-US"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extLst>
                  <a:ext uri="{0D108BD9-81ED-4DB2-BD59-A6C34878D82A}">
                    <a16:rowId xmlns:a16="http://schemas.microsoft.com/office/drawing/2014/main" val="1158028817"/>
                  </a:ext>
                </a:extLst>
              </a:tr>
              <a:tr h="328305">
                <a:tc>
                  <a:txBody>
                    <a:bodyPr/>
                    <a:lstStyle/>
                    <a:p>
                      <a:pPr algn="r" fontAlgn="ctr"/>
                      <a:r>
                        <a:rPr lang="en-US" altLang="ja-JP" sz="3200" u="none" strike="noStrike">
                          <a:effectLst/>
                        </a:rPr>
                        <a:t>1</a:t>
                      </a:r>
                      <a:endParaRPr lang="en-US" altLang="ja-JP"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r" fontAlgn="ctr"/>
                      <a:r>
                        <a:rPr lang="en-US" altLang="ja-JP" sz="3200" u="none" strike="noStrike">
                          <a:effectLst/>
                        </a:rPr>
                        <a:t>33.99</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39.25</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30.53</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31.27</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32.15</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33.42</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1697522728"/>
                  </a:ext>
                </a:extLst>
              </a:tr>
              <a:tr h="328305">
                <a:tc>
                  <a:txBody>
                    <a:bodyPr/>
                    <a:lstStyle/>
                    <a:p>
                      <a:pPr algn="r" fontAlgn="ctr"/>
                      <a:r>
                        <a:rPr lang="en-US" altLang="ja-JP" sz="3200" u="none" strike="noStrike">
                          <a:effectLst/>
                        </a:rPr>
                        <a:t>2</a:t>
                      </a:r>
                      <a:endParaRPr lang="en-US" altLang="ja-JP"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r" fontAlgn="ctr"/>
                      <a:r>
                        <a:rPr lang="en-US" altLang="ja-JP" sz="3200" u="none" strike="noStrike">
                          <a:effectLst/>
                        </a:rPr>
                        <a:t>33.48</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34.13</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36.68</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26.41</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28.79</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35.87</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2639074119"/>
                  </a:ext>
                </a:extLst>
              </a:tr>
              <a:tr h="328305">
                <a:tc>
                  <a:txBody>
                    <a:bodyPr/>
                    <a:lstStyle/>
                    <a:p>
                      <a:pPr algn="r" fontAlgn="ctr"/>
                      <a:r>
                        <a:rPr lang="en-US" altLang="ja-JP" sz="3200" u="none" strike="noStrike">
                          <a:effectLst/>
                        </a:rPr>
                        <a:t>3</a:t>
                      </a:r>
                      <a:endParaRPr lang="en-US" altLang="ja-JP"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r" fontAlgn="ctr"/>
                      <a:r>
                        <a:rPr lang="en-US" altLang="ja-JP" sz="3200" u="none" strike="noStrike">
                          <a:effectLst/>
                        </a:rPr>
                        <a:t>31.96</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34.30</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36.93</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25.12</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31.96</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31.79</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1499661116"/>
                  </a:ext>
                </a:extLst>
              </a:tr>
              <a:tr h="481232">
                <a:tc>
                  <a:txBody>
                    <a:bodyPr/>
                    <a:lstStyle/>
                    <a:p>
                      <a:pPr algn="r" fontAlgn="ctr"/>
                      <a:r>
                        <a:rPr lang="en-US" altLang="ja-JP" sz="3200" u="none" strike="noStrike">
                          <a:effectLst/>
                        </a:rPr>
                        <a:t>4</a:t>
                      </a:r>
                      <a:endParaRPr lang="en-US" altLang="ja-JP"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r" fontAlgn="ctr"/>
                      <a:r>
                        <a:rPr lang="en-US" altLang="ja-JP" sz="3200" u="none" strike="noStrike">
                          <a:effectLst/>
                        </a:rPr>
                        <a:t>33.23</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33.40</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36.97</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39.70</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21.59</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20000"/>
                        <a:lumOff val="80000"/>
                      </a:schemeClr>
                    </a:solidFill>
                  </a:tcPr>
                </a:tc>
                <a:tc>
                  <a:txBody>
                    <a:bodyPr/>
                    <a:lstStyle/>
                    <a:p>
                      <a:pPr algn="r" fontAlgn="ctr"/>
                      <a:r>
                        <a:rPr lang="en-US" altLang="ja-JP" sz="3200" u="none" strike="noStrike">
                          <a:effectLst/>
                        </a:rPr>
                        <a:t>33.87</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extLst>
                  <a:ext uri="{0D108BD9-81ED-4DB2-BD59-A6C34878D82A}">
                    <a16:rowId xmlns:a16="http://schemas.microsoft.com/office/drawing/2014/main" val="879151972"/>
                  </a:ext>
                </a:extLst>
              </a:tr>
              <a:tr h="328305">
                <a:tc>
                  <a:txBody>
                    <a:bodyPr/>
                    <a:lstStyle/>
                    <a:p>
                      <a:pPr algn="r" fontAlgn="ctr"/>
                      <a:r>
                        <a:rPr lang="en-US" altLang="ja-JP" sz="3200" u="none" strike="noStrike">
                          <a:effectLst/>
                        </a:rPr>
                        <a:t>5</a:t>
                      </a:r>
                      <a:endParaRPr lang="en-US" altLang="ja-JP"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r" fontAlgn="ctr"/>
                      <a:r>
                        <a:rPr lang="en-US" altLang="ja-JP" sz="3200" u="none" strike="noStrike">
                          <a:effectLst/>
                        </a:rPr>
                        <a:t>33.41</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33.60</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36.49</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32.57</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29.02</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40000"/>
                        <a:lumOff val="60000"/>
                      </a:schemeClr>
                    </a:solidFill>
                  </a:tcPr>
                </a:tc>
                <a:tc>
                  <a:txBody>
                    <a:bodyPr/>
                    <a:lstStyle/>
                    <a:p>
                      <a:pPr algn="r" fontAlgn="ctr"/>
                      <a:r>
                        <a:rPr lang="en-US" altLang="ja-JP" sz="3200" u="none" strike="noStrike">
                          <a:effectLst/>
                        </a:rPr>
                        <a:t>26.06</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40000"/>
                        <a:lumOff val="60000"/>
                      </a:schemeClr>
                    </a:solidFill>
                  </a:tcPr>
                </a:tc>
                <a:extLst>
                  <a:ext uri="{0D108BD9-81ED-4DB2-BD59-A6C34878D82A}">
                    <a16:rowId xmlns:a16="http://schemas.microsoft.com/office/drawing/2014/main" val="2001480975"/>
                  </a:ext>
                </a:extLst>
              </a:tr>
              <a:tr h="328305">
                <a:tc>
                  <a:txBody>
                    <a:bodyPr/>
                    <a:lstStyle/>
                    <a:p>
                      <a:pPr algn="r" fontAlgn="ctr"/>
                      <a:r>
                        <a:rPr lang="en-US" altLang="ja-JP" sz="3200" u="none" strike="noStrike">
                          <a:effectLst/>
                        </a:rPr>
                        <a:t>6</a:t>
                      </a:r>
                      <a:endParaRPr lang="en-US" altLang="ja-JP" sz="3200" b="1" i="0" u="none" strike="noStrike">
                        <a:solidFill>
                          <a:schemeClr val="bg1"/>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r" fontAlgn="ctr"/>
                      <a:r>
                        <a:rPr lang="en-US" altLang="ja-JP" sz="3200" u="none" strike="noStrike">
                          <a:effectLst/>
                        </a:rPr>
                        <a:t>38.76</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r" fontAlgn="ctr"/>
                      <a:r>
                        <a:rPr lang="en-US" altLang="ja-JP" sz="3200" u="none" strike="noStrike">
                          <a:effectLst/>
                        </a:rPr>
                        <a:t>34.47</a:t>
                      </a:r>
                      <a:endParaRPr lang="en-US" altLang="ja-JP"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solidFill>
                      <a:schemeClr val="accent2">
                        <a:lumMod val="60000"/>
                        <a:lumOff val="40000"/>
                      </a:schemeClr>
                    </a:solidFill>
                  </a:tcPr>
                </a:tc>
                <a:tc>
                  <a:txBody>
                    <a:bodyPr/>
                    <a:lstStyle/>
                    <a:p>
                      <a:pPr algn="l" fontAlgn="ctr"/>
                      <a:endParaRPr lang="ja-JP" altLang="en-US"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endParaRPr lang="ja-JP" altLang="en-US"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endParaRPr lang="ja-JP" altLang="en-US"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tc>
                <a:tc>
                  <a:txBody>
                    <a:bodyPr/>
                    <a:lstStyle/>
                    <a:p>
                      <a:pPr algn="l" fontAlgn="ctr"/>
                      <a:endParaRPr lang="ja-JP" altLang="en-US" sz="3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anchor="ctr"/>
                </a:tc>
                <a:extLst>
                  <a:ext uri="{0D108BD9-81ED-4DB2-BD59-A6C34878D82A}">
                    <a16:rowId xmlns:a16="http://schemas.microsoft.com/office/drawing/2014/main" val="2417409318"/>
                  </a:ext>
                </a:extLst>
              </a:tr>
            </a:tbl>
          </a:graphicData>
        </a:graphic>
      </p:graphicFrame>
      <p:graphicFrame>
        <p:nvGraphicFramePr>
          <p:cNvPr id="21" name="表 20">
            <a:extLst>
              <a:ext uri="{FF2B5EF4-FFF2-40B4-BE49-F238E27FC236}">
                <a16:creationId xmlns:a16="http://schemas.microsoft.com/office/drawing/2014/main" id="{E0D8AB77-C538-4F4F-9F08-7836BC2DAC35}"/>
              </a:ext>
            </a:extLst>
          </p:cNvPr>
          <p:cNvGraphicFramePr/>
          <p:nvPr>
            <p:extLst>
              <p:ext uri="{D42A27DB-BD31-4B8C-83A1-F6EECF244321}">
                <p14:modId xmlns:p14="http://schemas.microsoft.com/office/powerpoint/2010/main" val="3330486851"/>
              </p:ext>
            </p:extLst>
          </p:nvPr>
        </p:nvGraphicFramePr>
        <p:xfrm>
          <a:off x="402135" y="31622198"/>
          <a:ext cx="13332913" cy="3869031"/>
        </p:xfrm>
        <a:graphic>
          <a:graphicData uri="http://schemas.openxmlformats.org/drawingml/2006/table">
            <a:tbl>
              <a:tblPr firstRow="1">
                <a:tableStyleId>{00A15C55-8517-42AA-B614-E9B94910E393}</a:tableStyleId>
              </a:tblPr>
              <a:tblGrid>
                <a:gridCol w="1963633">
                  <a:extLst>
                    <a:ext uri="{9D8B030D-6E8A-4147-A177-3AD203B41FA5}">
                      <a16:colId xmlns:a16="http://schemas.microsoft.com/office/drawing/2014/main" val="2755102550"/>
                    </a:ext>
                  </a:extLst>
                </a:gridCol>
                <a:gridCol w="1963633">
                  <a:extLst>
                    <a:ext uri="{9D8B030D-6E8A-4147-A177-3AD203B41FA5}">
                      <a16:colId xmlns:a16="http://schemas.microsoft.com/office/drawing/2014/main" val="3155435144"/>
                    </a:ext>
                  </a:extLst>
                </a:gridCol>
                <a:gridCol w="1860169">
                  <a:extLst>
                    <a:ext uri="{9D8B030D-6E8A-4147-A177-3AD203B41FA5}">
                      <a16:colId xmlns:a16="http://schemas.microsoft.com/office/drawing/2014/main" val="3186234879"/>
                    </a:ext>
                  </a:extLst>
                </a:gridCol>
                <a:gridCol w="1794903">
                  <a:extLst>
                    <a:ext uri="{9D8B030D-6E8A-4147-A177-3AD203B41FA5}">
                      <a16:colId xmlns:a16="http://schemas.microsoft.com/office/drawing/2014/main" val="833307387"/>
                    </a:ext>
                  </a:extLst>
                </a:gridCol>
                <a:gridCol w="1867318">
                  <a:extLst>
                    <a:ext uri="{9D8B030D-6E8A-4147-A177-3AD203B41FA5}">
                      <a16:colId xmlns:a16="http://schemas.microsoft.com/office/drawing/2014/main" val="4263798621"/>
                    </a:ext>
                  </a:extLst>
                </a:gridCol>
                <a:gridCol w="2007330">
                  <a:extLst>
                    <a:ext uri="{9D8B030D-6E8A-4147-A177-3AD203B41FA5}">
                      <a16:colId xmlns:a16="http://schemas.microsoft.com/office/drawing/2014/main" val="2085114270"/>
                    </a:ext>
                  </a:extLst>
                </a:gridCol>
                <a:gridCol w="1875927">
                  <a:extLst>
                    <a:ext uri="{9D8B030D-6E8A-4147-A177-3AD203B41FA5}">
                      <a16:colId xmlns:a16="http://schemas.microsoft.com/office/drawing/2014/main" val="2983041589"/>
                    </a:ext>
                  </a:extLst>
                </a:gridCol>
              </a:tblGrid>
              <a:tr h="611481">
                <a:tc>
                  <a:txBody>
                    <a:bodyPr/>
                    <a:lstStyle/>
                    <a:p>
                      <a:pPr algn="l" fontAlgn="ctr"/>
                      <a:r>
                        <a:rPr lang="en-US" sz="3200" u="none" strike="noStrike">
                          <a:effectLst/>
                        </a:rPr>
                        <a:t>行</a:t>
                      </a:r>
                      <a:r>
                        <a:rPr lang="ja-JP" altLang="en-US" sz="3200" u="none" strike="noStrike">
                          <a:effectLst/>
                        </a:rPr>
                        <a:t>　　</a:t>
                      </a:r>
                      <a:r>
                        <a:rPr lang="en-US" altLang="ja-JP" sz="3200" u="none" strike="noStrike">
                          <a:effectLst/>
                        </a:rPr>
                        <a:t>      </a:t>
                      </a:r>
                      <a:r>
                        <a:rPr lang="ja-JP" altLang="en-US" sz="3200" u="none" strike="noStrike">
                          <a:effectLst/>
                        </a:rPr>
                        <a:t>列</a:t>
                      </a:r>
                      <a:endParaRPr lang="en-US" sz="3200" b="1" i="0" u="none" strike="noStrike">
                        <a:solidFill>
                          <a:schemeClr val="bg1"/>
                        </a:solidFill>
                        <a:effectLst/>
                        <a:latin typeface="+mn-ea"/>
                        <a:ea typeface="+mn-ea"/>
                      </a:endParaRPr>
                    </a:p>
                  </a:txBody>
                  <a:tcPr marL="9525" marR="9525" marT="9525" anchor="ctr"/>
                </a:tc>
                <a:tc>
                  <a:txBody>
                    <a:bodyPr/>
                    <a:lstStyle/>
                    <a:p>
                      <a:pPr algn="l" fontAlgn="ctr"/>
                      <a:r>
                        <a:rPr lang="en-US" sz="3200" u="none" strike="noStrike">
                          <a:effectLst/>
                        </a:rPr>
                        <a:t>F</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E</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D</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C</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B</a:t>
                      </a:r>
                      <a:endParaRPr lang="en-US" sz="3200" b="0" i="0" u="none" strike="noStrike">
                        <a:solidFill>
                          <a:srgbClr val="000000"/>
                        </a:solidFill>
                        <a:effectLst/>
                        <a:latin typeface="+mn-ea"/>
                        <a:ea typeface="+mn-ea"/>
                      </a:endParaRPr>
                    </a:p>
                  </a:txBody>
                  <a:tcPr marL="9525" marR="9525" marT="9525" anchor="ctr"/>
                </a:tc>
                <a:tc>
                  <a:txBody>
                    <a:bodyPr/>
                    <a:lstStyle/>
                    <a:p>
                      <a:pPr algn="l" fontAlgn="ctr"/>
                      <a:r>
                        <a:rPr lang="en-US" sz="3200" u="none" strike="noStrike">
                          <a:effectLst/>
                        </a:rPr>
                        <a:t>A</a:t>
                      </a:r>
                      <a:endParaRPr lang="en-US"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875864952"/>
                  </a:ext>
                </a:extLst>
              </a:tr>
              <a:tr h="397301">
                <a:tc>
                  <a:txBody>
                    <a:bodyPr/>
                    <a:lstStyle/>
                    <a:p>
                      <a:pPr algn="r" fontAlgn="ctr"/>
                      <a:r>
                        <a:rPr lang="en-US" altLang="ja-JP" sz="3200" u="none" strike="noStrike">
                          <a:effectLst/>
                        </a:rPr>
                        <a:t>1</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-50.33</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200739682"/>
                  </a:ext>
                </a:extLst>
              </a:tr>
              <a:tr h="397301">
                <a:tc>
                  <a:txBody>
                    <a:bodyPr/>
                    <a:lstStyle/>
                    <a:p>
                      <a:pPr algn="r" fontAlgn="ctr"/>
                      <a:r>
                        <a:rPr lang="en-US" altLang="ja-JP" sz="3200" u="none" strike="noStrike">
                          <a:effectLst/>
                        </a:rPr>
                        <a:t>2</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-50.33</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-50.33</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3572331381"/>
                  </a:ext>
                </a:extLst>
              </a:tr>
              <a:tr h="397301">
                <a:tc>
                  <a:txBody>
                    <a:bodyPr/>
                    <a:lstStyle/>
                    <a:p>
                      <a:pPr algn="r" fontAlgn="ctr"/>
                      <a:r>
                        <a:rPr lang="en-US" altLang="ja-JP" sz="3200" u="none" strike="noStrike">
                          <a:effectLst/>
                        </a:rPr>
                        <a:t>3</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-50.67</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-49.33</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-49.33</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711843343"/>
                  </a:ext>
                </a:extLst>
              </a:tr>
              <a:tr h="397301">
                <a:tc>
                  <a:txBody>
                    <a:bodyPr/>
                    <a:lstStyle/>
                    <a:p>
                      <a:pPr algn="r" fontAlgn="ctr"/>
                      <a:r>
                        <a:rPr lang="en-US" altLang="ja-JP" sz="3200" u="none" strike="noStrike">
                          <a:effectLst/>
                        </a:rPr>
                        <a:t>4</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-49.67</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1816669891"/>
                  </a:ext>
                </a:extLst>
              </a:tr>
              <a:tr h="397301">
                <a:tc>
                  <a:txBody>
                    <a:bodyPr/>
                    <a:lstStyle/>
                    <a:p>
                      <a:pPr algn="r" fontAlgn="ctr"/>
                      <a:r>
                        <a:rPr lang="en-US" altLang="ja-JP" sz="3200" u="none" strike="noStrike">
                          <a:effectLst/>
                        </a:rPr>
                        <a:t>5</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-50.33</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-49.67</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-49.67</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-50.00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869708949"/>
                  </a:ext>
                </a:extLst>
              </a:tr>
              <a:tr h="397301">
                <a:tc>
                  <a:txBody>
                    <a:bodyPr/>
                    <a:lstStyle/>
                    <a:p>
                      <a:pPr algn="r" fontAlgn="ctr"/>
                      <a:r>
                        <a:rPr lang="en-US" altLang="ja-JP" sz="3200" u="none" strike="noStrike">
                          <a:effectLst/>
                        </a:rPr>
                        <a:t>6</a:t>
                      </a:r>
                      <a:endParaRPr lang="en-US" altLang="ja-JP" sz="3200" b="1" i="0" u="none" strike="noStrike">
                        <a:solidFill>
                          <a:schemeClr val="bg1"/>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r" fontAlgn="ctr"/>
                      <a:r>
                        <a:rPr lang="en-US" altLang="ja-JP" sz="3200" u="none" strike="noStrike">
                          <a:effectLst/>
                        </a:rPr>
                        <a:t>-51.00</a:t>
                      </a:r>
                      <a:endParaRPr lang="en-US" altLang="ja-JP"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tc>
                  <a:txBody>
                    <a:bodyPr/>
                    <a:lstStyle/>
                    <a:p>
                      <a:pPr algn="l" fontAlgn="ctr"/>
                      <a:endParaRPr lang="ja-JP" altLang="en-US" sz="3200" b="0" i="0" u="none" strike="noStrike">
                        <a:solidFill>
                          <a:srgbClr val="000000"/>
                        </a:solidFill>
                        <a:effectLst/>
                        <a:latin typeface="+mn-ea"/>
                        <a:ea typeface="+mn-ea"/>
                      </a:endParaRPr>
                    </a:p>
                  </a:txBody>
                  <a:tcPr marL="9525" marR="9525" marT="9525" anchor="ctr"/>
                </a:tc>
                <a:extLst>
                  <a:ext uri="{0D108BD9-81ED-4DB2-BD59-A6C34878D82A}">
                    <a16:rowId xmlns:a16="http://schemas.microsoft.com/office/drawing/2014/main" val="1277504745"/>
                  </a:ext>
                </a:extLst>
              </a:tr>
            </a:tbl>
          </a:graphicData>
        </a:graphic>
      </p:graphicFrame>
      <p:sp>
        <p:nvSpPr>
          <p:cNvPr id="13" name="TextBox 12">
            <a:extLst>
              <a:ext uri="{FF2B5EF4-FFF2-40B4-BE49-F238E27FC236}">
                <a16:creationId xmlns:a16="http://schemas.microsoft.com/office/drawing/2014/main" id="{76F5B91A-A80D-277A-793F-92A79A4ED0A0}"/>
              </a:ext>
            </a:extLst>
          </p:cNvPr>
          <p:cNvSpPr txBox="1"/>
          <p:nvPr/>
        </p:nvSpPr>
        <p:spPr>
          <a:xfrm>
            <a:off x="10624423" y="16724896"/>
            <a:ext cx="4325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a:latin typeface="Meiryo UI"/>
                <a:ea typeface="Meiryo UI"/>
                <a:cs typeface="Calibri"/>
              </a:rPr>
              <a:t>図</a:t>
            </a:r>
            <a:r>
              <a:rPr lang="en-US" altLang="ja-JP" sz="2800">
                <a:latin typeface="Meiryo UI"/>
                <a:ea typeface="Meiryo UI"/>
                <a:cs typeface="Calibri"/>
              </a:rPr>
              <a:t>4.</a:t>
            </a:r>
            <a:r>
              <a:rPr lang="ja-JP" altLang="en-US" sz="2800">
                <a:latin typeface="Meiryo UI"/>
                <a:ea typeface="Meiryo UI"/>
                <a:cs typeface="Calibri"/>
              </a:rPr>
              <a:t>教室の座席の配置</a:t>
            </a:r>
            <a:endParaRPr lang="en-US" sz="2800">
              <a:latin typeface="Meiryo UI"/>
              <a:ea typeface="Meiryo UI"/>
              <a:cs typeface="Calibri"/>
            </a:endParaRPr>
          </a:p>
        </p:txBody>
      </p:sp>
      <p:sp>
        <p:nvSpPr>
          <p:cNvPr id="19" name="TextBox 18">
            <a:extLst>
              <a:ext uri="{FF2B5EF4-FFF2-40B4-BE49-F238E27FC236}">
                <a16:creationId xmlns:a16="http://schemas.microsoft.com/office/drawing/2014/main" id="{9B581564-21BA-E742-BBD1-9DC2D520CF73}"/>
              </a:ext>
            </a:extLst>
          </p:cNvPr>
          <p:cNvSpPr txBox="1"/>
          <p:nvPr/>
        </p:nvSpPr>
        <p:spPr>
          <a:xfrm>
            <a:off x="14645152" y="41281349"/>
            <a:ext cx="1509280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ea typeface="ＭＳ Ｐゴシック"/>
                <a:hlinkClick r:id="rId3"/>
              </a:rPr>
              <a:t>・快適なインターネット回線速度は？速度計測法や遅い時の対処方法を解説</a:t>
            </a:r>
            <a:r>
              <a:rPr lang="en-US" sz="2000">
                <a:hlinkClick r:id="rId3"/>
              </a:rPr>
              <a:t>！ |</a:t>
            </a:r>
            <a:r>
              <a:rPr lang="en-US" altLang="ja-JP" sz="2000">
                <a:ea typeface="ＭＳ Ｐゴシック"/>
                <a:hlinkClick r:id="rId3"/>
              </a:rPr>
              <a:t> </a:t>
            </a:r>
            <a:r>
              <a:rPr lang="ja-JP" altLang="en-US" sz="2000">
                <a:ea typeface="ＭＳ Ｐゴシック"/>
                <a:hlinkClick r:id="rId3"/>
              </a:rPr>
              <a:t>家電小ネタ帳</a:t>
            </a:r>
            <a:r>
              <a:rPr lang="en-US" sz="2000">
                <a:hlinkClick r:id="rId3"/>
              </a:rPr>
              <a:t> |</a:t>
            </a:r>
            <a:r>
              <a:rPr lang="en-US" altLang="ja-JP" sz="2000">
                <a:ea typeface="ＭＳ Ｐゴシック"/>
                <a:hlinkClick r:id="rId3"/>
              </a:rPr>
              <a:t> </a:t>
            </a:r>
            <a:r>
              <a:rPr lang="ja-JP" altLang="en-US" sz="2000">
                <a:ea typeface="ＭＳ Ｐゴシック"/>
                <a:hlinkClick r:id="rId3"/>
              </a:rPr>
              <a:t>株式会社ノジマ</a:t>
            </a:r>
            <a:r>
              <a:rPr lang="en-US" altLang="ja-JP" sz="2000">
                <a:ea typeface="ＭＳ Ｐゴシック"/>
                <a:hlinkClick r:id="rId3"/>
              </a:rPr>
              <a:t> </a:t>
            </a:r>
            <a:r>
              <a:rPr lang="ja-JP" altLang="en-US" sz="2000">
                <a:ea typeface="ＭＳ Ｐゴシック"/>
                <a:hlinkClick r:id="rId3"/>
              </a:rPr>
              <a:t>サポートサイト</a:t>
            </a:r>
            <a:r>
              <a:rPr lang="en-US" sz="2000">
                <a:hlinkClick r:id="rId3"/>
              </a:rPr>
              <a:t> (</a:t>
            </a:r>
            <a:r>
              <a:rPr lang="en-US" sz="2000" err="1">
                <a:hlinkClick r:id="rId3"/>
              </a:rPr>
              <a:t>nojima.co.jp</a:t>
            </a:r>
            <a:r>
              <a:rPr lang="en-US" sz="2000">
                <a:hlinkClick r:id="rId3"/>
              </a:rPr>
              <a:t>)</a:t>
            </a:r>
            <a:endParaRPr lang="ja-JP" altLang="en-US">
              <a:ea typeface="ＭＳ Ｐゴシック"/>
              <a:cs typeface="Calibri"/>
            </a:endParaRPr>
          </a:p>
          <a:p>
            <a:r>
              <a:rPr lang="ja-JP" altLang="en-US" sz="2000">
                <a:ea typeface="ＭＳ Ｐゴシック"/>
                <a:cs typeface="Calibri"/>
                <a:hlinkClick r:id="rId4"/>
              </a:rPr>
              <a:t>・</a:t>
            </a:r>
            <a:r>
              <a:rPr lang="ja-JP" sz="2000">
                <a:ea typeface="ＭＳ Ｐゴシック"/>
                <a:cs typeface="Calibri"/>
                <a:hlinkClick r:id="rId4"/>
              </a:rPr>
              <a:t>知っておきたい！無線</a:t>
            </a:r>
            <a:r>
              <a:rPr lang="en-US" altLang="ja-JP" sz="2000">
                <a:ea typeface="ＭＳ Ｐゴシック"/>
                <a:cs typeface="Calibri"/>
                <a:hlinkClick r:id="rId4"/>
              </a:rPr>
              <a:t>LAN</a:t>
            </a:r>
            <a:r>
              <a:rPr lang="ja-JP" sz="2000">
                <a:ea typeface="ＭＳ Ｐゴシック"/>
                <a:cs typeface="Calibri"/>
                <a:hlinkClick r:id="rId4"/>
              </a:rPr>
              <a:t>の基礎知識｜学校と</a:t>
            </a:r>
            <a:r>
              <a:rPr lang="en-US" altLang="ja-JP" sz="2000">
                <a:ea typeface="ＭＳ Ｐゴシック"/>
                <a:cs typeface="Calibri"/>
                <a:hlinkClick r:id="rId4"/>
              </a:rPr>
              <a:t>ICT</a:t>
            </a:r>
            <a:r>
              <a:rPr lang="ja-JP" sz="2000">
                <a:ea typeface="ＭＳ Ｐゴシック"/>
                <a:cs typeface="Calibri"/>
                <a:hlinkClick r:id="rId4"/>
              </a:rPr>
              <a:t>｜Ｓｋｙ株式会社 </a:t>
            </a:r>
            <a:r>
              <a:rPr lang="en-US" altLang="ja-JP" sz="2000">
                <a:ea typeface="ＭＳ Ｐゴシック"/>
                <a:cs typeface="Calibri"/>
                <a:hlinkClick r:id="rId4"/>
              </a:rPr>
              <a:t>ICT</a:t>
            </a:r>
            <a:r>
              <a:rPr lang="ja-JP" sz="2000">
                <a:ea typeface="ＭＳ Ｐゴシック"/>
                <a:cs typeface="Calibri"/>
                <a:hlinkClick r:id="rId4"/>
              </a:rPr>
              <a:t>を活用</a:t>
            </a:r>
            <a:r>
              <a:rPr lang="ja-JP" altLang="en-US" sz="2000">
                <a:ea typeface="ＭＳ Ｐゴシック"/>
                <a:cs typeface="Calibri"/>
                <a:hlinkClick r:id="rId4"/>
              </a:rPr>
              <a:t>し</a:t>
            </a:r>
            <a:r>
              <a:rPr lang="ja-JP" sz="2000">
                <a:ea typeface="ＭＳ Ｐゴシック"/>
                <a:cs typeface="Calibri"/>
                <a:hlinkClick r:id="rId4"/>
              </a:rPr>
              <a:t>た学習活動をサポート </a:t>
            </a:r>
            <a:r>
              <a:rPr lang="en-US" altLang="ja-JP" sz="2000">
                <a:ea typeface="ＭＳ Ｐゴシック"/>
                <a:cs typeface="Calibri"/>
                <a:hlinkClick r:id="rId4"/>
              </a:rPr>
              <a:t>(</a:t>
            </a:r>
            <a:r>
              <a:rPr lang="en-US" altLang="ja-JP" sz="2000" err="1">
                <a:ea typeface="ＭＳ Ｐゴシック"/>
                <a:cs typeface="Calibri"/>
                <a:hlinkClick r:id="rId4"/>
              </a:rPr>
              <a:t>sky-school-ict.net</a:t>
            </a:r>
            <a:r>
              <a:rPr lang="en-US" altLang="ja-JP" sz="2000">
                <a:ea typeface="ＭＳ Ｐゴシック"/>
                <a:cs typeface="Calibri"/>
                <a:hlinkClick r:id="rId4"/>
              </a:rPr>
              <a:t>)</a:t>
            </a:r>
            <a:endParaRPr lang="ja-JP" altLang="en-US">
              <a:ea typeface="ＭＳ Ｐゴシック"/>
              <a:cs typeface="Calibri"/>
            </a:endParaRPr>
          </a:p>
          <a:p>
            <a:r>
              <a:rPr lang="en-US" sz="2000">
                <a:ea typeface="+mn-lt"/>
                <a:cs typeface="+mn-lt"/>
                <a:hlinkClick r:id="rId5"/>
              </a:rPr>
              <a:t>・【お笑いBGM】人気芸人フリートーク 面白い話 まとめ①・作業用 - YouTube</a:t>
            </a:r>
            <a:endParaRPr lang="en-US" altLang="ja-JP" sz="2000">
              <a:ea typeface="ＭＳ Ｐゴシック"/>
              <a:cs typeface="Calibri"/>
            </a:endParaRPr>
          </a:p>
          <a:p>
            <a:endParaRPr lang="en-US" sz="2000">
              <a:cs typeface="Calibri"/>
            </a:endParaRPr>
          </a:p>
        </p:txBody>
      </p:sp>
      <p:sp>
        <p:nvSpPr>
          <p:cNvPr id="2" name="正方形/長方形 3">
            <a:extLst>
              <a:ext uri="{FF2B5EF4-FFF2-40B4-BE49-F238E27FC236}">
                <a16:creationId xmlns:a16="http://schemas.microsoft.com/office/drawing/2014/main" id="{67DB4B22-28C1-434F-9B5E-7FA8F470FC17}"/>
              </a:ext>
            </a:extLst>
          </p:cNvPr>
          <p:cNvSpPr/>
          <p:nvPr/>
        </p:nvSpPr>
        <p:spPr>
          <a:xfrm>
            <a:off x="14507324" y="29718159"/>
            <a:ext cx="15220653" cy="4355545"/>
          </a:xfrm>
          <a:prstGeom prst="rect">
            <a:avLst/>
          </a:prstGeom>
          <a:noFill/>
          <a:ln w="152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b="1">
                <a:solidFill>
                  <a:schemeClr val="tx2"/>
                </a:solidFill>
                <a:latin typeface="Meiryo UI"/>
                <a:ea typeface="Meiryo UI"/>
                <a:cs typeface="Meiryo UI" pitchFamily="50" charset="-128"/>
              </a:rPr>
              <a:t> </a:t>
            </a:r>
            <a:r>
              <a:rPr kumimoji="1" lang="ja-JP" altLang="en-US" sz="4800" b="1">
                <a:solidFill>
                  <a:srgbClr val="FF0000"/>
                </a:solidFill>
                <a:latin typeface="Meiryo UI"/>
                <a:ea typeface="Meiryo UI"/>
                <a:cs typeface="Meiryo UI" pitchFamily="50" charset="-128"/>
              </a:rPr>
              <a:t>まとめ</a:t>
            </a:r>
            <a:endParaRPr lang="ja-JP" altLang="en-US" sz="3600">
              <a:solidFill>
                <a:srgbClr val="FF0000"/>
              </a:solidFill>
              <a:latin typeface="Meiryo UI"/>
              <a:ea typeface="Meiryo UI"/>
              <a:cs typeface="Meiryo UI" pitchFamily="50" charset="-128"/>
            </a:endParaRPr>
          </a:p>
          <a:p>
            <a:r>
              <a:rPr lang="ja-JP" altLang="en-US" sz="3600">
                <a:solidFill>
                  <a:schemeClr val="tx1"/>
                </a:solidFill>
                <a:latin typeface="Meiryo UI"/>
                <a:ea typeface="Meiryo UI"/>
                <a:cs typeface="Meiryo UI" pitchFamily="50" charset="-128"/>
              </a:rPr>
              <a:t>・実験</a:t>
            </a:r>
            <a:r>
              <a:rPr lang="en-US" altLang="ja-JP" sz="3600">
                <a:solidFill>
                  <a:schemeClr val="tx1"/>
                </a:solidFill>
                <a:latin typeface="Meiryo UI"/>
                <a:ea typeface="Meiryo UI"/>
                <a:cs typeface="Meiryo UI" pitchFamily="50" charset="-128"/>
              </a:rPr>
              <a:t>1</a:t>
            </a:r>
            <a:r>
              <a:rPr lang="ja-JP" altLang="en-US" sz="3600">
                <a:solidFill>
                  <a:schemeClr val="tx1"/>
                </a:solidFill>
                <a:latin typeface="Meiryo UI"/>
                <a:ea typeface="Meiryo UI"/>
                <a:cs typeface="Meiryo UI" pitchFamily="50" charset="-128"/>
              </a:rPr>
              <a:t>、</a:t>
            </a:r>
            <a:r>
              <a:rPr lang="en-US" altLang="ja-JP" sz="3600">
                <a:solidFill>
                  <a:schemeClr val="tx1"/>
                </a:solidFill>
                <a:latin typeface="Meiryo UI"/>
                <a:ea typeface="Meiryo UI"/>
                <a:cs typeface="Meiryo UI" pitchFamily="50" charset="-128"/>
              </a:rPr>
              <a:t>2</a:t>
            </a:r>
            <a:r>
              <a:rPr lang="ja-JP" altLang="en-US" sz="3600">
                <a:solidFill>
                  <a:schemeClr val="tx1"/>
                </a:solidFill>
                <a:latin typeface="Meiryo UI"/>
                <a:ea typeface="Meiryo UI"/>
                <a:cs typeface="Meiryo UI" pitchFamily="50" charset="-128"/>
              </a:rPr>
              <a:t>、</a:t>
            </a:r>
            <a:r>
              <a:rPr lang="en-US" altLang="ja-JP" sz="3600">
                <a:solidFill>
                  <a:schemeClr val="tx1"/>
                </a:solidFill>
                <a:latin typeface="Meiryo UI"/>
                <a:ea typeface="Meiryo UI"/>
                <a:cs typeface="Meiryo UI" pitchFamily="50" charset="-128"/>
              </a:rPr>
              <a:t>3</a:t>
            </a:r>
            <a:r>
              <a:rPr lang="ja-JP" altLang="en-US" sz="3600">
                <a:solidFill>
                  <a:schemeClr val="tx1"/>
                </a:solidFill>
                <a:latin typeface="Meiryo UI"/>
                <a:ea typeface="Meiryo UI"/>
                <a:cs typeface="Meiryo UI" pitchFamily="50" charset="-128"/>
              </a:rPr>
              <a:t>より、</a:t>
            </a:r>
            <a:r>
              <a:rPr lang="ja-JP" altLang="en-US" sz="3600">
                <a:solidFill>
                  <a:srgbClr val="FF0000"/>
                </a:solidFill>
                <a:latin typeface="Meiryo UI"/>
                <a:ea typeface="Meiryo UI"/>
                <a:cs typeface="Meiryo UI" pitchFamily="50" charset="-128"/>
              </a:rPr>
              <a:t>ガラスは</a:t>
            </a:r>
            <a:r>
              <a:rPr lang="en-US" altLang="ja-JP" sz="3600">
                <a:solidFill>
                  <a:srgbClr val="FF0000"/>
                </a:solidFill>
                <a:latin typeface="Meiryo UI"/>
                <a:ea typeface="Meiryo UI"/>
                <a:cs typeface="Meiryo UI" pitchFamily="50" charset="-128"/>
              </a:rPr>
              <a:t>Wi-Fi</a:t>
            </a:r>
            <a:r>
              <a:rPr lang="ja-JP" altLang="en-US" sz="3600">
                <a:solidFill>
                  <a:srgbClr val="FF0000"/>
                </a:solidFill>
                <a:latin typeface="Meiryo UI"/>
                <a:ea typeface="Meiryo UI"/>
                <a:cs typeface="Meiryo UI" pitchFamily="50" charset="-128"/>
              </a:rPr>
              <a:t>の電磁波を反射しており</a:t>
            </a:r>
            <a:r>
              <a:rPr lang="ja-JP" altLang="en-US" sz="3600">
                <a:solidFill>
                  <a:schemeClr val="tx1"/>
                </a:solidFill>
                <a:latin typeface="Meiryo UI"/>
                <a:ea typeface="Meiryo UI"/>
                <a:cs typeface="Meiryo UI" pitchFamily="50" charset="-128"/>
              </a:rPr>
              <a:t>、窓側の席は</a:t>
            </a:r>
            <a:r>
              <a:rPr lang="en-US" altLang="ja-JP" sz="3600">
                <a:solidFill>
                  <a:schemeClr val="tx1"/>
                </a:solidFill>
                <a:latin typeface="Meiryo UI"/>
                <a:ea typeface="Meiryo UI"/>
                <a:cs typeface="Meiryo UI" pitchFamily="50" charset="-128"/>
              </a:rPr>
              <a:t>Wi-Fi</a:t>
            </a:r>
            <a:r>
              <a:rPr lang="ja-JP" altLang="en-US" sz="3600">
                <a:solidFill>
                  <a:schemeClr val="tx1"/>
                </a:solidFill>
                <a:latin typeface="Meiryo UI"/>
                <a:ea typeface="Meiryo UI"/>
                <a:cs typeface="Meiryo UI" pitchFamily="50" charset="-128"/>
              </a:rPr>
              <a:t>ルー</a:t>
            </a:r>
          </a:p>
          <a:p>
            <a:r>
              <a:rPr lang="ja-JP" altLang="en-US" sz="3600">
                <a:solidFill>
                  <a:schemeClr val="tx1"/>
                </a:solidFill>
                <a:latin typeface="Meiryo UI"/>
                <a:ea typeface="Meiryo UI"/>
                <a:cs typeface="Meiryo UI" pitchFamily="50" charset="-128"/>
              </a:rPr>
              <a:t>　タからの距離に関係なく、通信速度が良くなっていた。</a:t>
            </a:r>
          </a:p>
          <a:p>
            <a:r>
              <a:rPr kumimoji="1" lang="ja-JP" altLang="en-US" sz="3600">
                <a:solidFill>
                  <a:schemeClr val="tx1"/>
                </a:solidFill>
                <a:latin typeface="Meiryo UI"/>
                <a:ea typeface="Meiryo UI"/>
                <a:cs typeface="Meiryo UI" pitchFamily="50" charset="-128"/>
              </a:rPr>
              <a:t>・</a:t>
            </a:r>
            <a:r>
              <a:rPr kumimoji="1" lang="ja-JP" altLang="en-US" sz="3600">
                <a:solidFill>
                  <a:srgbClr val="FF0000"/>
                </a:solidFill>
                <a:latin typeface="Meiryo UI"/>
                <a:ea typeface="Meiryo UI"/>
                <a:cs typeface="Meiryo UI" pitchFamily="50" charset="-128"/>
              </a:rPr>
              <a:t>通信速度は</a:t>
            </a:r>
            <a:r>
              <a:rPr kumimoji="1" lang="en-US" altLang="ja-JP" sz="3600">
                <a:solidFill>
                  <a:srgbClr val="FF0000"/>
                </a:solidFill>
                <a:latin typeface="Meiryo UI"/>
                <a:ea typeface="Meiryo UI"/>
                <a:cs typeface="Meiryo UI" pitchFamily="50" charset="-128"/>
              </a:rPr>
              <a:t>iPad</a:t>
            </a:r>
            <a:r>
              <a:rPr kumimoji="1" lang="ja-JP" altLang="en-US" sz="3600">
                <a:solidFill>
                  <a:srgbClr val="FF0000"/>
                </a:solidFill>
                <a:latin typeface="Meiryo UI"/>
                <a:ea typeface="Meiryo UI"/>
                <a:cs typeface="Meiryo UI" pitchFamily="50" charset="-128"/>
              </a:rPr>
              <a:t>の台数に関係していた。</a:t>
            </a:r>
            <a:r>
              <a:rPr kumimoji="1" lang="ja-JP" altLang="en-US" sz="3600">
                <a:solidFill>
                  <a:schemeClr val="tx1"/>
                </a:solidFill>
                <a:latin typeface="Meiryo UI"/>
                <a:ea typeface="Meiryo UI"/>
                <a:cs typeface="Meiryo UI" pitchFamily="50" charset="-128"/>
              </a:rPr>
              <a:t>→</a:t>
            </a:r>
            <a:r>
              <a:rPr lang="en-US" altLang="ja-JP" sz="3600">
                <a:solidFill>
                  <a:schemeClr val="tx1"/>
                </a:solidFill>
                <a:latin typeface="Meiryo UI"/>
                <a:ea typeface="Meiryo UI"/>
                <a:cs typeface="Meiryo UI" pitchFamily="50" charset="-128"/>
              </a:rPr>
              <a:t>10</a:t>
            </a:r>
            <a:r>
              <a:rPr lang="ja-JP" altLang="en-US" sz="3600">
                <a:solidFill>
                  <a:schemeClr val="tx1"/>
                </a:solidFill>
                <a:latin typeface="Meiryo UI"/>
                <a:ea typeface="Meiryo UI"/>
                <a:cs typeface="Meiryo UI" pitchFamily="50" charset="-128"/>
              </a:rPr>
              <a:t>台以上の</a:t>
            </a:r>
            <a:r>
              <a:rPr lang="en-US" altLang="ja-JP" sz="3600">
                <a:solidFill>
                  <a:schemeClr val="tx1"/>
                </a:solidFill>
                <a:latin typeface="Meiryo UI"/>
                <a:ea typeface="Meiryo UI"/>
                <a:cs typeface="Meiryo UI" pitchFamily="50" charset="-128"/>
              </a:rPr>
              <a:t>iPad</a:t>
            </a:r>
            <a:r>
              <a:rPr lang="ja-JP" altLang="en-US" sz="3600">
                <a:solidFill>
                  <a:schemeClr val="tx1"/>
                </a:solidFill>
                <a:latin typeface="Meiryo UI"/>
                <a:ea typeface="Meiryo UI"/>
                <a:cs typeface="Meiryo UI" pitchFamily="50" charset="-128"/>
              </a:rPr>
              <a:t>を同時に接続すると、</a:t>
            </a:r>
          </a:p>
          <a:p>
            <a:r>
              <a:rPr lang="ja-JP" altLang="en-US" sz="3600">
                <a:solidFill>
                  <a:schemeClr val="tx1"/>
                </a:solidFill>
                <a:latin typeface="Meiryo UI"/>
                <a:ea typeface="Meiryo UI"/>
                <a:cs typeface="Meiryo UI" pitchFamily="50" charset="-128"/>
              </a:rPr>
              <a:t>　快適に</a:t>
            </a:r>
            <a:r>
              <a:rPr lang="en-US" altLang="ja-JP" sz="3600">
                <a:solidFill>
                  <a:schemeClr val="tx1"/>
                </a:solidFill>
                <a:latin typeface="Meiryo UI"/>
                <a:ea typeface="Meiryo UI"/>
                <a:cs typeface="Meiryo UI" pitchFamily="50" charset="-128"/>
              </a:rPr>
              <a:t>Wi-Fi</a:t>
            </a:r>
            <a:r>
              <a:rPr lang="ja-JP" altLang="en-US" sz="3600">
                <a:solidFill>
                  <a:schemeClr val="tx1"/>
                </a:solidFill>
                <a:latin typeface="Meiryo UI"/>
                <a:ea typeface="Meiryo UI"/>
                <a:cs typeface="Meiryo UI" pitchFamily="50" charset="-128"/>
              </a:rPr>
              <a:t>を利用できない人が出てくるかもしれない。</a:t>
            </a:r>
          </a:p>
          <a:p>
            <a:r>
              <a:rPr lang="ja-JP" altLang="en-US" sz="3600">
                <a:solidFill>
                  <a:schemeClr val="tx1"/>
                </a:solidFill>
                <a:latin typeface="Meiryo UI" pitchFamily="50" charset="-128"/>
                <a:ea typeface="Meiryo UI" pitchFamily="50" charset="-128"/>
                <a:cs typeface="Meiryo UI" pitchFamily="50" charset="-128"/>
              </a:rPr>
              <a:t>・電波強度は、教室内では席の位置はあまり関係がないと考えられる。</a:t>
            </a:r>
            <a:r>
              <a:rPr lang="en-US" altLang="ja-JP" sz="3600">
                <a:solidFill>
                  <a:schemeClr val="tx1"/>
                </a:solidFill>
                <a:latin typeface="Meiryo UI" pitchFamily="50" charset="-128"/>
                <a:ea typeface="Meiryo UI" pitchFamily="50" charset="-128"/>
                <a:cs typeface="Meiryo UI" pitchFamily="50" charset="-128"/>
              </a:rPr>
              <a:t>→</a:t>
            </a:r>
            <a:r>
              <a:rPr lang="ja-JP" altLang="en-US" sz="3600">
                <a:solidFill>
                  <a:srgbClr val="FF0000"/>
                </a:solidFill>
                <a:latin typeface="Meiryo UI" pitchFamily="50" charset="-128"/>
                <a:ea typeface="Meiryo UI" pitchFamily="50" charset="-128"/>
                <a:cs typeface="Meiryo UI" pitchFamily="50" charset="-128"/>
              </a:rPr>
              <a:t>教室の全</a:t>
            </a:r>
          </a:p>
          <a:p>
            <a:r>
              <a:rPr lang="ja-JP" altLang="en-US" sz="3600">
                <a:solidFill>
                  <a:srgbClr val="FF0000"/>
                </a:solidFill>
                <a:latin typeface="Meiryo UI" pitchFamily="50" charset="-128"/>
                <a:ea typeface="Meiryo UI" pitchFamily="50" charset="-128"/>
                <a:cs typeface="Meiryo UI" pitchFamily="50" charset="-128"/>
              </a:rPr>
              <a:t>　ての席に十分に</a:t>
            </a:r>
            <a:r>
              <a:rPr lang="en-US" altLang="ja-JP" sz="3600">
                <a:solidFill>
                  <a:srgbClr val="FF0000"/>
                </a:solidFill>
                <a:latin typeface="Meiryo UI" pitchFamily="50" charset="-128"/>
                <a:ea typeface="Meiryo UI" pitchFamily="50" charset="-128"/>
                <a:cs typeface="Meiryo UI" pitchFamily="50" charset="-128"/>
              </a:rPr>
              <a:t>Wi-Fi</a:t>
            </a:r>
            <a:r>
              <a:rPr lang="ja-JP" altLang="en-US" sz="3600">
                <a:solidFill>
                  <a:srgbClr val="FF0000"/>
                </a:solidFill>
                <a:latin typeface="Meiryo UI" pitchFamily="50" charset="-128"/>
                <a:ea typeface="Meiryo UI" pitchFamily="50" charset="-128"/>
                <a:cs typeface="Meiryo UI" pitchFamily="50" charset="-128"/>
              </a:rPr>
              <a:t>の電磁波が行き届いている。</a:t>
            </a:r>
            <a:endParaRPr kumimoji="1" lang="en-US" altLang="ja-JP" sz="3600">
              <a:solidFill>
                <a:srgbClr val="FF0000"/>
              </a:solidFill>
              <a:latin typeface="Meiryo UI" pitchFamily="50" charset="-128"/>
              <a:ea typeface="Meiryo UI" pitchFamily="50" charset="-128"/>
              <a:cs typeface="Meiryo UI" pitchFamily="50" charset="-128"/>
            </a:endParaRPr>
          </a:p>
        </p:txBody>
      </p:sp>
      <p:sp>
        <p:nvSpPr>
          <p:cNvPr id="6" name="正方形/長方形 13">
            <a:extLst>
              <a:ext uri="{FF2B5EF4-FFF2-40B4-BE49-F238E27FC236}">
                <a16:creationId xmlns:a16="http://schemas.microsoft.com/office/drawing/2014/main" id="{5C2842C9-D560-6F42-9995-2C6BE5A0B179}"/>
              </a:ext>
            </a:extLst>
          </p:cNvPr>
          <p:cNvSpPr/>
          <p:nvPr/>
        </p:nvSpPr>
        <p:spPr>
          <a:xfrm>
            <a:off x="14549929" y="101436"/>
            <a:ext cx="15210593" cy="5548757"/>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a:p>
        </p:txBody>
      </p:sp>
      <p:sp>
        <p:nvSpPr>
          <p:cNvPr id="26" name="TextBox 8">
            <a:extLst>
              <a:ext uri="{FF2B5EF4-FFF2-40B4-BE49-F238E27FC236}">
                <a16:creationId xmlns:a16="http://schemas.microsoft.com/office/drawing/2014/main" id="{B1ED4841-E449-D047-981B-E4234F478625}"/>
              </a:ext>
            </a:extLst>
          </p:cNvPr>
          <p:cNvSpPr txBox="1"/>
          <p:nvPr/>
        </p:nvSpPr>
        <p:spPr>
          <a:xfrm rot="10800000" flipV="1">
            <a:off x="16314257" y="4267116"/>
            <a:ext cx="12330482" cy="1200329"/>
          </a:xfrm>
          <a:prstGeom prst="rect">
            <a:avLst/>
          </a:prstGeom>
          <a:noFill/>
        </p:spPr>
        <p:style>
          <a:lnRef idx="0">
            <a:scrgbClr r="0" g="0" b="0"/>
          </a:lnRef>
          <a:fillRef idx="0">
            <a:scrgbClr r="0" g="0" b="0"/>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ja-JP" altLang="en-US" sz="3600">
                <a:latin typeface="Meiryo UI"/>
                <a:ea typeface="Meiryo UI"/>
                <a:cs typeface="Calibri"/>
              </a:rPr>
              <a:t>図</a:t>
            </a:r>
            <a:r>
              <a:rPr lang="en-US" altLang="ja-JP" sz="3600">
                <a:latin typeface="Meiryo UI"/>
                <a:ea typeface="Meiryo UI"/>
                <a:cs typeface="Calibri"/>
              </a:rPr>
              <a:t>4</a:t>
            </a:r>
            <a:r>
              <a:rPr lang="ja-JP" altLang="en-US" sz="3600">
                <a:latin typeface="Meiryo UI"/>
                <a:ea typeface="Meiryo UI"/>
                <a:cs typeface="Calibri"/>
              </a:rPr>
              <a:t>と同じ配置。</a:t>
            </a:r>
            <a:r>
              <a:rPr lang="en-US" altLang="ja-JP" sz="3600">
                <a:latin typeface="Meiryo UI"/>
                <a:ea typeface="Meiryo UI"/>
                <a:cs typeface="Calibri"/>
              </a:rPr>
              <a:t>C3</a:t>
            </a:r>
            <a:r>
              <a:rPr lang="ja-JP" altLang="en-US" sz="3600">
                <a:latin typeface="Meiryo UI"/>
                <a:ea typeface="Meiryo UI"/>
                <a:cs typeface="Calibri"/>
              </a:rPr>
              <a:t>で測定。</a:t>
            </a:r>
            <a:r>
              <a:rPr lang="en-US" altLang="ja-JP" sz="3600">
                <a:latin typeface="Meiryo UI"/>
                <a:ea typeface="Meiryo UI"/>
                <a:cs typeface="Calibri"/>
              </a:rPr>
              <a:t>A1</a:t>
            </a:r>
            <a:r>
              <a:rPr lang="ja-JP" altLang="en-US" sz="3600">
                <a:latin typeface="Meiryo UI"/>
                <a:ea typeface="Meiryo UI"/>
                <a:cs typeface="Calibri"/>
              </a:rPr>
              <a:t>、</a:t>
            </a:r>
            <a:r>
              <a:rPr lang="en-US" altLang="ja-JP" sz="3600">
                <a:latin typeface="Meiryo UI"/>
                <a:ea typeface="Meiryo UI"/>
                <a:cs typeface="Calibri"/>
              </a:rPr>
              <a:t>A5</a:t>
            </a:r>
            <a:r>
              <a:rPr lang="ja-JP" altLang="en-US" sz="3600">
                <a:latin typeface="Meiryo UI"/>
                <a:ea typeface="Meiryo UI"/>
                <a:cs typeface="Calibri"/>
              </a:rPr>
              <a:t>、</a:t>
            </a:r>
            <a:r>
              <a:rPr lang="en-US" altLang="ja-JP" sz="3600">
                <a:latin typeface="Meiryo UI"/>
                <a:ea typeface="Meiryo UI"/>
                <a:cs typeface="Calibri"/>
              </a:rPr>
              <a:t>D3</a:t>
            </a:r>
            <a:r>
              <a:rPr lang="ja-JP" altLang="en-US" sz="3600">
                <a:latin typeface="Meiryo UI"/>
                <a:ea typeface="Meiryo UI"/>
                <a:cs typeface="Calibri"/>
              </a:rPr>
              <a:t>、</a:t>
            </a:r>
            <a:r>
              <a:rPr lang="en-US" altLang="ja-JP" sz="3600">
                <a:latin typeface="Meiryo UI"/>
                <a:ea typeface="Meiryo UI"/>
                <a:cs typeface="Calibri"/>
              </a:rPr>
              <a:t>F1</a:t>
            </a:r>
            <a:r>
              <a:rPr lang="ja-JP" altLang="en-US" sz="3600">
                <a:latin typeface="Meiryo UI"/>
                <a:ea typeface="Meiryo UI"/>
                <a:cs typeface="Calibri"/>
              </a:rPr>
              <a:t>、</a:t>
            </a:r>
            <a:r>
              <a:rPr lang="en-US" altLang="ja-JP" sz="3600">
                <a:latin typeface="Meiryo UI"/>
                <a:ea typeface="Meiryo UI"/>
                <a:cs typeface="Calibri"/>
              </a:rPr>
              <a:t>F6</a:t>
            </a:r>
            <a:r>
              <a:rPr lang="ja-JP" altLang="en-US" sz="3600">
                <a:latin typeface="Meiryo UI"/>
                <a:ea typeface="Meiryo UI"/>
                <a:cs typeface="Calibri"/>
              </a:rPr>
              <a:t>に</a:t>
            </a:r>
            <a:r>
              <a:rPr lang="en-US" altLang="ja-JP" sz="3600">
                <a:latin typeface="Meiryo UI"/>
                <a:ea typeface="Meiryo UI"/>
                <a:cs typeface="Calibri"/>
              </a:rPr>
              <a:t>iPad</a:t>
            </a:r>
            <a:r>
              <a:rPr lang="ja-JP" altLang="en-US" sz="3600">
                <a:latin typeface="Meiryo UI"/>
                <a:ea typeface="Meiryo UI"/>
                <a:cs typeface="Calibri"/>
              </a:rPr>
              <a:t>をそれぞれ</a:t>
            </a:r>
            <a:r>
              <a:rPr lang="en-US" altLang="ja-JP" sz="3600">
                <a:latin typeface="Meiryo UI"/>
                <a:ea typeface="Meiryo UI"/>
                <a:cs typeface="Calibri"/>
              </a:rPr>
              <a:t>1</a:t>
            </a:r>
            <a:r>
              <a:rPr lang="ja-JP" altLang="en-US" sz="3600">
                <a:latin typeface="Meiryo UI"/>
                <a:ea typeface="Meiryo UI"/>
                <a:cs typeface="Calibri"/>
              </a:rPr>
              <a:t>台</a:t>
            </a:r>
            <a:r>
              <a:rPr lang="en-US" altLang="ja-JP" sz="3600">
                <a:latin typeface="Meiryo UI"/>
                <a:ea typeface="Meiryo UI"/>
                <a:cs typeface="Calibri"/>
              </a:rPr>
              <a:t>〜5</a:t>
            </a:r>
            <a:r>
              <a:rPr lang="ja-JP" altLang="en-US" sz="3600">
                <a:latin typeface="Meiryo UI"/>
                <a:ea typeface="Meiryo UI"/>
                <a:cs typeface="Calibri"/>
              </a:rPr>
              <a:t>台まで増やしていく。</a:t>
            </a:r>
          </a:p>
        </p:txBody>
      </p:sp>
      <p:sp>
        <p:nvSpPr>
          <p:cNvPr id="35" name="正方形/長方形 13">
            <a:extLst>
              <a:ext uri="{FF2B5EF4-FFF2-40B4-BE49-F238E27FC236}">
                <a16:creationId xmlns:a16="http://schemas.microsoft.com/office/drawing/2014/main" id="{9C134369-16F0-CD4F-B7CD-D9D0A1B12FFA}"/>
              </a:ext>
            </a:extLst>
          </p:cNvPr>
          <p:cNvSpPr/>
          <p:nvPr/>
        </p:nvSpPr>
        <p:spPr>
          <a:xfrm>
            <a:off x="14579828" y="5793945"/>
            <a:ext cx="15210592" cy="21421981"/>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sz="2800">
              <a:latin typeface="Meiryo UI" panose="020B0604030504040204" pitchFamily="34" charset="-128"/>
              <a:ea typeface="Meiryo UI" panose="020B0604030504040204" pitchFamily="34" charset="-128"/>
            </a:endParaRPr>
          </a:p>
        </p:txBody>
      </p:sp>
      <p:sp>
        <p:nvSpPr>
          <p:cNvPr id="40" name="正方形/長方形 13">
            <a:extLst>
              <a:ext uri="{FF2B5EF4-FFF2-40B4-BE49-F238E27FC236}">
                <a16:creationId xmlns:a16="http://schemas.microsoft.com/office/drawing/2014/main" id="{46552F9A-058C-CE4D-960C-C492F3411487}"/>
              </a:ext>
            </a:extLst>
          </p:cNvPr>
          <p:cNvSpPr/>
          <p:nvPr/>
        </p:nvSpPr>
        <p:spPr>
          <a:xfrm>
            <a:off x="14487105" y="27412646"/>
            <a:ext cx="15218627" cy="2093530"/>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a:p>
        </p:txBody>
      </p:sp>
      <p:sp>
        <p:nvSpPr>
          <p:cNvPr id="37" name="テキスト ボックス 36">
            <a:extLst>
              <a:ext uri="{FF2B5EF4-FFF2-40B4-BE49-F238E27FC236}">
                <a16:creationId xmlns:a16="http://schemas.microsoft.com/office/drawing/2014/main" id="{748E07CC-4802-BA44-B0C7-50E48E04272A}"/>
              </a:ext>
            </a:extLst>
          </p:cNvPr>
          <p:cNvSpPr txBox="1"/>
          <p:nvPr/>
        </p:nvSpPr>
        <p:spPr>
          <a:xfrm>
            <a:off x="14594515" y="28154538"/>
            <a:ext cx="15497800" cy="2308324"/>
          </a:xfrm>
          <a:prstGeom prst="rect">
            <a:avLst/>
          </a:prstGeom>
          <a:noFill/>
        </p:spPr>
        <p:txBody>
          <a:bodyPr wrap="square" lIns="91440" tIns="45720" rIns="91440" bIns="45720" rtlCol="0" anchor="t">
            <a:spAutoFit/>
          </a:bodyPr>
          <a:lstStyle/>
          <a:p>
            <a:r>
              <a:rPr lang="ja-JP" altLang="en-US" sz="3600">
                <a:latin typeface="Meiryo UI"/>
                <a:ea typeface="Meiryo UI"/>
              </a:rPr>
              <a:t>電波強度は接続台数には影響されにくいと考えられる。通信速度は接続台数に</a:t>
            </a:r>
          </a:p>
          <a:p>
            <a:r>
              <a:rPr lang="ja-JP" altLang="en-US" sz="3600">
                <a:latin typeface="Meiryo UI"/>
                <a:ea typeface="Meiryo UI"/>
              </a:rPr>
              <a:t>大きく影響されていた。</a:t>
            </a:r>
            <a:r>
              <a:rPr lang="en-US" altLang="ja-JP" sz="3600">
                <a:latin typeface="Meiryo UI"/>
                <a:ea typeface="Meiryo UI"/>
              </a:rPr>
              <a:t>ping</a:t>
            </a:r>
            <a:r>
              <a:rPr lang="ja-JP" altLang="en-US" sz="3600">
                <a:latin typeface="Meiryo UI"/>
                <a:ea typeface="Meiryo UI"/>
              </a:rPr>
              <a:t>値は接続台数には影響されていないと考えられる。</a:t>
            </a:r>
            <a:endParaRPr lang="ja-JP" altLang="en-US" sz="3600">
              <a:latin typeface="Meiryo UI" panose="020B0604030504040204" pitchFamily="34" charset="-128"/>
              <a:ea typeface="Meiryo UI" panose="020B0604030504040204" pitchFamily="34" charset="-128"/>
            </a:endParaRPr>
          </a:p>
          <a:p>
            <a:r>
              <a:rPr lang="ja-JP" altLang="en-US" sz="3600">
                <a:latin typeface="Meiryo UI"/>
                <a:ea typeface="Meiryo UI"/>
              </a:rPr>
              <a:t>　　　　　　</a:t>
            </a:r>
            <a:endParaRPr lang="en-US" altLang="ja-JP" sz="3600">
              <a:latin typeface="Meiryo UI"/>
              <a:ea typeface="Meiryo UI"/>
            </a:endParaRPr>
          </a:p>
          <a:p>
            <a:pPr algn="l"/>
            <a:endParaRPr lang="ja-JP" altLang="en-US" sz="3600">
              <a:latin typeface="Meiryo UI" panose="020B0604030504040204" pitchFamily="34" charset="-128"/>
              <a:ea typeface="Meiryo UI" panose="020B0604030504040204" pitchFamily="34" charset="-128"/>
            </a:endParaRPr>
          </a:p>
        </p:txBody>
      </p:sp>
      <p:sp>
        <p:nvSpPr>
          <p:cNvPr id="27" name="正方形/長方形 13">
            <a:extLst>
              <a:ext uri="{FF2B5EF4-FFF2-40B4-BE49-F238E27FC236}">
                <a16:creationId xmlns:a16="http://schemas.microsoft.com/office/drawing/2014/main" id="{265ED932-E9A7-7A47-A025-EAC10D769734}"/>
              </a:ext>
            </a:extLst>
          </p:cNvPr>
          <p:cNvSpPr/>
          <p:nvPr/>
        </p:nvSpPr>
        <p:spPr>
          <a:xfrm>
            <a:off x="14496596" y="34285687"/>
            <a:ext cx="15209135" cy="5255966"/>
          </a:xfrm>
          <a:prstGeom prst="rect">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a:p>
        </p:txBody>
      </p:sp>
      <p:sp>
        <p:nvSpPr>
          <p:cNvPr id="38" name="テキスト ボックス 37">
            <a:extLst>
              <a:ext uri="{FF2B5EF4-FFF2-40B4-BE49-F238E27FC236}">
                <a16:creationId xmlns:a16="http://schemas.microsoft.com/office/drawing/2014/main" id="{6B3383B4-87C4-6940-9021-2D5B01594A37}"/>
              </a:ext>
            </a:extLst>
          </p:cNvPr>
          <p:cNvSpPr txBox="1"/>
          <p:nvPr/>
        </p:nvSpPr>
        <p:spPr>
          <a:xfrm>
            <a:off x="14465381" y="34323477"/>
            <a:ext cx="15005356" cy="5262979"/>
          </a:xfrm>
          <a:prstGeom prst="rect">
            <a:avLst/>
          </a:prstGeom>
          <a:noFill/>
        </p:spPr>
        <p:txBody>
          <a:bodyPr wrap="square" lIns="91440" tIns="45720" rIns="91440" bIns="45720" anchor="t">
            <a:spAutoFit/>
          </a:bodyPr>
          <a:lstStyle/>
          <a:p>
            <a:r>
              <a:rPr lang="ja-JP" altLang="en-US" sz="3600" b="1" dirty="0">
                <a:solidFill>
                  <a:schemeClr val="tx2"/>
                </a:solidFill>
                <a:latin typeface="Meiryo UI"/>
                <a:ea typeface="Meiryo UI"/>
              </a:rPr>
              <a:t> </a:t>
            </a:r>
            <a:r>
              <a:rPr lang="ja-JP" altLang="en-US" sz="4800" b="1" i="0" dirty="0">
                <a:solidFill>
                  <a:schemeClr val="accent4">
                    <a:lumMod val="75000"/>
                  </a:schemeClr>
                </a:solidFill>
                <a:effectLst/>
                <a:latin typeface="Meiryo UI"/>
                <a:ea typeface="Meiryo UI"/>
              </a:rPr>
              <a:t>今後の展望</a:t>
            </a:r>
            <a:endParaRPr lang="ja-JP" altLang="en-US" sz="3600" dirty="0">
              <a:solidFill>
                <a:schemeClr val="accent4">
                  <a:lumMod val="75000"/>
                </a:schemeClr>
              </a:solidFill>
              <a:effectLst/>
              <a:latin typeface="Meiryo UI"/>
              <a:ea typeface="Meiryo UI"/>
            </a:endParaRPr>
          </a:p>
          <a:p>
            <a:r>
              <a:rPr lang="ja-JP" altLang="en-US" sz="3600" i="0" dirty="0">
                <a:effectLst/>
                <a:latin typeface="Meiryo UI"/>
                <a:ea typeface="Meiryo UI"/>
              </a:rPr>
              <a:t>・実験</a:t>
            </a:r>
            <a:r>
              <a:rPr lang="en-US" altLang="ja-JP" sz="3600" i="0" dirty="0">
                <a:effectLst/>
                <a:latin typeface="Meiryo UI"/>
                <a:ea typeface="Meiryo UI"/>
              </a:rPr>
              <a:t>3</a:t>
            </a:r>
            <a:r>
              <a:rPr lang="ja-JP" altLang="en-US" sz="3600" i="0" dirty="0">
                <a:effectLst/>
                <a:latin typeface="Meiryo UI"/>
                <a:ea typeface="Meiryo UI"/>
              </a:rPr>
              <a:t>と実験</a:t>
            </a:r>
            <a:r>
              <a:rPr lang="en-US" altLang="ja-JP" sz="3600" i="0" dirty="0">
                <a:effectLst/>
                <a:latin typeface="Meiryo UI"/>
                <a:ea typeface="Meiryo UI"/>
              </a:rPr>
              <a:t>4</a:t>
            </a:r>
            <a:r>
              <a:rPr lang="ja-JP" altLang="en-US" sz="3600" i="0" dirty="0">
                <a:effectLst/>
                <a:latin typeface="Meiryo UI"/>
                <a:ea typeface="Meiryo UI"/>
              </a:rPr>
              <a:t>で、カーテンを開けた時と閉めた時の</a:t>
            </a:r>
            <a:r>
              <a:rPr lang="en-US" altLang="ja-JP" sz="3600" i="0" dirty="0">
                <a:effectLst/>
                <a:latin typeface="Meiryo UI"/>
                <a:ea typeface="Meiryo UI"/>
              </a:rPr>
              <a:t>Wi-Fi</a:t>
            </a:r>
            <a:r>
              <a:rPr lang="ja-JP" altLang="en-US" sz="3600" i="0" dirty="0">
                <a:effectLst/>
                <a:latin typeface="Meiryo UI"/>
                <a:ea typeface="Meiryo UI"/>
              </a:rPr>
              <a:t>環境に変化があるのかを</a:t>
            </a:r>
          </a:p>
          <a:p>
            <a:r>
              <a:rPr lang="ja-JP" altLang="en-US" sz="3600" dirty="0">
                <a:latin typeface="Meiryo UI"/>
                <a:ea typeface="Meiryo UI"/>
              </a:rPr>
              <a:t>　</a:t>
            </a:r>
            <a:r>
              <a:rPr lang="ja-JP" altLang="en-US" sz="3600" i="0" dirty="0">
                <a:effectLst/>
                <a:latin typeface="Meiryo UI"/>
                <a:ea typeface="Meiryo UI"/>
              </a:rPr>
              <a:t>調べる。</a:t>
            </a:r>
            <a:endParaRPr lang="ja-JP" altLang="en-US" sz="3600" dirty="0">
              <a:effectLst/>
              <a:latin typeface="Meiryo UI"/>
              <a:ea typeface="Meiryo UI"/>
            </a:endParaRPr>
          </a:p>
          <a:p>
            <a:r>
              <a:rPr lang="ja-JP" altLang="en-US" sz="3600" i="0" dirty="0">
                <a:effectLst/>
                <a:latin typeface="Meiryo UI"/>
                <a:ea typeface="Meiryo UI"/>
              </a:rPr>
              <a:t>・実験</a:t>
            </a:r>
            <a:r>
              <a:rPr lang="en-US" altLang="ja-JP" sz="3600" i="0" dirty="0">
                <a:effectLst/>
                <a:latin typeface="Meiryo UI"/>
                <a:ea typeface="Meiryo UI"/>
              </a:rPr>
              <a:t>4</a:t>
            </a:r>
            <a:r>
              <a:rPr lang="ja-JP" altLang="en-US" sz="3600" i="0" dirty="0">
                <a:effectLst/>
                <a:latin typeface="Meiryo UI"/>
                <a:ea typeface="Meiryo UI"/>
              </a:rPr>
              <a:t>において、今回の実験で使用した</a:t>
            </a:r>
            <a:r>
              <a:rPr lang="en-US" altLang="ja-JP" sz="3600" i="0" dirty="0">
                <a:effectLst/>
                <a:latin typeface="Meiryo UI"/>
                <a:ea typeface="Meiryo UI"/>
              </a:rPr>
              <a:t>iPad(</a:t>
            </a:r>
            <a:r>
              <a:rPr lang="ja-JP" altLang="en-US" sz="3600" i="0" dirty="0">
                <a:effectLst/>
                <a:latin typeface="Meiryo UI"/>
                <a:ea typeface="Meiryo UI"/>
              </a:rPr>
              <a:t>第</a:t>
            </a:r>
            <a:r>
              <a:rPr lang="en-US" altLang="ja-JP" sz="3600" i="0" dirty="0">
                <a:effectLst/>
                <a:latin typeface="Meiryo UI"/>
                <a:ea typeface="Meiryo UI"/>
              </a:rPr>
              <a:t>8</a:t>
            </a:r>
            <a:r>
              <a:rPr lang="ja-JP" altLang="en-US" sz="3600" i="0" dirty="0">
                <a:effectLst/>
                <a:latin typeface="Meiryo UI"/>
                <a:ea typeface="Meiryo UI"/>
              </a:rPr>
              <a:t>世代</a:t>
            </a:r>
            <a:r>
              <a:rPr lang="en-US" altLang="ja-JP" sz="3600" i="0" dirty="0">
                <a:effectLst/>
                <a:latin typeface="Meiryo UI"/>
                <a:ea typeface="Meiryo UI"/>
              </a:rPr>
              <a:t>)</a:t>
            </a:r>
            <a:r>
              <a:rPr lang="ja-JP" altLang="en-US" sz="3600" i="0" dirty="0">
                <a:effectLst/>
                <a:latin typeface="Meiryo UI"/>
                <a:ea typeface="Meiryo UI"/>
              </a:rPr>
              <a:t>の</a:t>
            </a:r>
            <a:r>
              <a:rPr lang="en-US" altLang="ja-JP" sz="3600" i="0" dirty="0">
                <a:effectLst/>
                <a:latin typeface="Meiryo UI"/>
                <a:ea typeface="Meiryo UI"/>
              </a:rPr>
              <a:t>1</a:t>
            </a:r>
            <a:r>
              <a:rPr lang="ja-JP" altLang="en-US" sz="3600" i="0" dirty="0">
                <a:effectLst/>
                <a:latin typeface="Meiryo UI"/>
                <a:ea typeface="Meiryo UI"/>
              </a:rPr>
              <a:t>台あたりの音声のみ</a:t>
            </a:r>
          </a:p>
          <a:p>
            <a:r>
              <a:rPr lang="ja-JP" altLang="en-US" sz="3600" dirty="0">
                <a:latin typeface="Meiryo UI"/>
                <a:ea typeface="Meiryo UI"/>
              </a:rPr>
              <a:t>　</a:t>
            </a:r>
            <a:r>
              <a:rPr lang="ja-JP" altLang="en-US" sz="3600" i="0" dirty="0">
                <a:effectLst/>
                <a:latin typeface="Meiryo UI"/>
                <a:ea typeface="Meiryo UI"/>
              </a:rPr>
              <a:t>の平均的な通信速度を明らかにして、計算し、</a:t>
            </a:r>
            <a:r>
              <a:rPr lang="ja-JP" altLang="en-US" sz="3600" i="0" dirty="0">
                <a:solidFill>
                  <a:srgbClr val="FF0000"/>
                </a:solidFill>
                <a:effectLst/>
                <a:latin typeface="Meiryo UI"/>
                <a:ea typeface="Meiryo UI"/>
              </a:rPr>
              <a:t>何台で</a:t>
            </a:r>
            <a:r>
              <a:rPr lang="en-US" altLang="ja-JP" sz="3600" i="0" dirty="0" err="1">
                <a:solidFill>
                  <a:srgbClr val="FF0000"/>
                </a:solidFill>
                <a:effectLst/>
                <a:latin typeface="Meiryo UI"/>
                <a:ea typeface="Meiryo UI"/>
              </a:rPr>
              <a:t>WiFi</a:t>
            </a:r>
            <a:r>
              <a:rPr lang="ja-JP" altLang="en-US" sz="3600" i="0" dirty="0">
                <a:solidFill>
                  <a:srgbClr val="FF0000"/>
                </a:solidFill>
                <a:effectLst/>
                <a:latin typeface="Meiryo UI"/>
                <a:ea typeface="Meiryo UI"/>
              </a:rPr>
              <a:t>環境が悪くなるのかを</a:t>
            </a:r>
          </a:p>
          <a:p>
            <a:r>
              <a:rPr lang="ja-JP" altLang="en-US" sz="3600" dirty="0">
                <a:solidFill>
                  <a:srgbClr val="FF0000"/>
                </a:solidFill>
                <a:latin typeface="Meiryo UI"/>
                <a:ea typeface="Meiryo UI"/>
              </a:rPr>
              <a:t>　</a:t>
            </a:r>
            <a:r>
              <a:rPr lang="ja-JP" altLang="en-US" sz="3600" i="0" dirty="0">
                <a:solidFill>
                  <a:srgbClr val="FF0000"/>
                </a:solidFill>
                <a:effectLst/>
                <a:latin typeface="Meiryo UI"/>
                <a:ea typeface="Meiryo UI"/>
              </a:rPr>
              <a:t>明確にする</a:t>
            </a:r>
            <a:r>
              <a:rPr lang="ja-JP" altLang="en-US" sz="3600" i="0" dirty="0">
                <a:effectLst/>
                <a:latin typeface="Meiryo UI"/>
                <a:ea typeface="Meiryo UI"/>
              </a:rPr>
              <a:t>。</a:t>
            </a:r>
            <a:endParaRPr lang="ja-JP" altLang="en-US" sz="3600" dirty="0">
              <a:effectLst/>
              <a:latin typeface="Meiryo UI"/>
              <a:ea typeface="Meiryo UI"/>
            </a:endParaRPr>
          </a:p>
          <a:p>
            <a:r>
              <a:rPr lang="ja-JP" altLang="en-US" sz="3600" i="0" dirty="0">
                <a:effectLst/>
                <a:latin typeface="Meiryo UI"/>
                <a:ea typeface="Meiryo UI"/>
              </a:rPr>
              <a:t>・ガラスは</a:t>
            </a:r>
            <a:r>
              <a:rPr lang="en-US" altLang="ja-JP" sz="3600" i="0" dirty="0">
                <a:effectLst/>
                <a:latin typeface="Meiryo UI"/>
                <a:ea typeface="Meiryo UI"/>
              </a:rPr>
              <a:t>Wi-Fi</a:t>
            </a:r>
            <a:r>
              <a:rPr lang="ja-JP" altLang="en-US" sz="3600" i="0" dirty="0">
                <a:effectLst/>
                <a:latin typeface="Meiryo UI"/>
                <a:ea typeface="Meiryo UI"/>
              </a:rPr>
              <a:t>の電磁波を反射するという結果より、教室内の</a:t>
            </a:r>
            <a:r>
              <a:rPr lang="en-US" altLang="ja-JP" sz="3600" i="0" dirty="0">
                <a:effectLst/>
                <a:latin typeface="Meiryo UI"/>
                <a:ea typeface="Meiryo UI"/>
              </a:rPr>
              <a:t>Wi-Fi</a:t>
            </a:r>
            <a:r>
              <a:rPr lang="ja-JP" altLang="en-US" sz="3600" i="0" dirty="0">
                <a:effectLst/>
                <a:latin typeface="Meiryo UI"/>
                <a:ea typeface="Meiryo UI"/>
              </a:rPr>
              <a:t>環境の悪いと</a:t>
            </a:r>
          </a:p>
          <a:p>
            <a:r>
              <a:rPr lang="ja-JP" altLang="en-US" sz="3600" dirty="0">
                <a:latin typeface="Meiryo UI"/>
                <a:ea typeface="Meiryo UI"/>
              </a:rPr>
              <a:t>　</a:t>
            </a:r>
            <a:r>
              <a:rPr lang="ja-JP" altLang="en-US" sz="3600" dirty="0" err="1">
                <a:latin typeface="Meiryo UI"/>
                <a:ea typeface="Meiryo UI"/>
              </a:rPr>
              <a:t>こ</a:t>
            </a:r>
            <a:r>
              <a:rPr lang="ja-JP" altLang="en-US" sz="3600" i="0" dirty="0" err="1">
                <a:effectLst/>
                <a:latin typeface="Meiryo UI"/>
                <a:ea typeface="Meiryo UI"/>
              </a:rPr>
              <a:t>ろに</a:t>
            </a:r>
            <a:r>
              <a:rPr lang="ja-JP" altLang="en-US" sz="3600" i="0" dirty="0">
                <a:effectLst/>
                <a:latin typeface="Meiryo UI"/>
                <a:ea typeface="Meiryo UI"/>
              </a:rPr>
              <a:t>ガラス板を設置して、</a:t>
            </a:r>
            <a:r>
              <a:rPr lang="en-US" altLang="ja-JP" sz="3600" i="0" dirty="0">
                <a:effectLst/>
                <a:latin typeface="Meiryo UI"/>
                <a:ea typeface="Meiryo UI"/>
              </a:rPr>
              <a:t>ping</a:t>
            </a:r>
            <a:r>
              <a:rPr lang="ja-JP" altLang="en-US" sz="3600" i="0" dirty="0">
                <a:effectLst/>
                <a:latin typeface="Meiryo UI"/>
                <a:ea typeface="Meiryo UI"/>
              </a:rPr>
              <a:t>値、通信速度、電波強度、</a:t>
            </a:r>
            <a:r>
              <a:rPr lang="en-US" altLang="ja-JP" sz="3600" i="0" dirty="0">
                <a:effectLst/>
                <a:latin typeface="Meiryo UI"/>
                <a:ea typeface="Meiryo UI"/>
              </a:rPr>
              <a:t>jitter</a:t>
            </a:r>
            <a:r>
              <a:rPr lang="ja-JP" altLang="en-US" sz="3600" i="0" dirty="0">
                <a:effectLst/>
                <a:latin typeface="Meiryo UI"/>
                <a:ea typeface="Meiryo UI"/>
              </a:rPr>
              <a:t>を測定し、ガラ</a:t>
            </a:r>
          </a:p>
          <a:p>
            <a:r>
              <a:rPr lang="ja-JP" altLang="en-US" sz="3600" dirty="0">
                <a:latin typeface="Meiryo UI"/>
                <a:ea typeface="Meiryo UI"/>
              </a:rPr>
              <a:t>　ス</a:t>
            </a:r>
            <a:r>
              <a:rPr lang="ja-JP" altLang="en-US" sz="3600" i="0" dirty="0">
                <a:effectLst/>
                <a:latin typeface="Meiryo UI"/>
                <a:ea typeface="Meiryo UI"/>
              </a:rPr>
              <a:t>板を置いた時</a:t>
            </a:r>
            <a:r>
              <a:rPr lang="ja-JP" altLang="en-US" sz="3600" dirty="0">
                <a:latin typeface="Meiryo UI"/>
                <a:ea typeface="Meiryo UI"/>
              </a:rPr>
              <a:t>と置いていない時の</a:t>
            </a:r>
            <a:r>
              <a:rPr lang="ja-JP" altLang="en-US" sz="3600" i="0" dirty="0">
                <a:effectLst/>
                <a:latin typeface="Meiryo UI"/>
                <a:ea typeface="Meiryo UI"/>
              </a:rPr>
              <a:t>変化をみる。</a:t>
            </a:r>
            <a:endParaRPr lang="ja-JP" altLang="en-US" sz="3600" dirty="0">
              <a:effectLst/>
              <a:latin typeface="Meiryo UI"/>
              <a:ea typeface="Meiryo UI"/>
            </a:endParaRPr>
          </a:p>
        </p:txBody>
      </p:sp>
      <p:pic>
        <p:nvPicPr>
          <p:cNvPr id="30" name="図 30">
            <a:extLst>
              <a:ext uri="{FF2B5EF4-FFF2-40B4-BE49-F238E27FC236}">
                <a16:creationId xmlns:a16="http://schemas.microsoft.com/office/drawing/2014/main" id="{8D2A21D6-95B2-57E2-3C33-94AD3EBA01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76853" y="22993165"/>
            <a:ext cx="5486400" cy="4114800"/>
          </a:xfrm>
          <a:prstGeom prst="rect">
            <a:avLst/>
          </a:prstGeom>
        </p:spPr>
      </p:pic>
      <p:pic>
        <p:nvPicPr>
          <p:cNvPr id="39" name="図 40">
            <a:extLst>
              <a:ext uri="{FF2B5EF4-FFF2-40B4-BE49-F238E27FC236}">
                <a16:creationId xmlns:a16="http://schemas.microsoft.com/office/drawing/2014/main" id="{CD1FC6F0-6499-481C-F555-1EA4F86593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68101" y="22972947"/>
            <a:ext cx="5486400" cy="4114800"/>
          </a:xfrm>
          <a:prstGeom prst="rect">
            <a:avLst/>
          </a:prstGeom>
        </p:spPr>
      </p:pic>
      <p:sp>
        <p:nvSpPr>
          <p:cNvPr id="41" name="四角形 40">
            <a:extLst>
              <a:ext uri="{FF2B5EF4-FFF2-40B4-BE49-F238E27FC236}">
                <a16:creationId xmlns:a16="http://schemas.microsoft.com/office/drawing/2014/main" id="{046CE5EB-84D9-3391-439C-38BEBA37CC8F}"/>
              </a:ext>
            </a:extLst>
          </p:cNvPr>
          <p:cNvSpPr/>
          <p:nvPr/>
        </p:nvSpPr>
        <p:spPr>
          <a:xfrm>
            <a:off x="15477228" y="22438631"/>
            <a:ext cx="11206717" cy="514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sz="2400">
                <a:solidFill>
                  <a:schemeClr val="tx1"/>
                </a:solidFill>
                <a:latin typeface="Meiryo UI"/>
                <a:ea typeface="Meiryo UI"/>
              </a:rPr>
              <a:t>NetSpot(pc)</a:t>
            </a:r>
            <a:r>
              <a:rPr lang="ja-JP" altLang="en-US" sz="2400">
                <a:solidFill>
                  <a:schemeClr val="tx1"/>
                </a:solidFill>
                <a:latin typeface="Meiryo UI"/>
                <a:ea typeface="Meiryo UI"/>
              </a:rPr>
              <a:t>の画面　　　　　　　　　　　　　　　　　　　　　　　　　　実験</a:t>
            </a:r>
            <a:r>
              <a:rPr lang="en-US" altLang="ja-JP" sz="2400">
                <a:solidFill>
                  <a:schemeClr val="tx1"/>
                </a:solidFill>
                <a:latin typeface="Meiryo UI"/>
                <a:ea typeface="ＭＳ Ｐゴシック"/>
              </a:rPr>
              <a:t>4</a:t>
            </a:r>
            <a:r>
              <a:rPr lang="ja-JP" altLang="en-US" sz="2400">
                <a:solidFill>
                  <a:schemeClr val="tx1"/>
                </a:solidFill>
                <a:latin typeface="Meiryo UI"/>
                <a:ea typeface="Meiryo UI"/>
              </a:rPr>
              <a:t>の様子</a:t>
            </a:r>
            <a:endParaRPr lang="ja-JP" altLang="en-US" sz="2400">
              <a:solidFill>
                <a:schemeClr val="tx1"/>
              </a:solidFill>
              <a:latin typeface="Meiryo UI"/>
              <a:ea typeface="Meiryo UI"/>
              <a:cs typeface="Calibri"/>
            </a:endParaRPr>
          </a:p>
        </p:txBody>
      </p:sp>
      <p:sp>
        <p:nvSpPr>
          <p:cNvPr id="42" name="テキスト ボックス 41">
            <a:extLst>
              <a:ext uri="{FF2B5EF4-FFF2-40B4-BE49-F238E27FC236}">
                <a16:creationId xmlns:a16="http://schemas.microsoft.com/office/drawing/2014/main" id="{CF3C27E1-17D1-8042-8261-37C7B6EEE1BD}"/>
              </a:ext>
            </a:extLst>
          </p:cNvPr>
          <p:cNvSpPr txBox="1"/>
          <p:nvPr/>
        </p:nvSpPr>
        <p:spPr>
          <a:xfrm rot="10800000" flipV="1">
            <a:off x="10774270" y="18179855"/>
            <a:ext cx="3527345" cy="523220"/>
          </a:xfrm>
          <a:prstGeom prst="rect">
            <a:avLst/>
          </a:prstGeom>
          <a:noFill/>
        </p:spPr>
        <p:txBody>
          <a:bodyPr wrap="square" rtlCol="0">
            <a:spAutoFit/>
          </a:bodyPr>
          <a:lstStyle/>
          <a:p>
            <a:pPr algn="l"/>
            <a:r>
              <a:rPr lang="ja-JP" altLang="en-US" sz="2800">
                <a:latin typeface="Meiryo UI" panose="020B0604030504040204" pitchFamily="34" charset="-128"/>
                <a:ea typeface="Meiryo UI" panose="020B0604030504040204" pitchFamily="34" charset="-128"/>
              </a:rPr>
              <a:t>表</a:t>
            </a:r>
            <a:r>
              <a:rPr lang="en-US" altLang="ja-JP" sz="2800">
                <a:latin typeface="Meiryo UI" panose="020B0604030504040204" pitchFamily="34" charset="-128"/>
                <a:ea typeface="Meiryo UI" panose="020B0604030504040204" pitchFamily="34" charset="-128"/>
              </a:rPr>
              <a:t>3.ping </a:t>
            </a:r>
            <a:r>
              <a:rPr lang="ja-JP" altLang="en-US" sz="2800">
                <a:latin typeface="Meiryo UI" panose="020B0604030504040204" pitchFamily="34" charset="-128"/>
                <a:ea typeface="Meiryo UI" panose="020B0604030504040204" pitchFamily="34" charset="-128"/>
              </a:rPr>
              <a:t>値</a:t>
            </a:r>
            <a:r>
              <a:rPr lang="en-US" altLang="ja-JP" sz="2800">
                <a:latin typeface="Meiryo UI" panose="020B0604030504040204" pitchFamily="34" charset="-128"/>
                <a:ea typeface="Meiryo UI" panose="020B0604030504040204" pitchFamily="34" charset="-128"/>
              </a:rPr>
              <a:t>(ms)</a:t>
            </a:r>
            <a:endParaRPr lang="ja-JP" altLang="en-US" sz="28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F36D4154-666F-C643-BCB2-7CC6E1792F8F}"/>
              </a:ext>
            </a:extLst>
          </p:cNvPr>
          <p:cNvSpPr txBox="1"/>
          <p:nvPr/>
        </p:nvSpPr>
        <p:spPr>
          <a:xfrm>
            <a:off x="9662549" y="22591831"/>
            <a:ext cx="4882896" cy="540582"/>
          </a:xfrm>
          <a:prstGeom prst="rect">
            <a:avLst/>
          </a:prstGeom>
          <a:noFill/>
        </p:spPr>
        <p:txBody>
          <a:bodyPr wrap="square" rtlCol="0">
            <a:spAutoFit/>
          </a:bodyPr>
          <a:lstStyle/>
          <a:p>
            <a:pPr algn="l"/>
            <a:r>
              <a:rPr lang="ja-JP" altLang="en-US" sz="2800" u="none" strike="noStrike">
                <a:effectLst/>
                <a:latin typeface="Meiryo UI" panose="020B0604030504040204" pitchFamily="34" charset="-128"/>
                <a:ea typeface="Meiryo UI" panose="020B0604030504040204" pitchFamily="34" charset="-128"/>
              </a:rPr>
              <a:t>表</a:t>
            </a:r>
            <a:r>
              <a:rPr lang="en-US" altLang="ja-JP" sz="2800" u="none" strike="noStrike">
                <a:effectLst/>
                <a:latin typeface="Meiryo UI" panose="020B0604030504040204" pitchFamily="34" charset="-128"/>
                <a:ea typeface="Meiryo UI" panose="020B0604030504040204" pitchFamily="34" charset="-128"/>
              </a:rPr>
              <a:t>4.</a:t>
            </a:r>
            <a:r>
              <a:rPr lang="ja-JP" altLang="en-US" sz="2800" u="none" strike="noStrike">
                <a:effectLst/>
                <a:latin typeface="Meiryo UI" panose="020B0604030504040204" pitchFamily="34" charset="-128"/>
                <a:ea typeface="Meiryo UI" panose="020B0604030504040204" pitchFamily="34" charset="-128"/>
              </a:rPr>
              <a:t>通信速度</a:t>
            </a:r>
            <a:r>
              <a:rPr lang="en-US" altLang="ja-JP" sz="2800" u="none" strike="noStrike">
                <a:effectLst/>
                <a:latin typeface="Meiryo UI" panose="020B0604030504040204" pitchFamily="34" charset="-128"/>
                <a:ea typeface="Meiryo UI" panose="020B0604030504040204" pitchFamily="34" charset="-128"/>
              </a:rPr>
              <a:t>down(Mbps)</a:t>
            </a:r>
            <a:endParaRPr lang="ja-JP" altLang="en-US" sz="2800">
              <a:latin typeface="Meiryo UI" panose="020B0604030504040204" pitchFamily="34" charset="-128"/>
              <a:ea typeface="Meiryo UI" panose="020B0604030504040204" pitchFamily="34" charset="-128"/>
            </a:endParaRPr>
          </a:p>
        </p:txBody>
      </p:sp>
      <p:sp>
        <p:nvSpPr>
          <p:cNvPr id="76" name="正方形/長方形 13">
            <a:extLst>
              <a:ext uri="{FF2B5EF4-FFF2-40B4-BE49-F238E27FC236}">
                <a16:creationId xmlns:a16="http://schemas.microsoft.com/office/drawing/2014/main" id="{7582D2F5-4C64-6786-4D0F-95D8E8361877}"/>
              </a:ext>
            </a:extLst>
          </p:cNvPr>
          <p:cNvSpPr/>
          <p:nvPr/>
        </p:nvSpPr>
        <p:spPr>
          <a:xfrm rot="10800000" flipV="1">
            <a:off x="243233" y="39755"/>
            <a:ext cx="15033620" cy="3875632"/>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800" b="1" i="0">
                <a:solidFill>
                  <a:schemeClr val="accent4">
                    <a:lumMod val="75000"/>
                  </a:schemeClr>
                </a:solidFill>
                <a:effectLst/>
                <a:latin typeface="Meiryo UI"/>
                <a:ea typeface="Meiryo UI"/>
              </a:rPr>
              <a:t>実験 </a:t>
            </a:r>
            <a:r>
              <a:rPr lang="en-US" altLang="ja-JP" sz="4800" b="1" i="0">
                <a:solidFill>
                  <a:schemeClr val="accent4">
                    <a:lumMod val="75000"/>
                  </a:schemeClr>
                </a:solidFill>
                <a:effectLst/>
                <a:latin typeface="Meiryo UI"/>
                <a:ea typeface="Meiryo UI"/>
              </a:rPr>
              <a:t>2(</a:t>
            </a:r>
            <a:r>
              <a:rPr lang="ja-JP" altLang="en-US" sz="4800" b="1" i="0">
                <a:solidFill>
                  <a:schemeClr val="accent4">
                    <a:lumMod val="75000"/>
                  </a:schemeClr>
                </a:solidFill>
                <a:effectLst/>
                <a:latin typeface="Meiryo UI"/>
                <a:ea typeface="Meiryo UI"/>
              </a:rPr>
              <a:t>ガラスについて</a:t>
            </a:r>
            <a:r>
              <a:rPr lang="en-US" altLang="ja-JP" sz="4800" b="1" i="0">
                <a:solidFill>
                  <a:schemeClr val="accent4">
                    <a:lumMod val="75000"/>
                  </a:schemeClr>
                </a:solidFill>
                <a:effectLst/>
                <a:latin typeface="Meiryo UI"/>
                <a:ea typeface="Meiryo UI"/>
              </a:rPr>
              <a:t>)</a:t>
            </a:r>
            <a:endParaRPr lang="ja-JP" altLang="en-US" sz="4800" b="1" i="0">
              <a:solidFill>
                <a:schemeClr val="accent4">
                  <a:lumMod val="75000"/>
                </a:schemeClr>
              </a:solidFill>
              <a:effectLst/>
              <a:latin typeface="Meiryo UI"/>
              <a:ea typeface="Meiryo UI"/>
            </a:endParaRPr>
          </a:p>
          <a:p>
            <a:endParaRPr lang="ja-JP" altLang="en-US" sz="4800" b="1" i="0">
              <a:solidFill>
                <a:schemeClr val="accent4">
                  <a:lumMod val="75000"/>
                </a:schemeClr>
              </a:solidFill>
              <a:effectLst/>
              <a:latin typeface="Meiryo UI"/>
              <a:ea typeface="Meiryo UI"/>
            </a:endParaRPr>
          </a:p>
          <a:p>
            <a:r>
              <a:rPr lang="ja-JP" altLang="en-US" sz="3600">
                <a:solidFill>
                  <a:schemeClr val="tx1"/>
                </a:solidFill>
                <a:latin typeface="Meiryo UI"/>
                <a:ea typeface="Meiryo UI"/>
              </a:rPr>
              <a:t>　教室のガラスも</a:t>
            </a:r>
            <a:r>
              <a:rPr lang="en-US" altLang="ja-JP" sz="3600" i="0">
                <a:solidFill>
                  <a:schemeClr val="tx1"/>
                </a:solidFill>
                <a:effectLst/>
                <a:latin typeface="Meiryo UI"/>
                <a:ea typeface="Meiryo UI"/>
              </a:rPr>
              <a:t>Wi-Fi</a:t>
            </a:r>
            <a:r>
              <a:rPr lang="ja-JP" altLang="en-US" sz="3600" i="0">
                <a:solidFill>
                  <a:schemeClr val="tx1"/>
                </a:solidFill>
                <a:effectLst/>
                <a:latin typeface="Meiryo UI"/>
                <a:ea typeface="Meiryo UI"/>
              </a:rPr>
              <a:t>の電磁波を反射しているのかを確かめるため。</a:t>
            </a:r>
          </a:p>
          <a:p>
            <a:endParaRPr lang="ja-JP" altLang="en-US" sz="3600" i="0">
              <a:solidFill>
                <a:schemeClr val="tx1"/>
              </a:solidFill>
              <a:effectLst/>
              <a:latin typeface="Meiryo UI" panose="020B0604030504040204" pitchFamily="34" charset="-128"/>
              <a:ea typeface="Meiryo UI" panose="020B0604030504040204" pitchFamily="34" charset="-128"/>
            </a:endParaRPr>
          </a:p>
          <a:p>
            <a:r>
              <a:rPr lang="en-US" altLang="ja-JP" sz="3600" i="0">
                <a:solidFill>
                  <a:schemeClr val="tx1"/>
                </a:solidFill>
                <a:effectLst/>
                <a:latin typeface="Meiryo UI"/>
                <a:ea typeface="Meiryo UI"/>
              </a:rPr>
              <a:t>3-3</a:t>
            </a:r>
            <a:r>
              <a:rPr lang="ja-JP" altLang="en-US" sz="3600" i="0">
                <a:solidFill>
                  <a:schemeClr val="tx1"/>
                </a:solidFill>
                <a:effectLst/>
                <a:latin typeface="Meiryo UI"/>
                <a:ea typeface="Meiryo UI"/>
              </a:rPr>
              <a:t>教室の窓ガラスに対して下図①</a:t>
            </a:r>
            <a:r>
              <a:rPr lang="en-US" altLang="ja-JP" sz="3600" i="0">
                <a:solidFill>
                  <a:schemeClr val="tx1"/>
                </a:solidFill>
                <a:effectLst/>
                <a:latin typeface="Meiryo UI"/>
                <a:ea typeface="Meiryo UI"/>
              </a:rPr>
              <a:t>〜</a:t>
            </a:r>
            <a:r>
              <a:rPr lang="ja-JP" altLang="en-US" sz="3600" i="0">
                <a:solidFill>
                  <a:schemeClr val="tx1"/>
                </a:solidFill>
                <a:effectLst/>
                <a:latin typeface="Meiryo UI"/>
                <a:ea typeface="Meiryo UI"/>
              </a:rPr>
              <a:t>④のように</a:t>
            </a:r>
            <a:r>
              <a:rPr lang="ja-JP" altLang="en-US" sz="3600">
                <a:solidFill>
                  <a:schemeClr val="tx1"/>
                </a:solidFill>
                <a:latin typeface="Meiryo UI"/>
                <a:ea typeface="Meiryo UI"/>
              </a:rPr>
              <a:t>モバイル</a:t>
            </a:r>
            <a:r>
              <a:rPr lang="en-US" altLang="ja-JP" sz="3600">
                <a:solidFill>
                  <a:schemeClr val="tx1"/>
                </a:solidFill>
                <a:latin typeface="Meiryo UI"/>
                <a:ea typeface="Meiryo UI"/>
              </a:rPr>
              <a:t>Wi-Fi</a:t>
            </a:r>
            <a:r>
              <a:rPr lang="ja-JP" altLang="en-US" sz="3600">
                <a:solidFill>
                  <a:schemeClr val="tx1"/>
                </a:solidFill>
                <a:latin typeface="Meiryo UI"/>
                <a:ea typeface="Meiryo UI"/>
              </a:rPr>
              <a:t>ルーターと</a:t>
            </a:r>
          </a:p>
          <a:p>
            <a:r>
              <a:rPr lang="en-US" altLang="ja-JP" sz="3600">
                <a:solidFill>
                  <a:schemeClr val="tx1"/>
                </a:solidFill>
                <a:latin typeface="Meiryo UI"/>
                <a:ea typeface="Meiryo UI"/>
              </a:rPr>
              <a:t>PC</a:t>
            </a:r>
            <a:r>
              <a:rPr lang="ja-JP" altLang="en-US" sz="3600">
                <a:solidFill>
                  <a:schemeClr val="tx1"/>
                </a:solidFill>
                <a:latin typeface="Meiryo UI"/>
                <a:ea typeface="Meiryo UI"/>
              </a:rPr>
              <a:t>を設置し、電波強度を測定する。</a:t>
            </a:r>
            <a:endParaRPr lang="ja-JP" altLang="en-US" sz="3600">
              <a:solidFill>
                <a:schemeClr val="tx1"/>
              </a:solidFill>
              <a:effectLst/>
              <a:latin typeface="Meiryo UI"/>
              <a:ea typeface="Meiryo UI"/>
            </a:endParaRPr>
          </a:p>
        </p:txBody>
      </p:sp>
      <p:sp>
        <p:nvSpPr>
          <p:cNvPr id="77" name="減算記号 28">
            <a:extLst>
              <a:ext uri="{FF2B5EF4-FFF2-40B4-BE49-F238E27FC236}">
                <a16:creationId xmlns:a16="http://schemas.microsoft.com/office/drawing/2014/main" id="{47A64196-1E6F-F885-4648-44FA5BA89BAF}"/>
              </a:ext>
            </a:extLst>
          </p:cNvPr>
          <p:cNvSpPr/>
          <p:nvPr/>
        </p:nvSpPr>
        <p:spPr>
          <a:xfrm>
            <a:off x="-12570" y="3917824"/>
            <a:ext cx="3717955" cy="12335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latin typeface="Meiryo UI" panose="020B0604030504040204" pitchFamily="34" charset="-128"/>
                <a:ea typeface="Meiryo UI" panose="020B0604030504040204" pitchFamily="34" charset="-128"/>
              </a:rPr>
              <a:t>ガラス</a:t>
            </a:r>
            <a:r>
              <a:rPr lang="en-US" altLang="ja-JP" sz="2800" b="1">
                <a:latin typeface="Meiryo UI" panose="020B0604030504040204" pitchFamily="34" charset="-128"/>
                <a:ea typeface="Meiryo UI" panose="020B0604030504040204" pitchFamily="34" charset="-128"/>
              </a:rPr>
              <a:t>(</a:t>
            </a:r>
            <a:r>
              <a:rPr lang="ja-JP" altLang="en-US" sz="2800" b="1">
                <a:latin typeface="Meiryo UI" panose="020B0604030504040204" pitchFamily="34" charset="-128"/>
                <a:ea typeface="Meiryo UI" panose="020B0604030504040204" pitchFamily="34" charset="-128"/>
              </a:rPr>
              <a:t>あり</a:t>
            </a:r>
            <a:r>
              <a:rPr lang="en-US" altLang="ja-JP" sz="2800" b="1">
                <a:latin typeface="Meiryo UI" panose="020B0604030504040204" pitchFamily="34" charset="-128"/>
                <a:ea typeface="Meiryo UI" panose="020B0604030504040204" pitchFamily="34" charset="-128"/>
              </a:rPr>
              <a:t>)</a:t>
            </a:r>
            <a:endParaRPr lang="ja-JP" altLang="en-US" sz="2800" b="1">
              <a:latin typeface="Meiryo UI" panose="020B0604030504040204" pitchFamily="34" charset="-128"/>
              <a:ea typeface="Meiryo UI" panose="020B0604030504040204" pitchFamily="34" charset="-128"/>
            </a:endParaRPr>
          </a:p>
        </p:txBody>
      </p:sp>
      <p:sp>
        <p:nvSpPr>
          <p:cNvPr id="78" name="減算記号 31">
            <a:extLst>
              <a:ext uri="{FF2B5EF4-FFF2-40B4-BE49-F238E27FC236}">
                <a16:creationId xmlns:a16="http://schemas.microsoft.com/office/drawing/2014/main" id="{5870E80A-2D35-48B5-F5FA-D5C0D273E722}"/>
              </a:ext>
            </a:extLst>
          </p:cNvPr>
          <p:cNvSpPr/>
          <p:nvPr/>
        </p:nvSpPr>
        <p:spPr>
          <a:xfrm>
            <a:off x="3800849" y="3936965"/>
            <a:ext cx="3570755" cy="123353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latin typeface="Meiryo UI" panose="020B0604030504040204" pitchFamily="34" charset="-128"/>
                <a:ea typeface="Meiryo UI" panose="020B0604030504040204" pitchFamily="34" charset="-128"/>
              </a:rPr>
              <a:t>なし</a:t>
            </a:r>
          </a:p>
        </p:txBody>
      </p:sp>
      <p:sp>
        <p:nvSpPr>
          <p:cNvPr id="79" name="減算記号 32">
            <a:extLst>
              <a:ext uri="{FF2B5EF4-FFF2-40B4-BE49-F238E27FC236}">
                <a16:creationId xmlns:a16="http://schemas.microsoft.com/office/drawing/2014/main" id="{B6D5DE17-6986-E1B4-5BF3-16EACCB0B2E5}"/>
              </a:ext>
            </a:extLst>
          </p:cNvPr>
          <p:cNvSpPr/>
          <p:nvPr/>
        </p:nvSpPr>
        <p:spPr>
          <a:xfrm>
            <a:off x="7136872" y="4926809"/>
            <a:ext cx="3717955" cy="12335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latin typeface="Meiryo UI" panose="020B0604030504040204" pitchFamily="34" charset="-128"/>
                <a:ea typeface="Meiryo UI" panose="020B0604030504040204" pitchFamily="34" charset="-128"/>
              </a:rPr>
              <a:t>あり</a:t>
            </a:r>
          </a:p>
        </p:txBody>
      </p:sp>
      <p:sp>
        <p:nvSpPr>
          <p:cNvPr id="80" name="減算記号 33">
            <a:extLst>
              <a:ext uri="{FF2B5EF4-FFF2-40B4-BE49-F238E27FC236}">
                <a16:creationId xmlns:a16="http://schemas.microsoft.com/office/drawing/2014/main" id="{551DE5D9-DB42-23FF-660D-B7312F266097}"/>
              </a:ext>
            </a:extLst>
          </p:cNvPr>
          <p:cNvSpPr/>
          <p:nvPr/>
        </p:nvSpPr>
        <p:spPr>
          <a:xfrm>
            <a:off x="10533176" y="4926809"/>
            <a:ext cx="3717955" cy="12335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latin typeface="Meiryo UI" panose="020B0604030504040204" pitchFamily="34" charset="-128"/>
                <a:ea typeface="Meiryo UI" panose="020B0604030504040204" pitchFamily="34" charset="-128"/>
              </a:rPr>
              <a:t>なし</a:t>
            </a:r>
          </a:p>
        </p:txBody>
      </p:sp>
      <p:sp>
        <p:nvSpPr>
          <p:cNvPr id="81" name="テキスト ボックス 37">
            <a:extLst>
              <a:ext uri="{FF2B5EF4-FFF2-40B4-BE49-F238E27FC236}">
                <a16:creationId xmlns:a16="http://schemas.microsoft.com/office/drawing/2014/main" id="{78F3037E-354E-58F6-136B-B016BF6C5D91}"/>
              </a:ext>
            </a:extLst>
          </p:cNvPr>
          <p:cNvSpPr txBox="1"/>
          <p:nvPr/>
        </p:nvSpPr>
        <p:spPr>
          <a:xfrm>
            <a:off x="270657" y="3743896"/>
            <a:ext cx="13963179" cy="523220"/>
          </a:xfrm>
          <a:prstGeom prst="rect">
            <a:avLst/>
          </a:prstGeom>
          <a:noFill/>
        </p:spPr>
        <p:txBody>
          <a:bodyPr wrap="square" rtlCol="0">
            <a:spAutoFit/>
          </a:bodyPr>
          <a:lstStyle/>
          <a:p>
            <a:pPr algn="l"/>
            <a:r>
              <a:rPr lang="ja-JP" altLang="en-US" sz="2800" b="1">
                <a:latin typeface="Meiryo UI" panose="020B0604030504040204" pitchFamily="34" charset="-128"/>
                <a:ea typeface="Meiryo UI" panose="020B0604030504040204" pitchFamily="34" charset="-128"/>
              </a:rPr>
              <a:t>①                          ②                          ③                          ④    </a:t>
            </a:r>
          </a:p>
        </p:txBody>
      </p:sp>
      <p:sp>
        <p:nvSpPr>
          <p:cNvPr id="82" name="四角形 39">
            <a:extLst>
              <a:ext uri="{FF2B5EF4-FFF2-40B4-BE49-F238E27FC236}">
                <a16:creationId xmlns:a16="http://schemas.microsoft.com/office/drawing/2014/main" id="{5E66B220-2275-803B-C9EA-99D72945C180}"/>
              </a:ext>
            </a:extLst>
          </p:cNvPr>
          <p:cNvSpPr/>
          <p:nvPr/>
        </p:nvSpPr>
        <p:spPr>
          <a:xfrm>
            <a:off x="484985" y="5080898"/>
            <a:ext cx="1104886" cy="1126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a:latin typeface="Meiryo UI" panose="020B0604030504040204" pitchFamily="34" charset="-128"/>
                <a:ea typeface="Meiryo UI" panose="020B0604030504040204" pitchFamily="34" charset="-128"/>
              </a:rPr>
              <a:t>PC</a:t>
            </a:r>
            <a:endParaRPr lang="ja-JP" altLang="en-US" sz="3600" b="1">
              <a:latin typeface="Meiryo UI" panose="020B0604030504040204" pitchFamily="34" charset="-128"/>
              <a:ea typeface="Meiryo UI" panose="020B0604030504040204" pitchFamily="34" charset="-128"/>
            </a:endParaRPr>
          </a:p>
        </p:txBody>
      </p:sp>
      <p:sp>
        <p:nvSpPr>
          <p:cNvPr id="83" name="四角形 40">
            <a:extLst>
              <a:ext uri="{FF2B5EF4-FFF2-40B4-BE49-F238E27FC236}">
                <a16:creationId xmlns:a16="http://schemas.microsoft.com/office/drawing/2014/main" id="{FFE46C57-93AC-8FC9-79EF-88F4F26F88A4}"/>
              </a:ext>
            </a:extLst>
          </p:cNvPr>
          <p:cNvSpPr/>
          <p:nvPr/>
        </p:nvSpPr>
        <p:spPr>
          <a:xfrm>
            <a:off x="4253191" y="5091366"/>
            <a:ext cx="1104887" cy="1126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a:latin typeface="Meiryo UI" panose="020B0604030504040204" pitchFamily="34" charset="-128"/>
                <a:ea typeface="Meiryo UI" panose="020B0604030504040204" pitchFamily="34" charset="-128"/>
              </a:rPr>
              <a:t>PC</a:t>
            </a:r>
            <a:endParaRPr lang="ja-JP" altLang="en-US" sz="3600"/>
          </a:p>
        </p:txBody>
      </p:sp>
      <p:sp>
        <p:nvSpPr>
          <p:cNvPr id="84" name="四角形 41">
            <a:extLst>
              <a:ext uri="{FF2B5EF4-FFF2-40B4-BE49-F238E27FC236}">
                <a16:creationId xmlns:a16="http://schemas.microsoft.com/office/drawing/2014/main" id="{11D5C819-F793-2C0A-3D90-E730125199C5}"/>
              </a:ext>
            </a:extLst>
          </p:cNvPr>
          <p:cNvSpPr/>
          <p:nvPr/>
        </p:nvSpPr>
        <p:spPr>
          <a:xfrm>
            <a:off x="8389938" y="6001865"/>
            <a:ext cx="1104887" cy="1126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a:latin typeface="Meiryo UI" panose="020B0604030504040204" pitchFamily="34" charset="-128"/>
                <a:ea typeface="Meiryo UI" panose="020B0604030504040204" pitchFamily="34" charset="-128"/>
              </a:rPr>
              <a:t>PC</a:t>
            </a:r>
            <a:endParaRPr lang="ja-JP" altLang="en-US" sz="3600"/>
          </a:p>
        </p:txBody>
      </p:sp>
      <p:sp>
        <p:nvSpPr>
          <p:cNvPr id="85" name="四角形 42">
            <a:extLst>
              <a:ext uri="{FF2B5EF4-FFF2-40B4-BE49-F238E27FC236}">
                <a16:creationId xmlns:a16="http://schemas.microsoft.com/office/drawing/2014/main" id="{0C9AE7E7-774D-C846-F2D7-0BC279CCAAD2}"/>
              </a:ext>
            </a:extLst>
          </p:cNvPr>
          <p:cNvSpPr/>
          <p:nvPr/>
        </p:nvSpPr>
        <p:spPr>
          <a:xfrm>
            <a:off x="11138445" y="6003766"/>
            <a:ext cx="1104887" cy="1126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a:latin typeface="Meiryo UI" panose="020B0604030504040204" pitchFamily="34" charset="-128"/>
                <a:ea typeface="Meiryo UI" panose="020B0604030504040204" pitchFamily="34" charset="-128"/>
              </a:rPr>
              <a:t>PC</a:t>
            </a:r>
            <a:endParaRPr lang="ja-JP" altLang="en-US" sz="3600"/>
          </a:p>
        </p:txBody>
      </p:sp>
      <p:sp>
        <p:nvSpPr>
          <p:cNvPr id="86" name="処理 46">
            <a:extLst>
              <a:ext uri="{FF2B5EF4-FFF2-40B4-BE49-F238E27FC236}">
                <a16:creationId xmlns:a16="http://schemas.microsoft.com/office/drawing/2014/main" id="{76F1A8C4-FFAB-08E8-305A-07D7229F7E42}"/>
              </a:ext>
            </a:extLst>
          </p:cNvPr>
          <p:cNvSpPr/>
          <p:nvPr/>
        </p:nvSpPr>
        <p:spPr>
          <a:xfrm rot="5400000">
            <a:off x="1679359" y="5177697"/>
            <a:ext cx="1414846" cy="929359"/>
          </a:xfrm>
          <a:prstGeom prst="flowChart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処理 53">
            <a:extLst>
              <a:ext uri="{FF2B5EF4-FFF2-40B4-BE49-F238E27FC236}">
                <a16:creationId xmlns:a16="http://schemas.microsoft.com/office/drawing/2014/main" id="{410CDDC1-31C7-A732-8B91-2F09E330038D}"/>
              </a:ext>
            </a:extLst>
          </p:cNvPr>
          <p:cNvSpPr/>
          <p:nvPr/>
        </p:nvSpPr>
        <p:spPr>
          <a:xfrm rot="5400000">
            <a:off x="5453920" y="5197776"/>
            <a:ext cx="1414846" cy="929359"/>
          </a:xfrm>
          <a:prstGeom prst="flowChart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テキスト ボックス 50">
            <a:extLst>
              <a:ext uri="{FF2B5EF4-FFF2-40B4-BE49-F238E27FC236}">
                <a16:creationId xmlns:a16="http://schemas.microsoft.com/office/drawing/2014/main" id="{6E09823C-D8B8-6B4C-857B-9B4215E460FF}"/>
              </a:ext>
            </a:extLst>
          </p:cNvPr>
          <p:cNvSpPr txBox="1"/>
          <p:nvPr/>
        </p:nvSpPr>
        <p:spPr>
          <a:xfrm>
            <a:off x="5799092" y="5073197"/>
            <a:ext cx="594550" cy="2679176"/>
          </a:xfrm>
          <a:prstGeom prst="rect">
            <a:avLst/>
          </a:prstGeom>
          <a:noFill/>
        </p:spPr>
        <p:txBody>
          <a:bodyPr vert="eaVert" wrap="square" rtlCol="0">
            <a:spAutoFit/>
          </a:bodyPr>
          <a:lstStyle/>
          <a:p>
            <a:pPr algn="l"/>
            <a:r>
              <a:rPr lang="ja-JP" altLang="en-US" sz="2800" b="1">
                <a:solidFill>
                  <a:schemeClr val="bg1"/>
                </a:solidFill>
                <a:latin typeface="Meiryo UI" panose="020B0604030504040204" pitchFamily="34" charset="-128"/>
                <a:ea typeface="Meiryo UI" panose="020B0604030504040204" pitchFamily="34" charset="-128"/>
              </a:rPr>
              <a:t>ルーター</a:t>
            </a:r>
          </a:p>
        </p:txBody>
      </p:sp>
      <p:sp>
        <p:nvSpPr>
          <p:cNvPr id="90" name="処理 57">
            <a:extLst>
              <a:ext uri="{FF2B5EF4-FFF2-40B4-BE49-F238E27FC236}">
                <a16:creationId xmlns:a16="http://schemas.microsoft.com/office/drawing/2014/main" id="{23A84497-C467-25F0-1296-E5A6B7F58AF7}"/>
              </a:ext>
            </a:extLst>
          </p:cNvPr>
          <p:cNvSpPr/>
          <p:nvPr/>
        </p:nvSpPr>
        <p:spPr>
          <a:xfrm rot="16200000">
            <a:off x="11777017" y="3993712"/>
            <a:ext cx="1437653" cy="944340"/>
          </a:xfrm>
          <a:prstGeom prst="flowChart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テキスト ボックス 51">
            <a:extLst>
              <a:ext uri="{FF2B5EF4-FFF2-40B4-BE49-F238E27FC236}">
                <a16:creationId xmlns:a16="http://schemas.microsoft.com/office/drawing/2014/main" id="{A3DD15B1-84FA-5E02-16E7-E43439390CDA}"/>
              </a:ext>
            </a:extLst>
          </p:cNvPr>
          <p:cNvSpPr txBox="1"/>
          <p:nvPr/>
        </p:nvSpPr>
        <p:spPr>
          <a:xfrm>
            <a:off x="12192482" y="3737872"/>
            <a:ext cx="594550" cy="2679176"/>
          </a:xfrm>
          <a:prstGeom prst="rect">
            <a:avLst/>
          </a:prstGeom>
          <a:noFill/>
        </p:spPr>
        <p:txBody>
          <a:bodyPr vert="eaVert" wrap="square" rtlCol="0">
            <a:spAutoFit/>
          </a:bodyPr>
          <a:lstStyle/>
          <a:p>
            <a:pPr algn="l"/>
            <a:r>
              <a:rPr lang="ja-JP" altLang="en-US" sz="2800" b="1">
                <a:solidFill>
                  <a:schemeClr val="bg1"/>
                </a:solidFill>
                <a:latin typeface="Meiryo UI" panose="020B0604030504040204" pitchFamily="34" charset="-128"/>
                <a:ea typeface="Meiryo UI" panose="020B0604030504040204" pitchFamily="34" charset="-128"/>
              </a:rPr>
              <a:t>ルーター</a:t>
            </a:r>
          </a:p>
        </p:txBody>
      </p:sp>
      <p:sp>
        <p:nvSpPr>
          <p:cNvPr id="31" name="テキスト ボックス 30">
            <a:extLst>
              <a:ext uri="{FF2B5EF4-FFF2-40B4-BE49-F238E27FC236}">
                <a16:creationId xmlns:a16="http://schemas.microsoft.com/office/drawing/2014/main" id="{08A7F61B-7D58-9B49-9D30-9552A8647E65}"/>
              </a:ext>
            </a:extLst>
          </p:cNvPr>
          <p:cNvSpPr txBox="1"/>
          <p:nvPr/>
        </p:nvSpPr>
        <p:spPr>
          <a:xfrm>
            <a:off x="10306936" y="26898715"/>
            <a:ext cx="4100327" cy="523220"/>
          </a:xfrm>
          <a:prstGeom prst="rect">
            <a:avLst/>
          </a:prstGeom>
          <a:noFill/>
        </p:spPr>
        <p:txBody>
          <a:bodyPr wrap="square" rtlCol="0">
            <a:spAutoFit/>
          </a:bodyPr>
          <a:lstStyle/>
          <a:p>
            <a:pPr algn="l"/>
            <a:r>
              <a:rPr lang="ja-JP" altLang="en-US" sz="2800">
                <a:latin typeface="Meiryo UI" panose="020B0604030504040204" pitchFamily="34" charset="-128"/>
                <a:ea typeface="Meiryo UI" panose="020B0604030504040204" pitchFamily="34" charset="-128"/>
              </a:rPr>
              <a:t>表</a:t>
            </a:r>
            <a:r>
              <a:rPr lang="en-US" altLang="ja-JP" sz="2800">
                <a:latin typeface="Meiryo UI" panose="020B0604030504040204" pitchFamily="34" charset="-128"/>
                <a:ea typeface="Meiryo UI" panose="020B0604030504040204" pitchFamily="34" charset="-128"/>
              </a:rPr>
              <a:t>5.</a:t>
            </a:r>
            <a:r>
              <a:rPr lang="ja-JP" altLang="en-US" sz="2800" u="none" strike="noStrike">
                <a:effectLst/>
              </a:rPr>
              <a:t>通信速度</a:t>
            </a:r>
            <a:r>
              <a:rPr lang="en-US" altLang="ja-JP" sz="2800" u="none" strike="noStrike">
                <a:effectLst/>
              </a:rPr>
              <a:t>up(</a:t>
            </a:r>
            <a:r>
              <a:rPr lang="en-US" altLang="ja-JP" sz="2800"/>
              <a:t>M</a:t>
            </a:r>
            <a:r>
              <a:rPr lang="en-US" altLang="ja-JP" sz="2800" u="none" strike="noStrike">
                <a:effectLst/>
              </a:rPr>
              <a:t>bps)</a:t>
            </a:r>
            <a:endParaRPr lang="ja-JP" altLang="en-US" sz="2800">
              <a:latin typeface="Meiryo UI" panose="020B0604030504040204" pitchFamily="34" charset="-128"/>
              <a:ea typeface="Meiryo UI" panose="020B0604030504040204" pitchFamily="34" charset="-128"/>
            </a:endParaRPr>
          </a:p>
        </p:txBody>
      </p:sp>
      <p:sp>
        <p:nvSpPr>
          <p:cNvPr id="33" name="テキスト ボックス 32">
            <a:extLst>
              <a:ext uri="{FF2B5EF4-FFF2-40B4-BE49-F238E27FC236}">
                <a16:creationId xmlns:a16="http://schemas.microsoft.com/office/drawing/2014/main" id="{8FDC251C-D161-BE4F-ACE2-7F46E9DD8C4B}"/>
              </a:ext>
            </a:extLst>
          </p:cNvPr>
          <p:cNvSpPr txBox="1"/>
          <p:nvPr/>
        </p:nvSpPr>
        <p:spPr>
          <a:xfrm flipH="1">
            <a:off x="9843476" y="31183705"/>
            <a:ext cx="4574506" cy="519411"/>
          </a:xfrm>
          <a:prstGeom prst="rect">
            <a:avLst/>
          </a:prstGeom>
          <a:noFill/>
        </p:spPr>
        <p:txBody>
          <a:bodyPr wrap="square" rtlCol="0">
            <a:spAutoFit/>
          </a:bodyPr>
          <a:lstStyle/>
          <a:p>
            <a:pPr algn="l"/>
            <a:r>
              <a:rPr lang="ja-JP" altLang="en-US" sz="2800">
                <a:latin typeface="Meiryo UI" panose="020B0604030504040204" pitchFamily="34" charset="-128"/>
                <a:ea typeface="Meiryo UI" panose="020B0604030504040204" pitchFamily="34" charset="-128"/>
              </a:rPr>
              <a:t>表</a:t>
            </a:r>
            <a:r>
              <a:rPr lang="en-US" altLang="ja-JP" sz="2800">
                <a:latin typeface="Meiryo UI" panose="020B0604030504040204" pitchFamily="34" charset="-128"/>
                <a:ea typeface="Meiryo UI" panose="020B0604030504040204" pitchFamily="34" charset="-128"/>
              </a:rPr>
              <a:t>6.</a:t>
            </a:r>
            <a:r>
              <a:rPr lang="ja-JP" altLang="en-US" sz="2800" u="none" strike="noStrike">
                <a:effectLst/>
              </a:rPr>
              <a:t>電波強度</a:t>
            </a:r>
            <a:r>
              <a:rPr lang="en-US" altLang="ja-JP" sz="2800" u="none" strike="noStrike">
                <a:effectLst/>
              </a:rPr>
              <a:t> </a:t>
            </a:r>
            <a:r>
              <a:rPr lang="ja-JP" altLang="en-US" sz="2800" u="none" strike="noStrike">
                <a:effectLst/>
              </a:rPr>
              <a:t>基準(dbm)</a:t>
            </a:r>
            <a:endParaRPr lang="ja-JP" altLang="en-US" sz="2800">
              <a:latin typeface="Meiryo UI" panose="020B0604030504040204" pitchFamily="34" charset="-128"/>
              <a:ea typeface="Meiryo UI" panose="020B0604030504040204" pitchFamily="34" charset="-128"/>
            </a:endParaRPr>
          </a:p>
        </p:txBody>
      </p:sp>
      <p:sp>
        <p:nvSpPr>
          <p:cNvPr id="34" name="テキスト ボックス 33">
            <a:extLst>
              <a:ext uri="{FF2B5EF4-FFF2-40B4-BE49-F238E27FC236}">
                <a16:creationId xmlns:a16="http://schemas.microsoft.com/office/drawing/2014/main" id="{1E4A6437-5AB2-B94A-8C5F-7B2038A96538}"/>
              </a:ext>
            </a:extLst>
          </p:cNvPr>
          <p:cNvSpPr txBox="1"/>
          <p:nvPr/>
        </p:nvSpPr>
        <p:spPr>
          <a:xfrm>
            <a:off x="9633589" y="35440152"/>
            <a:ext cx="4574505" cy="523220"/>
          </a:xfrm>
          <a:prstGeom prst="rect">
            <a:avLst/>
          </a:prstGeom>
          <a:noFill/>
        </p:spPr>
        <p:txBody>
          <a:bodyPr wrap="square" rtlCol="0">
            <a:spAutoFit/>
          </a:bodyPr>
          <a:lstStyle/>
          <a:p>
            <a:pPr algn="l"/>
            <a:r>
              <a:rPr lang="ja-JP" altLang="en-US" sz="2800">
                <a:latin typeface="Meiryo UI" panose="020B0604030504040204" pitchFamily="34" charset="-128"/>
                <a:ea typeface="Meiryo UI" panose="020B0604030504040204" pitchFamily="34" charset="-128"/>
              </a:rPr>
              <a:t>表</a:t>
            </a:r>
            <a:r>
              <a:rPr lang="en-US" altLang="ja-JP" sz="2800">
                <a:latin typeface="Meiryo UI" panose="020B0604030504040204" pitchFamily="34" charset="-128"/>
                <a:ea typeface="Meiryo UI" panose="020B0604030504040204" pitchFamily="34" charset="-128"/>
              </a:rPr>
              <a:t>7.</a:t>
            </a:r>
            <a:r>
              <a:rPr lang="ja-JP" altLang="en-US" sz="2800" u="none" strike="noStrike">
                <a:effectLst/>
              </a:rPr>
              <a:t>電波強度　測定(dbm)</a:t>
            </a:r>
            <a:endParaRPr lang="ja-JP" altLang="en-US" sz="2800">
              <a:latin typeface="Meiryo UI" panose="020B0604030504040204" pitchFamily="34" charset="-128"/>
              <a:ea typeface="Meiryo UI" panose="020B0604030504040204" pitchFamily="34" charset="-128"/>
            </a:endParaRPr>
          </a:p>
        </p:txBody>
      </p:sp>
      <p:sp>
        <p:nvSpPr>
          <p:cNvPr id="67" name="テキスト ボックス 50">
            <a:extLst>
              <a:ext uri="{FF2B5EF4-FFF2-40B4-BE49-F238E27FC236}">
                <a16:creationId xmlns:a16="http://schemas.microsoft.com/office/drawing/2014/main" id="{E600E9F5-36A6-AF8E-8D04-B370F703416E}"/>
              </a:ext>
            </a:extLst>
          </p:cNvPr>
          <p:cNvSpPr txBox="1"/>
          <p:nvPr/>
        </p:nvSpPr>
        <p:spPr>
          <a:xfrm>
            <a:off x="2089787" y="4984252"/>
            <a:ext cx="594550" cy="2679176"/>
          </a:xfrm>
          <a:prstGeom prst="rect">
            <a:avLst/>
          </a:prstGeom>
          <a:noFill/>
        </p:spPr>
        <p:txBody>
          <a:bodyPr vert="eaVert" wrap="square" rtlCol="0">
            <a:spAutoFit/>
          </a:bodyPr>
          <a:lstStyle/>
          <a:p>
            <a:pPr algn="l"/>
            <a:r>
              <a:rPr lang="ja-JP" altLang="en-US" sz="2800" b="1">
                <a:solidFill>
                  <a:schemeClr val="bg1"/>
                </a:solidFill>
                <a:latin typeface="Meiryo UI" panose="020B0604030504040204" pitchFamily="34" charset="-128"/>
                <a:ea typeface="Meiryo UI" panose="020B0604030504040204" pitchFamily="34" charset="-128"/>
              </a:rPr>
              <a:t>ルーター</a:t>
            </a:r>
          </a:p>
        </p:txBody>
      </p:sp>
      <p:graphicFrame>
        <p:nvGraphicFramePr>
          <p:cNvPr id="45" name="表 26">
            <a:extLst>
              <a:ext uri="{FF2B5EF4-FFF2-40B4-BE49-F238E27FC236}">
                <a16:creationId xmlns:a16="http://schemas.microsoft.com/office/drawing/2014/main" id="{D8C557FA-7B39-03A9-9797-8986EFC3E475}"/>
              </a:ext>
            </a:extLst>
          </p:cNvPr>
          <p:cNvGraphicFramePr>
            <a:graphicFrameLocks noGrp="1"/>
          </p:cNvGraphicFramePr>
          <p:nvPr>
            <p:extLst>
              <p:ext uri="{D42A27DB-BD31-4B8C-83A1-F6EECF244321}">
                <p14:modId xmlns:p14="http://schemas.microsoft.com/office/powerpoint/2010/main" val="3747105458"/>
              </p:ext>
            </p:extLst>
          </p:nvPr>
        </p:nvGraphicFramePr>
        <p:xfrm>
          <a:off x="386263" y="8814161"/>
          <a:ext cx="7299993" cy="4366653"/>
        </p:xfrm>
        <a:graphic>
          <a:graphicData uri="http://schemas.openxmlformats.org/drawingml/2006/table">
            <a:tbl>
              <a:tblPr firstRow="1" bandRow="1">
                <a:tableStyleId>{00A15C55-8517-42AA-B614-E9B94910E393}</a:tableStyleId>
              </a:tblPr>
              <a:tblGrid>
                <a:gridCol w="639375">
                  <a:extLst>
                    <a:ext uri="{9D8B030D-6E8A-4147-A177-3AD203B41FA5}">
                      <a16:colId xmlns:a16="http://schemas.microsoft.com/office/drawing/2014/main" val="2529472716"/>
                    </a:ext>
                  </a:extLst>
                </a:gridCol>
                <a:gridCol w="3330309">
                  <a:extLst>
                    <a:ext uri="{9D8B030D-6E8A-4147-A177-3AD203B41FA5}">
                      <a16:colId xmlns:a16="http://schemas.microsoft.com/office/drawing/2014/main" val="4005777679"/>
                    </a:ext>
                  </a:extLst>
                </a:gridCol>
                <a:gridCol w="3330309">
                  <a:extLst>
                    <a:ext uri="{9D8B030D-6E8A-4147-A177-3AD203B41FA5}">
                      <a16:colId xmlns:a16="http://schemas.microsoft.com/office/drawing/2014/main" val="114130498"/>
                    </a:ext>
                  </a:extLst>
                </a:gridCol>
              </a:tblGrid>
              <a:tr h="1700112">
                <a:tc>
                  <a:txBody>
                    <a:bodyPr/>
                    <a:lstStyle/>
                    <a:p>
                      <a:endParaRPr kumimoji="1" lang="ja-JP" altLang="en-US" sz="3600">
                        <a:latin typeface="+mn-ea"/>
                        <a:ea typeface="+mn-ea"/>
                      </a:endParaRPr>
                    </a:p>
                  </a:txBody>
                  <a:tcPr anchor="ctr"/>
                </a:tc>
                <a:tc>
                  <a:txBody>
                    <a:bodyPr/>
                    <a:lstStyle/>
                    <a:p>
                      <a:r>
                        <a:rPr kumimoji="1" lang="ja-JP" altLang="en-US" sz="3600"/>
                        <a:t>電波強度</a:t>
                      </a:r>
                      <a:r>
                        <a:rPr kumimoji="1" lang="en-US" altLang="ja-JP" sz="3600"/>
                        <a:t>(</a:t>
                      </a:r>
                      <a:r>
                        <a:rPr kumimoji="1" lang="en-US" altLang="ja-JP" sz="3600" err="1"/>
                        <a:t>dbm</a:t>
                      </a:r>
                      <a:r>
                        <a:rPr kumimoji="1" lang="en-US" altLang="ja-JP" sz="3600"/>
                        <a:t>)</a:t>
                      </a:r>
                      <a:endParaRPr kumimoji="1" lang="en-US" altLang="ja-JP" sz="3600" b="0">
                        <a:latin typeface="+mn-ea"/>
                        <a:ea typeface="+mn-ea"/>
                      </a:endParaRPr>
                    </a:p>
                  </a:txBody>
                  <a:tcPr anchor="ctr"/>
                </a:tc>
                <a:tc>
                  <a:txBody>
                    <a:bodyPr/>
                    <a:lstStyle/>
                    <a:p>
                      <a:r>
                        <a:rPr kumimoji="1" lang="ja-JP" altLang="en-US" sz="3600"/>
                        <a:t>ガラス</a:t>
                      </a:r>
                      <a:endParaRPr kumimoji="1" lang="en-US" altLang="ja-JP" sz="3600" b="0">
                        <a:latin typeface="+mn-ea"/>
                        <a:ea typeface="+mn-ea"/>
                      </a:endParaRPr>
                    </a:p>
                  </a:txBody>
                  <a:tcPr anchor="ctr"/>
                </a:tc>
                <a:extLst>
                  <a:ext uri="{0D108BD9-81ED-4DB2-BD59-A6C34878D82A}">
                    <a16:rowId xmlns:a16="http://schemas.microsoft.com/office/drawing/2014/main" val="1992639397"/>
                  </a:ext>
                </a:extLst>
              </a:tr>
              <a:tr h="683994">
                <a:tc>
                  <a:txBody>
                    <a:bodyPr/>
                    <a:lstStyle/>
                    <a:p>
                      <a:r>
                        <a:rPr kumimoji="1" lang="ja-JP" altLang="en-US" sz="3600"/>
                        <a:t>①</a:t>
                      </a:r>
                      <a:endParaRPr kumimoji="1" lang="en-US" altLang="ja-JP" sz="3600">
                        <a:solidFill>
                          <a:schemeClr val="bg1"/>
                        </a:solidFill>
                        <a:latin typeface="+mn-ea"/>
                        <a:ea typeface="+mn-ea"/>
                      </a:endParaRPr>
                    </a:p>
                  </a:txBody>
                  <a:tcPr/>
                </a:tc>
                <a:tc>
                  <a:txBody>
                    <a:bodyPr/>
                    <a:lstStyle/>
                    <a:p>
                      <a:r>
                        <a:rPr kumimoji="1" lang="en-US" altLang="ja-JP" sz="3600"/>
                        <a:t>-25.7</a:t>
                      </a:r>
                      <a:r>
                        <a:rPr lang="ja-JP" altLang="en-US" sz="3600"/>
                        <a:t>            </a:t>
                      </a:r>
                      <a:r>
                        <a:rPr kumimoji="1" lang="ja-JP" altLang="en-US" sz="3600"/>
                        <a:t> </a:t>
                      </a:r>
                      <a:endParaRPr kumimoji="1" lang="en-US" altLang="ja-JP" sz="3600">
                        <a:latin typeface="+mn-ea"/>
                        <a:ea typeface="+mn-ea"/>
                      </a:endParaRPr>
                    </a:p>
                  </a:txBody>
                  <a:tcPr/>
                </a:tc>
                <a:tc>
                  <a:txBody>
                    <a:bodyPr/>
                    <a:lstStyle/>
                    <a:p>
                      <a:r>
                        <a:rPr kumimoji="1" lang="ja-JP" altLang="en-US" sz="3600"/>
                        <a:t>あり</a:t>
                      </a:r>
                      <a:endParaRPr kumimoji="1" lang="en-US" altLang="ja-JP" sz="3600">
                        <a:latin typeface="+mn-ea"/>
                        <a:ea typeface="+mn-ea"/>
                      </a:endParaRPr>
                    </a:p>
                  </a:txBody>
                  <a:tcPr/>
                </a:tc>
                <a:extLst>
                  <a:ext uri="{0D108BD9-81ED-4DB2-BD59-A6C34878D82A}">
                    <a16:rowId xmlns:a16="http://schemas.microsoft.com/office/drawing/2014/main" val="4019167053"/>
                  </a:ext>
                </a:extLst>
              </a:tr>
              <a:tr h="662843">
                <a:tc>
                  <a:txBody>
                    <a:bodyPr/>
                    <a:lstStyle/>
                    <a:p>
                      <a:r>
                        <a:rPr kumimoji="1" lang="ja-JP" altLang="en-US" sz="3600"/>
                        <a:t>②</a:t>
                      </a:r>
                      <a:endParaRPr kumimoji="1" lang="ja-JP" altLang="en-US" sz="3600">
                        <a:solidFill>
                          <a:schemeClr val="bg1"/>
                        </a:solidFill>
                        <a:latin typeface="+mn-ea"/>
                        <a:ea typeface="+mn-ea"/>
                      </a:endParaRPr>
                    </a:p>
                  </a:txBody>
                  <a:tcPr/>
                </a:tc>
                <a:tc>
                  <a:txBody>
                    <a:bodyPr/>
                    <a:lstStyle/>
                    <a:p>
                      <a:r>
                        <a:rPr kumimoji="1" lang="en-US" altLang="ja-JP" sz="3600"/>
                        <a:t>-37.3</a:t>
                      </a:r>
                      <a:r>
                        <a:rPr lang="ja-JP" altLang="en-US" sz="3600"/>
                        <a:t>            </a:t>
                      </a:r>
                      <a:r>
                        <a:rPr kumimoji="1" lang="ja-JP" altLang="en-US" sz="3600"/>
                        <a:t> 　</a:t>
                      </a:r>
                      <a:endParaRPr kumimoji="1" lang="en-US" altLang="ja-JP" sz="3600">
                        <a:latin typeface="+mn-ea"/>
                        <a:ea typeface="+mn-ea"/>
                      </a:endParaRPr>
                    </a:p>
                  </a:txBody>
                  <a:tcPr/>
                </a:tc>
                <a:tc>
                  <a:txBody>
                    <a:bodyPr/>
                    <a:lstStyle/>
                    <a:p>
                      <a:r>
                        <a:rPr kumimoji="1" lang="ja-JP" altLang="en-US" sz="3600"/>
                        <a:t>なし</a:t>
                      </a:r>
                      <a:endParaRPr kumimoji="1" lang="en-US" altLang="ja-JP" sz="3600">
                        <a:latin typeface="+mn-ea"/>
                        <a:ea typeface="+mn-ea"/>
                      </a:endParaRPr>
                    </a:p>
                  </a:txBody>
                  <a:tcPr/>
                </a:tc>
                <a:extLst>
                  <a:ext uri="{0D108BD9-81ED-4DB2-BD59-A6C34878D82A}">
                    <a16:rowId xmlns:a16="http://schemas.microsoft.com/office/drawing/2014/main" val="728920472"/>
                  </a:ext>
                </a:extLst>
              </a:tr>
              <a:tr h="662843">
                <a:tc>
                  <a:txBody>
                    <a:bodyPr/>
                    <a:lstStyle/>
                    <a:p>
                      <a:r>
                        <a:rPr kumimoji="1" lang="ja-JP" altLang="en-US" sz="3600"/>
                        <a:t>③</a:t>
                      </a:r>
                      <a:endParaRPr kumimoji="1" lang="ja-JP" altLang="en-US" sz="3600">
                        <a:solidFill>
                          <a:schemeClr val="bg1"/>
                        </a:solidFill>
                        <a:latin typeface="+mn-ea"/>
                        <a:ea typeface="+mn-ea"/>
                      </a:endParaRPr>
                    </a:p>
                  </a:txBody>
                  <a:tcPr/>
                </a:tc>
                <a:tc>
                  <a:txBody>
                    <a:bodyPr/>
                    <a:lstStyle/>
                    <a:p>
                      <a:r>
                        <a:rPr kumimoji="1" lang="en-US" altLang="ja-JP" sz="3600"/>
                        <a:t>-37.7</a:t>
                      </a:r>
                      <a:r>
                        <a:rPr lang="ja-JP" altLang="en-US" sz="3600"/>
                        <a:t>            </a:t>
                      </a:r>
                      <a:endParaRPr kumimoji="1" lang="en-US" altLang="ja-JP" sz="3600">
                        <a:latin typeface="+mn-ea"/>
                        <a:ea typeface="+mn-ea"/>
                      </a:endParaRPr>
                    </a:p>
                  </a:txBody>
                  <a:tcPr/>
                </a:tc>
                <a:tc>
                  <a:txBody>
                    <a:bodyPr/>
                    <a:lstStyle/>
                    <a:p>
                      <a:r>
                        <a:rPr kumimoji="1" lang="ja-JP" altLang="en-US" sz="3600"/>
                        <a:t>あり</a:t>
                      </a:r>
                      <a:endParaRPr kumimoji="1" lang="en-US" altLang="ja-JP" sz="3600">
                        <a:latin typeface="+mn-ea"/>
                        <a:ea typeface="+mn-ea"/>
                      </a:endParaRPr>
                    </a:p>
                  </a:txBody>
                  <a:tcPr/>
                </a:tc>
                <a:extLst>
                  <a:ext uri="{0D108BD9-81ED-4DB2-BD59-A6C34878D82A}">
                    <a16:rowId xmlns:a16="http://schemas.microsoft.com/office/drawing/2014/main" val="1499186095"/>
                  </a:ext>
                </a:extLst>
              </a:tr>
              <a:tr h="656861">
                <a:tc>
                  <a:txBody>
                    <a:bodyPr/>
                    <a:lstStyle/>
                    <a:p>
                      <a:r>
                        <a:rPr kumimoji="1" lang="ja-JP" altLang="en-US" sz="3600"/>
                        <a:t>④</a:t>
                      </a:r>
                      <a:endParaRPr kumimoji="1" lang="ja-JP" altLang="en-US" sz="3600">
                        <a:solidFill>
                          <a:schemeClr val="bg1"/>
                        </a:solidFill>
                        <a:latin typeface="+mn-ea"/>
                        <a:ea typeface="+mn-ea"/>
                      </a:endParaRPr>
                    </a:p>
                  </a:txBody>
                  <a:tcPr/>
                </a:tc>
                <a:tc>
                  <a:txBody>
                    <a:bodyPr/>
                    <a:lstStyle/>
                    <a:p>
                      <a:r>
                        <a:rPr kumimoji="1" lang="en-US" altLang="ja-JP" sz="3600"/>
                        <a:t>-31.3</a:t>
                      </a:r>
                      <a:r>
                        <a:rPr lang="ja-JP" altLang="en-US" sz="3600"/>
                        <a:t>     </a:t>
                      </a:r>
                      <a:endParaRPr kumimoji="1" lang="en-US" altLang="ja-JP" sz="3600">
                        <a:latin typeface="+mn-ea"/>
                        <a:ea typeface="+mn-ea"/>
                      </a:endParaRPr>
                    </a:p>
                  </a:txBody>
                  <a:tcPr/>
                </a:tc>
                <a:tc>
                  <a:txBody>
                    <a:bodyPr/>
                    <a:lstStyle/>
                    <a:p>
                      <a:r>
                        <a:rPr kumimoji="1" lang="ja-JP" altLang="en-US" sz="3600"/>
                        <a:t>なし</a:t>
                      </a:r>
                      <a:endParaRPr kumimoji="1" lang="en-US" altLang="ja-JP" sz="3600">
                        <a:latin typeface="+mn-ea"/>
                        <a:ea typeface="+mn-ea"/>
                      </a:endParaRPr>
                    </a:p>
                  </a:txBody>
                  <a:tcPr/>
                </a:tc>
                <a:extLst>
                  <a:ext uri="{0D108BD9-81ED-4DB2-BD59-A6C34878D82A}">
                    <a16:rowId xmlns:a16="http://schemas.microsoft.com/office/drawing/2014/main" val="981844363"/>
                  </a:ext>
                </a:extLst>
              </a:tr>
            </a:tbl>
          </a:graphicData>
        </a:graphic>
      </p:graphicFrame>
      <p:sp>
        <p:nvSpPr>
          <p:cNvPr id="18" name="テキスト ボックス 17">
            <a:extLst>
              <a:ext uri="{FF2B5EF4-FFF2-40B4-BE49-F238E27FC236}">
                <a16:creationId xmlns:a16="http://schemas.microsoft.com/office/drawing/2014/main" id="{46B5DAC5-C709-D94C-BF8D-0AE2CA004F40}"/>
              </a:ext>
            </a:extLst>
          </p:cNvPr>
          <p:cNvSpPr txBox="1"/>
          <p:nvPr/>
        </p:nvSpPr>
        <p:spPr>
          <a:xfrm>
            <a:off x="26282" y="8242046"/>
            <a:ext cx="8876441" cy="523220"/>
          </a:xfrm>
          <a:prstGeom prst="rect">
            <a:avLst/>
          </a:prstGeom>
          <a:noFill/>
        </p:spPr>
        <p:txBody>
          <a:bodyPr wrap="square" rtlCol="0">
            <a:spAutoFit/>
          </a:bodyPr>
          <a:lstStyle/>
          <a:p>
            <a:pPr algn="l"/>
            <a:r>
              <a:rPr lang="ja-JP" altLang="en-US" sz="2800">
                <a:solidFill>
                  <a:schemeClr val="tx1"/>
                </a:solidFill>
                <a:latin typeface="Meiryo UI"/>
                <a:ea typeface="Meiryo UI"/>
                <a:cs typeface="Meiryo UI" pitchFamily="50" charset="-128"/>
              </a:rPr>
              <a:t>　表</a:t>
            </a:r>
            <a:r>
              <a:rPr lang="en-US" altLang="ja-JP" sz="2800">
                <a:solidFill>
                  <a:schemeClr val="tx1"/>
                </a:solidFill>
                <a:latin typeface="Meiryo UI"/>
                <a:ea typeface="Meiryo UI"/>
                <a:cs typeface="Meiryo UI" pitchFamily="50" charset="-128"/>
              </a:rPr>
              <a:t>2</a:t>
            </a:r>
            <a:r>
              <a:rPr lang="ja-JP" altLang="en-US" sz="2800">
                <a:solidFill>
                  <a:schemeClr val="tx1"/>
                </a:solidFill>
                <a:latin typeface="Meiryo UI"/>
                <a:ea typeface="Meiryo UI"/>
                <a:cs typeface="Meiryo UI" pitchFamily="50" charset="-128"/>
              </a:rPr>
              <a:t>    ガラスがあるときと、ないときの電波強度の変化</a:t>
            </a:r>
            <a:endParaRPr lang="ja-JP" altLang="en-US" sz="2800"/>
          </a:p>
        </p:txBody>
      </p:sp>
      <p:sp>
        <p:nvSpPr>
          <p:cNvPr id="23" name="TextBox 5">
            <a:extLst>
              <a:ext uri="{FF2B5EF4-FFF2-40B4-BE49-F238E27FC236}">
                <a16:creationId xmlns:a16="http://schemas.microsoft.com/office/drawing/2014/main" id="{9994B813-A046-5446-BEE5-A3E1994E0E59}"/>
              </a:ext>
            </a:extLst>
          </p:cNvPr>
          <p:cNvSpPr txBox="1"/>
          <p:nvPr/>
        </p:nvSpPr>
        <p:spPr>
          <a:xfrm>
            <a:off x="14632850" y="155574"/>
            <a:ext cx="14670419" cy="830997"/>
          </a:xfrm>
          <a:prstGeom prst="rect">
            <a:avLst/>
          </a:prstGeom>
          <a:noFill/>
        </p:spPr>
        <p:style>
          <a:lnRef idx="0">
            <a:scrgbClr r="0" g="0" b="0"/>
          </a:lnRef>
          <a:fillRef idx="0">
            <a:scrgbClr r="0" g="0" b="0"/>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ja-JP" altLang="en-US" sz="4800" b="1">
                <a:solidFill>
                  <a:schemeClr val="accent4">
                    <a:lumMod val="75000"/>
                  </a:schemeClr>
                </a:solidFill>
                <a:latin typeface="Meiryo UI"/>
                <a:ea typeface="Meiryo UI"/>
              </a:rPr>
              <a:t>実験</a:t>
            </a:r>
            <a:r>
              <a:rPr lang="en-US" altLang="ja-JP" sz="4800" b="1">
                <a:solidFill>
                  <a:schemeClr val="accent4">
                    <a:lumMod val="75000"/>
                  </a:schemeClr>
                </a:solidFill>
                <a:latin typeface="Meiryo UI"/>
                <a:ea typeface="Meiryo UI"/>
              </a:rPr>
              <a:t>4</a:t>
            </a:r>
            <a:r>
              <a:rPr lang="ja-JP" altLang="en-US" sz="4800" b="1">
                <a:solidFill>
                  <a:schemeClr val="accent4">
                    <a:lumMod val="75000"/>
                  </a:schemeClr>
                </a:solidFill>
                <a:latin typeface="Meiryo UI"/>
                <a:ea typeface="Meiryo UI"/>
              </a:rPr>
              <a:t>（台数ごとの</a:t>
            </a:r>
            <a:r>
              <a:rPr lang="en-US" altLang="ja-JP" sz="4800" b="1">
                <a:solidFill>
                  <a:schemeClr val="accent4">
                    <a:lumMod val="75000"/>
                  </a:schemeClr>
                </a:solidFill>
                <a:latin typeface="Meiryo UI"/>
                <a:ea typeface="Meiryo UI"/>
              </a:rPr>
              <a:t>Wi-Fi</a:t>
            </a:r>
            <a:r>
              <a:rPr lang="ja-JP" altLang="en-US" sz="4800" b="1">
                <a:solidFill>
                  <a:schemeClr val="accent4">
                    <a:lumMod val="75000"/>
                  </a:schemeClr>
                </a:solidFill>
                <a:latin typeface="Meiryo UI"/>
                <a:ea typeface="Meiryo UI"/>
              </a:rPr>
              <a:t>環境の変化）</a:t>
            </a:r>
            <a:endParaRPr lang="ja-JP" altLang="en-US" sz="2800" b="1">
              <a:solidFill>
                <a:schemeClr val="accent4">
                  <a:lumMod val="75000"/>
                </a:schemeClr>
              </a:solidFill>
              <a:latin typeface="Meiryo UI" panose="020B0604030504040204" pitchFamily="34" charset="-128"/>
              <a:ea typeface="Meiryo UI" panose="020B0604030504040204" pitchFamily="34" charset="-128"/>
              <a:cs typeface="Calibri"/>
            </a:endParaRPr>
          </a:p>
        </p:txBody>
      </p:sp>
      <p:sp>
        <p:nvSpPr>
          <p:cNvPr id="3" name="テキスト ボックス 2">
            <a:extLst>
              <a:ext uri="{FF2B5EF4-FFF2-40B4-BE49-F238E27FC236}">
                <a16:creationId xmlns:a16="http://schemas.microsoft.com/office/drawing/2014/main" id="{2FC30AAA-2E6D-3444-A6C9-5DBEB27D2626}"/>
              </a:ext>
            </a:extLst>
          </p:cNvPr>
          <p:cNvSpPr txBox="1"/>
          <p:nvPr/>
        </p:nvSpPr>
        <p:spPr>
          <a:xfrm>
            <a:off x="185047" y="13588017"/>
            <a:ext cx="11203851" cy="830997"/>
          </a:xfrm>
          <a:prstGeom prst="rect">
            <a:avLst/>
          </a:prstGeom>
          <a:noFill/>
        </p:spPr>
        <p:txBody>
          <a:bodyPr wrap="square" lIns="91440" tIns="45720" rIns="91440" bIns="45720" rtlCol="0" anchor="t">
            <a:spAutoFit/>
          </a:bodyPr>
          <a:lstStyle/>
          <a:p>
            <a:pPr algn="l"/>
            <a:r>
              <a:rPr lang="ja-JP" altLang="en-US" sz="4800" b="1">
                <a:solidFill>
                  <a:schemeClr val="accent4">
                    <a:lumMod val="75000"/>
                  </a:schemeClr>
                </a:solidFill>
                <a:latin typeface="Meiryo UI"/>
                <a:ea typeface="Meiryo UI"/>
              </a:rPr>
              <a:t>実験</a:t>
            </a:r>
            <a:r>
              <a:rPr lang="en-US" altLang="ja-JP" sz="4800" b="1">
                <a:solidFill>
                  <a:schemeClr val="accent4">
                    <a:lumMod val="75000"/>
                  </a:schemeClr>
                </a:solidFill>
                <a:latin typeface="Meiryo UI"/>
                <a:ea typeface="Meiryo UI"/>
              </a:rPr>
              <a:t>3</a:t>
            </a:r>
            <a:r>
              <a:rPr lang="ja-JP" altLang="en-US" sz="4800" b="1">
                <a:solidFill>
                  <a:schemeClr val="accent4">
                    <a:lumMod val="75000"/>
                  </a:schemeClr>
                </a:solidFill>
                <a:latin typeface="Meiryo UI"/>
                <a:ea typeface="Meiryo UI"/>
              </a:rPr>
              <a:t>（座席による</a:t>
            </a:r>
            <a:r>
              <a:rPr lang="en-US" altLang="ja-JP" sz="4800" b="1">
                <a:solidFill>
                  <a:schemeClr val="accent4">
                    <a:lumMod val="75000"/>
                  </a:schemeClr>
                </a:solidFill>
                <a:latin typeface="Meiryo UI"/>
                <a:ea typeface="Meiryo UI"/>
              </a:rPr>
              <a:t>Wi-Fi</a:t>
            </a:r>
            <a:r>
              <a:rPr lang="ja-JP" altLang="en-US" sz="4800" b="1">
                <a:solidFill>
                  <a:schemeClr val="accent4">
                    <a:lumMod val="75000"/>
                  </a:schemeClr>
                </a:solidFill>
                <a:latin typeface="Meiryo UI"/>
                <a:ea typeface="Meiryo UI"/>
              </a:rPr>
              <a:t>環境の変化)</a:t>
            </a:r>
          </a:p>
        </p:txBody>
      </p:sp>
      <p:sp>
        <p:nvSpPr>
          <p:cNvPr id="15" name="テキスト ボックス 14"/>
          <p:cNvSpPr txBox="1"/>
          <p:nvPr/>
        </p:nvSpPr>
        <p:spPr>
          <a:xfrm>
            <a:off x="14868985" y="39850338"/>
            <a:ext cx="10981438" cy="1569660"/>
          </a:xfrm>
          <a:prstGeom prst="rect">
            <a:avLst/>
          </a:prstGeom>
          <a:noFill/>
        </p:spPr>
        <p:txBody>
          <a:bodyPr wrap="square" lIns="91440" tIns="45720" rIns="91440" bIns="45720" rtlCol="0" anchor="t">
            <a:spAutoFit/>
          </a:bodyPr>
          <a:lstStyle/>
          <a:p>
            <a:r>
              <a:rPr lang="ja-JP" altLang="en-US" sz="4800" b="1">
                <a:solidFill>
                  <a:schemeClr val="accent4">
                    <a:lumMod val="75000"/>
                  </a:schemeClr>
                </a:solidFill>
                <a:latin typeface="Meiryo UI"/>
                <a:ea typeface="Meiryo UI"/>
                <a:cs typeface="Meiryo UI" pitchFamily="50" charset="-128"/>
              </a:rPr>
              <a:t>参考文献</a:t>
            </a:r>
          </a:p>
          <a:p>
            <a:r>
              <a:rPr lang="ja-JP" altLang="en-US" sz="4800" b="1">
                <a:latin typeface="Meiryo UI"/>
                <a:ea typeface="Meiryo UI"/>
                <a:cs typeface="Meiryo UI" pitchFamily="50" charset="-128"/>
              </a:rPr>
              <a:t>　</a:t>
            </a:r>
          </a:p>
        </p:txBody>
      </p:sp>
      <p:sp>
        <p:nvSpPr>
          <p:cNvPr id="47" name="減算記号 46">
            <a:extLst>
              <a:ext uri="{FF2B5EF4-FFF2-40B4-BE49-F238E27FC236}">
                <a16:creationId xmlns:a16="http://schemas.microsoft.com/office/drawing/2014/main" id="{2D34F959-77E4-8E41-A6AA-E2CA89F3334A}"/>
              </a:ext>
            </a:extLst>
          </p:cNvPr>
          <p:cNvSpPr/>
          <p:nvPr/>
        </p:nvSpPr>
        <p:spPr>
          <a:xfrm rot="1114510">
            <a:off x="-97873" y="17455651"/>
            <a:ext cx="2989808" cy="3192669"/>
          </a:xfrm>
          <a:prstGeom prst="mathMinus">
            <a:avLst>
              <a:gd name="adj1"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減算記号 47">
            <a:extLst>
              <a:ext uri="{FF2B5EF4-FFF2-40B4-BE49-F238E27FC236}">
                <a16:creationId xmlns:a16="http://schemas.microsoft.com/office/drawing/2014/main" id="{1719DBE8-4B92-4E45-B5AC-A2E503C0C82B}"/>
              </a:ext>
            </a:extLst>
          </p:cNvPr>
          <p:cNvSpPr/>
          <p:nvPr/>
        </p:nvSpPr>
        <p:spPr>
          <a:xfrm rot="1003995">
            <a:off x="-66999" y="26046480"/>
            <a:ext cx="2817038" cy="3192669"/>
          </a:xfrm>
          <a:prstGeom prst="mathMinus">
            <a:avLst>
              <a:gd name="adj1" fmla="val 6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減算記号 48">
            <a:extLst>
              <a:ext uri="{FF2B5EF4-FFF2-40B4-BE49-F238E27FC236}">
                <a16:creationId xmlns:a16="http://schemas.microsoft.com/office/drawing/2014/main" id="{A19F32C7-7DB7-724E-9C6E-047CA1A60797}"/>
              </a:ext>
            </a:extLst>
          </p:cNvPr>
          <p:cNvSpPr/>
          <p:nvPr/>
        </p:nvSpPr>
        <p:spPr>
          <a:xfrm rot="1164988">
            <a:off x="-229809" y="34603428"/>
            <a:ext cx="3248448" cy="3192669"/>
          </a:xfrm>
          <a:prstGeom prst="mathMinus">
            <a:avLst>
              <a:gd name="adj1" fmla="val 18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減算記号 49">
            <a:extLst>
              <a:ext uri="{FF2B5EF4-FFF2-40B4-BE49-F238E27FC236}">
                <a16:creationId xmlns:a16="http://schemas.microsoft.com/office/drawing/2014/main" id="{456E582E-6CD0-AD43-A7CE-EEEA47EE3701}"/>
              </a:ext>
            </a:extLst>
          </p:cNvPr>
          <p:cNvSpPr/>
          <p:nvPr/>
        </p:nvSpPr>
        <p:spPr>
          <a:xfrm rot="1055622">
            <a:off x="-27666" y="30343444"/>
            <a:ext cx="2845670" cy="3192669"/>
          </a:xfrm>
          <a:prstGeom prst="mathMinus">
            <a:avLst>
              <a:gd name="adj1" fmla="val 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処理 57">
            <a:extLst>
              <a:ext uri="{FF2B5EF4-FFF2-40B4-BE49-F238E27FC236}">
                <a16:creationId xmlns:a16="http://schemas.microsoft.com/office/drawing/2014/main" id="{9301AD00-2CAF-6D4C-945E-44AEC87F82DC}"/>
              </a:ext>
            </a:extLst>
          </p:cNvPr>
          <p:cNvSpPr/>
          <p:nvPr/>
        </p:nvSpPr>
        <p:spPr>
          <a:xfrm rot="16200000" flipH="1">
            <a:off x="8457116" y="3985214"/>
            <a:ext cx="1437661" cy="944345"/>
          </a:xfrm>
          <a:prstGeom prst="flowChart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51">
            <a:extLst>
              <a:ext uri="{FF2B5EF4-FFF2-40B4-BE49-F238E27FC236}">
                <a16:creationId xmlns:a16="http://schemas.microsoft.com/office/drawing/2014/main" id="{0F7512B9-3BA3-AA4C-B741-7DEAD79C438D}"/>
              </a:ext>
            </a:extLst>
          </p:cNvPr>
          <p:cNvSpPr txBox="1"/>
          <p:nvPr/>
        </p:nvSpPr>
        <p:spPr>
          <a:xfrm>
            <a:off x="8716125" y="3619109"/>
            <a:ext cx="615553" cy="2729987"/>
          </a:xfrm>
          <a:prstGeom prst="rect">
            <a:avLst/>
          </a:prstGeom>
          <a:noFill/>
        </p:spPr>
        <p:txBody>
          <a:bodyPr vert="eaVert" wrap="square" rtlCol="0">
            <a:spAutoFit/>
          </a:bodyPr>
          <a:lstStyle/>
          <a:p>
            <a:pPr algn="l"/>
            <a:r>
              <a:rPr lang="ja-JP" altLang="en-US" sz="2800" b="1">
                <a:solidFill>
                  <a:schemeClr val="bg1"/>
                </a:solidFill>
                <a:latin typeface="Meiryo UI" panose="020B0604030504040204" pitchFamily="34" charset="-128"/>
                <a:ea typeface="Meiryo UI" panose="020B0604030504040204" pitchFamily="34" charset="-128"/>
              </a:rPr>
              <a:t>ルーター</a:t>
            </a:r>
          </a:p>
        </p:txBody>
      </p:sp>
      <p:sp>
        <p:nvSpPr>
          <p:cNvPr id="25" name="吹き出し: 角を丸めた四角形 24">
            <a:extLst>
              <a:ext uri="{FF2B5EF4-FFF2-40B4-BE49-F238E27FC236}">
                <a16:creationId xmlns:a16="http://schemas.microsoft.com/office/drawing/2014/main" id="{A48DDA92-E832-2C49-BAAA-58CF3BF3E56B}"/>
              </a:ext>
            </a:extLst>
          </p:cNvPr>
          <p:cNvSpPr/>
          <p:nvPr/>
        </p:nvSpPr>
        <p:spPr>
          <a:xfrm>
            <a:off x="7998474" y="9683365"/>
            <a:ext cx="6112648" cy="2689776"/>
          </a:xfrm>
          <a:prstGeom prst="wedgeRoundRectCallout">
            <a:avLst>
              <a:gd name="adj1" fmla="val -69353"/>
              <a:gd name="adj2" fmla="val -301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29" name="テキスト ボックス 28">
            <a:extLst>
              <a:ext uri="{FF2B5EF4-FFF2-40B4-BE49-F238E27FC236}">
                <a16:creationId xmlns:a16="http://schemas.microsoft.com/office/drawing/2014/main" id="{CA9FCFA0-D158-FA42-B299-5C46AAE67485}"/>
              </a:ext>
            </a:extLst>
          </p:cNvPr>
          <p:cNvSpPr txBox="1"/>
          <p:nvPr/>
        </p:nvSpPr>
        <p:spPr>
          <a:xfrm>
            <a:off x="7991791" y="10007256"/>
            <a:ext cx="6164169" cy="2308324"/>
          </a:xfrm>
          <a:prstGeom prst="rect">
            <a:avLst/>
          </a:prstGeom>
          <a:noFill/>
        </p:spPr>
        <p:txBody>
          <a:bodyPr wrap="square" rtlCol="0">
            <a:spAutoFit/>
          </a:bodyPr>
          <a:lstStyle/>
          <a:p>
            <a:pPr algn="l"/>
            <a:r>
              <a:rPr lang="ja-JP" altLang="en-US" sz="3600">
                <a:latin typeface="Meiryo UI" panose="020B0604030504040204" pitchFamily="34" charset="-128"/>
                <a:ea typeface="Meiryo UI" panose="020B0604030504040204" pitchFamily="34" charset="-128"/>
              </a:rPr>
              <a:t>②と④</a:t>
            </a:r>
            <a:r>
              <a:rPr lang="en-US" altLang="ja-JP" sz="3600">
                <a:latin typeface="Meiryo UI" panose="020B0604030504040204" pitchFamily="34" charset="-128"/>
                <a:ea typeface="Meiryo UI" panose="020B0604030504040204" pitchFamily="34" charset="-128"/>
              </a:rPr>
              <a:t>(</a:t>
            </a:r>
            <a:r>
              <a:rPr lang="ja-JP" altLang="en-US" sz="3600">
                <a:latin typeface="Meiryo UI" panose="020B0604030504040204" pitchFamily="34" charset="-128"/>
                <a:ea typeface="Meiryo UI" panose="020B0604030504040204" pitchFamily="34" charset="-128"/>
              </a:rPr>
              <a:t>ガラスなし</a:t>
            </a:r>
            <a:r>
              <a:rPr lang="en-US" altLang="ja-JP" sz="3600">
                <a:latin typeface="Meiryo UI" panose="020B0604030504040204" pitchFamily="34" charset="-128"/>
                <a:ea typeface="Meiryo UI" panose="020B0604030504040204" pitchFamily="34" charset="-128"/>
              </a:rPr>
              <a:t>)</a:t>
            </a:r>
            <a:r>
              <a:rPr lang="ja-JP" altLang="en-US" sz="3600">
                <a:latin typeface="Meiryo UI" panose="020B0604030504040204" pitchFamily="34" charset="-128"/>
                <a:ea typeface="Meiryo UI" panose="020B0604030504040204" pitchFamily="34" charset="-128"/>
              </a:rPr>
              <a:t>のときより①と③</a:t>
            </a:r>
            <a:r>
              <a:rPr lang="en-US" altLang="ja-JP" sz="3600">
                <a:latin typeface="Meiryo UI" panose="020B0604030504040204" pitchFamily="34" charset="-128"/>
                <a:ea typeface="Meiryo UI" panose="020B0604030504040204" pitchFamily="34" charset="-128"/>
              </a:rPr>
              <a:t>(</a:t>
            </a:r>
            <a:r>
              <a:rPr lang="ja-JP" altLang="en-US" sz="3600">
                <a:latin typeface="Meiryo UI" panose="020B0604030504040204" pitchFamily="34" charset="-128"/>
                <a:ea typeface="Meiryo UI" panose="020B0604030504040204" pitchFamily="34" charset="-128"/>
              </a:rPr>
              <a:t>ガラスあり</a:t>
            </a:r>
            <a:r>
              <a:rPr lang="en-US" altLang="ja-JP" sz="3600">
                <a:latin typeface="Meiryo UI" panose="020B0604030504040204" pitchFamily="34" charset="-128"/>
                <a:ea typeface="Meiryo UI" panose="020B0604030504040204" pitchFamily="34" charset="-128"/>
              </a:rPr>
              <a:t>)</a:t>
            </a:r>
            <a:r>
              <a:rPr lang="ja-JP" altLang="en-US" sz="3600">
                <a:latin typeface="Meiryo UI" panose="020B0604030504040204" pitchFamily="34" charset="-128"/>
                <a:ea typeface="Meiryo UI" panose="020B0604030504040204" pitchFamily="34" charset="-128"/>
              </a:rPr>
              <a:t>のときのほうが電波強度が強い。→</a:t>
            </a:r>
            <a:r>
              <a:rPr lang="ja-JP" altLang="en-US" sz="3600">
                <a:solidFill>
                  <a:srgbClr val="FF3300"/>
                </a:solidFill>
                <a:latin typeface="Meiryo UI" panose="020B0604030504040204" pitchFamily="34" charset="-128"/>
                <a:ea typeface="Meiryo UI" panose="020B0604030504040204" pitchFamily="34" charset="-128"/>
              </a:rPr>
              <a:t>ガラスが電磁波を反射している</a:t>
            </a:r>
          </a:p>
        </p:txBody>
      </p:sp>
      <p:sp>
        <p:nvSpPr>
          <p:cNvPr id="53" name="吹き出し: 角を丸めた四角形 52">
            <a:extLst>
              <a:ext uri="{FF2B5EF4-FFF2-40B4-BE49-F238E27FC236}">
                <a16:creationId xmlns:a16="http://schemas.microsoft.com/office/drawing/2014/main" id="{0ED87000-F255-C548-8250-7047E4997ED3}"/>
              </a:ext>
            </a:extLst>
          </p:cNvPr>
          <p:cNvSpPr/>
          <p:nvPr/>
        </p:nvSpPr>
        <p:spPr>
          <a:xfrm flipV="1">
            <a:off x="15477228" y="13504174"/>
            <a:ext cx="10776143" cy="960218"/>
          </a:xfrm>
          <a:prstGeom prst="wedgeRoundRectCallout">
            <a:avLst>
              <a:gd name="adj1" fmla="val -943"/>
              <a:gd name="adj2" fmla="val 14072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a:p>
        </p:txBody>
      </p:sp>
      <p:sp>
        <p:nvSpPr>
          <p:cNvPr id="54" name="テキスト ボックス 53">
            <a:extLst>
              <a:ext uri="{FF2B5EF4-FFF2-40B4-BE49-F238E27FC236}">
                <a16:creationId xmlns:a16="http://schemas.microsoft.com/office/drawing/2014/main" id="{DCBD9731-9017-8044-9927-94B131F25360}"/>
              </a:ext>
            </a:extLst>
          </p:cNvPr>
          <p:cNvSpPr txBox="1"/>
          <p:nvPr/>
        </p:nvSpPr>
        <p:spPr>
          <a:xfrm>
            <a:off x="15773893" y="13666694"/>
            <a:ext cx="10483621" cy="646331"/>
          </a:xfrm>
          <a:prstGeom prst="rect">
            <a:avLst/>
          </a:prstGeom>
          <a:noFill/>
        </p:spPr>
        <p:txBody>
          <a:bodyPr wrap="square" rtlCol="0">
            <a:spAutoFit/>
          </a:bodyPr>
          <a:lstStyle/>
          <a:p>
            <a:pPr algn="l"/>
            <a:r>
              <a:rPr lang="en-US" altLang="ja-JP" sz="3600">
                <a:latin typeface="Meiryo UI" panose="020B0604030504040204" pitchFamily="34" charset="-128"/>
                <a:ea typeface="Meiryo UI" panose="020B0604030504040204" pitchFamily="34" charset="-128"/>
              </a:rPr>
              <a:t>10</a:t>
            </a:r>
            <a:r>
              <a:rPr lang="ja-JP" altLang="en-US" sz="3600">
                <a:latin typeface="Meiryo UI" panose="020B0604030504040204" pitchFamily="34" charset="-128"/>
                <a:ea typeface="Meiryo UI" panose="020B0604030504040204" pitchFamily="34" charset="-128"/>
              </a:rPr>
              <a:t>台接続したときに、通信速度の値が大幅に下がった。</a:t>
            </a:r>
          </a:p>
        </p:txBody>
      </p:sp>
      <p:sp>
        <p:nvSpPr>
          <p:cNvPr id="55" name="Speech Bubble: Rectangle with Corners Rounded 54">
            <a:extLst>
              <a:ext uri="{FF2B5EF4-FFF2-40B4-BE49-F238E27FC236}">
                <a16:creationId xmlns:a16="http://schemas.microsoft.com/office/drawing/2014/main" id="{96CB693D-33FD-2B81-E9B3-51811908C852}"/>
              </a:ext>
            </a:extLst>
          </p:cNvPr>
          <p:cNvSpPr/>
          <p:nvPr/>
        </p:nvSpPr>
        <p:spPr>
          <a:xfrm rot="10800000">
            <a:off x="16171707" y="21191928"/>
            <a:ext cx="10246436" cy="1083092"/>
          </a:xfrm>
          <a:prstGeom prst="wedgeRoundRectCallout">
            <a:avLst>
              <a:gd name="adj1" fmla="val 5086"/>
              <a:gd name="adj2" fmla="val 1357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213F873-FCDD-6A8A-AD50-85F8F97A352A}"/>
              </a:ext>
            </a:extLst>
          </p:cNvPr>
          <p:cNvSpPr txBox="1"/>
          <p:nvPr/>
        </p:nvSpPr>
        <p:spPr>
          <a:xfrm>
            <a:off x="16332468" y="21493949"/>
            <a:ext cx="109972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latin typeface="Meiryo UI"/>
                <a:ea typeface="Meiryo UI"/>
                <a:cs typeface="Calibri"/>
              </a:rPr>
              <a:t>電波強度は接続台数が増えてもあまり変化しなかった。</a:t>
            </a:r>
            <a:endParaRPr lang="en-US" sz="3600">
              <a:latin typeface="Meiryo UI"/>
              <a:ea typeface="Meiryo UI"/>
              <a:cs typeface="Calibri"/>
            </a:endParaRPr>
          </a:p>
        </p:txBody>
      </p:sp>
      <p:sp>
        <p:nvSpPr>
          <p:cNvPr id="32" name="四角形 32">
            <a:extLst>
              <a:ext uri="{FF2B5EF4-FFF2-40B4-BE49-F238E27FC236}">
                <a16:creationId xmlns:a16="http://schemas.microsoft.com/office/drawing/2014/main" id="{CDBB499D-7989-AD50-56F7-C738F1331D29}"/>
              </a:ext>
            </a:extLst>
          </p:cNvPr>
          <p:cNvSpPr/>
          <p:nvPr/>
        </p:nvSpPr>
        <p:spPr>
          <a:xfrm rot="10800000" flipH="1" flipV="1">
            <a:off x="204137" y="897255"/>
            <a:ext cx="1230628" cy="528462"/>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目的</a:t>
            </a:r>
          </a:p>
        </p:txBody>
      </p:sp>
      <p:sp>
        <p:nvSpPr>
          <p:cNvPr id="46" name="四角形 26">
            <a:extLst>
              <a:ext uri="{FF2B5EF4-FFF2-40B4-BE49-F238E27FC236}">
                <a16:creationId xmlns:a16="http://schemas.microsoft.com/office/drawing/2014/main" id="{53866B34-C4A9-ECE8-D7B4-A38C1FDB42E2}"/>
              </a:ext>
            </a:extLst>
          </p:cNvPr>
          <p:cNvSpPr/>
          <p:nvPr/>
        </p:nvSpPr>
        <p:spPr>
          <a:xfrm rot="10800000" flipH="1" flipV="1">
            <a:off x="197984" y="2091581"/>
            <a:ext cx="1281433" cy="618962"/>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方法</a:t>
            </a:r>
          </a:p>
        </p:txBody>
      </p:sp>
      <p:sp>
        <p:nvSpPr>
          <p:cNvPr id="51" name="四角形 48">
            <a:extLst>
              <a:ext uri="{FF2B5EF4-FFF2-40B4-BE49-F238E27FC236}">
                <a16:creationId xmlns:a16="http://schemas.microsoft.com/office/drawing/2014/main" id="{28076766-33F8-5E77-80D4-DA03D940595F}"/>
              </a:ext>
            </a:extLst>
          </p:cNvPr>
          <p:cNvSpPr/>
          <p:nvPr/>
        </p:nvSpPr>
        <p:spPr>
          <a:xfrm rot="10800000" flipH="1" flipV="1">
            <a:off x="212357" y="7552952"/>
            <a:ext cx="3343274" cy="65344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結果</a:t>
            </a:r>
          </a:p>
        </p:txBody>
      </p:sp>
      <p:sp>
        <p:nvSpPr>
          <p:cNvPr id="57" name="四角形 48">
            <a:extLst>
              <a:ext uri="{FF2B5EF4-FFF2-40B4-BE49-F238E27FC236}">
                <a16:creationId xmlns:a16="http://schemas.microsoft.com/office/drawing/2014/main" id="{F497F41F-06AF-3A03-9FA0-6AA268A4DA05}"/>
              </a:ext>
            </a:extLst>
          </p:cNvPr>
          <p:cNvSpPr/>
          <p:nvPr/>
        </p:nvSpPr>
        <p:spPr>
          <a:xfrm rot="10800000" flipH="1" flipV="1">
            <a:off x="242793" y="17979714"/>
            <a:ext cx="3343274" cy="59603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結果</a:t>
            </a:r>
          </a:p>
        </p:txBody>
      </p:sp>
      <p:sp>
        <p:nvSpPr>
          <p:cNvPr id="95" name="四角形 26">
            <a:extLst>
              <a:ext uri="{FF2B5EF4-FFF2-40B4-BE49-F238E27FC236}">
                <a16:creationId xmlns:a16="http://schemas.microsoft.com/office/drawing/2014/main" id="{2C3D9C9B-9FA7-DCCD-A76E-C67747E70CBD}"/>
              </a:ext>
            </a:extLst>
          </p:cNvPr>
          <p:cNvSpPr/>
          <p:nvPr/>
        </p:nvSpPr>
        <p:spPr>
          <a:xfrm rot="10800000" flipV="1">
            <a:off x="197984" y="14541664"/>
            <a:ext cx="1237533" cy="59775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方法</a:t>
            </a:r>
          </a:p>
        </p:txBody>
      </p:sp>
      <p:sp>
        <p:nvSpPr>
          <p:cNvPr id="97" name="四角形 48">
            <a:extLst>
              <a:ext uri="{FF2B5EF4-FFF2-40B4-BE49-F238E27FC236}">
                <a16:creationId xmlns:a16="http://schemas.microsoft.com/office/drawing/2014/main" id="{4954FCAE-8961-5EB7-3CEE-CE8064C69A73}"/>
              </a:ext>
            </a:extLst>
          </p:cNvPr>
          <p:cNvSpPr/>
          <p:nvPr/>
        </p:nvSpPr>
        <p:spPr>
          <a:xfrm>
            <a:off x="179498" y="15950634"/>
            <a:ext cx="1202854" cy="733314"/>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3600">
                <a:solidFill>
                  <a:schemeClr val="tx1"/>
                </a:solidFill>
                <a:ea typeface="ＭＳ Ｐゴシック"/>
                <a:cs typeface="Calibri"/>
              </a:rPr>
              <a:t>教室</a:t>
            </a:r>
          </a:p>
        </p:txBody>
      </p:sp>
      <p:sp>
        <p:nvSpPr>
          <p:cNvPr id="61" name="四角形 51">
            <a:extLst>
              <a:ext uri="{FF2B5EF4-FFF2-40B4-BE49-F238E27FC236}">
                <a16:creationId xmlns:a16="http://schemas.microsoft.com/office/drawing/2014/main" id="{D48F9BE7-324B-EAAA-7643-0A16F96271AD}"/>
              </a:ext>
            </a:extLst>
          </p:cNvPr>
          <p:cNvSpPr/>
          <p:nvPr/>
        </p:nvSpPr>
        <p:spPr>
          <a:xfrm rot="10800000" flipH="1" flipV="1">
            <a:off x="162746" y="40250815"/>
            <a:ext cx="3343274" cy="49843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考察</a:t>
            </a:r>
          </a:p>
        </p:txBody>
      </p:sp>
      <p:sp>
        <p:nvSpPr>
          <p:cNvPr id="99" name="四角形 26">
            <a:extLst>
              <a:ext uri="{FF2B5EF4-FFF2-40B4-BE49-F238E27FC236}">
                <a16:creationId xmlns:a16="http://schemas.microsoft.com/office/drawing/2014/main" id="{F74D8A66-FB79-69A7-B0C7-C8DB90412D70}"/>
              </a:ext>
            </a:extLst>
          </p:cNvPr>
          <p:cNvSpPr/>
          <p:nvPr/>
        </p:nvSpPr>
        <p:spPr>
          <a:xfrm rot="10800000" flipH="1" flipV="1">
            <a:off x="14677404" y="1987198"/>
            <a:ext cx="1586266" cy="542744"/>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方法</a:t>
            </a:r>
          </a:p>
        </p:txBody>
      </p:sp>
      <p:sp>
        <p:nvSpPr>
          <p:cNvPr id="100" name="四角形 32">
            <a:extLst>
              <a:ext uri="{FF2B5EF4-FFF2-40B4-BE49-F238E27FC236}">
                <a16:creationId xmlns:a16="http://schemas.microsoft.com/office/drawing/2014/main" id="{6D63FCB9-FE89-032D-601F-F032189A751C}"/>
              </a:ext>
            </a:extLst>
          </p:cNvPr>
          <p:cNvSpPr/>
          <p:nvPr/>
        </p:nvSpPr>
        <p:spPr>
          <a:xfrm rot="10800000" flipH="1" flipV="1">
            <a:off x="14651327" y="897255"/>
            <a:ext cx="1612343" cy="52253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目的</a:t>
            </a:r>
          </a:p>
        </p:txBody>
      </p:sp>
      <p:sp>
        <p:nvSpPr>
          <p:cNvPr id="101" name="四角形 48">
            <a:extLst>
              <a:ext uri="{FF2B5EF4-FFF2-40B4-BE49-F238E27FC236}">
                <a16:creationId xmlns:a16="http://schemas.microsoft.com/office/drawing/2014/main" id="{D22E3502-EA51-3FE9-987F-9F92C7109AB8}"/>
              </a:ext>
            </a:extLst>
          </p:cNvPr>
          <p:cNvSpPr/>
          <p:nvPr/>
        </p:nvSpPr>
        <p:spPr>
          <a:xfrm rot="10800000" flipH="1" flipV="1">
            <a:off x="14691757" y="3082571"/>
            <a:ext cx="1571912" cy="5396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3600">
                <a:solidFill>
                  <a:schemeClr val="tx1"/>
                </a:solidFill>
                <a:ea typeface="ＭＳ Ｐゴシック"/>
                <a:cs typeface="Calibri"/>
              </a:rPr>
              <a:t>教室</a:t>
            </a:r>
          </a:p>
        </p:txBody>
      </p:sp>
      <p:sp>
        <p:nvSpPr>
          <p:cNvPr id="102" name="四角形 48">
            <a:extLst>
              <a:ext uri="{FF2B5EF4-FFF2-40B4-BE49-F238E27FC236}">
                <a16:creationId xmlns:a16="http://schemas.microsoft.com/office/drawing/2014/main" id="{4FE21E5F-FCA5-D5D1-E74D-F646CD5F52D7}"/>
              </a:ext>
            </a:extLst>
          </p:cNvPr>
          <p:cNvSpPr/>
          <p:nvPr/>
        </p:nvSpPr>
        <p:spPr>
          <a:xfrm rot="10800000" flipV="1">
            <a:off x="14690787" y="4170955"/>
            <a:ext cx="1572882" cy="5759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3600">
                <a:solidFill>
                  <a:schemeClr val="tx1"/>
                </a:solidFill>
                <a:ea typeface="ＭＳ Ｐゴシック"/>
                <a:cs typeface="Calibri"/>
              </a:rPr>
              <a:t>座席</a:t>
            </a:r>
          </a:p>
        </p:txBody>
      </p:sp>
      <p:sp>
        <p:nvSpPr>
          <p:cNvPr id="103" name="四角形 51">
            <a:extLst>
              <a:ext uri="{FF2B5EF4-FFF2-40B4-BE49-F238E27FC236}">
                <a16:creationId xmlns:a16="http://schemas.microsoft.com/office/drawing/2014/main" id="{23B1CCC5-C935-0E1B-B688-A5FBE3AC5922}"/>
              </a:ext>
            </a:extLst>
          </p:cNvPr>
          <p:cNvSpPr/>
          <p:nvPr/>
        </p:nvSpPr>
        <p:spPr>
          <a:xfrm rot="10800000" flipH="1" flipV="1">
            <a:off x="14592033" y="27576732"/>
            <a:ext cx="3343274" cy="49843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考察</a:t>
            </a:r>
          </a:p>
        </p:txBody>
      </p:sp>
      <p:sp>
        <p:nvSpPr>
          <p:cNvPr id="104" name="四角形 48">
            <a:extLst>
              <a:ext uri="{FF2B5EF4-FFF2-40B4-BE49-F238E27FC236}">
                <a16:creationId xmlns:a16="http://schemas.microsoft.com/office/drawing/2014/main" id="{59B84193-2FCE-2D8D-B50F-2213F6DEEA86}"/>
              </a:ext>
            </a:extLst>
          </p:cNvPr>
          <p:cNvSpPr/>
          <p:nvPr/>
        </p:nvSpPr>
        <p:spPr>
          <a:xfrm rot="10800000" flipH="1" flipV="1">
            <a:off x="14676779" y="5884930"/>
            <a:ext cx="3343274" cy="59603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solidFill>
                  <a:schemeClr val="tx1"/>
                </a:solidFill>
              </a:rPr>
              <a:t>結果</a:t>
            </a:r>
          </a:p>
        </p:txBody>
      </p:sp>
      <p:sp>
        <p:nvSpPr>
          <p:cNvPr id="62" name="TextBox 61">
            <a:extLst>
              <a:ext uri="{FF2B5EF4-FFF2-40B4-BE49-F238E27FC236}">
                <a16:creationId xmlns:a16="http://schemas.microsoft.com/office/drawing/2014/main" id="{AAC55B2B-8C15-2526-94E0-B49DF26A8386}"/>
              </a:ext>
            </a:extLst>
          </p:cNvPr>
          <p:cNvSpPr txBox="1"/>
          <p:nvPr/>
        </p:nvSpPr>
        <p:spPr>
          <a:xfrm>
            <a:off x="16269893" y="1901447"/>
            <a:ext cx="1308208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3600">
                <a:latin typeface="Meiryo UI" panose="020B0604030504040204" pitchFamily="34" charset="-128"/>
                <a:ea typeface="Meiryo UI" panose="020B0604030504040204" pitchFamily="34" charset="-128"/>
                <a:cs typeface="Calibri"/>
              </a:rPr>
              <a:t>iPad</a:t>
            </a:r>
            <a:r>
              <a:rPr lang="ja-JP" altLang="en-US" sz="3600">
                <a:latin typeface="Meiryo UI" panose="020B0604030504040204" pitchFamily="34" charset="-128"/>
                <a:ea typeface="Meiryo UI" panose="020B0604030504040204" pitchFamily="34" charset="-128"/>
                <a:cs typeface="Calibri"/>
              </a:rPr>
              <a:t>を５台ずつ</a:t>
            </a:r>
            <a:r>
              <a:rPr lang="en-US" altLang="ja-JP" sz="3600">
                <a:latin typeface="Meiryo UI" panose="020B0604030504040204" pitchFamily="34" charset="-128"/>
                <a:ea typeface="Meiryo UI" panose="020B0604030504040204" pitchFamily="34" charset="-128"/>
                <a:cs typeface="Calibri"/>
              </a:rPr>
              <a:t>Wi-Fi</a:t>
            </a:r>
            <a:r>
              <a:rPr lang="ja-JP" altLang="en-US" sz="3600">
                <a:latin typeface="Meiryo UI" panose="020B0604030504040204" pitchFamily="34" charset="-128"/>
                <a:ea typeface="Meiryo UI" panose="020B0604030504040204" pitchFamily="34" charset="-128"/>
                <a:cs typeface="Calibri"/>
              </a:rPr>
              <a:t>に接続して</a:t>
            </a:r>
            <a:r>
              <a:rPr lang="en-US" altLang="ja-JP" sz="3600">
                <a:latin typeface="Meiryo UI" panose="020B0604030504040204" pitchFamily="34" charset="-128"/>
                <a:ea typeface="Meiryo UI" panose="020B0604030504040204" pitchFamily="34" charset="-128"/>
                <a:cs typeface="Calibri"/>
              </a:rPr>
              <a:t>ping</a:t>
            </a:r>
            <a:r>
              <a:rPr lang="ja-JP" altLang="en-US" sz="3600">
                <a:latin typeface="Meiryo UI" panose="020B0604030504040204" pitchFamily="34" charset="-128"/>
                <a:ea typeface="Meiryo UI" panose="020B0604030504040204" pitchFamily="34" charset="-128"/>
                <a:cs typeface="Calibri"/>
              </a:rPr>
              <a:t>値、電波強度、通信速度を測定する。　</a:t>
            </a:r>
            <a:r>
              <a:rPr lang="en-US" altLang="ja-JP" sz="3600">
                <a:latin typeface="Meiryo UI" panose="020B0604030504040204" pitchFamily="34" charset="-128"/>
                <a:ea typeface="Meiryo UI" panose="020B0604030504040204" pitchFamily="34" charset="-128"/>
                <a:cs typeface="Calibri"/>
              </a:rPr>
              <a:t>iPad</a:t>
            </a:r>
            <a:r>
              <a:rPr lang="ja-JP" altLang="en-US" sz="3600">
                <a:latin typeface="Meiryo UI" panose="020B0604030504040204" pitchFamily="34" charset="-128"/>
                <a:ea typeface="Meiryo UI" panose="020B0604030504040204" pitchFamily="34" charset="-128"/>
                <a:cs typeface="Calibri"/>
              </a:rPr>
              <a:t>は</a:t>
            </a:r>
            <a:r>
              <a:rPr lang="en-US" altLang="ja-JP" sz="3600">
                <a:latin typeface="Meiryo UI" panose="020B0604030504040204" pitchFamily="34" charset="-128"/>
                <a:ea typeface="Meiryo UI" panose="020B0604030504040204" pitchFamily="34" charset="-128"/>
                <a:cs typeface="Calibri"/>
              </a:rPr>
              <a:t>YouTube</a:t>
            </a:r>
            <a:r>
              <a:rPr lang="ja-JP" altLang="en-US" sz="3600">
                <a:latin typeface="Meiryo UI" panose="020B0604030504040204" pitchFamily="34" charset="-128"/>
                <a:ea typeface="Meiryo UI" panose="020B0604030504040204" pitchFamily="34" charset="-128"/>
                <a:cs typeface="Calibri"/>
              </a:rPr>
              <a:t>を用いて音声のみを流す。</a:t>
            </a:r>
            <a:endParaRPr lang="en-US" altLang="ja-JP" sz="3600">
              <a:latin typeface="Meiryo UI" panose="020B0604030504040204" pitchFamily="34" charset="-128"/>
              <a:ea typeface="Meiryo UI" panose="020B0604030504040204" pitchFamily="34" charset="-128"/>
              <a:cs typeface="+mn-lt"/>
            </a:endParaRPr>
          </a:p>
          <a:p>
            <a:r>
              <a:rPr lang="ja-JP" altLang="en-US" sz="3600">
                <a:latin typeface="Meiryo UI" panose="020B0604030504040204" pitchFamily="34" charset="-128"/>
                <a:ea typeface="Meiryo UI" panose="020B0604030504040204" pitchFamily="34" charset="-128"/>
                <a:cs typeface="Calibri"/>
              </a:rPr>
              <a:t>　　　　　　　</a:t>
            </a:r>
            <a:endParaRPr lang="ja-JP" altLang="en-US" sz="3600">
              <a:latin typeface="Meiryo UI" panose="020B0604030504040204" pitchFamily="34" charset="-128"/>
              <a:ea typeface="Meiryo UI" panose="020B0604030504040204" pitchFamily="34" charset="-128"/>
              <a:cs typeface="+mn-lt"/>
            </a:endParaRPr>
          </a:p>
          <a:p>
            <a:pPr algn="l"/>
            <a:endParaRPr lang="en-US" sz="3600">
              <a:latin typeface="Meiryo UI" panose="020B0604030504040204" pitchFamily="34" charset="-128"/>
              <a:ea typeface="Meiryo UI" panose="020B0604030504040204" pitchFamily="34" charset="-128"/>
              <a:cs typeface="Calibri"/>
            </a:endParaRPr>
          </a:p>
        </p:txBody>
      </p:sp>
      <p:sp>
        <p:nvSpPr>
          <p:cNvPr id="63" name="TextBox 62">
            <a:extLst>
              <a:ext uri="{FF2B5EF4-FFF2-40B4-BE49-F238E27FC236}">
                <a16:creationId xmlns:a16="http://schemas.microsoft.com/office/drawing/2014/main" id="{98386A28-543F-AAB7-C96F-1CFF2FEC18B4}"/>
              </a:ext>
            </a:extLst>
          </p:cNvPr>
          <p:cNvSpPr txBox="1"/>
          <p:nvPr/>
        </p:nvSpPr>
        <p:spPr>
          <a:xfrm>
            <a:off x="16305000" y="3084451"/>
            <a:ext cx="934789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3600" i="0" u="none" strike="noStrike">
                <a:solidFill>
                  <a:srgbClr val="000000"/>
                </a:solidFill>
                <a:latin typeface="Meiryo UI"/>
                <a:ea typeface="Meiryo UI"/>
                <a:cs typeface="Meiryo UI"/>
              </a:rPr>
              <a:t>3-3</a:t>
            </a:r>
            <a:r>
              <a:rPr lang="ja-JP" sz="3600" i="0" u="none" strike="noStrike">
                <a:solidFill>
                  <a:srgbClr val="000000"/>
                </a:solidFill>
                <a:latin typeface="Meiryo UI"/>
                <a:ea typeface="Meiryo UI"/>
                <a:cs typeface="Meiryo UI"/>
              </a:rPr>
              <a:t>教室、出入り口・窓は閉めておく、カーテンは開けておく</a:t>
            </a:r>
            <a:r>
              <a:rPr lang="ja-JP" sz="3600" i="0">
                <a:solidFill>
                  <a:srgbClr val="000000"/>
                </a:solidFill>
                <a:latin typeface="Meiryo UI"/>
                <a:ea typeface="Meiryo UI"/>
                <a:cs typeface="Meiryo UI"/>
              </a:rPr>
              <a:t>​</a:t>
            </a:r>
          </a:p>
          <a:p>
            <a:pPr algn="l" rtl="0"/>
            <a:r>
              <a:rPr lang="ja-JP" sz="3600" i="0">
                <a:solidFill>
                  <a:srgbClr val="000000"/>
                </a:solidFill>
                <a:latin typeface="Meiryo UI"/>
                <a:ea typeface="Meiryo UI"/>
                <a:cs typeface="Meiryo UI"/>
              </a:rPr>
              <a:t>​</a:t>
            </a:r>
            <a:endParaRPr lang="en-US" sz="3600">
              <a:cs typeface="Calibri"/>
            </a:endParaRPr>
          </a:p>
        </p:txBody>
      </p:sp>
      <p:sp>
        <p:nvSpPr>
          <p:cNvPr id="64" name="TextBox 63">
            <a:extLst>
              <a:ext uri="{FF2B5EF4-FFF2-40B4-BE49-F238E27FC236}">
                <a16:creationId xmlns:a16="http://schemas.microsoft.com/office/drawing/2014/main" id="{1285ECC8-8E4B-6C0E-B780-5F791721FC1B}"/>
              </a:ext>
            </a:extLst>
          </p:cNvPr>
          <p:cNvSpPr txBox="1"/>
          <p:nvPr/>
        </p:nvSpPr>
        <p:spPr>
          <a:xfrm>
            <a:off x="16305000" y="966952"/>
            <a:ext cx="125486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3600">
                <a:latin typeface="Meiryo UI"/>
                <a:ea typeface="Meiryo UI"/>
                <a:cs typeface="Calibri"/>
              </a:rPr>
              <a:t>iPad</a:t>
            </a:r>
            <a:r>
              <a:rPr lang="ja-JP" altLang="en-US" sz="3600">
                <a:latin typeface="Meiryo UI"/>
                <a:ea typeface="Meiryo UI"/>
                <a:cs typeface="Calibri"/>
              </a:rPr>
              <a:t>を何台</a:t>
            </a:r>
            <a:r>
              <a:rPr lang="en-US" altLang="ja-JP" sz="3600">
                <a:latin typeface="Meiryo UI"/>
                <a:ea typeface="Meiryo UI"/>
                <a:cs typeface="Calibri"/>
              </a:rPr>
              <a:t>Wi-Fi</a:t>
            </a:r>
            <a:r>
              <a:rPr lang="ja-JP" altLang="en-US" sz="3600">
                <a:latin typeface="Meiryo UI"/>
                <a:ea typeface="Meiryo UI"/>
                <a:cs typeface="Calibri"/>
              </a:rPr>
              <a:t>に接続したら</a:t>
            </a:r>
            <a:r>
              <a:rPr lang="en-US" altLang="ja-JP" sz="3600">
                <a:latin typeface="Meiryo UI"/>
                <a:ea typeface="Meiryo UI"/>
                <a:cs typeface="Calibri"/>
              </a:rPr>
              <a:t>Wi-Fi</a:t>
            </a:r>
            <a:r>
              <a:rPr lang="ja-JP" altLang="en-US" sz="3600">
                <a:latin typeface="Meiryo UI"/>
                <a:ea typeface="Meiryo UI"/>
                <a:cs typeface="Calibri"/>
              </a:rPr>
              <a:t>環境が悪くなるのかを調べるため。</a:t>
            </a:r>
            <a:endParaRPr lang="en-US" sz="3600">
              <a:ea typeface="+mn-lt"/>
              <a:cs typeface="+mn-lt"/>
            </a:endParaRPr>
          </a:p>
          <a:p>
            <a:pPr algn="l"/>
            <a:endParaRPr lang="en-US" sz="3600">
              <a:cs typeface="Calibri"/>
            </a:endParaRPr>
          </a:p>
        </p:txBody>
      </p:sp>
      <p:sp>
        <p:nvSpPr>
          <p:cNvPr id="92" name="テキスト ボックス 91">
            <a:extLst>
              <a:ext uri="{FF2B5EF4-FFF2-40B4-BE49-F238E27FC236}">
                <a16:creationId xmlns:a16="http://schemas.microsoft.com/office/drawing/2014/main" id="{2AEB9C43-7F6C-A64D-B0DC-14772D7962B8}"/>
              </a:ext>
            </a:extLst>
          </p:cNvPr>
          <p:cNvSpPr txBox="1"/>
          <p:nvPr/>
        </p:nvSpPr>
        <p:spPr>
          <a:xfrm>
            <a:off x="14696303" y="40669256"/>
            <a:ext cx="3897468" cy="400110"/>
          </a:xfrm>
          <a:prstGeom prst="rect">
            <a:avLst/>
          </a:prstGeom>
          <a:noFill/>
        </p:spPr>
        <p:txBody>
          <a:bodyPr wrap="square">
            <a:spAutoFit/>
          </a:bodyPr>
          <a:lstStyle/>
          <a:p>
            <a:r>
              <a:rPr lang="en-US" altLang="ja-JP" sz="2000"/>
              <a:t>https://rooms19.com/1283</a:t>
            </a:r>
            <a:endParaRPr lang="ja-JP" altLang="en-US" sz="2000"/>
          </a:p>
        </p:txBody>
      </p:sp>
      <p:sp>
        <p:nvSpPr>
          <p:cNvPr id="93" name="テキスト ボックス 92">
            <a:extLst>
              <a:ext uri="{FF2B5EF4-FFF2-40B4-BE49-F238E27FC236}">
                <a16:creationId xmlns:a16="http://schemas.microsoft.com/office/drawing/2014/main" id="{59E0E774-3693-C647-A3E4-841548BF8E63}"/>
              </a:ext>
            </a:extLst>
          </p:cNvPr>
          <p:cNvSpPr txBox="1"/>
          <p:nvPr/>
        </p:nvSpPr>
        <p:spPr>
          <a:xfrm>
            <a:off x="14708907" y="40980609"/>
            <a:ext cx="7579461" cy="400110"/>
          </a:xfrm>
          <a:prstGeom prst="rect">
            <a:avLst/>
          </a:prstGeom>
          <a:noFill/>
        </p:spPr>
        <p:txBody>
          <a:bodyPr wrap="square">
            <a:spAutoFit/>
          </a:bodyPr>
          <a:lstStyle/>
          <a:p>
            <a:r>
              <a:rPr lang="en-US" altLang="ja-JP" sz="2000"/>
              <a:t>https://</a:t>
            </a:r>
            <a:r>
              <a:rPr lang="en-US" altLang="ja-JP" sz="2000" err="1"/>
              <a:t>xtech.nikkei.com</a:t>
            </a:r>
            <a:r>
              <a:rPr lang="en-US" altLang="ja-JP" sz="2000"/>
              <a:t>/it/pc/article/special/20110805/1033882/</a:t>
            </a:r>
            <a:endParaRPr lang="ja-JP" altLang="en-US" sz="2000"/>
          </a:p>
        </p:txBody>
      </p:sp>
      <p:sp>
        <p:nvSpPr>
          <p:cNvPr id="36" name="正方形/長方形 13">
            <a:extLst>
              <a:ext uri="{FF2B5EF4-FFF2-40B4-BE49-F238E27FC236}">
                <a16:creationId xmlns:a16="http://schemas.microsoft.com/office/drawing/2014/main" id="{82FE415D-76B7-A74F-9DAC-0F9D6E76944A}"/>
              </a:ext>
            </a:extLst>
          </p:cNvPr>
          <p:cNvSpPr/>
          <p:nvPr/>
        </p:nvSpPr>
        <p:spPr>
          <a:xfrm>
            <a:off x="119647" y="128749"/>
            <a:ext cx="14218396" cy="7021187"/>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sz="2800">
              <a:latin typeface="Meiryo UI" panose="020B0604030504040204" pitchFamily="34" charset="-128"/>
              <a:ea typeface="Meiryo UI" panose="020B0604030504040204" pitchFamily="34" charset="-128"/>
            </a:endParaRPr>
          </a:p>
        </p:txBody>
      </p:sp>
      <p:sp>
        <p:nvSpPr>
          <p:cNvPr id="65" name="正方形/長方形 13">
            <a:extLst>
              <a:ext uri="{FF2B5EF4-FFF2-40B4-BE49-F238E27FC236}">
                <a16:creationId xmlns:a16="http://schemas.microsoft.com/office/drawing/2014/main" id="{403CBD6B-131F-B14B-AAF4-D570D3E3FA35}"/>
              </a:ext>
            </a:extLst>
          </p:cNvPr>
          <p:cNvSpPr/>
          <p:nvPr/>
        </p:nvSpPr>
        <p:spPr>
          <a:xfrm>
            <a:off x="94770" y="7363320"/>
            <a:ext cx="14152011" cy="6076507"/>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sz="2800">
              <a:latin typeface="Meiryo UI" panose="020B0604030504040204" pitchFamily="34" charset="-128"/>
              <a:ea typeface="Meiryo UI" panose="020B0604030504040204" pitchFamily="34" charset="-128"/>
            </a:endParaRPr>
          </a:p>
        </p:txBody>
      </p:sp>
      <p:sp>
        <p:nvSpPr>
          <p:cNvPr id="43" name="減算記号 42">
            <a:extLst>
              <a:ext uri="{FF2B5EF4-FFF2-40B4-BE49-F238E27FC236}">
                <a16:creationId xmlns:a16="http://schemas.microsoft.com/office/drawing/2014/main" id="{AED2E8D8-4A95-CC46-8239-24E6EAB64F03}"/>
              </a:ext>
            </a:extLst>
          </p:cNvPr>
          <p:cNvSpPr/>
          <p:nvPr/>
        </p:nvSpPr>
        <p:spPr>
          <a:xfrm rot="1039867">
            <a:off x="-121202" y="21801082"/>
            <a:ext cx="3088464" cy="3192669"/>
          </a:xfrm>
          <a:prstGeom prst="mathMinus">
            <a:avLst>
              <a:gd name="adj1" fmla="val 67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6" name="Picture 67">
            <a:extLst>
              <a:ext uri="{FF2B5EF4-FFF2-40B4-BE49-F238E27FC236}">
                <a16:creationId xmlns:a16="http://schemas.microsoft.com/office/drawing/2014/main" id="{6D006F31-D616-CCE0-FC3A-B51E0BF89A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737974" y="14540598"/>
            <a:ext cx="5018795" cy="6617582"/>
          </a:xfrm>
          <a:prstGeom prst="rect">
            <a:avLst/>
          </a:prstGeom>
        </p:spPr>
      </p:pic>
      <p:pic>
        <p:nvPicPr>
          <p:cNvPr id="69" name="Picture 69">
            <a:extLst>
              <a:ext uri="{FF2B5EF4-FFF2-40B4-BE49-F238E27FC236}">
                <a16:creationId xmlns:a16="http://schemas.microsoft.com/office/drawing/2014/main" id="{15694288-C52D-9128-5E0D-465D38DB13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043007" y="14541108"/>
            <a:ext cx="4613704" cy="6565013"/>
          </a:xfrm>
          <a:prstGeom prst="rect">
            <a:avLst/>
          </a:prstGeom>
        </p:spPr>
      </p:pic>
      <p:pic>
        <p:nvPicPr>
          <p:cNvPr id="70" name="Picture 70">
            <a:extLst>
              <a:ext uri="{FF2B5EF4-FFF2-40B4-BE49-F238E27FC236}">
                <a16:creationId xmlns:a16="http://schemas.microsoft.com/office/drawing/2014/main" id="{A83A33C4-16DF-EEFE-14A1-D44C0787304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939398" y="14562975"/>
            <a:ext cx="4969614" cy="6622289"/>
          </a:xfrm>
          <a:prstGeom prst="rect">
            <a:avLst/>
          </a:prstGeom>
        </p:spPr>
      </p:pic>
      <p:pic>
        <p:nvPicPr>
          <p:cNvPr id="8" name="Picture 43">
            <a:extLst>
              <a:ext uri="{FF2B5EF4-FFF2-40B4-BE49-F238E27FC236}">
                <a16:creationId xmlns:a16="http://schemas.microsoft.com/office/drawing/2014/main" id="{5D0D1C8F-61E0-F17B-A4B2-4C98E33C33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780821" y="7460579"/>
            <a:ext cx="5051556" cy="5871970"/>
          </a:xfrm>
          <a:prstGeom prst="rect">
            <a:avLst/>
          </a:prstGeom>
        </p:spPr>
      </p:pic>
      <p:pic>
        <p:nvPicPr>
          <p:cNvPr id="44" name="Picture 51">
            <a:extLst>
              <a:ext uri="{FF2B5EF4-FFF2-40B4-BE49-F238E27FC236}">
                <a16:creationId xmlns:a16="http://schemas.microsoft.com/office/drawing/2014/main" id="{BB3B6717-DA17-5A78-B62A-A296A49DDCE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939398" y="7465346"/>
            <a:ext cx="4842974" cy="5871970"/>
          </a:xfrm>
          <a:prstGeom prst="rect">
            <a:avLst/>
          </a:prstGeom>
        </p:spPr>
      </p:pic>
    </p:spTree>
    <p:extLst>
      <p:ext uri="{BB962C8B-B14F-4D97-AF65-F5344CB8AC3E}">
        <p14:creationId xmlns:p14="http://schemas.microsoft.com/office/powerpoint/2010/main" val="35287180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4F6B06B98279045B47201619C47AD9A" ma:contentTypeVersion="15" ma:contentTypeDescription="新しいドキュメントを作成します。" ma:contentTypeScope="" ma:versionID="91827641538bcf64860ac4943cf374e6">
  <xsd:schema xmlns:xsd="http://www.w3.org/2001/XMLSchema" xmlns:xs="http://www.w3.org/2001/XMLSchema" xmlns:p="http://schemas.microsoft.com/office/2006/metadata/properties" xmlns:ns2="af6038f2-1f17-40da-a702-2da62146a62a" xmlns:ns3="01fa7f02-2676-44ea-b72e-2e5d9cb888b3" targetNamespace="http://schemas.microsoft.com/office/2006/metadata/properties" ma:root="true" ma:fieldsID="6736bc18dc9b15f478b6ed1904a25665" ns2:_="" ns3:_="">
    <xsd:import namespace="af6038f2-1f17-40da-a702-2da62146a62a"/>
    <xsd:import namespace="01fa7f02-2676-44ea-b72e-2e5d9cb888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038f2-1f17-40da-a702-2da62146a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fa7f02-2676-44ea-b72e-2e5d9cb888b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1" nillable="true" ma:displayName="Taxonomy Catch All Column" ma:hidden="true" ma:list="{cf7525e8-5f21-457f-9d89-a699f79ea696}" ma:internalName="TaxCatchAll" ma:showField="CatchAllData" ma:web="01fa7f02-2676-44ea-b72e-2e5d9cb88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fa7f02-2676-44ea-b72e-2e5d9cb888b3" xsi:nil="true"/>
    <lcf76f155ced4ddcb4097134ff3c332f xmlns="af6038f2-1f17-40da-a702-2da62146a6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9E9D29-F88E-49C4-8B48-A37C95614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038f2-1f17-40da-a702-2da62146a62a"/>
    <ds:schemaRef ds:uri="01fa7f02-2676-44ea-b72e-2e5d9cb88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3BE9E3-D2B9-4D69-930A-B2CFF3DA4D7E}">
  <ds:schemaRefs>
    <ds:schemaRef ds:uri="http://schemas.microsoft.com/sharepoint/v3/contenttype/forms"/>
  </ds:schemaRefs>
</ds:datastoreItem>
</file>

<file path=customXml/itemProps3.xml><?xml version="1.0" encoding="utf-8"?>
<ds:datastoreItem xmlns:ds="http://schemas.openxmlformats.org/officeDocument/2006/customXml" ds:itemID="{B5B5892C-B319-4586-A6C1-F1881D651021}">
  <ds:schemaRefs>
    <ds:schemaRef ds:uri="http://schemas.microsoft.com/office/2006/metadata/properties"/>
    <ds:schemaRef ds:uri="http://www.w3.org/2000/xmlns/"/>
    <ds:schemaRef ds:uri="http://schemas.microsoft.com/office/infopath/2007/PartnerControls"/>
    <ds:schemaRef ds:uri="01fa7f02-2676-44ea-b72e-2e5d9cb888b3"/>
    <ds:schemaRef ds:uri="af6038f2-1f17-40da-a702-2da62146a62a"/>
  </ds:schemaRefs>
</ds:datastoreItem>
</file>

<file path=docProps/app.xml><?xml version="1.0" encoding="utf-8"?>
<Properties xmlns="http://schemas.openxmlformats.org/officeDocument/2006/extended-properties" xmlns:vt="http://schemas.openxmlformats.org/officeDocument/2006/docPropsVTypes">
  <TotalTime>0</TotalTime>
  <Words>2384</Words>
  <Application>Microsoft Office PowerPoint</Application>
  <PresentationFormat>ユーザー設定</PresentationFormat>
  <Paragraphs>483</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ＭＳ Ｐゴシック</vt:lpstr>
      <vt:lpstr>游ゴシック</vt:lpstr>
      <vt:lpstr>Arial</vt:lpstr>
      <vt:lpstr>Calibri</vt:lpstr>
      <vt:lpstr>Office テーマ</vt:lpstr>
      <vt:lpstr>PowerPoint プレゼンテーション</vt:lpstr>
      <vt:lpstr>PowerPoint プレゼンテーション</vt:lpstr>
    </vt:vector>
  </TitlesOfParts>
  <Company>FJ-WORK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375sun</dc:creator>
  <cp:lastModifiedBy>Windows ユーザー</cp:lastModifiedBy>
  <cp:revision>5</cp:revision>
  <dcterms:created xsi:type="dcterms:W3CDTF">2010-10-04T02:37:52Z</dcterms:created>
  <dcterms:modified xsi:type="dcterms:W3CDTF">2022-05-18T00:50:25Z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0x01010054F6B06B98279045B47201619C47AD9A</vt:lpwstr>
  </property>
</Properties>
</file>