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19"/>
  </p:notesMasterIdLst>
  <p:sldIdLst>
    <p:sldId id="257" r:id="rId5"/>
    <p:sldId id="269" r:id="rId6"/>
    <p:sldId id="268" r:id="rId7"/>
    <p:sldId id="270" r:id="rId8"/>
    <p:sldId id="286" r:id="rId9"/>
    <p:sldId id="273" r:id="rId10"/>
    <p:sldId id="274" r:id="rId11"/>
    <p:sldId id="275" r:id="rId12"/>
    <p:sldId id="276" r:id="rId13"/>
    <p:sldId id="277" r:id="rId14"/>
    <p:sldId id="261" r:id="rId15"/>
    <p:sldId id="267" r:id="rId16"/>
    <p:sldId id="272" r:id="rId17"/>
    <p:sldId id="26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04:33:11.410"/>
    </inkml:context>
    <inkml:brush xml:id="br0">
      <inkml:brushProperty name="width" value="0.2" units="cm"/>
      <inkml:brushProperty name="height" value="0.2" units="cm"/>
      <inkml:brushProperty name="color" value="#004F8B"/>
    </inkml:brush>
  </inkml:definitions>
  <inkml:trace contextRef="#ctx0" brushRef="#br0">1 0 24575,'89'0'0,"-4"0"0,2 0 0,-2 0 0,13 0 0,-7 0 0,-38 0 0,1 0 0,44 0 0,-42 0 0,1 0 0,1 0 0,2 0 0,6 0 0,3 0 0,5 0 0,2 0 0,5 0 0,1 0-155,3 0 1,0 0 0,-1 0 0,0 0 154,1 0 0,0 0 0,0 0 0,0 0 0,2 0 0,2 0 0,2 0 0,1 0 0,0 0 0,-1 0 0,-3 0 0,-2 0 0,-4 0 0,-1 0 0,6 0 0,1 0 0,0 0 0,0 0 0,-1 0 0,0 0 0,-1 0 0,-2 0 0,-9 0 0,-2 0 0,3 0 0,-2 0 0,-5 0 0,0 0-34,2 0 1,1 0 0,-2 0 0,0 0 33,-1 0 0,-1 0 0,-3 0 0,1 0 0,-1 0 0,0 0 0,-7 0 0,0 0 0,0 0 0,1 0 0,-1 0 0,0 0 0,4 0 0,0 0 0,-5 0 0,-1 0 0,3 0 0,0 0 0,0 0 0,1 0 0,2 0 0,0 0 0,3 0 0,-1 0 0,1 0 0,1 0 0,-5 0 0,2 0 0,5 0 0,1 0 0,-3 0 0,1 0 0,1 0 0,1 0 0,0 0 0,1 0 0,2 0 0,0 0 0,-2 0 0,-1 0 0,3 0 0,0 0 0,-1 0 0,0 0 0,0 0 0,1 0 0,0 0 0,0 0 0,6 0 0,1 0 0,-3 0 0,0 0 46,6 0 0,0 0 0,-3 0 0,1 0-46,-2 0 0,0 0 0,2 0 0,-1 0 0,3 0 0,0 0 0,1 0 0,1 0 0,4 0 0,1 0 0,-2 0 0,0 0 0,-2 0 0,0 0 0,0 0 0,0 0 0,0 0 0,0 0 0,-5 0 0,1 0 0,4 0 0,0 0 0,-4 0 0,-1 0 0,-1 0 0,-1 0 0,-7 0 0,-1 0 0,0 0 0,-3 0 0,-9 0 0,-2 0 44,-4 0 1,0 0 0,39 0-45,-12 0 0,-18 0 0,-9 0 0,-15 0 0,-4 0 0,8 0 0,27 0 0,12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04:33:15.299"/>
    </inkml:context>
    <inkml:brush xml:id="br0">
      <inkml:brushProperty name="width" value="0.2" units="cm"/>
      <inkml:brushProperty name="height" value="0.2" units="cm"/>
      <inkml:brushProperty name="color" value="#004F8B"/>
    </inkml:brush>
  </inkml:definitions>
  <inkml:trace contextRef="#ctx0" brushRef="#br0">0 0 24575,'81'0'0,"-1"0"0,-12 0 0,-5 0 0,28 0 0,-6 0 0,5 0 0,1 0 0,5 0 0,2 0 0,0 0 0,0 0 0,0 0 0,0 0 0,-9 0 0,-4 0 0,-4 0 0,-3 0 0,0 0 0,1 0 0,6 0 0,0 0 0,6 0 0,-6 0 0,9 0 0,-3 0 0,5 0 0,2 0 0,0 0 0,0 0 0,-4 0 0,4 0 0,-5 0 0,-41 0 0,1 0 0,1 0 0,1 0 0,0 0 0,1 0 0,-2 0 0,1 0 0,0 0 0,1 0 0,-2 0 0,0 0 0,2 0 0,0 0 0,0 0 0,1 0 0,-5 0 0,0 0 0,2 0 0,-1 0 0,0 0 0,-1 0 0,41 0 0,5 0 0,-48 0 0,0 0 0,3 0 0,-1 0 0,46 0 0,-7 0 0,-8 0 0,2 0 0,-4 0 0,-3 0 0,-6 0 0,0 0 0,-7 0 0,7 0 0,0 0 0,6 0 0,-6 0 0,0 0 0,0 0 0,6 0 0,-2 0 0,-4 0 0,2 0 0,-8 0 0,1 0 0,-2 0 0,5 0 0,8 0 0,-1 0 0,-5 0 0,4 0 0,-4 0 0,4 0 0,2 0 0,-6 0 0,0 0 0,-5 0 0,-1 0 0,3 0 0,-16 0 0,6 0 0,-14 0 0,1 0 0,0 0 0,-1 0 0,27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04:33:18.111"/>
    </inkml:context>
    <inkml:brush xml:id="br0">
      <inkml:brushProperty name="width" value="0.2" units="cm"/>
      <inkml:brushProperty name="height" value="0.2" units="cm"/>
      <inkml:brushProperty name="color" value="#004F8B"/>
    </inkml:brush>
  </inkml:definitions>
  <inkml:trace contextRef="#ctx0" brushRef="#br0">1 0 24575,'61'0'0,"0"0"0,-7 0 0,-4 0 0,29 0 0,6 0 0,4 0 0,2 0 0,7 0 0,-45 0 0,-1 0 0,-1 0 0,0 0 0,4 0 0,1 0 0,1 0 0,0 0 0,5 0 0,0 0 0,-5 0 0,-1 0 0,3 0 0,0 0 0,0 0 0,1 0 0,3 0 0,-2 0 0,-2 0 0,-2 0 0,-5 0 0,0 0 0,3 0 0,-1 0 0,1 0 0,1 0 0,4 0 0,0 0 0,-1 0 0,0 0 0,3 0 0,0 0 0,-3 0 0,-1 0 0,0 0 0,0 0 0,1 0 0,-1 0 0,1 0 0,-2 0 0,-5 0 0,0 0 0,5 0 0,0 0 0,-2 0 0,1 0 0,0 0 0,1 0 0,-2 0 0,1 0 0,5 0 0,0 0 0,-2 0 0,-1 0 0,4 0 0,1 0 0,-1 0 0,0 0 0,-2 0 0,0 0 0,2 0 0,0 0 0,-2 0 0,-1 0 0,0 0 0,0 0 0,0 0 0,0 0 0,0 0 0,-1 0 0,-2 0 0,-1 0 0,1 0 0,-1 0 0,0 0 0,-1 0 0,2 0 0,-1 0 0,0 0 0,-1 0 0,-1 0 0,-1 0 0,-2 0 0,0 0 0,2 0 0,0 0 0,-1 0 0,-1 0 0,48 0 0,-3 0 0,-3 0 0,1 0 0,-8 0 0,-6 0 0,-7 0 0,-1 0 0,8 0 0,-3 0 0,-4 0 0,-2 0 0,-5 0 0,-11 0 0,5 0 0,-11 0 0,4 0 0,-10 0 0,10 0 0,22 0 0,-24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04:33:20.315"/>
    </inkml:context>
    <inkml:brush xml:id="br0">
      <inkml:brushProperty name="width" value="0.2" units="cm"/>
      <inkml:brushProperty name="height" value="0.2" units="cm"/>
      <inkml:brushProperty name="color" value="#004F8B"/>
    </inkml:brush>
  </inkml:definitions>
  <inkml:trace contextRef="#ctx0" brushRef="#br0">1 0 24575,'77'0'0,"0"0"0,-7 0 0,-3 0 0,-2 0 0,-1 0 0,1 0 0,1 0 0,3 0 0,1 0 0,5 0 0,0 0 0,-6 0 0,-1 0 0,7 0 0,1 0 0,0 0 0,0 0 0,6 0 0,-1 0 0,-1 0 0,-1 0 0,1 0 0,-3 0 0,-9 0 0,-1 0 0,2 0 0,-1 0 0,-3 0 0,-1 0 0,-5 0 0,-1 0 0,0 0 0,-2 0 0,42 0 0,-9 0 0,-4 0 0,-7 0 0,-6 0 0,4 0 0,-4 0 0,-2 0 0,2 0 0,-9 0 0,2 0 0,-6 0 0,-7 0 0,3 0 0,-9 0 0,6 0 0,-6 0 0,8 0 0,0 0 0,5 0 0,2 0 0,-15 0 0,0 0 0,-7 0 0,0 0 0,0 0 0,-8 0 0,6 0 0,-7 0 0,9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4T14:22:53.507"/>
    </inkml:context>
    <inkml:brush xml:id="br0">
      <inkml:brushProperty name="width" value="0.1" units="cm"/>
      <inkml:brushProperty name="height" value="0.1" units="cm"/>
      <inkml:brushProperty name="color" value="#004F8B"/>
    </inkml:brush>
  </inkml:definitions>
  <inkml:trace contextRef="#ctx0" brushRef="#br0">0 0 24575,'91'0'0,"-1"0"0,0 0 0,0 0 0,0 0 0,0 0 0,-3 0 0,-3 0 0,-7 0 0,-2 0 0,-7 0 0,-3 0 0,15 0 0,-5 0 0,-5 0 0,-1 0 0,2 0 0,-2 0 0,-7 0 0,-1 0 0,-6 0 0,0 0 0,43 0 0,-17 0 0,0 0 0,-15 0 0,2 0 0,-16 0 0,6 0 0,-6 0 0,-1 0 0,-7 0 0,1 0 0,-1 0 0,0 0 0,0 0 0,7 0 0,1 0 0,2 0 0,-3 0 0,-2 0 0,10 0 0,-10 0 0,2 0 0,-2 0 0,3 0 0,-6 0 0,6 0 0,-6 0 0,-2 0 0,1 0 0,-1 0 0,0 0 0,0 0 0,0 0 0,0 0 0,3 0 0,4 0 0,-9 0 0,9 0 0,-14 0 0,14 0 0,1 0 0,14 0 0,-7 0 0,-1 0 0,9 0 0,6 0 0,3 0 0,-2 0 0,-6 0 0,6 0 0,6 0 0,-6 0 0,7 0 0,-15 0 0,-7 0 0,7 0 0,-7 0 0,0 0 0,4 0 0,-4 0 0,2 0 0,-2 0 0,10 0 0,-11 0 0,9 0 0,-16 0 0,0 0 0,-6 0 0,-1 0 0,0 0 0,0 0 0,0 0 0,0 0 0,0 0 0,-7 0 0,0 0 0,4 0 0,3 0 0,13 0 0,-13 0 0,12 0 0,-4 0 0,9 0 0,-2 0 0,12 0 0,2 0 0,15 0 0,-7 0 0,10 0 0,-10 0 0,7 0 0,7 0 0,3 0 0,-47 0 0,1 0 0,7 0 0,0 0 0,-1 0 0,2 0 0,3 0 0,1 0 0,2 0 0,0 0 0,-1 0 0,0 0 0,-2 0 0,-1 0 0,0 0 0,-1 0 0,-2 0 0,-1 0 0,-5 0 0,-1 0 0,4 0 0,-1 0 0,-4 0 0,1 0 0,-1 0 0,0 0 0,3 0 0,0 0 0,-2 0 0,-1 0 0,-1 0 0,1 0 0,0 0 0,1 0 0,41 0 0,2 0 0,-12 0 0,-2 0 0,-10 0 0,3 0 0,-3 0 0,2 0 0,-4 0 0,4 0 0,3 0 0,-2 0 0,9 0 0,-2 0 0,12 0 0,3 0 0,-8 0 0,-7 0 0,0 0 0,7 0 0,-7 0 0,-1 0 0,-6 0 0,7 0 0,-3 0 0,3 0 0,5 0 0,-5 0 0,9 0 0,-2 0 0,-2 0 0,-12 0 0,-6 0 0,6 0 0,-1 0 0,-7 0 0,5 0 0,-12 0 0,5 0 0,2 0 0,8 0 0,-1 0 0,3 0 0,-2 0 0,-6 0 0,6 0 0,-1 0 0,-7 0 0,13 0 0,-13 0 0,-2 0 0,-6 0 0,-9 0 0,3 0 0,-6 0 0,-2 0 0,-2 0 0,-5 0 0,4 0 0,-4 0 0,-3 0 0,3 0 0,-2 0 0,1 0 0,6 0 0,-5 0 0,-3 0 0,3 0 0,-10 0 0,2 0 0,3 0 0,-3 0 0,8 0 0,-8 0 0,1 0 0,-8 0 0,0 0 0,0 0 0,0 0 0,0 0 0,0 0 0,0 0 0,0 0 0,0 0 0,0 0 0,0 0 0,0 0 0,0 0 0,1 0 0,-1 0 0,0 0 0,0 0 0,0 0 0,0 0 0,0 0 0,0 0 0,0 0 0,0 0 0,0 0 0,0 0 0,0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4T14:22:54.084"/>
    </inkml:context>
    <inkml:brush xml:id="br0">
      <inkml:brushProperty name="width" value="0.1" units="cm"/>
      <inkml:brushProperty name="height" value="0.1" units="cm"/>
      <inkml:brushProperty name="color" value="#004F8B"/>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4T14:23:01.613"/>
    </inkml:context>
    <inkml:brush xml:id="br0">
      <inkml:brushProperty name="width" value="0.2" units="cm"/>
      <inkml:brushProperty name="height" value="0.2" units="cm"/>
      <inkml:brushProperty name="color" value="#004F8B"/>
    </inkml:brush>
  </inkml:definitions>
  <inkml:trace contextRef="#ctx0" brushRef="#br0">0 0 24575,'69'0'0,"-1"0"0,1 0 0,6 0 0,-8 0 0,14 0 0,-32 0 0,17 0 0,30 0 0,-46 0 0,2 0 0,11 0 0,-1 0 0,-5 0 0,-1 0 0,-1 0 0,0 0 0,1 0 0,-1 0 0,-4 0 0,0 0 0,47 0 0,-2 0 0,2 0 0,-3 0 0,1 0 0,-8 0 0,0 0 0,1 0 0,-4 0 0,-4 0 0,-5 0 0,-10 0 0,-4 0 0,4 0 0,-10 0 0,18 0 0,-18 0 0,10 0 0,3 0 0,4 0 0,3 0 0,-2 0 0,-3 0 0,9 0 0,-9 0 0,3 0 0,-5 0 0,-3 0 0,-5 0 0,5 0 0,-12 0 0,12 0 0,0 0 0,0 0 0,15 0 0,-7 0 0,2 0 0,5 0 0,-1 0 0,9 0 0,6 0 0,1 0 0,-3 0 0,-12 0 0,4 0 0,-4 0 0,15 0 0,-45 0 0,1 0 0,46 0 0,-3 0 0,-42 0 0,0 0 0,-2 0 0,0 0 0,6 0 0,-1 0 0,-4 0 0,-1 0 0,47 0 0,-2 0 0,-6 0 0,-2 0 0,8 0 0,0 0 0,-1 0 0,-7 0 0,3 0 0,4 0 0,-4 0 0,5 0 0,2 0 0,-3 0 0,1 0 0,-8 0 0,-7 0 0,0 0 0,4 0 0,4 0 0,4 0 0,-13 0 0,9 0 0,6 0 0,-4 0 0,4 0 0,-4 0 0,-3 0 0,0 0 0,1 0 0,6 0 0,1 0 0,2 0 0,-3 0 0,-45 0 0,1 0 0,4 0 0,0 0 0,-1 0 0,0 0 0,-3 0 0,1 0 0,4 0 0,0 0 0,-4 0 0,-1 0 0,2 0 0,0 0 0,42 0 0,-4 0 0,4 0 0,3 0 0,-2 0 0,-44 0 0,1 0 0,-1 0 0,-1 0 0,3 0 0,0 0 0,1 0 0,0 0 0,-3 0 0,-1 0 0,1 0 0,-1 0 0,42 0 0,3 0 0,-6 0 0,-2 0 0,3 0 0,5 0 0,-6 0 0,6 0 0,-8 0 0,-7 0 0,2 0 0,-9 0 0,-6 0 0,-2 0 0,-12 0 0,12 0 0,-14 0 0,-1 0 0,-9 0 0,2 0 0,-2 0 0,16 0 0,-6 0 0,7 0 0,-8 0 0,8 0 0,-8 0 0,8 0 0,-7 0 0,6 0 0,-9 0 0,3 0 0,2 0 0,-3 0 0,-2 0 0,-12 0 0,5 0 0,-6 0 0,4 0 0,-4 0 0,3 0 0,-9 0 0,7 0 0,-8 0 0,3 0 0,-3 0 0,3 0 0,5 0 0,2 0 0,-10 0 0,8 0 0,-7 0 0,9 0 0,-2 0 0,-6 0 0,-1 0 0,2 0 0,-3 0 0,3 0 0,-3 0 0,-4 0 0,4 0 0,3 0 0,-3 0 0,1 0 0,-8 0 0,0 0 0,0 0 0,0 0 0,0 0 0,-7 0 0,-1 0 0,1 0 0,7 0 0,0 0 0,0 0 0,-7 0 0,0 0 0,-1 0 0,8 0 0,1 0 0,-1 0 0,0 0 0,0 0 0,0 0 0,0 0 0,0 0 0,0 0 0,0 0 0,0 0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64E30-573A-A34B-BC83-E3936B04F93A}" type="datetimeFigureOut">
              <a:rPr lang="en-US" altLang="ja-JP" smtClean="0"/>
              <a:t>5/11/2022</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39591-B2A4-2544-A8E9-C0D6B5FE4B8C}" type="slidenum">
              <a:rPr lang="en-US" altLang="ja-JP" smtClean="0"/>
              <a:t>‹#›</a:t>
            </a:fld>
            <a:endParaRPr lang="ja-JP" altLang="en-US"/>
          </a:p>
        </p:txBody>
      </p:sp>
    </p:spTree>
    <p:extLst>
      <p:ext uri="{BB962C8B-B14F-4D97-AF65-F5344CB8AC3E}">
        <p14:creationId xmlns:p14="http://schemas.microsoft.com/office/powerpoint/2010/main" val="32629596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翔也）</a:t>
            </a:r>
          </a:p>
          <a:p>
            <a:r>
              <a:rPr lang="ja-JP" altLang="en-US" dirty="0"/>
              <a:t>今から私たちが行ってきた地域産業科</a:t>
            </a:r>
            <a:r>
              <a:rPr lang="en-US" altLang="ja-JP" dirty="0"/>
              <a:t>Instagram</a:t>
            </a:r>
            <a:r>
              <a:rPr lang="ja-JP" altLang="en-US" dirty="0"/>
              <a:t>の発表をします。</a:t>
            </a:r>
          </a:p>
          <a:p>
            <a:endParaRPr lang="en-US" altLang="ja-JP"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1</a:t>
            </a:fld>
            <a:endParaRPr lang="ja-JP" altLang="en-US"/>
          </a:p>
        </p:txBody>
      </p:sp>
    </p:spTree>
    <p:extLst>
      <p:ext uri="{BB962C8B-B14F-4D97-AF65-F5344CB8AC3E}">
        <p14:creationId xmlns:p14="http://schemas.microsoft.com/office/powerpoint/2010/main" val="185206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史帆）</a:t>
            </a:r>
            <a:endParaRPr lang="en-US" altLang="ja-JP" dirty="0"/>
          </a:p>
          <a:p>
            <a:r>
              <a:rPr lang="ja-JP" altLang="en-US" dirty="0"/>
              <a:t>この活動を始めて約</a:t>
            </a:r>
            <a:r>
              <a:rPr lang="en-US" altLang="ja-JP" dirty="0"/>
              <a:t>1</a:t>
            </a:r>
            <a:r>
              <a:rPr lang="ja-JP" altLang="en-US" dirty="0"/>
              <a:t>ヶ月後に中間発表をしました。そこで私たちはアンケートを取り、認知度の調査をしました。</a:t>
            </a:r>
            <a:endParaRPr lang="en-US" altLang="ja-JP" dirty="0"/>
          </a:p>
          <a:p>
            <a:r>
              <a:rPr lang="ja-JP" altLang="en-US" dirty="0"/>
              <a:t>私たちの</a:t>
            </a:r>
            <a:r>
              <a:rPr lang="en-US" altLang="ja-JP" dirty="0"/>
              <a:t>Instagram</a:t>
            </a:r>
            <a:r>
              <a:rPr lang="ja-JP" altLang="en-US" dirty="0"/>
              <a:t>の存在を知ってくれているのは</a:t>
            </a:r>
            <a:r>
              <a:rPr lang="en-US" altLang="ja-JP" dirty="0"/>
              <a:t>69.5</a:t>
            </a:r>
            <a:r>
              <a:rPr lang="ja-JP" altLang="en-US" dirty="0"/>
              <a:t>％で、活動を継続したいと思ってくれている人は</a:t>
            </a:r>
            <a:r>
              <a:rPr lang="en-US" altLang="ja-JP" dirty="0"/>
              <a:t>89.4</a:t>
            </a:r>
            <a:r>
              <a:rPr lang="ja-JP" altLang="en-US" dirty="0"/>
              <a:t>％という結果でした。</a:t>
            </a:r>
          </a:p>
          <a:p>
            <a:r>
              <a:rPr lang="ja-JP" altLang="en-US" dirty="0"/>
              <a:t>これを踏まえて来年もこの活動を継続していきたいです。</a:t>
            </a:r>
            <a:endParaRPr lang="en-US" altLang="ja-JP" dirty="0"/>
          </a:p>
          <a:p>
            <a:r>
              <a:rPr lang="ja-JP" altLang="en-US" dirty="0"/>
              <a:t>存在を知ってくれている方が</a:t>
            </a:r>
            <a:r>
              <a:rPr lang="en-US" altLang="ja-JP" dirty="0"/>
              <a:t>7</a:t>
            </a:r>
            <a:r>
              <a:rPr lang="ja-JP" altLang="en-US" dirty="0"/>
              <a:t>割近くいたので、知らない</a:t>
            </a:r>
            <a:r>
              <a:rPr lang="en-US" altLang="ja-JP" dirty="0"/>
              <a:t>3</a:t>
            </a:r>
            <a:r>
              <a:rPr lang="ja-JP" altLang="en-US" dirty="0"/>
              <a:t>割の人にも広めていきたいと思いました。</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10</a:t>
            </a:fld>
            <a:endParaRPr lang="ja-JP" altLang="en-US"/>
          </a:p>
        </p:txBody>
      </p:sp>
    </p:spTree>
    <p:extLst>
      <p:ext uri="{BB962C8B-B14F-4D97-AF65-F5344CB8AC3E}">
        <p14:creationId xmlns:p14="http://schemas.microsoft.com/office/powerpoint/2010/main" val="251555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史帆）</a:t>
            </a:r>
            <a:endParaRPr lang="en-US" altLang="ja-JP" dirty="0"/>
          </a:p>
          <a:p>
            <a:r>
              <a:rPr lang="ja-JP" altLang="en-US" dirty="0"/>
              <a:t>この約半年運営してみて、私たちが思う</a:t>
            </a:r>
            <a:r>
              <a:rPr lang="en-US" altLang="ja-JP" dirty="0"/>
              <a:t>Instagram</a:t>
            </a:r>
            <a:r>
              <a:rPr lang="ja-JP" altLang="en-US" dirty="0"/>
              <a:t>の👇🏽👇🏽メリットは</a:t>
            </a:r>
            <a:endParaRPr lang="en-US" altLang="ja-JP" dirty="0"/>
          </a:p>
          <a:p>
            <a:r>
              <a:rPr lang="ja-JP" altLang="en-US" dirty="0"/>
              <a:t>誰でも見ることができる若い世代の人がたくさんやっている</a:t>
            </a:r>
            <a:endParaRPr lang="en-US" altLang="ja-JP" dirty="0"/>
          </a:p>
          <a:p>
            <a:r>
              <a:rPr lang="ja-JP" altLang="en-US" dirty="0"/>
              <a:t>いつでも投稿できる</a:t>
            </a:r>
            <a:endParaRPr lang="en-US" altLang="ja-JP" dirty="0"/>
          </a:p>
          <a:p>
            <a:r>
              <a:rPr lang="ja-JP" altLang="en-US" dirty="0"/>
              <a:t>写真メインでイメージが湧くことです。</a:t>
            </a:r>
            <a:endParaRPr lang="en-US" altLang="ja-JP" dirty="0"/>
          </a:p>
          <a:p>
            <a:endParaRPr lang="en-US" altLang="ja-JP" dirty="0"/>
          </a:p>
          <a:p>
            <a:r>
              <a:rPr lang="ja-JP" altLang="en-US" dirty="0"/>
              <a:t>デメリットは、👇🏽👇🏽</a:t>
            </a:r>
            <a:endParaRPr lang="en-US" altLang="ja-JP" dirty="0"/>
          </a:p>
          <a:p>
            <a:r>
              <a:rPr lang="ja-JP" altLang="en-US" dirty="0"/>
              <a:t>定期的に更新しないといけない</a:t>
            </a:r>
            <a:endParaRPr lang="en-US" altLang="ja-JP" dirty="0"/>
          </a:p>
          <a:p>
            <a:r>
              <a:rPr lang="ja-JP" altLang="en-US" dirty="0"/>
              <a:t>拡散力が低い</a:t>
            </a:r>
            <a:endParaRPr lang="en-US" altLang="ja-JP" dirty="0"/>
          </a:p>
          <a:p>
            <a:r>
              <a:rPr lang="ja-JP" altLang="en-US" dirty="0"/>
              <a:t>一歩間違えると炎上してしまう</a:t>
            </a:r>
            <a:endParaRPr lang="en-US" altLang="ja-JP" dirty="0"/>
          </a:p>
          <a:p>
            <a:r>
              <a:rPr lang="ja-JP" altLang="en-US" dirty="0"/>
              <a:t>内容を考えるのに時間がかかるということです。👇🏽</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11</a:t>
            </a:fld>
            <a:endParaRPr lang="ja-JP" altLang="en-US"/>
          </a:p>
        </p:txBody>
      </p:sp>
    </p:spTree>
    <p:extLst>
      <p:ext uri="{BB962C8B-B14F-4D97-AF65-F5344CB8AC3E}">
        <p14:creationId xmlns:p14="http://schemas.microsoft.com/office/powerpoint/2010/main" val="70300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史帆）</a:t>
            </a:r>
            <a:endParaRPr kumimoji="1" lang="en-US" altLang="ja-JP" dirty="0"/>
          </a:p>
          <a:p>
            <a:r>
              <a:rPr kumimoji="1" lang="ja-JP" altLang="en-US" dirty="0"/>
              <a:t>また、この</a:t>
            </a:r>
            <a:r>
              <a:rPr kumimoji="1" lang="en-US" altLang="ja-JP" dirty="0"/>
              <a:t>Instagram</a:t>
            </a:r>
            <a:r>
              <a:rPr kumimoji="1" lang="ja-JP" altLang="en-US" dirty="0"/>
              <a:t>の</a:t>
            </a:r>
            <a:r>
              <a:rPr kumimoji="1" lang="en-US" altLang="ja-JP" dirty="0"/>
              <a:t>PR</a:t>
            </a:r>
            <a:r>
              <a:rPr kumimoji="1" lang="ja-JP" altLang="en-US" dirty="0"/>
              <a:t>もしました。</a:t>
            </a:r>
            <a:endParaRPr kumimoji="1" lang="en-US" altLang="ja-JP" dirty="0"/>
          </a:p>
          <a:p>
            <a:r>
              <a:rPr kumimoji="1" lang="ja-JP" altLang="en-US" dirty="0"/>
              <a:t>行なったことは</a:t>
            </a:r>
            <a:r>
              <a:rPr kumimoji="1" lang="en-US" altLang="ja-JP" dirty="0"/>
              <a:t>👇🏽</a:t>
            </a:r>
            <a:r>
              <a:rPr kumimoji="1" lang="ja-JP" altLang="en-US" dirty="0"/>
              <a:t>👇🏽チラシ作り、チラシ配りです。類型の紹介、</a:t>
            </a:r>
            <a:r>
              <a:rPr kumimoji="1" lang="en-US" altLang="ja-JP" dirty="0"/>
              <a:t>Instagram</a:t>
            </a:r>
            <a:r>
              <a:rPr kumimoji="1" lang="ja-JP" altLang="en-US" dirty="0"/>
              <a:t>を開設したことを載せイベントなどでチラシを配りました。また、👇🏽👇🏽各学年への</a:t>
            </a:r>
            <a:r>
              <a:rPr kumimoji="1" lang="en-US" altLang="ja-JP" dirty="0"/>
              <a:t>PR</a:t>
            </a:r>
            <a:r>
              <a:rPr kumimoji="1" lang="ja-JP" altLang="en-US" dirty="0"/>
              <a:t>も行いました。</a:t>
            </a:r>
            <a:endParaRPr kumimoji="1" lang="en-US" altLang="ja-JP" dirty="0"/>
          </a:p>
          <a:p>
            <a:r>
              <a:rPr kumimoji="1" lang="ja-JP" altLang="en-US" dirty="0"/>
              <a:t>全校生徒にその時の活動内容を伝えることができてよかったと思いました。👇🏽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6074136D-5A7A-3649-BADA-B28D66551892}" type="slidenum">
              <a:rPr kumimoji="1" lang="en-US" altLang="ja-JP" smtClean="0"/>
              <a:t>12</a:t>
            </a:fld>
            <a:endParaRPr kumimoji="1" lang="ja-JP" altLang="en-US"/>
          </a:p>
        </p:txBody>
      </p:sp>
    </p:spTree>
    <p:extLst>
      <p:ext uri="{BB962C8B-B14F-4D97-AF65-F5344CB8AC3E}">
        <p14:creationId xmlns:p14="http://schemas.microsoft.com/office/powerpoint/2010/main" val="405302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史帆）</a:t>
            </a:r>
            <a:endParaRPr lang="en-US" altLang="ja-JP" dirty="0"/>
          </a:p>
          <a:p>
            <a:r>
              <a:rPr lang="ja-JP" altLang="en-US" dirty="0"/>
              <a:t>これからの活用は、</a:t>
            </a:r>
            <a:endParaRPr lang="en-US" altLang="ja-JP" dirty="0"/>
          </a:p>
          <a:p>
            <a:r>
              <a:rPr lang="ja-JP" altLang="en-US" dirty="0"/>
              <a:t>👇🏽マルシェやイベントの前にストーリー投稿、インスタライブをしたり、👇🏽コラボ投稿、👇🏽ハッシュタグでの投稿、👇🏽</a:t>
            </a:r>
            <a:endParaRPr lang="en-US" altLang="ja-JP" dirty="0"/>
          </a:p>
          <a:p>
            <a:r>
              <a:rPr lang="ja-JP" altLang="en-US" dirty="0"/>
              <a:t>チラシを配ってフォロワーを増やしたり色々なことに挑戦したいです。</a:t>
            </a:r>
          </a:p>
          <a:p>
            <a:endParaRPr lang="en-US" altLang="ja-JP"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13</a:t>
            </a:fld>
            <a:endParaRPr lang="ja-JP" altLang="en-US"/>
          </a:p>
        </p:txBody>
      </p:sp>
    </p:spTree>
    <p:extLst>
      <p:ext uri="{BB962C8B-B14F-4D97-AF65-F5344CB8AC3E}">
        <p14:creationId xmlns:p14="http://schemas.microsoft.com/office/powerpoint/2010/main" val="339398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もっと美山高校の地域産業</a:t>
            </a:r>
            <a:r>
              <a:rPr lang="ja-JP" altLang="en-US"/>
              <a:t>科の魅力を広める</a:t>
            </a:r>
            <a:r>
              <a:rPr lang="ja-JP" altLang="en-US" dirty="0"/>
              <a:t>ために頑張りたいと思います。</a:t>
            </a:r>
            <a:endParaRPr lang="en-US" altLang="ja-JP" dirty="0"/>
          </a:p>
          <a:p>
            <a:r>
              <a:rPr lang="ja-JP" altLang="en-US" dirty="0"/>
              <a:t>ご静聴ありがとうございました。</a:t>
            </a:r>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14</a:t>
            </a:fld>
            <a:endParaRPr lang="ja-JP" altLang="en-US"/>
          </a:p>
        </p:txBody>
      </p:sp>
    </p:spTree>
    <p:extLst>
      <p:ext uri="{BB962C8B-B14F-4D97-AF65-F5344CB8AC3E}">
        <p14:creationId xmlns:p14="http://schemas.microsoft.com/office/powerpoint/2010/main" val="202899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翔也）</a:t>
            </a:r>
          </a:p>
          <a:p>
            <a:r>
              <a:rPr lang="ja-JP" altLang="en-US" dirty="0"/>
              <a:t>目的は👇🏽地域産業科の行っている活動をみんなに知ってもらいたいと言うこと、また、これから高校選びをする中学生に地域産業科のことを知ってもらい、美山高校に入学して欲しいということを目的に</a:t>
            </a:r>
            <a:r>
              <a:rPr lang="en-US" altLang="ja-JP" dirty="0"/>
              <a:t>Instagram</a:t>
            </a:r>
            <a:r>
              <a:rPr lang="ja-JP" altLang="en-US" dirty="0"/>
              <a:t>の活動をスタートしました。👇🏽</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2</a:t>
            </a:fld>
            <a:endParaRPr lang="ja-JP" altLang="en-US"/>
          </a:p>
        </p:txBody>
      </p:sp>
    </p:spTree>
    <p:extLst>
      <p:ext uri="{BB962C8B-B14F-4D97-AF65-F5344CB8AC3E}">
        <p14:creationId xmlns:p14="http://schemas.microsoft.com/office/powerpoint/2010/main" val="2919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翔也）</a:t>
            </a:r>
          </a:p>
          <a:p>
            <a:r>
              <a:rPr lang="ja-JP" altLang="en-US" dirty="0"/>
              <a:t>この</a:t>
            </a:r>
            <a:r>
              <a:rPr lang="en-US" altLang="ja-JP" dirty="0"/>
              <a:t>Instagram</a:t>
            </a:r>
            <a:r>
              <a:rPr lang="ja-JP" altLang="en-US" dirty="0"/>
              <a:t>の運営にあたって自分たちの方向性を決めるために、先行研究で👇🏽❎</a:t>
            </a:r>
            <a:r>
              <a:rPr lang="en-US" altLang="ja-JP" dirty="0"/>
              <a:t>3</a:t>
            </a:r>
            <a:r>
              <a:rPr lang="ja-JP" altLang="en-US" dirty="0"/>
              <a:t>自分の興味のある学校や企業を調べました。👇🏽例えば、福岡こども専門学校や三隈高校、</a:t>
            </a:r>
            <a:r>
              <a:rPr lang="en-US" altLang="ja-JP" dirty="0"/>
              <a:t>GU</a:t>
            </a:r>
            <a:r>
              <a:rPr lang="ja-JP" altLang="en-US" dirty="0"/>
              <a:t>などです。</a:t>
            </a:r>
            <a:endParaRPr lang="en-US" altLang="ja-JP" dirty="0"/>
          </a:p>
          <a:p>
            <a:endParaRPr lang="en-US" altLang="ja-JP" dirty="0"/>
          </a:p>
          <a:p>
            <a:r>
              <a:rPr lang="ja-JP" altLang="en-US" dirty="0"/>
              <a:t>この研究で投稿の仕方、写真や文章の作り方などを学ぶことができました。👇🏽</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3</a:t>
            </a:fld>
            <a:endParaRPr lang="ja-JP" altLang="en-US"/>
          </a:p>
        </p:txBody>
      </p:sp>
    </p:spTree>
    <p:extLst>
      <p:ext uri="{BB962C8B-B14F-4D97-AF65-F5344CB8AC3E}">
        <p14:creationId xmlns:p14="http://schemas.microsoft.com/office/powerpoint/2010/main" val="338853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花菜）</a:t>
            </a:r>
          </a:p>
          <a:p>
            <a:r>
              <a:rPr lang="ja-JP" altLang="en-US" dirty="0"/>
              <a:t>👇🏽これは私たちが運営している</a:t>
            </a:r>
            <a:r>
              <a:rPr lang="en-US" altLang="ja-JP" dirty="0"/>
              <a:t>Instagram</a:t>
            </a:r>
            <a:r>
              <a:rPr lang="ja-JP" altLang="en-US" dirty="0"/>
              <a:t>のアカウントです。今は👇🏽👇🏽投稿が</a:t>
            </a:r>
            <a:r>
              <a:rPr lang="en-US" altLang="ja-JP" dirty="0"/>
              <a:t>41</a:t>
            </a:r>
            <a:r>
              <a:rPr lang="ja-JP" altLang="en-US" dirty="0"/>
              <a:t>件で、👇🏽👇🏽フォロワーが</a:t>
            </a:r>
            <a:r>
              <a:rPr lang="en-US" altLang="ja-JP" dirty="0"/>
              <a:t>138</a:t>
            </a:r>
            <a:r>
              <a:rPr lang="ja-JP" altLang="en-US" dirty="0"/>
              <a:t>人です。</a:t>
            </a:r>
            <a:endParaRPr lang="en-US" altLang="ja-JP" dirty="0"/>
          </a:p>
          <a:p>
            <a:r>
              <a:rPr lang="ja-JP" altLang="en-US" dirty="0"/>
              <a:t>これが実際の私たちのアカウントです。このような感じで毎週</a:t>
            </a:r>
            <a:r>
              <a:rPr lang="en-US" altLang="ja-JP" dirty="0"/>
              <a:t>2</a:t>
            </a:r>
            <a:r>
              <a:rPr lang="ja-JP" altLang="en-US" dirty="0"/>
              <a:t>回火曜日と金曜日に投稿しています。フォロワーを</a:t>
            </a:r>
            <a:r>
              <a:rPr lang="en-US" altLang="ja-JP" dirty="0"/>
              <a:t>500</a:t>
            </a:r>
            <a:r>
              <a:rPr lang="ja-JP" altLang="en-US" dirty="0"/>
              <a:t>人まで増やすのが目標なのでフォローしていない人、興味のある人はぜひフォローお願いします。👇🏽</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4</a:t>
            </a:fld>
            <a:endParaRPr lang="ja-JP" altLang="en-US"/>
          </a:p>
        </p:txBody>
      </p:sp>
    </p:spTree>
    <p:extLst>
      <p:ext uri="{BB962C8B-B14F-4D97-AF65-F5344CB8AC3E}">
        <p14:creationId xmlns:p14="http://schemas.microsoft.com/office/powerpoint/2010/main" val="92519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花菜）</a:t>
            </a:r>
          </a:p>
          <a:p>
            <a:r>
              <a:rPr lang="ja-JP" altLang="en-US" dirty="0"/>
              <a:t>このアカウントを運営する上で、自分たちがそのまま投稿してしまうのは危険だと思ったので、仮アカウントと本アカウントを作って運営することにしました。</a:t>
            </a:r>
            <a:endParaRPr lang="en-US" altLang="ja-JP" dirty="0"/>
          </a:p>
          <a:p>
            <a:endParaRPr lang="en-US" altLang="ja-JP" dirty="0"/>
          </a:p>
          <a:p>
            <a:r>
              <a:rPr lang="ja-JP" altLang="en-US" dirty="0"/>
              <a:t>（ゆっくり</a:t>
            </a:r>
            <a:r>
              <a:rPr lang="en-US" altLang="ja-JP" dirty="0"/>
              <a:t>5</a:t>
            </a:r>
            <a:r>
              <a:rPr lang="ja-JP" altLang="en-US" dirty="0"/>
              <a:t>回押す）まず、仮アカウントに本投稿</a:t>
            </a:r>
            <a:r>
              <a:rPr lang="en-US" altLang="ja-JP" dirty="0"/>
              <a:t>1</a:t>
            </a:r>
            <a:r>
              <a:rPr lang="ja-JP" altLang="en-US" dirty="0"/>
              <a:t>週間前に投稿し、先生に確認してもらいます。👇🏽そこで、手直しをして（ゆっくり</a:t>
            </a:r>
            <a:r>
              <a:rPr lang="en-US" altLang="ja-JP" dirty="0"/>
              <a:t>5</a:t>
            </a:r>
            <a:r>
              <a:rPr lang="ja-JP" altLang="en-US" dirty="0"/>
              <a:t>回）</a:t>
            </a:r>
            <a:r>
              <a:rPr lang="en-US" altLang="ja-JP" dirty="0"/>
              <a:t>1</a:t>
            </a:r>
            <a:r>
              <a:rPr lang="ja-JP" altLang="en-US" dirty="0"/>
              <a:t>週間後に本アカウントに先生が投稿します。</a:t>
            </a:r>
            <a:endParaRPr lang="en-US" altLang="ja-JP" dirty="0"/>
          </a:p>
          <a:p>
            <a:r>
              <a:rPr lang="ja-JP" altLang="en-US" dirty="0"/>
              <a:t>これでみなさんが投稿を見れるようになります。</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5</a:t>
            </a:fld>
            <a:endParaRPr lang="ja-JP" altLang="en-US"/>
          </a:p>
        </p:txBody>
      </p:sp>
    </p:spTree>
    <p:extLst>
      <p:ext uri="{BB962C8B-B14F-4D97-AF65-F5344CB8AC3E}">
        <p14:creationId xmlns:p14="http://schemas.microsoft.com/office/powerpoint/2010/main" val="318276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秋穂）</a:t>
            </a:r>
          </a:p>
          <a:p>
            <a:r>
              <a:rPr lang="ja-JP" altLang="en-US" dirty="0"/>
              <a:t>ここからは、私たちが実際行った投稿の工夫点と反省点を紹介します。</a:t>
            </a:r>
            <a:endParaRPr lang="en-US" altLang="ja-JP" dirty="0"/>
          </a:p>
          <a:p>
            <a:endParaRPr lang="en-US" altLang="ja-JP" dirty="0"/>
          </a:p>
          <a:p>
            <a:r>
              <a:rPr lang="ja-JP" altLang="en-US" dirty="0"/>
              <a:t>まず、野菜類型の投稿です。工夫した点は👇🏽写真の枚数を少なくしてみやすくしたところで、👇🏽反省点は文字が多くて読みにくいところです。</a:t>
            </a:r>
          </a:p>
          <a:p>
            <a:endParaRPr lang="en-US" altLang="ja-JP" dirty="0"/>
          </a:p>
          <a:p>
            <a:r>
              <a:rPr lang="ja-JP" altLang="en-US" dirty="0"/>
              <a:t>次からは、文字数を少なくして読み手に面白いと思ってもらえることを書きたいです。👇🏽</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6</a:t>
            </a:fld>
            <a:endParaRPr lang="ja-JP" altLang="en-US"/>
          </a:p>
        </p:txBody>
      </p:sp>
    </p:spTree>
    <p:extLst>
      <p:ext uri="{BB962C8B-B14F-4D97-AF65-F5344CB8AC3E}">
        <p14:creationId xmlns:p14="http://schemas.microsoft.com/office/powerpoint/2010/main" val="194616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秋穂）</a:t>
            </a:r>
            <a:endParaRPr lang="en-US" altLang="ja-JP" dirty="0"/>
          </a:p>
          <a:p>
            <a:r>
              <a:rPr lang="ja-JP" altLang="en-US" dirty="0"/>
              <a:t>次に草花類型の投稿です。</a:t>
            </a:r>
            <a:endParaRPr lang="en-US" altLang="ja-JP" dirty="0"/>
          </a:p>
          <a:p>
            <a:r>
              <a:rPr lang="ja-JP" altLang="en-US" dirty="0"/>
              <a:t>👇🏽工夫した点は画質の良い写真を投稿したところです。👇🏽反省点は影になっていてみにくいところです。</a:t>
            </a:r>
            <a:endParaRPr lang="en-US" altLang="ja-JP" dirty="0"/>
          </a:p>
          <a:p>
            <a:r>
              <a:rPr lang="ja-JP" altLang="en-US" dirty="0"/>
              <a:t>影になると画質が良くても綺麗に見えないので次からは光の向きを考えて写真をとりたいです。👇🏽</a:t>
            </a:r>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7</a:t>
            </a:fld>
            <a:endParaRPr lang="ja-JP" altLang="en-US"/>
          </a:p>
        </p:txBody>
      </p:sp>
    </p:spTree>
    <p:extLst>
      <p:ext uri="{BB962C8B-B14F-4D97-AF65-F5344CB8AC3E}">
        <p14:creationId xmlns:p14="http://schemas.microsoft.com/office/powerpoint/2010/main" val="113183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秋穂）</a:t>
            </a:r>
            <a:endParaRPr lang="en-US" altLang="ja-JP" dirty="0"/>
          </a:p>
          <a:p>
            <a:r>
              <a:rPr lang="ja-JP" altLang="en-US" dirty="0"/>
              <a:t>食品類型の投稿の👇🏽工夫した点は、販売予定の色々なパンが見えるように写真を撮ったことです。👇🏽反省点は作業しているところが撮れなかったことです。</a:t>
            </a:r>
            <a:endParaRPr lang="en-US" altLang="ja-JP" dirty="0"/>
          </a:p>
          <a:p>
            <a:r>
              <a:rPr lang="ja-JP" altLang="en-US" dirty="0"/>
              <a:t>パンを作る作業はとても大変なので工程なども次から載せていきたいです。👇🏽</a:t>
            </a:r>
          </a:p>
          <a:p>
            <a:endParaRPr lang="en-US" altLang="ja-JP"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8</a:t>
            </a:fld>
            <a:endParaRPr lang="ja-JP" altLang="en-US"/>
          </a:p>
        </p:txBody>
      </p:sp>
    </p:spTree>
    <p:extLst>
      <p:ext uri="{BB962C8B-B14F-4D97-AF65-F5344CB8AC3E}">
        <p14:creationId xmlns:p14="http://schemas.microsoft.com/office/powerpoint/2010/main" val="101993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秋穂）</a:t>
            </a:r>
            <a:endParaRPr lang="en-US" altLang="ja-JP" dirty="0"/>
          </a:p>
          <a:p>
            <a:r>
              <a:rPr lang="ja-JP" altLang="en-US" dirty="0"/>
              <a:t>畜産類型の👇🏽工夫点は、普段の作業風景が撮れているところす。👇🏽反省点はこの角度だと、何をしているのか、わかりにくいというところです。</a:t>
            </a:r>
            <a:endParaRPr lang="en-US" altLang="ja-JP" dirty="0"/>
          </a:p>
          <a:p>
            <a:r>
              <a:rPr lang="ja-JP" altLang="en-US" dirty="0"/>
              <a:t>普段の牛の様子やどんなお世話をしているかなど、細かいところも載せていこうと思います。👇🏽</a:t>
            </a:r>
          </a:p>
          <a:p>
            <a:endParaRPr lang="ja-JP" altLang="en-US" dirty="0"/>
          </a:p>
        </p:txBody>
      </p:sp>
      <p:sp>
        <p:nvSpPr>
          <p:cNvPr id="4" name="スライド番号プレースホルダー 3"/>
          <p:cNvSpPr>
            <a:spLocks noGrp="1"/>
          </p:cNvSpPr>
          <p:nvPr>
            <p:ph type="sldNum" sz="quarter" idx="5"/>
          </p:nvPr>
        </p:nvSpPr>
        <p:spPr/>
        <p:txBody>
          <a:bodyPr/>
          <a:lstStyle/>
          <a:p>
            <a:fld id="{29E39591-B2A4-2544-A8E9-C0D6B5FE4B8C}" type="slidenum">
              <a:rPr lang="en-US" altLang="ja-JP" smtClean="0"/>
              <a:t>9</a:t>
            </a:fld>
            <a:endParaRPr lang="ja-JP" altLang="en-US"/>
          </a:p>
        </p:txBody>
      </p:sp>
    </p:spTree>
    <p:extLst>
      <p:ext uri="{BB962C8B-B14F-4D97-AF65-F5344CB8AC3E}">
        <p14:creationId xmlns:p14="http://schemas.microsoft.com/office/powerpoint/2010/main" val="185285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789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246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1423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149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5/11/2022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685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764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352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524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632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5/11/2022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9255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5/11/2022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964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5417875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customXml" Target="../ink/ink2.xml"/><Relationship Id="rId10" Type="http://schemas.openxmlformats.org/officeDocument/2006/relationships/image" Target="../media/image14.png"/><Relationship Id="rId4" Type="http://schemas.openxmlformats.org/officeDocument/2006/relationships/image" Target="../media/image110.png"/><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customXml" Target="../ink/ink6.xml"/><Relationship Id="rId10"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77397" y="1564832"/>
            <a:ext cx="9637205" cy="2360259"/>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ja-JP" altLang="en-US" sz="7700" b="1" dirty="0">
                <a:solidFill>
                  <a:srgbClr val="FFFFFF"/>
                </a:solidFill>
              </a:rPr>
              <a:t>地域産業科</a:t>
            </a:r>
            <a:r>
              <a:rPr lang="en-US" altLang="ja-JP" sz="7700" b="1" dirty="0">
                <a:solidFill>
                  <a:srgbClr val="FFFFFF"/>
                </a:solidFill>
              </a:rPr>
              <a:t>Instagram</a:t>
            </a:r>
            <a:br>
              <a:rPr lang="en-US" altLang="ja-JP" sz="7700" b="1" dirty="0">
                <a:solidFill>
                  <a:srgbClr val="FFFFFF"/>
                </a:solidFill>
              </a:rPr>
            </a:br>
            <a:r>
              <a:rPr lang="ja-JP" altLang="en-US" sz="7700" b="1" dirty="0">
                <a:solidFill>
                  <a:srgbClr val="FFFFFF"/>
                </a:solidFill>
              </a:rPr>
              <a:t>一年間のまとめ</a:t>
            </a:r>
            <a:endParaRPr kumimoji="1" lang="ja-JP" altLang="en-US" sz="7700" b="1" dirty="0">
              <a:solidFill>
                <a:srgbClr val="FFFFFF"/>
              </a:solidFill>
            </a:endParaRPr>
          </a:p>
        </p:txBody>
      </p:sp>
    </p:spTree>
    <p:extLst>
      <p:ext uri="{BB962C8B-B14F-4D97-AF65-F5344CB8AC3E}">
        <p14:creationId xmlns:p14="http://schemas.microsoft.com/office/powerpoint/2010/main" val="48584657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924A0E-3EB7-144A-8E60-0A3DCEBB9E89}"/>
              </a:ext>
            </a:extLst>
          </p:cNvPr>
          <p:cNvSpPr>
            <a:spLocks noGrp="1"/>
          </p:cNvSpPr>
          <p:nvPr>
            <p:ph type="title"/>
          </p:nvPr>
        </p:nvSpPr>
        <p:spPr>
          <a:xfrm>
            <a:off x="2787424" y="-106073"/>
            <a:ext cx="6908801" cy="1325563"/>
          </a:xfrm>
        </p:spPr>
        <p:txBody>
          <a:bodyPr>
            <a:normAutofit fontScale="90000"/>
          </a:bodyPr>
          <a:lstStyle/>
          <a:p>
            <a:r>
              <a:rPr lang="ja-JP" altLang="en-US" sz="4700" b="1" dirty="0">
                <a:latin typeface="+mn-ea"/>
                <a:ea typeface="+mn-ea"/>
              </a:rPr>
              <a:t>中間発表　アンケート結果</a:t>
            </a:r>
          </a:p>
        </p:txBody>
      </p:sp>
      <p:pic>
        <p:nvPicPr>
          <p:cNvPr id="12" name="図 4">
            <a:extLst>
              <a:ext uri="{FF2B5EF4-FFF2-40B4-BE49-F238E27FC236}">
                <a16:creationId xmlns:a16="http://schemas.microsoft.com/office/drawing/2014/main" id="{52E279B3-A62D-0744-8662-B7B8490DEC96}"/>
              </a:ext>
            </a:extLst>
          </p:cNvPr>
          <p:cNvPicPr>
            <a:picLocks noChangeAspect="1"/>
          </p:cNvPicPr>
          <p:nvPr/>
        </p:nvPicPr>
        <p:blipFill rotWithShape="1">
          <a:blip r:embed="rId3">
            <a:extLst>
              <a:ext uri="{28A0092B-C50C-407E-A947-70E740481C1C}">
                <a14:useLocalDpi xmlns:a14="http://schemas.microsoft.com/office/drawing/2010/main" val="0"/>
              </a:ext>
            </a:extLst>
          </a:blip>
          <a:srcRect l="9276" t="35036" r="2165" b="1776"/>
          <a:stretch/>
        </p:blipFill>
        <p:spPr>
          <a:xfrm>
            <a:off x="6096000" y="2703857"/>
            <a:ext cx="5992070" cy="3786603"/>
          </a:xfrm>
          <a:prstGeom prst="rect">
            <a:avLst/>
          </a:prstGeom>
        </p:spPr>
      </p:pic>
      <p:pic>
        <p:nvPicPr>
          <p:cNvPr id="14" name="図 6">
            <a:extLst>
              <a:ext uri="{FF2B5EF4-FFF2-40B4-BE49-F238E27FC236}">
                <a16:creationId xmlns:a16="http://schemas.microsoft.com/office/drawing/2014/main" id="{AAB5B7A4-2570-3C43-B522-C6C8F286DFA6}"/>
              </a:ext>
            </a:extLst>
          </p:cNvPr>
          <p:cNvPicPr>
            <a:picLocks noChangeAspect="1"/>
          </p:cNvPicPr>
          <p:nvPr/>
        </p:nvPicPr>
        <p:blipFill rotWithShape="1">
          <a:blip r:embed="rId4">
            <a:extLst>
              <a:ext uri="{28A0092B-C50C-407E-A947-70E740481C1C}">
                <a14:useLocalDpi xmlns:a14="http://schemas.microsoft.com/office/drawing/2010/main" val="0"/>
              </a:ext>
            </a:extLst>
          </a:blip>
          <a:srcRect l="8932" t="31633" r="9249" b="2130"/>
          <a:stretch/>
        </p:blipFill>
        <p:spPr>
          <a:xfrm>
            <a:off x="449141" y="2572795"/>
            <a:ext cx="5232443" cy="4048729"/>
          </a:xfrm>
          <a:prstGeom prst="rect">
            <a:avLst/>
          </a:prstGeom>
        </p:spPr>
      </p:pic>
      <p:sp>
        <p:nvSpPr>
          <p:cNvPr id="16" name="四角形 15">
            <a:extLst>
              <a:ext uri="{FF2B5EF4-FFF2-40B4-BE49-F238E27FC236}">
                <a16:creationId xmlns:a16="http://schemas.microsoft.com/office/drawing/2014/main" id="{D2C35E07-5B17-1D4B-AE80-FAB6491E5598}"/>
              </a:ext>
            </a:extLst>
          </p:cNvPr>
          <p:cNvSpPr/>
          <p:nvPr/>
        </p:nvSpPr>
        <p:spPr>
          <a:xfrm>
            <a:off x="6636506" y="1281532"/>
            <a:ext cx="5049885" cy="1196032"/>
          </a:xfrm>
          <a:prstGeom prst="rect">
            <a:avLst/>
          </a:prstGeom>
          <a:solidFill>
            <a:schemeClr val="bg1"/>
          </a:solidFill>
          <a:ln>
            <a:solidFill>
              <a:srgbClr val="9304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900" b="1" dirty="0">
                <a:ln w="0"/>
                <a:solidFill>
                  <a:schemeClr val="tx1"/>
                </a:solidFill>
                <a:effectLst>
                  <a:outerShdw blurRad="38100" dist="19050" dir="2700000" algn="tl" rotWithShape="0">
                    <a:schemeClr val="dk1">
                      <a:alpha val="40000"/>
                    </a:schemeClr>
                  </a:outerShdw>
                </a:effectLst>
              </a:rPr>
              <a:t>来年の総探で</a:t>
            </a:r>
            <a:r>
              <a:rPr lang="en-US" altLang="ja-JP" sz="2900" b="1" dirty="0">
                <a:ln w="0"/>
                <a:solidFill>
                  <a:schemeClr val="tx1"/>
                </a:solidFill>
                <a:effectLst>
                  <a:outerShdw blurRad="38100" dist="19050" dir="2700000" algn="tl" rotWithShape="0">
                    <a:schemeClr val="dk1">
                      <a:alpha val="40000"/>
                    </a:schemeClr>
                  </a:outerShdw>
                </a:effectLst>
              </a:rPr>
              <a:t>Instagram</a:t>
            </a:r>
            <a:r>
              <a:rPr lang="ja-JP" altLang="en-US" sz="2900" b="1" dirty="0">
                <a:ln w="0"/>
                <a:solidFill>
                  <a:schemeClr val="tx1"/>
                </a:solidFill>
                <a:effectLst>
                  <a:outerShdw blurRad="38100" dist="19050" dir="2700000" algn="tl" rotWithShape="0">
                    <a:schemeClr val="dk1">
                      <a:alpha val="40000"/>
                    </a:schemeClr>
                  </a:outerShdw>
                </a:effectLst>
              </a:rPr>
              <a:t>の活動を継続したい（してほしい）</a:t>
            </a:r>
          </a:p>
        </p:txBody>
      </p:sp>
      <p:cxnSp>
        <p:nvCxnSpPr>
          <p:cNvPr id="21" name="直線矢印コネクタ 20">
            <a:extLst>
              <a:ext uri="{FF2B5EF4-FFF2-40B4-BE49-F238E27FC236}">
                <a16:creationId xmlns:a16="http://schemas.microsoft.com/office/drawing/2014/main" id="{D951685B-DD6D-6A45-89B0-5967CF698B55}"/>
              </a:ext>
            </a:extLst>
          </p:cNvPr>
          <p:cNvCxnSpPr>
            <a:cxnSpLocks/>
          </p:cNvCxnSpPr>
          <p:nvPr/>
        </p:nvCxnSpPr>
        <p:spPr>
          <a:xfrm>
            <a:off x="6096000" y="1072444"/>
            <a:ext cx="0" cy="5885985"/>
          </a:xfrm>
          <a:prstGeom prst="straightConnector1">
            <a:avLst/>
          </a:prstGeom>
          <a:ln>
            <a:solidFill>
              <a:srgbClr val="B21A0A"/>
            </a:solidFill>
          </a:ln>
        </p:spPr>
        <p:style>
          <a:lnRef idx="1">
            <a:schemeClr val="accent1"/>
          </a:lnRef>
          <a:fillRef idx="0">
            <a:schemeClr val="accent1"/>
          </a:fillRef>
          <a:effectRef idx="0">
            <a:schemeClr val="accent1"/>
          </a:effectRef>
          <a:fontRef idx="minor">
            <a:schemeClr val="tx1"/>
          </a:fontRef>
        </p:style>
      </p:cxnSp>
      <p:sp>
        <p:nvSpPr>
          <p:cNvPr id="25" name="四角形 24">
            <a:extLst>
              <a:ext uri="{FF2B5EF4-FFF2-40B4-BE49-F238E27FC236}">
                <a16:creationId xmlns:a16="http://schemas.microsoft.com/office/drawing/2014/main" id="{D0916DA2-93C2-8340-8008-F343B64BA023}"/>
              </a:ext>
            </a:extLst>
          </p:cNvPr>
          <p:cNvSpPr/>
          <p:nvPr/>
        </p:nvSpPr>
        <p:spPr>
          <a:xfrm>
            <a:off x="449141" y="1282309"/>
            <a:ext cx="5049881" cy="1196032"/>
          </a:xfrm>
          <a:prstGeom prst="rect">
            <a:avLst/>
          </a:prstGeom>
          <a:solidFill>
            <a:schemeClr val="bg1"/>
          </a:solidFill>
          <a:ln>
            <a:solidFill>
              <a:srgbClr val="93040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900" b="1" dirty="0">
                <a:ln w="0"/>
                <a:solidFill>
                  <a:schemeClr val="tx1"/>
                </a:solidFill>
                <a:effectLst>
                  <a:outerShdw blurRad="38100" dist="19050" dir="2700000" algn="tl" rotWithShape="0">
                    <a:schemeClr val="dk1">
                      <a:alpha val="40000"/>
                    </a:schemeClr>
                  </a:outerShdw>
                </a:effectLst>
              </a:rPr>
              <a:t>地域産業科</a:t>
            </a:r>
            <a:r>
              <a:rPr lang="en-US" altLang="ja-JP" sz="2900" b="1" dirty="0">
                <a:ln w="0"/>
                <a:solidFill>
                  <a:schemeClr val="tx1"/>
                </a:solidFill>
                <a:effectLst>
                  <a:outerShdw blurRad="38100" dist="19050" dir="2700000" algn="tl" rotWithShape="0">
                    <a:schemeClr val="dk1">
                      <a:alpha val="40000"/>
                    </a:schemeClr>
                  </a:outerShdw>
                </a:effectLst>
              </a:rPr>
              <a:t>Instagram</a:t>
            </a:r>
            <a:r>
              <a:rPr lang="ja-JP" altLang="en-US" sz="2900" b="1" dirty="0">
                <a:ln w="0"/>
                <a:solidFill>
                  <a:schemeClr val="tx1"/>
                </a:solidFill>
                <a:effectLst>
                  <a:outerShdw blurRad="38100" dist="19050" dir="2700000" algn="tl" rotWithShape="0">
                    <a:schemeClr val="dk1">
                      <a:alpha val="40000"/>
                    </a:schemeClr>
                  </a:outerShdw>
                </a:effectLst>
              </a:rPr>
              <a:t>の存在を知っていましたか？</a:t>
            </a:r>
          </a:p>
        </p:txBody>
      </p:sp>
    </p:spTree>
    <p:extLst>
      <p:ext uri="{BB962C8B-B14F-4D97-AF65-F5344CB8AC3E}">
        <p14:creationId xmlns:p14="http://schemas.microsoft.com/office/powerpoint/2010/main" val="318227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1819" y="298939"/>
            <a:ext cx="10058400" cy="1060352"/>
          </a:xfrm>
        </p:spPr>
        <p:txBody>
          <a:bodyPr>
            <a:normAutofit fontScale="90000"/>
          </a:bodyPr>
          <a:lstStyle/>
          <a:p>
            <a:r>
              <a:rPr kumimoji="1" lang="ja-JP" altLang="en-US" b="1" dirty="0">
                <a:latin typeface="+mn-ea"/>
                <a:ea typeface="+mn-ea"/>
              </a:rPr>
              <a:t>インスタグラムの</a:t>
            </a:r>
            <a:r>
              <a:rPr kumimoji="1" lang="ja-JP" altLang="en-US" b="1" dirty="0">
                <a:solidFill>
                  <a:srgbClr val="FF0000"/>
                </a:solidFill>
                <a:latin typeface="+mn-ea"/>
                <a:ea typeface="+mn-ea"/>
              </a:rPr>
              <a:t>メリット</a:t>
            </a:r>
            <a:r>
              <a:rPr kumimoji="1" lang="ja-JP" altLang="en-US" b="1" dirty="0">
                <a:latin typeface="+mn-ea"/>
                <a:ea typeface="+mn-ea"/>
              </a:rPr>
              <a:t>・</a:t>
            </a:r>
            <a:r>
              <a:rPr kumimoji="1" lang="ja-JP" altLang="en-US" b="1" dirty="0">
                <a:solidFill>
                  <a:srgbClr val="0070C0"/>
                </a:solidFill>
                <a:latin typeface="+mn-ea"/>
                <a:ea typeface="+mn-ea"/>
              </a:rPr>
              <a:t>デメリット</a:t>
            </a:r>
            <a:r>
              <a:rPr kumimoji="1" lang="ja-JP" altLang="en-US" dirty="0"/>
              <a:t>　</a:t>
            </a:r>
          </a:p>
        </p:txBody>
      </p:sp>
      <p:sp>
        <p:nvSpPr>
          <p:cNvPr id="6" name="四角形 5">
            <a:extLst>
              <a:ext uri="{FF2B5EF4-FFF2-40B4-BE49-F238E27FC236}">
                <a16:creationId xmlns:a16="http://schemas.microsoft.com/office/drawing/2014/main" id="{F11B4785-302F-224D-B69F-49834E6D6DE3}"/>
              </a:ext>
            </a:extLst>
          </p:cNvPr>
          <p:cNvSpPr/>
          <p:nvPr/>
        </p:nvSpPr>
        <p:spPr>
          <a:xfrm>
            <a:off x="665346" y="2081542"/>
            <a:ext cx="5335289" cy="441371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3600" b="1" dirty="0">
              <a:solidFill>
                <a:srgbClr val="FF0000"/>
              </a:solidFill>
            </a:endParaRPr>
          </a:p>
          <a:p>
            <a:pPr algn="ctr"/>
            <a:r>
              <a:rPr lang="ja-JP" altLang="en-US" sz="2800" b="1" dirty="0">
                <a:solidFill>
                  <a:schemeClr val="tx1"/>
                </a:solidFill>
              </a:rPr>
              <a:t>・誰でも見ることができる</a:t>
            </a:r>
            <a:endParaRPr lang="en-US" altLang="ja-JP" sz="2800" b="1" dirty="0">
              <a:solidFill>
                <a:schemeClr val="tx1"/>
              </a:solidFill>
            </a:endParaRPr>
          </a:p>
          <a:p>
            <a:pPr algn="ctr"/>
            <a:endParaRPr lang="en-US" altLang="ja-JP" sz="2800" b="1" dirty="0">
              <a:solidFill>
                <a:schemeClr val="tx1"/>
              </a:solidFill>
            </a:endParaRPr>
          </a:p>
          <a:p>
            <a:pPr algn="ctr"/>
            <a:r>
              <a:rPr lang="ja-JP" altLang="en-US" sz="2800" b="1" dirty="0">
                <a:solidFill>
                  <a:schemeClr val="tx1"/>
                </a:solidFill>
              </a:rPr>
              <a:t>・若い世代の人が沢山している</a:t>
            </a:r>
            <a:endParaRPr lang="en-US" altLang="ja-JP" sz="2800" b="1" dirty="0">
              <a:solidFill>
                <a:schemeClr val="tx1"/>
              </a:solidFill>
            </a:endParaRPr>
          </a:p>
          <a:p>
            <a:pPr algn="ctr"/>
            <a:endParaRPr lang="en-US" altLang="ja-JP" sz="2800" b="1" dirty="0">
              <a:solidFill>
                <a:schemeClr val="tx1"/>
              </a:solidFill>
            </a:endParaRPr>
          </a:p>
          <a:p>
            <a:pPr algn="ctr"/>
            <a:r>
              <a:rPr lang="ja-JP" altLang="en-US" sz="2800" b="1" dirty="0">
                <a:solidFill>
                  <a:schemeClr val="tx1"/>
                </a:solidFill>
              </a:rPr>
              <a:t>・いつでも投稿できる</a:t>
            </a:r>
            <a:endParaRPr lang="en-US" altLang="ja-JP" sz="2800" b="1" dirty="0">
              <a:solidFill>
                <a:schemeClr val="tx1"/>
              </a:solidFill>
            </a:endParaRPr>
          </a:p>
          <a:p>
            <a:pPr algn="ctr"/>
            <a:endParaRPr lang="en-US" altLang="ja-JP" sz="2800" b="1" dirty="0">
              <a:solidFill>
                <a:schemeClr val="tx1"/>
              </a:solidFill>
            </a:endParaRPr>
          </a:p>
          <a:p>
            <a:pPr algn="ctr"/>
            <a:r>
              <a:rPr lang="ja-JP" altLang="en-US" sz="2800" b="1" dirty="0">
                <a:solidFill>
                  <a:schemeClr val="tx1"/>
                </a:solidFill>
              </a:rPr>
              <a:t>・写真メインでイメージが湧く</a:t>
            </a:r>
            <a:endParaRPr lang="en-US" altLang="ja-JP" sz="2800" b="1" dirty="0">
              <a:solidFill>
                <a:schemeClr val="tx1"/>
              </a:solidFill>
            </a:endParaRPr>
          </a:p>
          <a:p>
            <a:pPr algn="ctr"/>
            <a:endParaRPr lang="ja-JP" altLang="en-US" dirty="0">
              <a:solidFill>
                <a:schemeClr val="tx1"/>
              </a:solidFill>
            </a:endParaRPr>
          </a:p>
        </p:txBody>
      </p:sp>
      <p:sp>
        <p:nvSpPr>
          <p:cNvPr id="3" name="テキスト ボックス 2">
            <a:extLst>
              <a:ext uri="{FF2B5EF4-FFF2-40B4-BE49-F238E27FC236}">
                <a16:creationId xmlns:a16="http://schemas.microsoft.com/office/drawing/2014/main" id="{4EE56B20-CC5C-6F46-A960-5ED0188A6DD2}"/>
              </a:ext>
            </a:extLst>
          </p:cNvPr>
          <p:cNvSpPr txBox="1"/>
          <p:nvPr/>
        </p:nvSpPr>
        <p:spPr>
          <a:xfrm>
            <a:off x="1944458" y="1250545"/>
            <a:ext cx="2777067" cy="830997"/>
          </a:xfrm>
          <a:prstGeom prst="rect">
            <a:avLst/>
          </a:prstGeom>
          <a:noFill/>
        </p:spPr>
        <p:txBody>
          <a:bodyPr wrap="square" rtlCol="0">
            <a:spAutoFit/>
          </a:bodyPr>
          <a:lstStyle/>
          <a:p>
            <a:pPr algn="l"/>
            <a:r>
              <a:rPr lang="ja-JP" altLang="en-US" sz="4800" b="1" dirty="0">
                <a:solidFill>
                  <a:srgbClr val="FF0000"/>
                </a:solidFill>
              </a:rPr>
              <a:t>メリット</a:t>
            </a:r>
          </a:p>
        </p:txBody>
      </p:sp>
      <p:sp>
        <p:nvSpPr>
          <p:cNvPr id="5" name="四角形 4">
            <a:extLst>
              <a:ext uri="{FF2B5EF4-FFF2-40B4-BE49-F238E27FC236}">
                <a16:creationId xmlns:a16="http://schemas.microsoft.com/office/drawing/2014/main" id="{261F218E-9781-0647-90B0-C402EB751DE9}"/>
              </a:ext>
            </a:extLst>
          </p:cNvPr>
          <p:cNvSpPr/>
          <p:nvPr/>
        </p:nvSpPr>
        <p:spPr>
          <a:xfrm>
            <a:off x="6417122" y="2081541"/>
            <a:ext cx="5335289" cy="441371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n w="0"/>
                <a:solidFill>
                  <a:schemeClr val="tx1"/>
                </a:solidFill>
                <a:effectLst>
                  <a:outerShdw blurRad="38100" dist="19050" dir="2700000" algn="tl" rotWithShape="0">
                    <a:schemeClr val="dk1">
                      <a:alpha val="40000"/>
                    </a:schemeClr>
                  </a:outerShdw>
                </a:effectLst>
              </a:rPr>
              <a:t>・定期的に更新しないと</a:t>
            </a:r>
            <a:endParaRPr lang="en-US" altLang="ja-JP" sz="2800" b="1" dirty="0">
              <a:ln w="0"/>
              <a:solidFill>
                <a:schemeClr val="tx1"/>
              </a:solidFill>
              <a:effectLst>
                <a:outerShdw blurRad="38100" dist="19050" dir="2700000" algn="tl" rotWithShape="0">
                  <a:schemeClr val="dk1">
                    <a:alpha val="40000"/>
                  </a:schemeClr>
                </a:outerShdw>
              </a:effectLst>
            </a:endParaRPr>
          </a:p>
          <a:p>
            <a:pPr algn="ctr"/>
            <a:r>
              <a:rPr lang="ja-JP" altLang="en-US" sz="2800" b="1" dirty="0">
                <a:ln w="0"/>
                <a:solidFill>
                  <a:schemeClr val="tx1"/>
                </a:solidFill>
                <a:effectLst>
                  <a:outerShdw blurRad="38100" dist="19050" dir="2700000" algn="tl" rotWithShape="0">
                    <a:schemeClr val="dk1">
                      <a:alpha val="40000"/>
                    </a:schemeClr>
                  </a:outerShdw>
                </a:effectLst>
              </a:rPr>
              <a:t>いけない</a:t>
            </a:r>
            <a:endParaRPr lang="en-US" altLang="ja-JP" sz="2800" b="1" dirty="0">
              <a:ln w="0"/>
              <a:solidFill>
                <a:schemeClr val="tx1"/>
              </a:solidFill>
              <a:effectLst>
                <a:outerShdw blurRad="38100" dist="19050" dir="2700000" algn="tl" rotWithShape="0">
                  <a:schemeClr val="dk1">
                    <a:alpha val="40000"/>
                  </a:schemeClr>
                </a:outerShdw>
              </a:effectLst>
            </a:endParaRPr>
          </a:p>
          <a:p>
            <a:pPr algn="ctr"/>
            <a:endParaRPr lang="en-US" altLang="ja-JP" sz="2800" b="1" dirty="0">
              <a:ln w="0"/>
              <a:solidFill>
                <a:schemeClr val="tx1"/>
              </a:solidFill>
              <a:effectLst>
                <a:outerShdw blurRad="38100" dist="19050" dir="2700000" algn="tl" rotWithShape="0">
                  <a:schemeClr val="dk1">
                    <a:alpha val="40000"/>
                  </a:schemeClr>
                </a:outerShdw>
              </a:effectLst>
            </a:endParaRPr>
          </a:p>
          <a:p>
            <a:pPr algn="ctr"/>
            <a:r>
              <a:rPr lang="ja-JP" altLang="en-US" sz="2800" b="1" dirty="0">
                <a:ln w="0"/>
                <a:solidFill>
                  <a:schemeClr val="tx1"/>
                </a:solidFill>
                <a:effectLst>
                  <a:outerShdw blurRad="38100" dist="19050" dir="2700000" algn="tl" rotWithShape="0">
                    <a:schemeClr val="dk1">
                      <a:alpha val="40000"/>
                    </a:schemeClr>
                  </a:outerShdw>
                </a:effectLst>
              </a:rPr>
              <a:t>・拡散力が低い</a:t>
            </a:r>
            <a:endParaRPr lang="en-US" altLang="ja-JP" sz="2800" b="1" dirty="0">
              <a:ln w="0"/>
              <a:solidFill>
                <a:schemeClr val="tx1"/>
              </a:solidFill>
              <a:effectLst>
                <a:outerShdw blurRad="38100" dist="19050" dir="2700000" algn="tl" rotWithShape="0">
                  <a:schemeClr val="dk1">
                    <a:alpha val="40000"/>
                  </a:schemeClr>
                </a:outerShdw>
              </a:effectLst>
            </a:endParaRPr>
          </a:p>
          <a:p>
            <a:pPr algn="ctr"/>
            <a:endParaRPr lang="en-US" altLang="ja-JP" sz="2800" b="1" dirty="0">
              <a:ln w="0"/>
              <a:solidFill>
                <a:schemeClr val="tx1"/>
              </a:solidFill>
              <a:effectLst>
                <a:outerShdw blurRad="38100" dist="19050" dir="2700000" algn="tl" rotWithShape="0">
                  <a:schemeClr val="dk1">
                    <a:alpha val="40000"/>
                  </a:schemeClr>
                </a:outerShdw>
              </a:effectLst>
            </a:endParaRPr>
          </a:p>
          <a:p>
            <a:pPr algn="ctr"/>
            <a:r>
              <a:rPr lang="ja-JP" altLang="en-US" sz="2800" b="1" dirty="0">
                <a:ln w="0"/>
                <a:solidFill>
                  <a:schemeClr val="tx1"/>
                </a:solidFill>
                <a:effectLst>
                  <a:outerShdw blurRad="38100" dist="19050" dir="2700000" algn="tl" rotWithShape="0">
                    <a:schemeClr val="dk1">
                      <a:alpha val="40000"/>
                    </a:schemeClr>
                  </a:outerShdw>
                </a:effectLst>
              </a:rPr>
              <a:t>・一歩間違えると炎上</a:t>
            </a:r>
            <a:endParaRPr lang="en-US" altLang="ja-JP" sz="2800" b="1" dirty="0">
              <a:ln w="0"/>
              <a:solidFill>
                <a:schemeClr val="tx1"/>
              </a:solidFill>
              <a:effectLst>
                <a:outerShdw blurRad="38100" dist="19050" dir="2700000" algn="tl" rotWithShape="0">
                  <a:schemeClr val="dk1">
                    <a:alpha val="40000"/>
                  </a:schemeClr>
                </a:outerShdw>
              </a:effectLst>
            </a:endParaRPr>
          </a:p>
          <a:p>
            <a:pPr algn="ctr"/>
            <a:endParaRPr lang="en-US" altLang="ja-JP" sz="2800" b="1" dirty="0">
              <a:ln w="0"/>
              <a:solidFill>
                <a:schemeClr val="tx1"/>
              </a:solidFill>
              <a:effectLst>
                <a:outerShdw blurRad="38100" dist="19050" dir="2700000" algn="tl" rotWithShape="0">
                  <a:schemeClr val="dk1">
                    <a:alpha val="40000"/>
                  </a:schemeClr>
                </a:outerShdw>
              </a:effectLst>
            </a:endParaRPr>
          </a:p>
          <a:p>
            <a:pPr algn="ctr"/>
            <a:r>
              <a:rPr lang="ja-JP" altLang="en-US" sz="2800" b="1" dirty="0">
                <a:ln w="0"/>
                <a:solidFill>
                  <a:schemeClr val="tx1"/>
                </a:solidFill>
                <a:effectLst>
                  <a:outerShdw blurRad="38100" dist="19050" dir="2700000" algn="tl" rotWithShape="0">
                    <a:schemeClr val="dk1">
                      <a:alpha val="40000"/>
                    </a:schemeClr>
                  </a:outerShdw>
                </a:effectLst>
              </a:rPr>
              <a:t>・内容を考えるのに時間が</a:t>
            </a:r>
            <a:endParaRPr lang="en-US" altLang="ja-JP" sz="2800" b="1" dirty="0">
              <a:ln w="0"/>
              <a:solidFill>
                <a:schemeClr val="tx1"/>
              </a:solidFill>
              <a:effectLst>
                <a:outerShdw blurRad="38100" dist="19050" dir="2700000" algn="tl" rotWithShape="0">
                  <a:schemeClr val="dk1">
                    <a:alpha val="40000"/>
                  </a:schemeClr>
                </a:outerShdw>
              </a:effectLst>
            </a:endParaRPr>
          </a:p>
          <a:p>
            <a:pPr algn="ctr"/>
            <a:r>
              <a:rPr lang="ja-JP" altLang="en-US" sz="2800" b="1" dirty="0">
                <a:ln w="0"/>
                <a:solidFill>
                  <a:schemeClr val="tx1"/>
                </a:solidFill>
                <a:effectLst>
                  <a:outerShdw blurRad="38100" dist="19050" dir="2700000" algn="tl" rotWithShape="0">
                    <a:schemeClr val="dk1">
                      <a:alpha val="40000"/>
                    </a:schemeClr>
                  </a:outerShdw>
                </a:effectLst>
              </a:rPr>
              <a:t>かかる</a:t>
            </a:r>
            <a:endParaRPr lang="ja-JP" altLang="en-US" sz="2800" b="1" dirty="0"/>
          </a:p>
        </p:txBody>
      </p:sp>
      <p:sp>
        <p:nvSpPr>
          <p:cNvPr id="8" name="テキスト ボックス 7">
            <a:extLst>
              <a:ext uri="{FF2B5EF4-FFF2-40B4-BE49-F238E27FC236}">
                <a16:creationId xmlns:a16="http://schemas.microsoft.com/office/drawing/2014/main" id="{9C5EE713-63FA-4F49-BE8D-1D633BEC869F}"/>
              </a:ext>
            </a:extLst>
          </p:cNvPr>
          <p:cNvSpPr txBox="1"/>
          <p:nvPr/>
        </p:nvSpPr>
        <p:spPr>
          <a:xfrm>
            <a:off x="7640536" y="1250544"/>
            <a:ext cx="3341511" cy="830997"/>
          </a:xfrm>
          <a:prstGeom prst="rect">
            <a:avLst/>
          </a:prstGeom>
          <a:noFill/>
        </p:spPr>
        <p:txBody>
          <a:bodyPr wrap="square" rtlCol="0">
            <a:spAutoFit/>
          </a:bodyPr>
          <a:lstStyle/>
          <a:p>
            <a:pPr algn="l"/>
            <a:r>
              <a:rPr lang="ja-JP" altLang="en-US" sz="4800" b="1" dirty="0">
                <a:solidFill>
                  <a:schemeClr val="accent1"/>
                </a:solidFill>
              </a:rPr>
              <a:t>デメリット</a:t>
            </a:r>
          </a:p>
        </p:txBody>
      </p:sp>
      <mc:AlternateContent xmlns:mc="http://schemas.openxmlformats.org/markup-compatibility/2006" xmlns:p14="http://schemas.microsoft.com/office/powerpoint/2010/main">
        <mc:Choice Requires="p14">
          <p:contentPart p14:bwMode="auto" r:id="rId3">
            <p14:nvContentPartPr>
              <p14:cNvPr id="13" name="インク 12">
                <a:extLst>
                  <a:ext uri="{FF2B5EF4-FFF2-40B4-BE49-F238E27FC236}">
                    <a16:creationId xmlns:a16="http://schemas.microsoft.com/office/drawing/2014/main" id="{B09A2923-D614-694F-A2E3-EB7BD8488C36}"/>
                  </a:ext>
                </a:extLst>
              </p14:cNvPr>
              <p14:cNvContentPartPr/>
              <p14:nvPr/>
            </p14:nvContentPartPr>
            <p14:xfrm>
              <a:off x="-183653" y="1123138"/>
              <a:ext cx="4085640" cy="360"/>
            </p14:xfrm>
          </p:contentPart>
        </mc:Choice>
        <mc:Fallback xmlns="">
          <p:pic>
            <p:nvPicPr>
              <p:cNvPr id="13" name="インク 12">
                <a:extLst>
                  <a:ext uri="{FF2B5EF4-FFF2-40B4-BE49-F238E27FC236}">
                    <a16:creationId xmlns:a16="http://schemas.microsoft.com/office/drawing/2014/main" id="{B09A2923-D614-694F-A2E3-EB7BD8488C36}"/>
                  </a:ext>
                </a:extLst>
              </p:cNvPr>
              <p:cNvPicPr/>
              <p:nvPr/>
            </p:nvPicPr>
            <p:blipFill>
              <a:blip r:embed="rId4"/>
              <a:stretch>
                <a:fillRect/>
              </a:stretch>
            </p:blipFill>
            <p:spPr>
              <a:xfrm>
                <a:off x="-219656" y="1087138"/>
                <a:ext cx="4157286" cy="72000"/>
              </a:xfrm>
              <a:prstGeom prst="rect">
                <a:avLst/>
              </a:prstGeom>
            </p:spPr>
          </p:pic>
        </mc:Fallback>
      </mc:AlternateContent>
      <p:grpSp>
        <p:nvGrpSpPr>
          <p:cNvPr id="18" name="グループ化 17">
            <a:extLst>
              <a:ext uri="{FF2B5EF4-FFF2-40B4-BE49-F238E27FC236}">
                <a16:creationId xmlns:a16="http://schemas.microsoft.com/office/drawing/2014/main" id="{9B55BAA3-4556-174D-A907-2C943CBCA62E}"/>
              </a:ext>
            </a:extLst>
          </p:cNvPr>
          <p:cNvGrpSpPr/>
          <p:nvPr/>
        </p:nvGrpSpPr>
        <p:grpSpPr>
          <a:xfrm>
            <a:off x="3623707" y="1123138"/>
            <a:ext cx="6039720" cy="360"/>
            <a:chOff x="3623707" y="1123138"/>
            <a:chExt cx="6039720" cy="360"/>
          </a:xfrm>
        </p:grpSpPr>
        <mc:AlternateContent xmlns:mc="http://schemas.openxmlformats.org/markup-compatibility/2006" xmlns:p14="http://schemas.microsoft.com/office/powerpoint/2010/main">
          <mc:Choice Requires="p14">
            <p:contentPart p14:bwMode="auto" r:id="rId5">
              <p14:nvContentPartPr>
                <p14:cNvPr id="14" name="インク 13">
                  <a:extLst>
                    <a:ext uri="{FF2B5EF4-FFF2-40B4-BE49-F238E27FC236}">
                      <a16:creationId xmlns:a16="http://schemas.microsoft.com/office/drawing/2014/main" id="{FC2BA826-7E9F-1542-8A84-7B248AF0268D}"/>
                    </a:ext>
                  </a:extLst>
                </p14:cNvPr>
                <p14:cNvContentPartPr/>
                <p14:nvPr/>
              </p14:nvContentPartPr>
              <p14:xfrm>
                <a:off x="3623707" y="1123138"/>
                <a:ext cx="2723760" cy="360"/>
              </p14:xfrm>
            </p:contentPart>
          </mc:Choice>
          <mc:Fallback xmlns="">
            <p:pic>
              <p:nvPicPr>
                <p:cNvPr id="14" name="インク 13">
                  <a:extLst>
                    <a:ext uri="{FF2B5EF4-FFF2-40B4-BE49-F238E27FC236}">
                      <a16:creationId xmlns:a16="http://schemas.microsoft.com/office/drawing/2014/main" id="{FC2BA826-7E9F-1542-8A84-7B248AF0268D}"/>
                    </a:ext>
                  </a:extLst>
                </p:cNvPr>
                <p:cNvPicPr/>
                <p:nvPr/>
              </p:nvPicPr>
              <p:blipFill>
                <a:blip r:embed="rId6"/>
                <a:stretch>
                  <a:fillRect/>
                </a:stretch>
              </p:blipFill>
              <p:spPr>
                <a:xfrm>
                  <a:off x="3587707" y="1087138"/>
                  <a:ext cx="2795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インク 14">
                  <a:extLst>
                    <a:ext uri="{FF2B5EF4-FFF2-40B4-BE49-F238E27FC236}">
                      <a16:creationId xmlns:a16="http://schemas.microsoft.com/office/drawing/2014/main" id="{27AC68A6-C41D-C748-92BE-2647EFD19A0C}"/>
                    </a:ext>
                  </a:extLst>
                </p14:cNvPr>
                <p14:cNvContentPartPr/>
                <p14:nvPr/>
              </p14:nvContentPartPr>
              <p14:xfrm>
                <a:off x="5860027" y="1123138"/>
                <a:ext cx="2596680" cy="360"/>
              </p14:xfrm>
            </p:contentPart>
          </mc:Choice>
          <mc:Fallback xmlns="">
            <p:pic>
              <p:nvPicPr>
                <p:cNvPr id="15" name="インク 14">
                  <a:extLst>
                    <a:ext uri="{FF2B5EF4-FFF2-40B4-BE49-F238E27FC236}">
                      <a16:creationId xmlns:a16="http://schemas.microsoft.com/office/drawing/2014/main" id="{27AC68A6-C41D-C748-92BE-2647EFD19A0C}"/>
                    </a:ext>
                  </a:extLst>
                </p:cNvPr>
                <p:cNvPicPr/>
                <p:nvPr/>
              </p:nvPicPr>
              <p:blipFill>
                <a:blip r:embed="rId8"/>
                <a:stretch>
                  <a:fillRect/>
                </a:stretch>
              </p:blipFill>
              <p:spPr>
                <a:xfrm>
                  <a:off x="5824027" y="1087138"/>
                  <a:ext cx="26683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インク 16">
                  <a:extLst>
                    <a:ext uri="{FF2B5EF4-FFF2-40B4-BE49-F238E27FC236}">
                      <a16:creationId xmlns:a16="http://schemas.microsoft.com/office/drawing/2014/main" id="{140C4B49-3EE7-C848-A4E9-7D1A0C9AB5D7}"/>
                    </a:ext>
                  </a:extLst>
                </p14:cNvPr>
                <p14:cNvContentPartPr/>
                <p14:nvPr/>
              </p14:nvContentPartPr>
              <p14:xfrm>
                <a:off x="8167267" y="1123138"/>
                <a:ext cx="1496160" cy="360"/>
              </p14:xfrm>
            </p:contentPart>
          </mc:Choice>
          <mc:Fallback xmlns="">
            <p:pic>
              <p:nvPicPr>
                <p:cNvPr id="17" name="インク 16">
                  <a:extLst>
                    <a:ext uri="{FF2B5EF4-FFF2-40B4-BE49-F238E27FC236}">
                      <a16:creationId xmlns:a16="http://schemas.microsoft.com/office/drawing/2014/main" id="{140C4B49-3EE7-C848-A4E9-7D1A0C9AB5D7}"/>
                    </a:ext>
                  </a:extLst>
                </p:cNvPr>
                <p:cNvPicPr/>
                <p:nvPr/>
              </p:nvPicPr>
              <p:blipFill>
                <a:blip r:embed="rId10"/>
                <a:stretch>
                  <a:fillRect/>
                </a:stretch>
              </p:blipFill>
              <p:spPr>
                <a:xfrm>
                  <a:off x="8131267" y="1087138"/>
                  <a:ext cx="1567800" cy="72000"/>
                </a:xfrm>
                <a:prstGeom prst="rect">
                  <a:avLst/>
                </a:prstGeom>
              </p:spPr>
            </p:pic>
          </mc:Fallback>
        </mc:AlternateContent>
      </p:grpSp>
    </p:spTree>
    <p:extLst>
      <p:ext uri="{BB962C8B-B14F-4D97-AF65-F5344CB8AC3E}">
        <p14:creationId xmlns:p14="http://schemas.microsoft.com/office/powerpoint/2010/main" val="41895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BFA58C-7DF4-2541-8843-9B8D717DA9CC}"/>
              </a:ext>
            </a:extLst>
          </p:cNvPr>
          <p:cNvSpPr txBox="1"/>
          <p:nvPr/>
        </p:nvSpPr>
        <p:spPr>
          <a:xfrm>
            <a:off x="153458" y="269875"/>
            <a:ext cx="8482542" cy="707886"/>
          </a:xfrm>
          <a:prstGeom prst="rect">
            <a:avLst/>
          </a:prstGeom>
          <a:noFill/>
        </p:spPr>
        <p:txBody>
          <a:bodyPr wrap="square" rtlCol="0">
            <a:spAutoFit/>
          </a:bodyPr>
          <a:lstStyle/>
          <a:p>
            <a:pPr algn="l"/>
            <a:r>
              <a:rPr lang="en-US" altLang="ja-JP" sz="4000" b="1" dirty="0">
                <a:latin typeface="+mn-ea"/>
              </a:rPr>
              <a:t>PR </a:t>
            </a:r>
            <a:r>
              <a:rPr lang="ja-JP" altLang="en-US" sz="4000" b="1" dirty="0">
                <a:latin typeface="+mn-ea"/>
              </a:rPr>
              <a:t>で行ったこと</a:t>
            </a:r>
          </a:p>
        </p:txBody>
      </p:sp>
      <p:sp>
        <p:nvSpPr>
          <p:cNvPr id="7" name="テキスト ボックス 6">
            <a:extLst>
              <a:ext uri="{FF2B5EF4-FFF2-40B4-BE49-F238E27FC236}">
                <a16:creationId xmlns:a16="http://schemas.microsoft.com/office/drawing/2014/main" id="{D24E0578-54FB-D148-A1A1-0767E831CB35}"/>
              </a:ext>
            </a:extLst>
          </p:cNvPr>
          <p:cNvSpPr txBox="1"/>
          <p:nvPr/>
        </p:nvSpPr>
        <p:spPr>
          <a:xfrm>
            <a:off x="42331" y="1488091"/>
            <a:ext cx="9525001" cy="3247043"/>
          </a:xfrm>
          <a:prstGeom prst="rect">
            <a:avLst/>
          </a:prstGeom>
          <a:noFill/>
        </p:spPr>
        <p:txBody>
          <a:bodyPr wrap="square" rtlCol="0">
            <a:spAutoFit/>
          </a:bodyPr>
          <a:lstStyle/>
          <a:p>
            <a:pPr algn="l"/>
            <a:r>
              <a:rPr lang="ja-JP" altLang="en-US" sz="4500" b="1" dirty="0">
                <a:solidFill>
                  <a:srgbClr val="C00000"/>
                </a:solidFill>
              </a:rPr>
              <a:t>①チラシ作り、チラシ配り</a:t>
            </a:r>
            <a:endParaRPr lang="en-US" altLang="ja-JP" sz="4500" b="1" dirty="0">
              <a:solidFill>
                <a:srgbClr val="C00000"/>
              </a:solidFill>
            </a:endParaRPr>
          </a:p>
          <a:p>
            <a:pPr algn="l"/>
            <a:r>
              <a:rPr lang="ja-JP" altLang="en-US" dirty="0"/>
              <a:t>　　</a:t>
            </a:r>
            <a:r>
              <a:rPr lang="ja-JP" altLang="en-US" sz="4000" b="1" dirty="0">
                <a:latin typeface="+mj-ea"/>
                <a:ea typeface="+mj-ea"/>
              </a:rPr>
              <a:t>類型ごとの紹介を載せた</a:t>
            </a:r>
            <a:endParaRPr lang="en-US" altLang="ja-JP" sz="4000" b="1" dirty="0">
              <a:latin typeface="+mj-ea"/>
              <a:ea typeface="+mj-ea"/>
            </a:endParaRPr>
          </a:p>
          <a:p>
            <a:pPr algn="l"/>
            <a:r>
              <a:rPr lang="ja-JP" altLang="en-US" sz="4000" b="1" dirty="0">
                <a:latin typeface="+mj-ea"/>
                <a:ea typeface="+mj-ea"/>
              </a:rPr>
              <a:t>　　　　チラシ作り</a:t>
            </a:r>
            <a:endParaRPr lang="en-US" altLang="ja-JP" sz="4000" b="1" dirty="0">
              <a:latin typeface="+mj-ea"/>
              <a:ea typeface="+mj-ea"/>
            </a:endParaRPr>
          </a:p>
          <a:p>
            <a:pPr algn="l"/>
            <a:r>
              <a:rPr lang="ja-JP" altLang="en-US" sz="4000" b="1" dirty="0">
                <a:latin typeface="+mj-ea"/>
                <a:ea typeface="+mj-ea"/>
              </a:rPr>
              <a:t>                    ↓</a:t>
            </a:r>
            <a:endParaRPr lang="en-US" altLang="ja-JP" sz="4000" b="1" dirty="0">
              <a:latin typeface="+mj-ea"/>
              <a:ea typeface="+mj-ea"/>
            </a:endParaRPr>
          </a:p>
          <a:p>
            <a:pPr algn="l"/>
            <a:r>
              <a:rPr lang="ja-JP" altLang="en-US" sz="4000" b="1" dirty="0">
                <a:latin typeface="+mj-ea"/>
                <a:ea typeface="+mj-ea"/>
              </a:rPr>
              <a:t>　収穫感謝祭でのチラシ配り</a:t>
            </a:r>
            <a:endParaRPr lang="en-US" altLang="ja-JP" sz="4000" b="1" dirty="0">
              <a:latin typeface="+mj-ea"/>
              <a:ea typeface="+mj-ea"/>
            </a:endParaRPr>
          </a:p>
        </p:txBody>
      </p:sp>
      <p:sp>
        <p:nvSpPr>
          <p:cNvPr id="5" name="テキスト ボックス 4">
            <a:extLst>
              <a:ext uri="{FF2B5EF4-FFF2-40B4-BE49-F238E27FC236}">
                <a16:creationId xmlns:a16="http://schemas.microsoft.com/office/drawing/2014/main" id="{D0B21137-77F5-9E42-83A0-D916AEBCC1AD}"/>
              </a:ext>
            </a:extLst>
          </p:cNvPr>
          <p:cNvSpPr txBox="1"/>
          <p:nvPr/>
        </p:nvSpPr>
        <p:spPr>
          <a:xfrm>
            <a:off x="130265" y="4735134"/>
            <a:ext cx="8127999" cy="201593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4500" b="1" dirty="0">
                <a:solidFill>
                  <a:srgbClr val="C00000"/>
                </a:solidFill>
              </a:rPr>
              <a:t>②各学年に</a:t>
            </a:r>
            <a:r>
              <a:rPr lang="en-US" altLang="ja-JP" sz="4500" b="1" dirty="0">
                <a:solidFill>
                  <a:srgbClr val="C00000"/>
                </a:solidFill>
              </a:rPr>
              <a:t>PR </a:t>
            </a:r>
          </a:p>
          <a:p>
            <a:pPr algn="l"/>
            <a:r>
              <a:rPr lang="ja-JP" altLang="en-US" sz="4000" dirty="0"/>
              <a:t>　</a:t>
            </a:r>
            <a:r>
              <a:rPr lang="ja-JP" altLang="en-US" sz="4000" b="1" dirty="0">
                <a:latin typeface="+mj-ea"/>
                <a:ea typeface="+mj-ea"/>
              </a:rPr>
              <a:t>各クラスに回って</a:t>
            </a:r>
            <a:endParaRPr lang="en-US" altLang="ja-JP" sz="4000" b="1" dirty="0">
              <a:latin typeface="+mj-ea"/>
              <a:ea typeface="+mj-ea"/>
            </a:endParaRPr>
          </a:p>
          <a:p>
            <a:pPr algn="l"/>
            <a:r>
              <a:rPr lang="ja-JP" altLang="en-US" sz="4000" b="1" dirty="0">
                <a:latin typeface="+mj-ea"/>
                <a:ea typeface="+mj-ea"/>
              </a:rPr>
              <a:t>　地域産業科の</a:t>
            </a:r>
            <a:r>
              <a:rPr lang="en-US" altLang="ja-JP" sz="4000" b="1" dirty="0">
                <a:latin typeface="+mj-ea"/>
                <a:ea typeface="+mj-ea"/>
              </a:rPr>
              <a:t>Instagram</a:t>
            </a:r>
            <a:r>
              <a:rPr lang="ja-JP" altLang="en-US" sz="4000" b="1" dirty="0">
                <a:latin typeface="+mj-ea"/>
                <a:ea typeface="+mj-ea"/>
              </a:rPr>
              <a:t>宣伝</a:t>
            </a:r>
          </a:p>
        </p:txBody>
      </p:sp>
      <mc:AlternateContent xmlns:mc="http://schemas.openxmlformats.org/markup-compatibility/2006" xmlns:p14="http://schemas.microsoft.com/office/powerpoint/2010/main">
        <mc:Choice Requires="p14">
          <p:contentPart p14:bwMode="auto" r:id="rId3">
            <p14:nvContentPartPr>
              <p14:cNvPr id="8" name="インク 7">
                <a:extLst>
                  <a:ext uri="{FF2B5EF4-FFF2-40B4-BE49-F238E27FC236}">
                    <a16:creationId xmlns:a16="http://schemas.microsoft.com/office/drawing/2014/main" id="{D1399A7B-8810-0745-9DE1-D5930ED5B759}"/>
                  </a:ext>
                </a:extLst>
              </p14:cNvPr>
              <p14:cNvContentPartPr/>
              <p14:nvPr/>
            </p14:nvContentPartPr>
            <p14:xfrm>
              <a:off x="-304935" y="1019120"/>
              <a:ext cx="5191560" cy="360"/>
            </p14:xfrm>
          </p:contentPart>
        </mc:Choice>
        <mc:Fallback xmlns="">
          <p:pic>
            <p:nvPicPr>
              <p:cNvPr id="8" name="インク 7">
                <a:extLst>
                  <a:ext uri="{FF2B5EF4-FFF2-40B4-BE49-F238E27FC236}">
                    <a16:creationId xmlns:a16="http://schemas.microsoft.com/office/drawing/2014/main" id="{D1399A7B-8810-0745-9DE1-D5930ED5B759}"/>
                  </a:ext>
                </a:extLst>
              </p:cNvPr>
              <p:cNvPicPr/>
              <p:nvPr/>
            </p:nvPicPr>
            <p:blipFill>
              <a:blip r:embed="rId4"/>
              <a:stretch>
                <a:fillRect/>
              </a:stretch>
            </p:blipFill>
            <p:spPr>
              <a:xfrm>
                <a:off x="-322935" y="1001120"/>
                <a:ext cx="5227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インク 8">
                <a:extLst>
                  <a:ext uri="{FF2B5EF4-FFF2-40B4-BE49-F238E27FC236}">
                    <a16:creationId xmlns:a16="http://schemas.microsoft.com/office/drawing/2014/main" id="{234C8829-448D-154F-92B6-8003EC249096}"/>
                  </a:ext>
                </a:extLst>
              </p14:cNvPr>
              <p14:cNvContentPartPr/>
              <p14:nvPr/>
            </p14:nvContentPartPr>
            <p14:xfrm>
              <a:off x="7992705" y="-849640"/>
              <a:ext cx="360" cy="360"/>
            </p14:xfrm>
          </p:contentPart>
        </mc:Choice>
        <mc:Fallback xmlns="">
          <p:pic>
            <p:nvPicPr>
              <p:cNvPr id="9" name="インク 8">
                <a:extLst>
                  <a:ext uri="{FF2B5EF4-FFF2-40B4-BE49-F238E27FC236}">
                    <a16:creationId xmlns:a16="http://schemas.microsoft.com/office/drawing/2014/main" id="{234C8829-448D-154F-92B6-8003EC249096}"/>
                  </a:ext>
                </a:extLst>
              </p:cNvPr>
              <p:cNvPicPr/>
              <p:nvPr/>
            </p:nvPicPr>
            <p:blipFill>
              <a:blip r:embed="rId6"/>
              <a:stretch>
                <a:fillRect/>
              </a:stretch>
            </p:blipFill>
            <p:spPr>
              <a:xfrm>
                <a:off x="7974705" y="-8676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インク 9">
                <a:extLst>
                  <a:ext uri="{FF2B5EF4-FFF2-40B4-BE49-F238E27FC236}">
                    <a16:creationId xmlns:a16="http://schemas.microsoft.com/office/drawing/2014/main" id="{AD455903-40F4-D043-92D8-9D98149AE21F}"/>
                  </a:ext>
                </a:extLst>
              </p14:cNvPr>
              <p14:cNvContentPartPr/>
              <p14:nvPr/>
            </p14:nvContentPartPr>
            <p14:xfrm>
              <a:off x="-317535" y="1001120"/>
              <a:ext cx="5231160" cy="360"/>
            </p14:xfrm>
          </p:contentPart>
        </mc:Choice>
        <mc:Fallback xmlns="">
          <p:pic>
            <p:nvPicPr>
              <p:cNvPr id="10" name="インク 9">
                <a:extLst>
                  <a:ext uri="{FF2B5EF4-FFF2-40B4-BE49-F238E27FC236}">
                    <a16:creationId xmlns:a16="http://schemas.microsoft.com/office/drawing/2014/main" id="{AD455903-40F4-D043-92D8-9D98149AE21F}"/>
                  </a:ext>
                </a:extLst>
              </p:cNvPr>
              <p:cNvPicPr/>
              <p:nvPr/>
            </p:nvPicPr>
            <p:blipFill>
              <a:blip r:embed="rId8"/>
              <a:stretch>
                <a:fillRect/>
              </a:stretch>
            </p:blipFill>
            <p:spPr>
              <a:xfrm>
                <a:off x="-353535" y="965120"/>
                <a:ext cx="5302800" cy="72000"/>
              </a:xfrm>
              <a:prstGeom prst="rect">
                <a:avLst/>
              </a:prstGeom>
            </p:spPr>
          </p:pic>
        </mc:Fallback>
      </mc:AlternateContent>
      <p:pic>
        <p:nvPicPr>
          <p:cNvPr id="3" name="図 3">
            <a:extLst>
              <a:ext uri="{FF2B5EF4-FFF2-40B4-BE49-F238E27FC236}">
                <a16:creationId xmlns:a16="http://schemas.microsoft.com/office/drawing/2014/main" id="{BE887EEC-7179-AD4E-AF88-08E23296FE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9" r="4580"/>
          <a:stretch/>
        </p:blipFill>
        <p:spPr>
          <a:xfrm>
            <a:off x="7254496" y="175803"/>
            <a:ext cx="4625671" cy="3474655"/>
          </a:xfrm>
          <a:prstGeom prst="rect">
            <a:avLst/>
          </a:prstGeom>
        </p:spPr>
      </p:pic>
      <p:pic>
        <p:nvPicPr>
          <p:cNvPr id="4" name="図 3">
            <a:extLst>
              <a:ext uri="{FF2B5EF4-FFF2-40B4-BE49-F238E27FC236}">
                <a16:creationId xmlns:a16="http://schemas.microsoft.com/office/drawing/2014/main" id="{2D313F9C-035A-4947-BCBB-1EC118E0BB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9093" y="3675874"/>
            <a:ext cx="4171074" cy="3128306"/>
          </a:xfrm>
          <a:prstGeom prst="rect">
            <a:avLst/>
          </a:prstGeom>
        </p:spPr>
      </p:pic>
    </p:spTree>
    <p:extLst>
      <p:ext uri="{BB962C8B-B14F-4D97-AF65-F5344CB8AC3E}">
        <p14:creationId xmlns:p14="http://schemas.microsoft.com/office/powerpoint/2010/main" val="190040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9E1429-4DE1-4D4C-9757-0FA775BB2DC0}"/>
              </a:ext>
            </a:extLst>
          </p:cNvPr>
          <p:cNvSpPr>
            <a:spLocks noGrp="1"/>
          </p:cNvSpPr>
          <p:nvPr>
            <p:ph type="title"/>
          </p:nvPr>
        </p:nvSpPr>
        <p:spPr>
          <a:xfrm>
            <a:off x="600075" y="555625"/>
            <a:ext cx="10515600" cy="1325563"/>
          </a:xfrm>
        </p:spPr>
        <p:txBody>
          <a:bodyPr/>
          <a:lstStyle/>
          <a:p>
            <a:r>
              <a:rPr lang="ja-JP" altLang="en-US" b="1" dirty="0">
                <a:solidFill>
                  <a:schemeClr val="accent2"/>
                </a:solidFill>
                <a:latin typeface="+mn-ea"/>
                <a:ea typeface="+mn-ea"/>
              </a:rPr>
              <a:t>これからの活用方法</a:t>
            </a:r>
          </a:p>
        </p:txBody>
      </p:sp>
      <p:sp>
        <p:nvSpPr>
          <p:cNvPr id="3" name="コンテンツ プレースホルダー 2">
            <a:extLst>
              <a:ext uri="{FF2B5EF4-FFF2-40B4-BE49-F238E27FC236}">
                <a16:creationId xmlns:a16="http://schemas.microsoft.com/office/drawing/2014/main" id="{05585F9D-14CF-C94B-84C1-6CD9B9FDABFD}"/>
              </a:ext>
            </a:extLst>
          </p:cNvPr>
          <p:cNvSpPr>
            <a:spLocks noGrp="1"/>
          </p:cNvSpPr>
          <p:nvPr>
            <p:ph idx="1"/>
          </p:nvPr>
        </p:nvSpPr>
        <p:spPr>
          <a:xfrm>
            <a:off x="332493" y="3429000"/>
            <a:ext cx="11527014" cy="3128274"/>
          </a:xfrm>
        </p:spPr>
        <p:txBody>
          <a:bodyPr>
            <a:normAutofit/>
          </a:bodyPr>
          <a:lstStyle/>
          <a:p>
            <a:pPr marL="0" indent="0">
              <a:buNone/>
            </a:pPr>
            <a:r>
              <a:rPr lang="ja-JP" altLang="en-US" sz="3600" b="1" dirty="0">
                <a:latin typeface="+mj-ea"/>
                <a:ea typeface="+mj-ea"/>
              </a:rPr>
              <a:t>▶︎コラボ投稿をしたり見たくなるような投稿をする。</a:t>
            </a:r>
          </a:p>
          <a:p>
            <a:pPr marL="0" indent="0">
              <a:buNone/>
            </a:pPr>
            <a:endParaRPr lang="ja-JP" altLang="en-US" sz="3600" b="1" dirty="0">
              <a:latin typeface="+mj-ea"/>
              <a:ea typeface="+mj-ea"/>
            </a:endParaRPr>
          </a:p>
          <a:p>
            <a:pPr marL="0" indent="0">
              <a:buNone/>
            </a:pPr>
            <a:r>
              <a:rPr lang="en-US" altLang="ja-JP" sz="3600" b="1" dirty="0">
                <a:latin typeface="+mj-ea"/>
                <a:ea typeface="+mj-ea"/>
              </a:rPr>
              <a:t>▶︎</a:t>
            </a:r>
            <a:r>
              <a:rPr lang="ja-JP" altLang="en-US" sz="3600" b="1" dirty="0">
                <a:latin typeface="+mj-ea"/>
                <a:ea typeface="+mj-ea"/>
              </a:rPr>
              <a:t>ハッシュタグをつける。</a:t>
            </a:r>
          </a:p>
          <a:p>
            <a:pPr marL="0" indent="0">
              <a:buNone/>
            </a:pPr>
            <a:endParaRPr lang="ja-JP" altLang="en-US" sz="3600" b="1" dirty="0">
              <a:latin typeface="+mj-ea"/>
              <a:ea typeface="+mj-ea"/>
            </a:endParaRPr>
          </a:p>
          <a:p>
            <a:pPr marL="0" indent="0">
              <a:buNone/>
            </a:pPr>
            <a:r>
              <a:rPr lang="ja-JP" altLang="en-US" sz="3600" b="1" dirty="0">
                <a:latin typeface="+mj-ea"/>
                <a:ea typeface="+mj-ea"/>
              </a:rPr>
              <a:t>▶︎チラシを配ってフォロワーを増やす。</a:t>
            </a:r>
          </a:p>
        </p:txBody>
      </p:sp>
      <p:sp>
        <p:nvSpPr>
          <p:cNvPr id="5" name="テキスト ボックス 4">
            <a:extLst>
              <a:ext uri="{FF2B5EF4-FFF2-40B4-BE49-F238E27FC236}">
                <a16:creationId xmlns:a16="http://schemas.microsoft.com/office/drawing/2014/main" id="{EE455272-CD02-DA49-9586-D92324090FA9}"/>
              </a:ext>
            </a:extLst>
          </p:cNvPr>
          <p:cNvSpPr txBox="1"/>
          <p:nvPr/>
        </p:nvSpPr>
        <p:spPr>
          <a:xfrm>
            <a:off x="332493" y="2054929"/>
            <a:ext cx="11329988" cy="1200329"/>
          </a:xfrm>
          <a:prstGeom prst="rect">
            <a:avLst/>
          </a:prstGeom>
          <a:noFill/>
        </p:spPr>
        <p:txBody>
          <a:bodyPr wrap="square" rtlCol="0">
            <a:spAutoFit/>
          </a:bodyPr>
          <a:lstStyle/>
          <a:p>
            <a:pPr algn="l"/>
            <a:r>
              <a:rPr lang="ja-JP" altLang="en-US" sz="3600" b="1" dirty="0">
                <a:latin typeface="+mj-ea"/>
                <a:ea typeface="+mj-ea"/>
              </a:rPr>
              <a:t>▶︎マルシェやイベントの時にストーリーを載せたり　　ライブをしたりする</a:t>
            </a:r>
          </a:p>
        </p:txBody>
      </p:sp>
    </p:spTree>
    <p:extLst>
      <p:ext uri="{BB962C8B-B14F-4D97-AF65-F5344CB8AC3E}">
        <p14:creationId xmlns:p14="http://schemas.microsoft.com/office/powerpoint/2010/main" val="232019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4627" y="2766218"/>
            <a:ext cx="9822745" cy="1325563"/>
          </a:xfrm>
        </p:spPr>
        <p:txBody>
          <a:bodyPr>
            <a:noAutofit/>
          </a:bodyPr>
          <a:lstStyle/>
          <a:p>
            <a:r>
              <a:rPr kumimoji="1" lang="ja-JP" altLang="en-US" sz="5200" dirty="0">
                <a:solidFill>
                  <a:srgbClr val="002060"/>
                </a:solidFill>
                <a:latin typeface="HGSoeiKakugothicUB" panose="020B0A09000000000000" pitchFamily="49" charset="-128"/>
                <a:ea typeface="HGSoeiKakugothicUB" panose="020B0A09000000000000" pitchFamily="49" charset="-128"/>
                <a:cs typeface="Aharoni" panose="02010803020104030203" pitchFamily="2" charset="-79"/>
              </a:rPr>
              <a:t>ご清聴ありがとうございました</a:t>
            </a:r>
          </a:p>
        </p:txBody>
      </p:sp>
      <p:pic>
        <p:nvPicPr>
          <p:cNvPr id="3" name="図 3">
            <a:extLst>
              <a:ext uri="{FF2B5EF4-FFF2-40B4-BE49-F238E27FC236}">
                <a16:creationId xmlns:a16="http://schemas.microsoft.com/office/drawing/2014/main" id="{D1C0EE1B-4A02-0E4F-970C-0432E16B1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505" y="5548845"/>
            <a:ext cx="1220017" cy="1325563"/>
          </a:xfrm>
          <a:prstGeom prst="rect">
            <a:avLst/>
          </a:prstGeom>
        </p:spPr>
      </p:pic>
      <p:pic>
        <p:nvPicPr>
          <p:cNvPr id="4" name="図 4">
            <a:extLst>
              <a:ext uri="{FF2B5EF4-FFF2-40B4-BE49-F238E27FC236}">
                <a16:creationId xmlns:a16="http://schemas.microsoft.com/office/drawing/2014/main" id="{D2E61132-9F88-C84C-B238-C123A53AD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13" y="5717050"/>
            <a:ext cx="1527695" cy="989155"/>
          </a:xfrm>
          <a:prstGeom prst="rect">
            <a:avLst/>
          </a:prstGeom>
        </p:spPr>
      </p:pic>
      <p:pic>
        <p:nvPicPr>
          <p:cNvPr id="5" name="図 5">
            <a:extLst>
              <a:ext uri="{FF2B5EF4-FFF2-40B4-BE49-F238E27FC236}">
                <a16:creationId xmlns:a16="http://schemas.microsoft.com/office/drawing/2014/main" id="{614A9DD5-EB10-9A48-8209-D29B26EC3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10642296" y="5808917"/>
            <a:ext cx="1549704" cy="911963"/>
          </a:xfrm>
          <a:prstGeom prst="rect">
            <a:avLst/>
          </a:prstGeom>
        </p:spPr>
      </p:pic>
      <p:pic>
        <p:nvPicPr>
          <p:cNvPr id="6" name="図 6">
            <a:extLst>
              <a:ext uri="{FF2B5EF4-FFF2-40B4-BE49-F238E27FC236}">
                <a16:creationId xmlns:a16="http://schemas.microsoft.com/office/drawing/2014/main" id="{CF6E0FB5-C70C-AF4F-B426-02A5525AE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6508" y="5758446"/>
            <a:ext cx="1060224" cy="1012902"/>
          </a:xfrm>
          <a:prstGeom prst="rect">
            <a:avLst/>
          </a:prstGeom>
        </p:spPr>
      </p:pic>
    </p:spTree>
    <p:extLst>
      <p:ext uri="{BB962C8B-B14F-4D97-AF65-F5344CB8AC3E}">
        <p14:creationId xmlns:p14="http://schemas.microsoft.com/office/powerpoint/2010/main" val="200191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3B8F319-E7F9-5742-B5EC-9B98C779D57F}"/>
              </a:ext>
            </a:extLst>
          </p:cNvPr>
          <p:cNvSpPr txBox="1"/>
          <p:nvPr/>
        </p:nvSpPr>
        <p:spPr>
          <a:xfrm>
            <a:off x="510823" y="454377"/>
            <a:ext cx="2692400" cy="769441"/>
          </a:xfrm>
          <a:prstGeom prst="rect">
            <a:avLst/>
          </a:prstGeom>
          <a:noFill/>
        </p:spPr>
        <p:txBody>
          <a:bodyPr wrap="square" rtlCol="0">
            <a:spAutoFit/>
          </a:bodyPr>
          <a:lstStyle/>
          <a:p>
            <a:pPr algn="l"/>
            <a:r>
              <a:rPr lang="ja-JP" altLang="en-US" sz="4400" b="1" dirty="0"/>
              <a:t>目的</a:t>
            </a:r>
          </a:p>
        </p:txBody>
      </p:sp>
      <p:cxnSp>
        <p:nvCxnSpPr>
          <p:cNvPr id="3" name="直線矢印コネクタ 2">
            <a:extLst>
              <a:ext uri="{FF2B5EF4-FFF2-40B4-BE49-F238E27FC236}">
                <a16:creationId xmlns:a16="http://schemas.microsoft.com/office/drawing/2014/main" id="{E2EDE6F6-517C-6A46-AA72-FD3F2BFB8413}"/>
              </a:ext>
            </a:extLst>
          </p:cNvPr>
          <p:cNvCxnSpPr>
            <a:cxnSpLocks/>
          </p:cNvCxnSpPr>
          <p:nvPr/>
        </p:nvCxnSpPr>
        <p:spPr>
          <a:xfrm>
            <a:off x="-366889" y="1223818"/>
            <a:ext cx="2921000" cy="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四角形 5">
            <a:extLst>
              <a:ext uri="{FF2B5EF4-FFF2-40B4-BE49-F238E27FC236}">
                <a16:creationId xmlns:a16="http://schemas.microsoft.com/office/drawing/2014/main" id="{080CD3EE-AC35-CA4C-B2E4-495984521849}"/>
              </a:ext>
            </a:extLst>
          </p:cNvPr>
          <p:cNvSpPr/>
          <p:nvPr/>
        </p:nvSpPr>
        <p:spPr>
          <a:xfrm>
            <a:off x="1128931" y="1448923"/>
            <a:ext cx="10191003" cy="4749698"/>
          </a:xfrm>
          <a:prstGeom prst="rect">
            <a:avLst/>
          </a:prstGeom>
          <a:solidFill>
            <a:schemeClr val="bg1"/>
          </a:solidFill>
          <a:ln>
            <a:solidFill>
              <a:srgbClr val="3A83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b="1" dirty="0">
                <a:ln w="0"/>
                <a:solidFill>
                  <a:schemeClr val="tx1"/>
                </a:solidFill>
                <a:effectLst>
                  <a:outerShdw blurRad="38100" dist="19050" dir="2700000" algn="tl" rotWithShape="0">
                    <a:schemeClr val="dk1">
                      <a:alpha val="40000"/>
                    </a:schemeClr>
                  </a:outerShdw>
                </a:effectLst>
              </a:rPr>
              <a:t>・地域産業科の</a:t>
            </a:r>
            <a:r>
              <a:rPr lang="ja-JP" altLang="en-US" sz="4800" b="1" dirty="0">
                <a:ln w="0"/>
                <a:solidFill>
                  <a:srgbClr val="C00000"/>
                </a:solidFill>
                <a:effectLst>
                  <a:outerShdw blurRad="38100" dist="19050" dir="2700000" algn="tl" rotWithShape="0">
                    <a:schemeClr val="dk1">
                      <a:alpha val="40000"/>
                    </a:schemeClr>
                  </a:outerShdw>
                </a:effectLst>
              </a:rPr>
              <a:t>活動</a:t>
            </a:r>
            <a:r>
              <a:rPr lang="ja-JP" altLang="en-US" sz="4800" b="1" dirty="0">
                <a:ln w="0"/>
                <a:solidFill>
                  <a:schemeClr val="tx1"/>
                </a:solidFill>
                <a:effectLst>
                  <a:outerShdw blurRad="38100" dist="19050" dir="2700000" algn="tl" rotWithShape="0">
                    <a:schemeClr val="dk1">
                      <a:alpha val="40000"/>
                    </a:schemeClr>
                  </a:outerShdw>
                </a:effectLst>
              </a:rPr>
              <a:t>を紹介したい</a:t>
            </a:r>
            <a:endParaRPr lang="en-US" altLang="ja-JP" sz="4800" b="1" dirty="0">
              <a:ln w="0"/>
              <a:solidFill>
                <a:schemeClr val="tx1"/>
              </a:solidFill>
              <a:effectLst>
                <a:outerShdw blurRad="38100" dist="19050" dir="2700000" algn="tl" rotWithShape="0">
                  <a:schemeClr val="dk1">
                    <a:alpha val="40000"/>
                  </a:schemeClr>
                </a:outerShdw>
              </a:effectLst>
            </a:endParaRPr>
          </a:p>
          <a:p>
            <a:pPr algn="ctr"/>
            <a:endParaRPr lang="en-US" altLang="ja-JP" sz="4800" b="1" dirty="0">
              <a:ln w="0"/>
              <a:solidFill>
                <a:schemeClr val="tx1"/>
              </a:solidFill>
              <a:effectLst>
                <a:outerShdw blurRad="38100" dist="19050" dir="2700000" algn="tl" rotWithShape="0">
                  <a:schemeClr val="dk1">
                    <a:alpha val="40000"/>
                  </a:schemeClr>
                </a:outerShdw>
              </a:effectLst>
            </a:endParaRPr>
          </a:p>
          <a:p>
            <a:pPr algn="ctr"/>
            <a:r>
              <a:rPr lang="ja-JP" altLang="en-US" sz="4800" b="1" dirty="0">
                <a:ln w="0"/>
                <a:solidFill>
                  <a:schemeClr val="tx1"/>
                </a:solidFill>
                <a:effectLst>
                  <a:outerShdw blurRad="38100" dist="19050" dir="2700000" algn="tl" rotWithShape="0">
                    <a:schemeClr val="dk1">
                      <a:alpha val="40000"/>
                    </a:schemeClr>
                  </a:outerShdw>
                </a:effectLst>
              </a:rPr>
              <a:t>・中学生に知ってもらって</a:t>
            </a:r>
            <a:endParaRPr lang="en-US" altLang="ja-JP" sz="4800" b="1" dirty="0">
              <a:ln w="0"/>
              <a:solidFill>
                <a:schemeClr val="tx1"/>
              </a:solidFill>
              <a:effectLst>
                <a:outerShdw blurRad="38100" dist="19050" dir="2700000" algn="tl" rotWithShape="0">
                  <a:schemeClr val="dk1">
                    <a:alpha val="40000"/>
                  </a:schemeClr>
                </a:outerShdw>
              </a:effectLst>
            </a:endParaRPr>
          </a:p>
          <a:p>
            <a:pPr algn="ctr"/>
            <a:r>
              <a:rPr lang="ja-JP" altLang="en-US" sz="4800" b="1" dirty="0">
                <a:ln w="0"/>
                <a:solidFill>
                  <a:srgbClr val="C00000"/>
                </a:solidFill>
                <a:effectLst>
                  <a:outerShdw blurRad="38100" dist="19050" dir="2700000" algn="tl" rotWithShape="0">
                    <a:schemeClr val="dk1">
                      <a:alpha val="40000"/>
                    </a:schemeClr>
                  </a:outerShdw>
                </a:effectLst>
              </a:rPr>
              <a:t>地域産業科に入学</a:t>
            </a:r>
            <a:r>
              <a:rPr lang="ja-JP" altLang="en-US" sz="4800" b="1" dirty="0">
                <a:ln w="0"/>
                <a:solidFill>
                  <a:schemeClr val="tx1"/>
                </a:solidFill>
                <a:effectLst>
                  <a:outerShdw blurRad="38100" dist="19050" dir="2700000" algn="tl" rotWithShape="0">
                    <a:schemeClr val="dk1">
                      <a:alpha val="40000"/>
                    </a:schemeClr>
                  </a:outerShdw>
                </a:effectLst>
              </a:rPr>
              <a:t>してもらいたい</a:t>
            </a:r>
            <a:endParaRPr lang="en-US" altLang="ja-JP" sz="4800" b="1" dirty="0">
              <a:ln w="0"/>
              <a:solidFill>
                <a:schemeClr val="tx1"/>
              </a:solidFill>
              <a:effectLst>
                <a:outerShdw blurRad="38100" dist="19050" dir="2700000" algn="tl" rotWithShape="0">
                  <a:schemeClr val="dk1">
                    <a:alpha val="40000"/>
                  </a:schemeClr>
                </a:outerShdw>
              </a:effectLst>
            </a:endParaRPr>
          </a:p>
          <a:p>
            <a:pPr algn="ctr"/>
            <a:endParaRPr lang="en-US" altLang="ja-JP"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0987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49C30-13DB-5149-A8DB-1B55D588C644}"/>
              </a:ext>
            </a:extLst>
          </p:cNvPr>
          <p:cNvSpPr>
            <a:spLocks noGrp="1"/>
          </p:cNvSpPr>
          <p:nvPr>
            <p:ph type="title"/>
          </p:nvPr>
        </p:nvSpPr>
        <p:spPr/>
        <p:txBody>
          <a:bodyPr/>
          <a:lstStyle/>
          <a:p>
            <a:r>
              <a:rPr lang="ja-JP" altLang="en-US" b="1" dirty="0">
                <a:latin typeface="+mn-ea"/>
                <a:ea typeface="+mn-ea"/>
              </a:rPr>
              <a:t>先行研究</a:t>
            </a:r>
          </a:p>
        </p:txBody>
      </p:sp>
      <p:pic>
        <p:nvPicPr>
          <p:cNvPr id="4" name="図 4">
            <a:extLst>
              <a:ext uri="{FF2B5EF4-FFF2-40B4-BE49-F238E27FC236}">
                <a16:creationId xmlns:a16="http://schemas.microsoft.com/office/drawing/2014/main" id="{279A0E23-D697-4347-985D-2BE05B7885CE}"/>
              </a:ext>
            </a:extLst>
          </p:cNvPr>
          <p:cNvPicPr>
            <a:picLocks noChangeAspect="1"/>
          </p:cNvPicPr>
          <p:nvPr/>
        </p:nvPicPr>
        <p:blipFill rotWithShape="1">
          <a:blip r:embed="rId3">
            <a:extLst>
              <a:ext uri="{28A0092B-C50C-407E-A947-70E740481C1C}">
                <a14:useLocalDpi xmlns:a14="http://schemas.microsoft.com/office/drawing/2010/main" val="0"/>
              </a:ext>
            </a:extLst>
          </a:blip>
          <a:srcRect l="2470" t="33747" r="45213" b="7452"/>
          <a:stretch/>
        </p:blipFill>
        <p:spPr>
          <a:xfrm>
            <a:off x="2189350" y="1328672"/>
            <a:ext cx="3650767" cy="3055707"/>
          </a:xfrm>
          <a:prstGeom prst="rect">
            <a:avLst/>
          </a:prstGeom>
        </p:spPr>
      </p:pic>
      <p:sp>
        <p:nvSpPr>
          <p:cNvPr id="3" name="吹き出し: 四角形 2">
            <a:extLst>
              <a:ext uri="{FF2B5EF4-FFF2-40B4-BE49-F238E27FC236}">
                <a16:creationId xmlns:a16="http://schemas.microsoft.com/office/drawing/2014/main" id="{E688B79B-1874-2E4B-A0E2-27B2E17D7821}"/>
              </a:ext>
            </a:extLst>
          </p:cNvPr>
          <p:cNvSpPr/>
          <p:nvPr/>
        </p:nvSpPr>
        <p:spPr>
          <a:xfrm>
            <a:off x="6321917" y="816842"/>
            <a:ext cx="5624439" cy="4149788"/>
          </a:xfrm>
          <a:prstGeom prst="wedgeRectCallout">
            <a:avLst>
              <a:gd name="adj1" fmla="val -59430"/>
              <a:gd name="adj2" fmla="val -3544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000" b="1" dirty="0">
                <a:ln w="0"/>
                <a:solidFill>
                  <a:schemeClr val="tx1"/>
                </a:solidFill>
                <a:effectLst>
                  <a:outerShdw blurRad="38100" dist="19050" dir="2700000" algn="tl" rotWithShape="0">
                    <a:schemeClr val="dk1">
                      <a:alpha val="40000"/>
                    </a:schemeClr>
                  </a:outerShdw>
                </a:effectLst>
              </a:rPr>
              <a:t>自分の興味のある学校や企業の</a:t>
            </a:r>
            <a:r>
              <a:rPr lang="en-US" altLang="ja-JP" sz="3000" b="1" dirty="0">
                <a:ln w="0"/>
                <a:solidFill>
                  <a:schemeClr val="tx1"/>
                </a:solidFill>
                <a:effectLst>
                  <a:outerShdw blurRad="38100" dist="19050" dir="2700000" algn="tl" rotWithShape="0">
                    <a:schemeClr val="dk1">
                      <a:alpha val="40000"/>
                    </a:schemeClr>
                  </a:outerShdw>
                </a:effectLst>
              </a:rPr>
              <a:t>Instagram</a:t>
            </a:r>
            <a:r>
              <a:rPr lang="ja-JP" altLang="en-US" sz="3000" b="1" dirty="0">
                <a:ln w="0"/>
                <a:solidFill>
                  <a:schemeClr val="tx1"/>
                </a:solidFill>
                <a:effectLst>
                  <a:outerShdw blurRad="38100" dist="19050" dir="2700000" algn="tl" rotWithShape="0">
                    <a:schemeClr val="dk1">
                      <a:alpha val="40000"/>
                    </a:schemeClr>
                  </a:outerShdw>
                </a:effectLst>
              </a:rPr>
              <a:t>を調べました。</a:t>
            </a:r>
            <a:endParaRPr lang="en-US" altLang="ja-JP" sz="3000" b="1" dirty="0">
              <a:ln w="0"/>
              <a:solidFill>
                <a:schemeClr val="tx1"/>
              </a:solidFill>
              <a:effectLst>
                <a:outerShdw blurRad="38100" dist="19050" dir="2700000" algn="tl" rotWithShape="0">
                  <a:schemeClr val="dk1">
                    <a:alpha val="40000"/>
                  </a:schemeClr>
                </a:outerShdw>
              </a:effectLst>
            </a:endParaRPr>
          </a:p>
          <a:p>
            <a:pPr algn="ctr"/>
            <a:r>
              <a:rPr lang="ja-JP" altLang="en-US" sz="3000" b="1" dirty="0">
                <a:ln w="0"/>
                <a:solidFill>
                  <a:schemeClr val="tx1"/>
                </a:solidFill>
                <a:effectLst>
                  <a:outerShdw blurRad="38100" dist="19050" dir="2700000" algn="tl" rotWithShape="0">
                    <a:schemeClr val="dk1">
                      <a:alpha val="40000"/>
                    </a:schemeClr>
                  </a:outerShdw>
                </a:effectLst>
              </a:rPr>
              <a:t>授業風景やイベントのお知らせなど色々な写真を投稿していました。</a:t>
            </a:r>
          </a:p>
        </p:txBody>
      </p:sp>
      <p:pic>
        <p:nvPicPr>
          <p:cNvPr id="6" name="図 4">
            <a:extLst>
              <a:ext uri="{FF2B5EF4-FFF2-40B4-BE49-F238E27FC236}">
                <a16:creationId xmlns:a16="http://schemas.microsoft.com/office/drawing/2014/main" id="{E04DF1FC-9FD6-8342-BDBF-665372FFCC35}"/>
              </a:ext>
            </a:extLst>
          </p:cNvPr>
          <p:cNvPicPr>
            <a:picLocks noChangeAspect="1"/>
          </p:cNvPicPr>
          <p:nvPr/>
        </p:nvPicPr>
        <p:blipFill>
          <a:blip r:embed="rId4"/>
          <a:stretch>
            <a:fillRect/>
          </a:stretch>
        </p:blipFill>
        <p:spPr>
          <a:xfrm>
            <a:off x="215677" y="4092784"/>
            <a:ext cx="4132567" cy="2519924"/>
          </a:xfrm>
          <a:prstGeom prst="rect">
            <a:avLst/>
          </a:prstGeom>
        </p:spPr>
      </p:pic>
      <p:sp>
        <p:nvSpPr>
          <p:cNvPr id="5" name="テキスト ボックス 4">
            <a:extLst>
              <a:ext uri="{FF2B5EF4-FFF2-40B4-BE49-F238E27FC236}">
                <a16:creationId xmlns:a16="http://schemas.microsoft.com/office/drawing/2014/main" id="{E80E043C-DB64-AF48-8A7B-5C4FFE8F3A99}"/>
              </a:ext>
            </a:extLst>
          </p:cNvPr>
          <p:cNvSpPr txBox="1"/>
          <p:nvPr/>
        </p:nvSpPr>
        <p:spPr>
          <a:xfrm flipH="1">
            <a:off x="6321917" y="5107880"/>
            <a:ext cx="6173844" cy="1800493"/>
          </a:xfrm>
          <a:prstGeom prst="rect">
            <a:avLst/>
          </a:prstGeom>
          <a:noFill/>
        </p:spPr>
        <p:txBody>
          <a:bodyPr wrap="square" rtlCol="0">
            <a:spAutoFit/>
          </a:bodyPr>
          <a:lstStyle/>
          <a:p>
            <a:pPr algn="l"/>
            <a:r>
              <a:rPr lang="ja-JP" altLang="en-US" sz="3700" b="1" dirty="0"/>
              <a:t>例）福岡こども専門学校</a:t>
            </a:r>
            <a:endParaRPr lang="en-US" altLang="ja-JP" sz="3700" b="1" dirty="0"/>
          </a:p>
          <a:p>
            <a:pPr algn="l"/>
            <a:r>
              <a:rPr lang="ja-JP" altLang="en-US" sz="3700" b="1" dirty="0"/>
              <a:t>　　三隈高校</a:t>
            </a:r>
            <a:endParaRPr lang="en-US" altLang="ja-JP" sz="3700" b="1" dirty="0"/>
          </a:p>
          <a:p>
            <a:pPr algn="l"/>
            <a:r>
              <a:rPr lang="ja-JP" altLang="en-US" sz="3700" b="1" dirty="0"/>
              <a:t>　　</a:t>
            </a:r>
            <a:r>
              <a:rPr lang="en-US" altLang="ja-JP" sz="3700" b="1" dirty="0"/>
              <a:t>GU</a:t>
            </a:r>
            <a:r>
              <a:rPr lang="ja-JP" altLang="en-US" sz="3700" b="1" dirty="0"/>
              <a:t>      など</a:t>
            </a:r>
          </a:p>
        </p:txBody>
      </p:sp>
    </p:spTree>
    <p:extLst>
      <p:ext uri="{BB962C8B-B14F-4D97-AF65-F5344CB8AC3E}">
        <p14:creationId xmlns:p14="http://schemas.microsoft.com/office/powerpoint/2010/main" val="15443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ED4A03-97B6-DA40-ACB3-3B217468072A}"/>
              </a:ext>
            </a:extLst>
          </p:cNvPr>
          <p:cNvSpPr>
            <a:spLocks noGrp="1"/>
          </p:cNvSpPr>
          <p:nvPr>
            <p:ph type="title"/>
          </p:nvPr>
        </p:nvSpPr>
        <p:spPr>
          <a:xfrm>
            <a:off x="338667" y="17295"/>
            <a:ext cx="4684889" cy="1325563"/>
          </a:xfrm>
        </p:spPr>
        <p:txBody>
          <a:bodyPr/>
          <a:lstStyle/>
          <a:p>
            <a:r>
              <a:rPr lang="ja-JP" altLang="en-US" b="1" dirty="0">
                <a:latin typeface="+mn-ea"/>
                <a:ea typeface="+mn-ea"/>
              </a:rPr>
              <a:t>アカウント紹介　</a:t>
            </a:r>
          </a:p>
        </p:txBody>
      </p:sp>
      <p:pic>
        <p:nvPicPr>
          <p:cNvPr id="7" name="図 7">
            <a:extLst>
              <a:ext uri="{FF2B5EF4-FFF2-40B4-BE49-F238E27FC236}">
                <a16:creationId xmlns:a16="http://schemas.microsoft.com/office/drawing/2014/main" id="{5C28E862-2281-074C-BB2C-C6632324B3D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01774" y="1270269"/>
            <a:ext cx="8412929" cy="5515142"/>
          </a:xfrm>
        </p:spPr>
      </p:pic>
      <p:pic>
        <p:nvPicPr>
          <p:cNvPr id="3" name="図 7">
            <a:extLst>
              <a:ext uri="{FF2B5EF4-FFF2-40B4-BE49-F238E27FC236}">
                <a16:creationId xmlns:a16="http://schemas.microsoft.com/office/drawing/2014/main" id="{97BF9F98-7CCD-E645-9928-23C3E785AF23}"/>
              </a:ext>
            </a:extLst>
          </p:cNvPr>
          <p:cNvPicPr>
            <a:picLocks noChangeAspect="1"/>
          </p:cNvPicPr>
          <p:nvPr/>
        </p:nvPicPr>
        <p:blipFill rotWithShape="1">
          <a:blip r:embed="rId3">
            <a:extLst>
              <a:ext uri="{28A0092B-C50C-407E-A947-70E740481C1C}">
                <a14:useLocalDpi xmlns:a14="http://schemas.microsoft.com/office/drawing/2010/main" val="0"/>
              </a:ext>
            </a:extLst>
          </a:blip>
          <a:srcRect l="35148" t="20245" r="56810" b="74697"/>
          <a:stretch/>
        </p:blipFill>
        <p:spPr>
          <a:xfrm>
            <a:off x="2706978" y="1708593"/>
            <a:ext cx="3840929" cy="1594555"/>
          </a:xfrm>
          <a:prstGeom prst="rect">
            <a:avLst/>
          </a:prstGeom>
        </p:spPr>
      </p:pic>
      <p:sp>
        <p:nvSpPr>
          <p:cNvPr id="5" name="四角形 4">
            <a:extLst>
              <a:ext uri="{FF2B5EF4-FFF2-40B4-BE49-F238E27FC236}">
                <a16:creationId xmlns:a16="http://schemas.microsoft.com/office/drawing/2014/main" id="{060FAB08-A844-9A41-B085-5D74A39857E1}"/>
              </a:ext>
            </a:extLst>
          </p:cNvPr>
          <p:cNvSpPr/>
          <p:nvPr/>
        </p:nvSpPr>
        <p:spPr>
          <a:xfrm>
            <a:off x="2706978" y="1708596"/>
            <a:ext cx="3840929" cy="1594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7">
            <a:extLst>
              <a:ext uri="{FF2B5EF4-FFF2-40B4-BE49-F238E27FC236}">
                <a16:creationId xmlns:a16="http://schemas.microsoft.com/office/drawing/2014/main" id="{C53DA209-BF0C-0040-B64C-1492B40BB417}"/>
              </a:ext>
            </a:extLst>
          </p:cNvPr>
          <p:cNvPicPr>
            <a:picLocks noChangeAspect="1"/>
          </p:cNvPicPr>
          <p:nvPr/>
        </p:nvPicPr>
        <p:blipFill rotWithShape="1">
          <a:blip r:embed="rId3">
            <a:extLst>
              <a:ext uri="{28A0092B-C50C-407E-A947-70E740481C1C}">
                <a14:useLocalDpi xmlns:a14="http://schemas.microsoft.com/office/drawing/2010/main" val="0"/>
              </a:ext>
            </a:extLst>
          </a:blip>
          <a:srcRect l="44151" t="20215" r="39895" b="74412"/>
          <a:stretch/>
        </p:blipFill>
        <p:spPr>
          <a:xfrm>
            <a:off x="5518847" y="3303148"/>
            <a:ext cx="6558961" cy="1448093"/>
          </a:xfrm>
          <a:prstGeom prst="rect">
            <a:avLst/>
          </a:prstGeom>
        </p:spPr>
      </p:pic>
      <p:sp>
        <p:nvSpPr>
          <p:cNvPr id="6" name="四角形 5">
            <a:extLst>
              <a:ext uri="{FF2B5EF4-FFF2-40B4-BE49-F238E27FC236}">
                <a16:creationId xmlns:a16="http://schemas.microsoft.com/office/drawing/2014/main" id="{ABD219FE-3F16-F643-BDC4-BD0F80E1D33A}"/>
              </a:ext>
            </a:extLst>
          </p:cNvPr>
          <p:cNvSpPr/>
          <p:nvPr/>
        </p:nvSpPr>
        <p:spPr>
          <a:xfrm>
            <a:off x="5518848" y="3303149"/>
            <a:ext cx="6558961" cy="144809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78534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6D7430D-0F15-6C47-833C-259F80F848DB}"/>
              </a:ext>
            </a:extLst>
          </p:cNvPr>
          <p:cNvSpPr txBox="1"/>
          <p:nvPr/>
        </p:nvSpPr>
        <p:spPr>
          <a:xfrm>
            <a:off x="4730043" y="0"/>
            <a:ext cx="3412067" cy="738664"/>
          </a:xfrm>
          <a:prstGeom prst="rect">
            <a:avLst/>
          </a:prstGeom>
          <a:noFill/>
        </p:spPr>
        <p:txBody>
          <a:bodyPr wrap="square" rtlCol="0">
            <a:spAutoFit/>
          </a:bodyPr>
          <a:lstStyle/>
          <a:p>
            <a:pPr algn="l"/>
            <a:r>
              <a:rPr lang="ja-JP" altLang="en-US" sz="4200" b="1" dirty="0"/>
              <a:t>運営方法</a:t>
            </a:r>
          </a:p>
        </p:txBody>
      </p:sp>
      <p:sp>
        <p:nvSpPr>
          <p:cNvPr id="6" name="四角形 5">
            <a:extLst>
              <a:ext uri="{FF2B5EF4-FFF2-40B4-BE49-F238E27FC236}">
                <a16:creationId xmlns:a16="http://schemas.microsoft.com/office/drawing/2014/main" id="{4AD4AFA5-3591-894D-AC6B-9E64EBA17C82}"/>
              </a:ext>
            </a:extLst>
          </p:cNvPr>
          <p:cNvSpPr/>
          <p:nvPr/>
        </p:nvSpPr>
        <p:spPr>
          <a:xfrm>
            <a:off x="426154" y="1481665"/>
            <a:ext cx="5514623" cy="5263445"/>
          </a:xfrm>
          <a:prstGeom prst="rect">
            <a:avLst/>
          </a:prstGeom>
          <a:noFill/>
          <a:ln>
            <a:solidFill>
              <a:srgbClr val="18A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6">
            <a:extLst>
              <a:ext uri="{FF2B5EF4-FFF2-40B4-BE49-F238E27FC236}">
                <a16:creationId xmlns:a16="http://schemas.microsoft.com/office/drawing/2014/main" id="{8D6C52E1-38A0-AB4F-8C77-A4FD045AA8B0}"/>
              </a:ext>
            </a:extLst>
          </p:cNvPr>
          <p:cNvSpPr/>
          <p:nvPr/>
        </p:nvSpPr>
        <p:spPr>
          <a:xfrm>
            <a:off x="1410877" y="985818"/>
            <a:ext cx="3520720" cy="935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3600" b="1" dirty="0">
                <a:ln w="0"/>
                <a:solidFill>
                  <a:schemeClr val="tx1"/>
                </a:solidFill>
                <a:effectLst>
                  <a:outerShdw blurRad="38100" dist="19050" dir="2700000" algn="tl" rotWithShape="0">
                    <a:schemeClr val="dk1">
                      <a:alpha val="40000"/>
                    </a:schemeClr>
                  </a:outerShdw>
                </a:effectLst>
              </a:rPr>
              <a:t>1</a:t>
            </a:r>
            <a:r>
              <a:rPr lang="ja-JP" altLang="en-US" sz="3600" b="1" dirty="0">
                <a:ln w="0"/>
                <a:solidFill>
                  <a:schemeClr val="tx1"/>
                </a:solidFill>
                <a:effectLst>
                  <a:outerShdw blurRad="38100" dist="19050" dir="2700000" algn="tl" rotWithShape="0">
                    <a:schemeClr val="dk1">
                      <a:alpha val="40000"/>
                    </a:schemeClr>
                  </a:outerShdw>
                </a:effectLst>
              </a:rPr>
              <a:t>週間前</a:t>
            </a:r>
            <a:endParaRPr lang="ja-JP" altLang="en-US" sz="3600" b="1" dirty="0">
              <a:ln w="0"/>
              <a:solidFill>
                <a:schemeClr val="tx2"/>
              </a:solidFill>
              <a:effectLst>
                <a:outerShdw blurRad="38100" dist="19050" dir="2700000" algn="tl" rotWithShape="0">
                  <a:schemeClr val="dk1">
                    <a:alpha val="40000"/>
                  </a:schemeClr>
                </a:outerShdw>
              </a:effectLst>
            </a:endParaRPr>
          </a:p>
        </p:txBody>
      </p:sp>
      <p:pic>
        <p:nvPicPr>
          <p:cNvPr id="9" name="図 4">
            <a:extLst>
              <a:ext uri="{FF2B5EF4-FFF2-40B4-BE49-F238E27FC236}">
                <a16:creationId xmlns:a16="http://schemas.microsoft.com/office/drawing/2014/main" id="{CCF2D37F-7E9F-204D-8035-5873CE0D1C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4" r="784" b="48264"/>
          <a:stretch/>
        </p:blipFill>
        <p:spPr>
          <a:xfrm>
            <a:off x="578554" y="2899391"/>
            <a:ext cx="5185366" cy="1846660"/>
          </a:xfrm>
          <a:prstGeom prst="rect">
            <a:avLst/>
          </a:prstGeom>
        </p:spPr>
      </p:pic>
      <p:pic>
        <p:nvPicPr>
          <p:cNvPr id="11" name="図 9">
            <a:extLst>
              <a:ext uri="{FF2B5EF4-FFF2-40B4-BE49-F238E27FC236}">
                <a16:creationId xmlns:a16="http://schemas.microsoft.com/office/drawing/2014/main" id="{97180CA4-BC2E-D542-BED9-F35DF3455E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100"/>
          <a:stretch/>
        </p:blipFill>
        <p:spPr>
          <a:xfrm>
            <a:off x="6785355" y="2899391"/>
            <a:ext cx="4705997" cy="1846660"/>
          </a:xfrm>
          <a:prstGeom prst="rect">
            <a:avLst/>
          </a:prstGeom>
        </p:spPr>
      </p:pic>
      <p:sp>
        <p:nvSpPr>
          <p:cNvPr id="12" name="テキスト ボックス 11">
            <a:extLst>
              <a:ext uri="{FF2B5EF4-FFF2-40B4-BE49-F238E27FC236}">
                <a16:creationId xmlns:a16="http://schemas.microsoft.com/office/drawing/2014/main" id="{7C9302A6-2422-7240-9804-FEE8BF2D28E0}"/>
              </a:ext>
            </a:extLst>
          </p:cNvPr>
          <p:cNvSpPr txBox="1"/>
          <p:nvPr/>
        </p:nvSpPr>
        <p:spPr>
          <a:xfrm>
            <a:off x="1907822" y="4868415"/>
            <a:ext cx="2822221" cy="1846659"/>
          </a:xfrm>
          <a:prstGeom prst="rect">
            <a:avLst/>
          </a:prstGeom>
          <a:noFill/>
        </p:spPr>
        <p:txBody>
          <a:bodyPr wrap="square" rtlCol="0">
            <a:spAutoFit/>
          </a:bodyPr>
          <a:lstStyle/>
          <a:p>
            <a:pPr algn="l"/>
            <a:r>
              <a:rPr lang="ja-JP" altLang="en-US" sz="3800" b="1" dirty="0"/>
              <a:t>生徒が投稿</a:t>
            </a:r>
            <a:endParaRPr lang="en-US" altLang="ja-JP" sz="3800" b="1" dirty="0"/>
          </a:p>
          <a:p>
            <a:pPr algn="l"/>
            <a:r>
              <a:rPr lang="ja-JP" altLang="en-US" sz="3800" b="1" dirty="0"/>
              <a:t>　　↓</a:t>
            </a:r>
            <a:endParaRPr lang="en-US" altLang="ja-JP" sz="3800" b="1" dirty="0"/>
          </a:p>
          <a:p>
            <a:pPr algn="l"/>
            <a:r>
              <a:rPr lang="ja-JP" altLang="en-US" sz="3800" b="1" dirty="0"/>
              <a:t>先生が確認</a:t>
            </a:r>
            <a:endParaRPr lang="en-US" altLang="ja-JP" sz="3800" b="1" dirty="0"/>
          </a:p>
        </p:txBody>
      </p:sp>
      <p:sp>
        <p:nvSpPr>
          <p:cNvPr id="14" name="四角形 13">
            <a:extLst>
              <a:ext uri="{FF2B5EF4-FFF2-40B4-BE49-F238E27FC236}">
                <a16:creationId xmlns:a16="http://schemas.microsoft.com/office/drawing/2014/main" id="{A499F2DC-F68D-9F4D-B080-C6AC8028BBBA}"/>
              </a:ext>
            </a:extLst>
          </p:cNvPr>
          <p:cNvSpPr/>
          <p:nvPr/>
        </p:nvSpPr>
        <p:spPr>
          <a:xfrm>
            <a:off x="6381043" y="1481666"/>
            <a:ext cx="5514623" cy="5263443"/>
          </a:xfrm>
          <a:prstGeom prst="rect">
            <a:avLst/>
          </a:prstGeom>
          <a:noFill/>
          <a:ln>
            <a:solidFill>
              <a:srgbClr val="18A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16">
            <a:extLst>
              <a:ext uri="{FF2B5EF4-FFF2-40B4-BE49-F238E27FC236}">
                <a16:creationId xmlns:a16="http://schemas.microsoft.com/office/drawing/2014/main" id="{14DC8B72-ADD7-784B-99ED-FBB9C93F81B4}"/>
              </a:ext>
            </a:extLst>
          </p:cNvPr>
          <p:cNvSpPr/>
          <p:nvPr/>
        </p:nvSpPr>
        <p:spPr>
          <a:xfrm>
            <a:off x="7377993" y="1013881"/>
            <a:ext cx="3520720" cy="9355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3600" b="1" dirty="0">
                <a:ln w="0"/>
                <a:solidFill>
                  <a:schemeClr val="tx1"/>
                </a:solidFill>
                <a:effectLst>
                  <a:outerShdw blurRad="38100" dist="19050" dir="2700000" algn="tl" rotWithShape="0">
                    <a:schemeClr val="dk1">
                      <a:alpha val="40000"/>
                    </a:schemeClr>
                  </a:outerShdw>
                </a:effectLst>
              </a:rPr>
              <a:t>1</a:t>
            </a:r>
            <a:r>
              <a:rPr lang="ja-JP" altLang="en-US" sz="3600" b="1" dirty="0">
                <a:ln w="0"/>
                <a:solidFill>
                  <a:schemeClr val="tx1"/>
                </a:solidFill>
                <a:effectLst>
                  <a:outerShdw blurRad="38100" dist="19050" dir="2700000" algn="tl" rotWithShape="0">
                    <a:schemeClr val="dk1">
                      <a:alpha val="40000"/>
                    </a:schemeClr>
                  </a:outerShdw>
                </a:effectLst>
              </a:rPr>
              <a:t>週間後</a:t>
            </a:r>
            <a:endParaRPr lang="ja-JP" altLang="en-US" sz="3600" b="1" dirty="0">
              <a:ln w="0"/>
              <a:solidFill>
                <a:schemeClr val="tx2"/>
              </a:solidFill>
              <a:effectLst>
                <a:outerShdw blurRad="38100" dist="19050" dir="2700000" algn="tl" rotWithShape="0">
                  <a:schemeClr val="dk1">
                    <a:alpha val="40000"/>
                  </a:schemeClr>
                </a:outerShdw>
              </a:effectLst>
            </a:endParaRPr>
          </a:p>
        </p:txBody>
      </p:sp>
      <p:sp>
        <p:nvSpPr>
          <p:cNvPr id="18" name="テキスト ボックス 17">
            <a:extLst>
              <a:ext uri="{FF2B5EF4-FFF2-40B4-BE49-F238E27FC236}">
                <a16:creationId xmlns:a16="http://schemas.microsoft.com/office/drawing/2014/main" id="{C971357E-C69A-A34A-A246-A590D4C8D087}"/>
              </a:ext>
            </a:extLst>
          </p:cNvPr>
          <p:cNvSpPr txBox="1"/>
          <p:nvPr/>
        </p:nvSpPr>
        <p:spPr>
          <a:xfrm>
            <a:off x="7848598" y="5209844"/>
            <a:ext cx="3242733" cy="677108"/>
          </a:xfrm>
          <a:prstGeom prst="rect">
            <a:avLst/>
          </a:prstGeom>
          <a:noFill/>
        </p:spPr>
        <p:txBody>
          <a:bodyPr wrap="square" rtlCol="0">
            <a:spAutoFit/>
          </a:bodyPr>
          <a:lstStyle/>
          <a:p>
            <a:pPr algn="l"/>
            <a:r>
              <a:rPr lang="ja-JP" altLang="en-US" sz="3800" b="1" dirty="0"/>
              <a:t>先生が投稿</a:t>
            </a:r>
          </a:p>
        </p:txBody>
      </p:sp>
      <p:sp>
        <p:nvSpPr>
          <p:cNvPr id="19" name="矢印: 右 18">
            <a:extLst>
              <a:ext uri="{FF2B5EF4-FFF2-40B4-BE49-F238E27FC236}">
                <a16:creationId xmlns:a16="http://schemas.microsoft.com/office/drawing/2014/main" id="{A4B3A2A7-49A9-C04C-98C3-5A89F6E4E35C}"/>
              </a:ext>
            </a:extLst>
          </p:cNvPr>
          <p:cNvSpPr/>
          <p:nvPr/>
        </p:nvSpPr>
        <p:spPr>
          <a:xfrm>
            <a:off x="5472271" y="5088350"/>
            <a:ext cx="1557907" cy="977281"/>
          </a:xfrm>
          <a:prstGeom prst="rightArrow">
            <a:avLst>
              <a:gd name="adj1" fmla="val 52912"/>
              <a:gd name="adj2" fmla="val 50000"/>
            </a:avLst>
          </a:prstGeom>
          <a:solidFill>
            <a:srgbClr val="930403"/>
          </a:solidFill>
          <a:ln>
            <a:solidFill>
              <a:srgbClr val="B21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四角形: 角を丸くする 19">
            <a:extLst>
              <a:ext uri="{FF2B5EF4-FFF2-40B4-BE49-F238E27FC236}">
                <a16:creationId xmlns:a16="http://schemas.microsoft.com/office/drawing/2014/main" id="{9F3C7EA1-28B2-7145-BC03-F40A07D631DA}"/>
              </a:ext>
            </a:extLst>
          </p:cNvPr>
          <p:cNvSpPr/>
          <p:nvPr/>
        </p:nvSpPr>
        <p:spPr>
          <a:xfrm>
            <a:off x="1082321" y="1663689"/>
            <a:ext cx="4473221" cy="13035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4400" b="1" dirty="0">
                <a:ln w="0"/>
                <a:solidFill>
                  <a:schemeClr val="accent6">
                    <a:lumMod val="50000"/>
                  </a:schemeClr>
                </a:solidFill>
                <a:effectLst>
                  <a:outerShdw blurRad="38100" dist="19050" dir="2700000" algn="tl" rotWithShape="0">
                    <a:schemeClr val="dk1">
                      <a:alpha val="40000"/>
                    </a:schemeClr>
                  </a:outerShdw>
                </a:effectLst>
              </a:rPr>
              <a:t>仮</a:t>
            </a:r>
            <a:r>
              <a:rPr lang="ja-JP" altLang="en-US" sz="4400" b="1" dirty="0">
                <a:ln w="0"/>
                <a:solidFill>
                  <a:srgbClr val="002060"/>
                </a:solidFill>
                <a:effectLst>
                  <a:outerShdw blurRad="38100" dist="19050" dir="2700000" algn="tl" rotWithShape="0">
                    <a:schemeClr val="dk1">
                      <a:alpha val="40000"/>
                    </a:schemeClr>
                  </a:outerShdw>
                </a:effectLst>
              </a:rPr>
              <a:t>アカウント</a:t>
            </a:r>
          </a:p>
        </p:txBody>
      </p:sp>
      <p:sp>
        <p:nvSpPr>
          <p:cNvPr id="21" name="テキスト ボックス 20">
            <a:extLst>
              <a:ext uri="{FF2B5EF4-FFF2-40B4-BE49-F238E27FC236}">
                <a16:creationId xmlns:a16="http://schemas.microsoft.com/office/drawing/2014/main" id="{467F3B80-EF6E-1545-A285-7DCC22A83ECE}"/>
              </a:ext>
            </a:extLst>
          </p:cNvPr>
          <p:cNvSpPr txBox="1"/>
          <p:nvPr/>
        </p:nvSpPr>
        <p:spPr>
          <a:xfrm>
            <a:off x="7478889" y="2039699"/>
            <a:ext cx="4329289" cy="769441"/>
          </a:xfrm>
          <a:prstGeom prst="rect">
            <a:avLst/>
          </a:prstGeom>
          <a:noFill/>
        </p:spPr>
        <p:txBody>
          <a:bodyPr wrap="square" rtlCol="0">
            <a:spAutoFit/>
          </a:bodyPr>
          <a:lstStyle/>
          <a:p>
            <a:pPr algn="l"/>
            <a:r>
              <a:rPr lang="ja-JP" altLang="en-US" sz="4400" b="1" dirty="0">
                <a:solidFill>
                  <a:srgbClr val="C00000"/>
                </a:solidFill>
              </a:rPr>
              <a:t>本</a:t>
            </a:r>
            <a:r>
              <a:rPr lang="ja-JP" altLang="en-US" sz="4400" b="1" dirty="0">
                <a:solidFill>
                  <a:srgbClr val="002060"/>
                </a:solidFill>
              </a:rPr>
              <a:t>アカウント</a:t>
            </a:r>
          </a:p>
        </p:txBody>
      </p:sp>
    </p:spTree>
    <p:extLst>
      <p:ext uri="{BB962C8B-B14F-4D97-AF65-F5344CB8AC3E}">
        <p14:creationId xmlns:p14="http://schemas.microsoft.com/office/powerpoint/2010/main" val="13427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ppt_x</p:attrName>
                                        </p:attrNameLst>
                                      </p:cBhvr>
                                      <p:tavLst>
                                        <p:tav tm="0">
                                          <p:val>
                                            <p:strVal val="#ppt_x-#ppt_w*1.125000"/>
                                          </p:val>
                                        </p:tav>
                                        <p:tav tm="100000">
                                          <p:val>
                                            <p:strVal val="#ppt_x"/>
                                          </p:val>
                                        </p:tav>
                                      </p:tavLst>
                                    </p:anim>
                                    <p:animEffect transition="in" filter="wipe(righ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4" grpId="0" animBg="1"/>
      <p:bldP spid="17" grpId="0" animBg="1"/>
      <p:bldP spid="18" grpId="0"/>
      <p:bldP spid="19" grpId="0" animBg="1"/>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090" y="365125"/>
            <a:ext cx="10515600" cy="1325563"/>
          </a:xfrm>
        </p:spPr>
        <p:txBody>
          <a:bodyPr/>
          <a:lstStyle/>
          <a:p>
            <a:r>
              <a:rPr kumimoji="1" lang="ja-JP" altLang="en-US" dirty="0">
                <a:latin typeface="MS PGothic" panose="020B0600070205080204" pitchFamily="34" charset="-128"/>
                <a:ea typeface="MS PGothic" panose="020B0600070205080204" pitchFamily="34" charset="-128"/>
              </a:rPr>
              <a:t>自分たちの投稿　野菜類型🍅</a:t>
            </a:r>
          </a:p>
        </p:txBody>
      </p:sp>
      <p:pic>
        <p:nvPicPr>
          <p:cNvPr id="4" name="図 4">
            <a:extLst>
              <a:ext uri="{FF2B5EF4-FFF2-40B4-BE49-F238E27FC236}">
                <a16:creationId xmlns:a16="http://schemas.microsoft.com/office/drawing/2014/main" id="{A24B42C1-C33D-5D47-8369-6C4FA6B21EC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6075" t="7594"/>
          <a:stretch/>
        </p:blipFill>
        <p:spPr>
          <a:xfrm>
            <a:off x="296331" y="1690688"/>
            <a:ext cx="5508531" cy="4390529"/>
          </a:xfrm>
          <a:prstGeom prst="rect">
            <a:avLst/>
          </a:prstGeom>
        </p:spPr>
      </p:pic>
      <p:sp>
        <p:nvSpPr>
          <p:cNvPr id="12" name="四角形 11">
            <a:extLst>
              <a:ext uri="{FF2B5EF4-FFF2-40B4-BE49-F238E27FC236}">
                <a16:creationId xmlns:a16="http://schemas.microsoft.com/office/drawing/2014/main" id="{F8682E5E-614A-3547-918A-99970C06C6B3}"/>
              </a:ext>
            </a:extLst>
          </p:cNvPr>
          <p:cNvSpPr/>
          <p:nvPr/>
        </p:nvSpPr>
        <p:spPr>
          <a:xfrm>
            <a:off x="6249982" y="1690688"/>
            <a:ext cx="5752928" cy="224572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Gothic" panose="020B0609070205080204" pitchFamily="49" charset="-128"/>
                <a:ea typeface="MS Gothic" panose="020B0609070205080204" pitchFamily="49" charset="-128"/>
              </a:rPr>
              <a:t>⭕️工夫した点</a:t>
            </a:r>
            <a:endParaRPr lang="en-US" altLang="ja-JP" sz="3400" dirty="0">
              <a:solidFill>
                <a:schemeClr val="tx1"/>
              </a:solidFill>
              <a:latin typeface="MS Gothic" panose="020B0609070205080204" pitchFamily="49" charset="-128"/>
              <a:ea typeface="MS Gothic" panose="020B0609070205080204" pitchFamily="49" charset="-128"/>
            </a:endParaRPr>
          </a:p>
          <a:p>
            <a:pPr algn="ctr"/>
            <a:endParaRPr lang="en-US" altLang="ja-JP" sz="2300" dirty="0">
              <a:solidFill>
                <a:schemeClr val="tx1"/>
              </a:solidFill>
              <a:latin typeface="MS Gothic" panose="020B0609070205080204" pitchFamily="49" charset="-128"/>
              <a:ea typeface="MS Gothic" panose="020B0609070205080204" pitchFamily="49" charset="-128"/>
            </a:endParaRPr>
          </a:p>
          <a:p>
            <a:pPr algn="ctr"/>
            <a:r>
              <a:rPr lang="ja-JP" altLang="en-US" sz="2900" dirty="0">
                <a:solidFill>
                  <a:schemeClr val="tx1"/>
                </a:solidFill>
                <a:latin typeface="MS Gothic" panose="020B0609070205080204" pitchFamily="49" charset="-128"/>
                <a:ea typeface="MS Gothic" panose="020B0609070205080204" pitchFamily="49" charset="-128"/>
              </a:rPr>
              <a:t>写真を数枚にして見やすくした。</a:t>
            </a:r>
          </a:p>
        </p:txBody>
      </p:sp>
      <p:sp>
        <p:nvSpPr>
          <p:cNvPr id="16" name="四角形 15">
            <a:extLst>
              <a:ext uri="{FF2B5EF4-FFF2-40B4-BE49-F238E27FC236}">
                <a16:creationId xmlns:a16="http://schemas.microsoft.com/office/drawing/2014/main" id="{8BA943D7-7C55-634E-BACE-CC58D6816722}"/>
              </a:ext>
            </a:extLst>
          </p:cNvPr>
          <p:cNvSpPr/>
          <p:nvPr/>
        </p:nvSpPr>
        <p:spPr>
          <a:xfrm>
            <a:off x="6247714" y="4191000"/>
            <a:ext cx="5752928" cy="224572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PGothic" panose="020B0600070205080204" pitchFamily="34" charset="-128"/>
                <a:ea typeface="MS PGothic" panose="020B0600070205080204" pitchFamily="34" charset="-128"/>
              </a:rPr>
              <a:t>❌反省点</a:t>
            </a:r>
            <a:endParaRPr lang="en-US" altLang="ja-JP" sz="3400" dirty="0">
              <a:solidFill>
                <a:schemeClr val="tx1"/>
              </a:solidFill>
              <a:latin typeface="MS PGothic" panose="020B0600070205080204" pitchFamily="34" charset="-128"/>
              <a:ea typeface="MS PGothic" panose="020B0600070205080204" pitchFamily="34" charset="-128"/>
            </a:endParaRPr>
          </a:p>
          <a:p>
            <a:pPr algn="ctr"/>
            <a:endParaRPr lang="en-US" altLang="ja-JP" sz="2400" dirty="0">
              <a:solidFill>
                <a:schemeClr val="tx1"/>
              </a:solidFill>
              <a:latin typeface="MS PGothic" panose="020B0600070205080204" pitchFamily="34" charset="-128"/>
              <a:ea typeface="MS PGothic" panose="020B0600070205080204" pitchFamily="34" charset="-128"/>
            </a:endParaRPr>
          </a:p>
          <a:p>
            <a:pPr algn="ctr"/>
            <a:r>
              <a:rPr lang="ja-JP" altLang="en-US" sz="2900" dirty="0">
                <a:solidFill>
                  <a:schemeClr val="tx1"/>
                </a:solidFill>
                <a:latin typeface="MS PGothic" panose="020B0600070205080204" pitchFamily="34" charset="-128"/>
                <a:ea typeface="MS PGothic" panose="020B0600070205080204" pitchFamily="34" charset="-128"/>
              </a:rPr>
              <a:t>文字が多すぎて読みにくい。</a:t>
            </a:r>
            <a:endParaRPr lang="en-US" altLang="ja-JP" sz="2900" dirty="0">
              <a:solidFill>
                <a:schemeClr val="tx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9607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FF6558-547D-5F4B-9BD0-26CC55B6D217}"/>
              </a:ext>
            </a:extLst>
          </p:cNvPr>
          <p:cNvSpPr>
            <a:spLocks noGrp="1"/>
          </p:cNvSpPr>
          <p:nvPr>
            <p:ph type="title"/>
          </p:nvPr>
        </p:nvSpPr>
        <p:spPr>
          <a:xfrm>
            <a:off x="330199" y="279577"/>
            <a:ext cx="10515600" cy="1325563"/>
          </a:xfrm>
        </p:spPr>
        <p:txBody>
          <a:bodyPr/>
          <a:lstStyle/>
          <a:p>
            <a:r>
              <a:rPr lang="ja-JP" altLang="en-US" dirty="0">
                <a:latin typeface="MS PGothic" panose="020B0600070205080204" pitchFamily="34" charset="-128"/>
                <a:ea typeface="MS PGothic" panose="020B0600070205080204" pitchFamily="34" charset="-128"/>
              </a:rPr>
              <a:t>自分たちの投稿　草花類型</a:t>
            </a:r>
            <a:r>
              <a:rPr lang="en-US" altLang="ja-JP" dirty="0">
                <a:latin typeface="MS PGothic" panose="020B0600070205080204" pitchFamily="34" charset="-128"/>
                <a:ea typeface="MS PGothic" panose="020B0600070205080204" pitchFamily="34" charset="-128"/>
              </a:rPr>
              <a:t>🌸</a:t>
            </a:r>
            <a:endParaRPr lang="ja-JP" altLang="en-US" dirty="0">
              <a:latin typeface="MS PGothic" panose="020B0600070205080204" pitchFamily="34" charset="-128"/>
              <a:ea typeface="MS PGothic" panose="020B0600070205080204" pitchFamily="34" charset="-128"/>
            </a:endParaRPr>
          </a:p>
        </p:txBody>
      </p:sp>
      <p:pic>
        <p:nvPicPr>
          <p:cNvPr id="5" name="図 8">
            <a:extLst>
              <a:ext uri="{FF2B5EF4-FFF2-40B4-BE49-F238E27FC236}">
                <a16:creationId xmlns:a16="http://schemas.microsoft.com/office/drawing/2014/main" id="{77507616-AA1A-FB48-911F-EE045F85859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36171"/>
          <a:stretch/>
        </p:blipFill>
        <p:spPr>
          <a:xfrm>
            <a:off x="527755" y="1623986"/>
            <a:ext cx="4947355" cy="4728813"/>
          </a:xfrm>
          <a:prstGeom prst="rect">
            <a:avLst/>
          </a:prstGeom>
        </p:spPr>
      </p:pic>
      <p:sp>
        <p:nvSpPr>
          <p:cNvPr id="12" name="四角形 11">
            <a:extLst>
              <a:ext uri="{FF2B5EF4-FFF2-40B4-BE49-F238E27FC236}">
                <a16:creationId xmlns:a16="http://schemas.microsoft.com/office/drawing/2014/main" id="{76F020A6-8031-684D-B84C-6BBD7C730419}"/>
              </a:ext>
            </a:extLst>
          </p:cNvPr>
          <p:cNvSpPr/>
          <p:nvPr/>
        </p:nvSpPr>
        <p:spPr>
          <a:xfrm>
            <a:off x="6279444" y="1850639"/>
            <a:ext cx="5582355" cy="21075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Gothic" panose="020B0609070205080204" pitchFamily="49" charset="-128"/>
                <a:ea typeface="MS Gothic" panose="020B0609070205080204" pitchFamily="49" charset="-128"/>
              </a:rPr>
              <a:t>⭕️工夫した点</a:t>
            </a:r>
            <a:endParaRPr lang="en-US" altLang="ja-JP" sz="3400" dirty="0">
              <a:solidFill>
                <a:schemeClr val="tx1"/>
              </a:solidFill>
              <a:latin typeface="MS Gothic" panose="020B0609070205080204" pitchFamily="49" charset="-128"/>
              <a:ea typeface="MS Gothic" panose="020B0609070205080204" pitchFamily="49" charset="-128"/>
            </a:endParaRPr>
          </a:p>
          <a:p>
            <a:pPr algn="ctr"/>
            <a:endParaRPr lang="en-US" altLang="ja-JP" sz="2300" dirty="0">
              <a:solidFill>
                <a:schemeClr val="tx1"/>
              </a:solidFill>
              <a:latin typeface="MS Gothic" panose="020B0609070205080204" pitchFamily="49" charset="-128"/>
              <a:ea typeface="MS Gothic" panose="020B0609070205080204" pitchFamily="49" charset="-128"/>
            </a:endParaRPr>
          </a:p>
          <a:p>
            <a:pPr algn="ctr"/>
            <a:r>
              <a:rPr lang="ja-JP" altLang="en-US" sz="2900" dirty="0">
                <a:solidFill>
                  <a:schemeClr val="tx1"/>
                </a:solidFill>
                <a:latin typeface="MS Gothic" panose="020B0609070205080204" pitchFamily="49" charset="-128"/>
                <a:ea typeface="MS Gothic" panose="020B0609070205080204" pitchFamily="49" charset="-128"/>
              </a:rPr>
              <a:t>画質の良い写真を選んだ。</a:t>
            </a:r>
          </a:p>
        </p:txBody>
      </p:sp>
      <p:sp>
        <p:nvSpPr>
          <p:cNvPr id="14" name="四角形 13">
            <a:extLst>
              <a:ext uri="{FF2B5EF4-FFF2-40B4-BE49-F238E27FC236}">
                <a16:creationId xmlns:a16="http://schemas.microsoft.com/office/drawing/2014/main" id="{F165A812-25D2-4E43-8459-08D0C612CCD5}"/>
              </a:ext>
            </a:extLst>
          </p:cNvPr>
          <p:cNvSpPr/>
          <p:nvPr/>
        </p:nvSpPr>
        <p:spPr>
          <a:xfrm>
            <a:off x="6279444" y="4245272"/>
            <a:ext cx="5582355" cy="210752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PGothic" panose="020B0600070205080204" pitchFamily="34" charset="-128"/>
                <a:ea typeface="MS PGothic" panose="020B0600070205080204" pitchFamily="34" charset="-128"/>
              </a:rPr>
              <a:t>❌反省点</a:t>
            </a:r>
            <a:endParaRPr lang="en-US" altLang="ja-JP" sz="3400" dirty="0">
              <a:solidFill>
                <a:schemeClr val="tx1"/>
              </a:solidFill>
              <a:latin typeface="MS PGothic" panose="020B0600070205080204" pitchFamily="34" charset="-128"/>
              <a:ea typeface="MS PGothic" panose="020B0600070205080204" pitchFamily="34" charset="-128"/>
            </a:endParaRPr>
          </a:p>
          <a:p>
            <a:pPr algn="ctr"/>
            <a:endParaRPr lang="en-US" altLang="ja-JP" sz="2400" dirty="0">
              <a:solidFill>
                <a:schemeClr val="tx1"/>
              </a:solidFill>
              <a:latin typeface="MS PGothic" panose="020B0600070205080204" pitchFamily="34" charset="-128"/>
              <a:ea typeface="MS PGothic" panose="020B0600070205080204" pitchFamily="34" charset="-128"/>
            </a:endParaRPr>
          </a:p>
          <a:p>
            <a:pPr algn="ctr"/>
            <a:r>
              <a:rPr lang="ja-JP" altLang="en-US" sz="2900" dirty="0">
                <a:solidFill>
                  <a:schemeClr val="tx1"/>
                </a:solidFill>
                <a:latin typeface="MS PGothic" panose="020B0600070205080204" pitchFamily="34" charset="-128"/>
                <a:ea typeface="MS PGothic" panose="020B0600070205080204" pitchFamily="34" charset="-128"/>
              </a:rPr>
              <a:t>影になって少し見にくい。</a:t>
            </a:r>
            <a:endParaRPr lang="en-US" altLang="ja-JP" sz="2900" dirty="0">
              <a:solidFill>
                <a:schemeClr val="tx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0984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EB5A51-54F0-CD48-B8B9-D1C95625F4FC}"/>
              </a:ext>
            </a:extLst>
          </p:cNvPr>
          <p:cNvSpPr>
            <a:spLocks noGrp="1"/>
          </p:cNvSpPr>
          <p:nvPr>
            <p:ph type="title"/>
          </p:nvPr>
        </p:nvSpPr>
        <p:spPr>
          <a:xfrm>
            <a:off x="254002" y="279577"/>
            <a:ext cx="10515600" cy="1325563"/>
          </a:xfrm>
        </p:spPr>
        <p:txBody>
          <a:bodyPr/>
          <a:lstStyle/>
          <a:p>
            <a:r>
              <a:rPr lang="ja-JP" altLang="en-US" dirty="0">
                <a:latin typeface="MS PGothic" panose="020B0600070205080204" pitchFamily="34" charset="-128"/>
                <a:ea typeface="MS PGothic" panose="020B0600070205080204" pitchFamily="34" charset="-128"/>
              </a:rPr>
              <a:t>自分たちの投稿　</a:t>
            </a:r>
            <a:r>
              <a:rPr lang="ja-JP" altLang="en-US">
                <a:latin typeface="MS PGothic" panose="020B0600070205080204" pitchFamily="34" charset="-128"/>
                <a:ea typeface="MS PGothic" panose="020B0600070205080204" pitchFamily="34" charset="-128"/>
              </a:rPr>
              <a:t>食品製造類型</a:t>
            </a:r>
            <a:r>
              <a:rPr lang="en-US" altLang="ja-JP">
                <a:latin typeface="MS PGothic" panose="020B0600070205080204" pitchFamily="34" charset="-128"/>
                <a:ea typeface="MS PGothic" panose="020B0600070205080204" pitchFamily="34" charset="-128"/>
              </a:rPr>
              <a:t>🍞</a:t>
            </a:r>
            <a:endParaRPr lang="ja-JP" altLang="en-US" dirty="0">
              <a:latin typeface="MS PGothic" panose="020B0600070205080204" pitchFamily="34" charset="-128"/>
              <a:ea typeface="MS PGothic" panose="020B0600070205080204" pitchFamily="34" charset="-128"/>
            </a:endParaRPr>
          </a:p>
        </p:txBody>
      </p:sp>
      <p:pic>
        <p:nvPicPr>
          <p:cNvPr id="5" name="コンテンツ プレースホルダー 4">
            <a:extLst>
              <a:ext uri="{FF2B5EF4-FFF2-40B4-BE49-F238E27FC236}">
                <a16:creationId xmlns:a16="http://schemas.microsoft.com/office/drawing/2014/main" id="{92B08A1B-E5B3-B944-8DD1-878B2F82749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5484"/>
          <a:stretch/>
        </p:blipFill>
        <p:spPr>
          <a:xfrm>
            <a:off x="1058337" y="1772466"/>
            <a:ext cx="4332107" cy="4333745"/>
          </a:xfrm>
          <a:prstGeom prst="rect">
            <a:avLst/>
          </a:prstGeom>
        </p:spPr>
      </p:pic>
      <p:sp>
        <p:nvSpPr>
          <p:cNvPr id="8" name="四角形 7">
            <a:extLst>
              <a:ext uri="{FF2B5EF4-FFF2-40B4-BE49-F238E27FC236}">
                <a16:creationId xmlns:a16="http://schemas.microsoft.com/office/drawing/2014/main" id="{D9C63A5F-7762-5A46-800C-19AAD1503F95}"/>
              </a:ext>
            </a:extLst>
          </p:cNvPr>
          <p:cNvSpPr/>
          <p:nvPr/>
        </p:nvSpPr>
        <p:spPr>
          <a:xfrm>
            <a:off x="5844026" y="1772466"/>
            <a:ext cx="5783527" cy="225766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Gothic" panose="020B0609070205080204" pitchFamily="49" charset="-128"/>
                <a:ea typeface="MS Gothic" panose="020B0609070205080204" pitchFamily="49" charset="-128"/>
              </a:rPr>
              <a:t>⭕️工夫した点</a:t>
            </a:r>
            <a:endParaRPr lang="en-US" altLang="ja-JP" sz="3400" dirty="0">
              <a:solidFill>
                <a:schemeClr val="tx1"/>
              </a:solidFill>
              <a:latin typeface="MS Gothic" panose="020B0609070205080204" pitchFamily="49" charset="-128"/>
              <a:ea typeface="MS Gothic" panose="020B0609070205080204" pitchFamily="49" charset="-128"/>
            </a:endParaRPr>
          </a:p>
          <a:p>
            <a:pPr algn="ctr"/>
            <a:endParaRPr lang="en-US" altLang="ja-JP" sz="2300" dirty="0">
              <a:solidFill>
                <a:schemeClr val="tx1"/>
              </a:solidFill>
              <a:latin typeface="MS Gothic" panose="020B0609070205080204" pitchFamily="49" charset="-128"/>
              <a:ea typeface="MS Gothic" panose="020B0609070205080204" pitchFamily="49" charset="-128"/>
            </a:endParaRPr>
          </a:p>
          <a:p>
            <a:pPr algn="ctr"/>
            <a:r>
              <a:rPr lang="ja-JP" altLang="en-US" sz="2900" dirty="0">
                <a:solidFill>
                  <a:schemeClr val="tx1"/>
                </a:solidFill>
                <a:latin typeface="MS Gothic" panose="020B0609070205080204" pitchFamily="49" charset="-128"/>
                <a:ea typeface="MS Gothic" panose="020B0609070205080204" pitchFamily="49" charset="-128"/>
              </a:rPr>
              <a:t>色んなパンが見えるようにした。</a:t>
            </a:r>
          </a:p>
        </p:txBody>
      </p:sp>
      <p:sp>
        <p:nvSpPr>
          <p:cNvPr id="10" name="四角形 9">
            <a:extLst>
              <a:ext uri="{FF2B5EF4-FFF2-40B4-BE49-F238E27FC236}">
                <a16:creationId xmlns:a16="http://schemas.microsoft.com/office/drawing/2014/main" id="{6151FADC-AC3D-B04C-AEE6-3A130FA36905}"/>
              </a:ext>
            </a:extLst>
          </p:cNvPr>
          <p:cNvSpPr/>
          <p:nvPr/>
        </p:nvSpPr>
        <p:spPr>
          <a:xfrm>
            <a:off x="5844026" y="4344946"/>
            <a:ext cx="5721560" cy="223347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PGothic" panose="020B0600070205080204" pitchFamily="34" charset="-128"/>
                <a:ea typeface="MS PGothic" panose="020B0600070205080204" pitchFamily="34" charset="-128"/>
              </a:rPr>
              <a:t>❌反省点</a:t>
            </a:r>
            <a:endParaRPr lang="en-US" altLang="ja-JP" sz="3400" dirty="0">
              <a:solidFill>
                <a:schemeClr val="tx1"/>
              </a:solidFill>
              <a:latin typeface="MS PGothic" panose="020B0600070205080204" pitchFamily="34" charset="-128"/>
              <a:ea typeface="MS PGothic" panose="020B0600070205080204" pitchFamily="34" charset="-128"/>
            </a:endParaRPr>
          </a:p>
          <a:p>
            <a:pPr algn="ctr"/>
            <a:endParaRPr lang="en-US" altLang="ja-JP" sz="2400" dirty="0">
              <a:solidFill>
                <a:schemeClr val="tx1"/>
              </a:solidFill>
              <a:latin typeface="MS PGothic" panose="020B0600070205080204" pitchFamily="34" charset="-128"/>
              <a:ea typeface="MS PGothic" panose="020B0600070205080204" pitchFamily="34" charset="-128"/>
            </a:endParaRPr>
          </a:p>
          <a:p>
            <a:pPr algn="ctr"/>
            <a:r>
              <a:rPr lang="ja-JP" altLang="en-US" sz="2900" dirty="0">
                <a:solidFill>
                  <a:schemeClr val="tx1"/>
                </a:solidFill>
                <a:latin typeface="MS PGothic" panose="020B0600070205080204" pitchFamily="34" charset="-128"/>
                <a:ea typeface="MS PGothic" panose="020B0600070205080204" pitchFamily="34" charset="-128"/>
              </a:rPr>
              <a:t>作業している場面が撮れなかった。</a:t>
            </a:r>
            <a:endParaRPr lang="en-US" altLang="ja-JP" sz="2900" dirty="0">
              <a:solidFill>
                <a:schemeClr val="tx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21404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4B1B6F-987F-C244-800D-6D1EEA48CE0A}"/>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自分たちの投稿　畜産類型🐮</a:t>
            </a:r>
          </a:p>
        </p:txBody>
      </p:sp>
      <p:pic>
        <p:nvPicPr>
          <p:cNvPr id="5" name="図 5">
            <a:extLst>
              <a:ext uri="{FF2B5EF4-FFF2-40B4-BE49-F238E27FC236}">
                <a16:creationId xmlns:a16="http://schemas.microsoft.com/office/drawing/2014/main" id="{43300B3D-54BF-314B-99A2-76DCFA2BC29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428980" y="1627717"/>
            <a:ext cx="5675488" cy="4256616"/>
          </a:xfrm>
          <a:prstGeom prst="rect">
            <a:avLst/>
          </a:prstGeom>
        </p:spPr>
      </p:pic>
      <p:sp>
        <p:nvSpPr>
          <p:cNvPr id="10" name="四角形 9">
            <a:extLst>
              <a:ext uri="{FF2B5EF4-FFF2-40B4-BE49-F238E27FC236}">
                <a16:creationId xmlns:a16="http://schemas.microsoft.com/office/drawing/2014/main" id="{542A4584-1C63-EE4F-9E37-C880AEA84F9E}"/>
              </a:ext>
            </a:extLst>
          </p:cNvPr>
          <p:cNvSpPr/>
          <p:nvPr/>
        </p:nvSpPr>
        <p:spPr>
          <a:xfrm>
            <a:off x="6378222" y="1493168"/>
            <a:ext cx="5554130" cy="216811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Gothic" panose="020B0609070205080204" pitchFamily="49" charset="-128"/>
                <a:ea typeface="MS Gothic" panose="020B0609070205080204" pitchFamily="49" charset="-128"/>
              </a:rPr>
              <a:t>⭕️工夫した点</a:t>
            </a:r>
            <a:endParaRPr lang="en-US" altLang="ja-JP" sz="3400" dirty="0">
              <a:solidFill>
                <a:schemeClr val="tx1"/>
              </a:solidFill>
              <a:latin typeface="MS Gothic" panose="020B0609070205080204" pitchFamily="49" charset="-128"/>
              <a:ea typeface="MS Gothic" panose="020B0609070205080204" pitchFamily="49" charset="-128"/>
            </a:endParaRPr>
          </a:p>
          <a:p>
            <a:pPr algn="ctr"/>
            <a:endParaRPr lang="en-US" altLang="ja-JP" sz="2300" dirty="0">
              <a:solidFill>
                <a:schemeClr val="tx1"/>
              </a:solidFill>
              <a:latin typeface="MS Gothic" panose="020B0609070205080204" pitchFamily="49" charset="-128"/>
              <a:ea typeface="MS Gothic" panose="020B0609070205080204" pitchFamily="49" charset="-128"/>
            </a:endParaRPr>
          </a:p>
          <a:p>
            <a:pPr algn="ctr"/>
            <a:r>
              <a:rPr lang="ja-JP" altLang="en-US" sz="2900" dirty="0">
                <a:solidFill>
                  <a:schemeClr val="tx1"/>
                </a:solidFill>
                <a:latin typeface="MS Gothic" panose="020B0609070205080204" pitchFamily="49" charset="-128"/>
                <a:ea typeface="MS Gothic" panose="020B0609070205080204" pitchFamily="49" charset="-128"/>
              </a:rPr>
              <a:t>作業しているところを撮れた。</a:t>
            </a:r>
          </a:p>
        </p:txBody>
      </p:sp>
      <p:sp>
        <p:nvSpPr>
          <p:cNvPr id="12" name="四角形 11">
            <a:extLst>
              <a:ext uri="{FF2B5EF4-FFF2-40B4-BE49-F238E27FC236}">
                <a16:creationId xmlns:a16="http://schemas.microsoft.com/office/drawing/2014/main" id="{B59391E4-7F0F-B64B-B84C-72CA50853916}"/>
              </a:ext>
            </a:extLst>
          </p:cNvPr>
          <p:cNvSpPr/>
          <p:nvPr/>
        </p:nvSpPr>
        <p:spPr>
          <a:xfrm>
            <a:off x="6378222" y="4032778"/>
            <a:ext cx="5554130" cy="216811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400" dirty="0">
                <a:solidFill>
                  <a:schemeClr val="tx1"/>
                </a:solidFill>
                <a:latin typeface="MS PGothic" panose="020B0600070205080204" pitchFamily="34" charset="-128"/>
                <a:ea typeface="MS PGothic" panose="020B0600070205080204" pitchFamily="34" charset="-128"/>
              </a:rPr>
              <a:t>❌反省点</a:t>
            </a:r>
            <a:endParaRPr lang="en-US" altLang="ja-JP" sz="3400" dirty="0">
              <a:solidFill>
                <a:schemeClr val="tx1"/>
              </a:solidFill>
              <a:latin typeface="MS PGothic" panose="020B0600070205080204" pitchFamily="34" charset="-128"/>
              <a:ea typeface="MS PGothic" panose="020B0600070205080204" pitchFamily="34" charset="-128"/>
            </a:endParaRPr>
          </a:p>
          <a:p>
            <a:pPr algn="ctr"/>
            <a:endParaRPr lang="en-US" altLang="ja-JP" sz="2400" dirty="0">
              <a:solidFill>
                <a:schemeClr val="tx1"/>
              </a:solidFill>
              <a:latin typeface="MS PGothic" panose="020B0600070205080204" pitchFamily="34" charset="-128"/>
              <a:ea typeface="MS PGothic" panose="020B0600070205080204" pitchFamily="34" charset="-128"/>
            </a:endParaRPr>
          </a:p>
          <a:p>
            <a:pPr algn="ctr"/>
            <a:r>
              <a:rPr lang="ja-JP" altLang="en-US" sz="2900" dirty="0">
                <a:solidFill>
                  <a:schemeClr val="tx1"/>
                </a:solidFill>
                <a:latin typeface="MS PGothic" panose="020B0600070205080204" pitchFamily="34" charset="-128"/>
                <a:ea typeface="MS PGothic" panose="020B0600070205080204" pitchFamily="34" charset="-128"/>
              </a:rPr>
              <a:t>見やすい角度で撮れば良かった。</a:t>
            </a:r>
            <a:endParaRPr lang="en-US" altLang="ja-JP" sz="2900" dirty="0">
              <a:solidFill>
                <a:schemeClr val="tx1"/>
              </a:solidFill>
              <a:latin typeface="MS PGothic" panose="020B0600070205080204" pitchFamily="34" charset="-128"/>
              <a:ea typeface="MS PGothic" panose="020B0600070205080204" pitchFamily="34" charset="-128"/>
            </a:endParaRPr>
          </a:p>
        </p:txBody>
      </p:sp>
      <p:sp>
        <p:nvSpPr>
          <p:cNvPr id="4" name="楕円 3"/>
          <p:cNvSpPr/>
          <p:nvPr/>
        </p:nvSpPr>
        <p:spPr>
          <a:xfrm>
            <a:off x="1894840" y="1960880"/>
            <a:ext cx="426720" cy="44704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9" name="楕円 8"/>
          <p:cNvSpPr/>
          <p:nvPr/>
        </p:nvSpPr>
        <p:spPr>
          <a:xfrm>
            <a:off x="4683760" y="1737360"/>
            <a:ext cx="426720" cy="44704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73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5F4D7566AA61D409B82C83BA3FFBBE9" ma:contentTypeVersion="3" ma:contentTypeDescription="新しいドキュメントを作成します。" ma:contentTypeScope="" ma:versionID="c3b122bfb90ce4d7a5c96ebcda86bc85">
  <xsd:schema xmlns:xsd="http://www.w3.org/2001/XMLSchema" xmlns:xs="http://www.w3.org/2001/XMLSchema" xmlns:p="http://schemas.microsoft.com/office/2006/metadata/properties" xmlns:ns2="4855ffee-9f27-44b6-b158-39a2b64039f4" targetNamespace="http://schemas.microsoft.com/office/2006/metadata/properties" ma:root="true" ma:fieldsID="1845783736115bf2f7f0bdc8c4c9ea99" ns2:_="">
    <xsd:import namespace="4855ffee-9f27-44b6-b158-39a2b64039f4"/>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5ffee-9f27-44b6-b158-39a2b64039f4"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4855ffee-9f27-44b6-b158-39a2b64039f4" xsi:nil="true"/>
  </documentManagement>
</p:properties>
</file>

<file path=customXml/itemProps1.xml><?xml version="1.0" encoding="utf-8"?>
<ds:datastoreItem xmlns:ds="http://schemas.openxmlformats.org/officeDocument/2006/customXml" ds:itemID="{68CE1568-56D2-44F2-8D02-CC519E26ADE2}">
  <ds:schemaRefs>
    <ds:schemaRef ds:uri="http://schemas.microsoft.com/office/2006/metadata/contentType"/>
    <ds:schemaRef ds:uri="http://schemas.microsoft.com/office/2006/metadata/properties/metaAttributes"/>
    <ds:schemaRef ds:uri="http://www.w3.org/2000/xmlns/"/>
    <ds:schemaRef ds:uri="http://www.w3.org/2001/XMLSchema"/>
    <ds:schemaRef ds:uri="4855ffee-9f27-44b6-b158-39a2b64039f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064856-7ECE-468D-89FC-EB95E343078C}">
  <ds:schemaRefs>
    <ds:schemaRef ds:uri="http://schemas.microsoft.com/sharepoint/v3/contenttype/forms"/>
  </ds:schemaRefs>
</ds:datastoreItem>
</file>

<file path=customXml/itemProps3.xml><?xml version="1.0" encoding="utf-8"?>
<ds:datastoreItem xmlns:ds="http://schemas.openxmlformats.org/officeDocument/2006/customXml" ds:itemID="{9E88E23C-8015-4ADF-87D0-FA3851DFDF2F}">
  <ds:schemaRefs>
    <ds:schemaRef ds:uri="http://schemas.microsoft.com/office/2006/metadata/properties"/>
    <ds:schemaRef ds:uri="http://www.w3.org/2000/xmlns/"/>
    <ds:schemaRef ds:uri="4855ffee-9f27-44b6-b158-39a2b64039f4"/>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Retrospect</Template>
  <TotalTime>9</TotalTime>
  <Words>1296</Words>
  <Application>Microsoft Office PowerPoint</Application>
  <PresentationFormat>ワイド画面</PresentationFormat>
  <Paragraphs>162</Paragraphs>
  <Slides>14</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14</vt:i4>
      </vt:variant>
    </vt:vector>
  </HeadingPairs>
  <TitlesOfParts>
    <vt:vector size="24" baseType="lpstr">
      <vt:lpstr>Aharoni</vt:lpstr>
      <vt:lpstr>HGSoeiKakugothicUB</vt:lpstr>
      <vt:lpstr>MS PGothic</vt:lpstr>
      <vt:lpstr>MS Gothic</vt:lpstr>
      <vt:lpstr>游ゴシック</vt:lpstr>
      <vt:lpstr>游ゴシック Light</vt:lpstr>
      <vt:lpstr>Arial</vt:lpstr>
      <vt:lpstr>Calibri</vt:lpstr>
      <vt:lpstr>Calibri Light</vt:lpstr>
      <vt:lpstr>Office テーマ</vt:lpstr>
      <vt:lpstr>地域産業科Instagram 一年間のまとめ</vt:lpstr>
      <vt:lpstr>PowerPoint プレゼンテーション</vt:lpstr>
      <vt:lpstr>先行研究</vt:lpstr>
      <vt:lpstr>アカウント紹介　</vt:lpstr>
      <vt:lpstr>PowerPoint プレゼンテーション</vt:lpstr>
      <vt:lpstr>自分たちの投稿　野菜類型🍅</vt:lpstr>
      <vt:lpstr>自分たちの投稿　草花類型🌸</vt:lpstr>
      <vt:lpstr>自分たちの投稿　食品製造類型🍞</vt:lpstr>
      <vt:lpstr>自分たちの投稿　畜産類型🐮</vt:lpstr>
      <vt:lpstr>中間発表　アンケート結果</vt:lpstr>
      <vt:lpstr>インスタグラムのメリット・デメリット　</vt:lpstr>
      <vt:lpstr>PowerPoint プレゼンテーション</vt:lpstr>
      <vt:lpstr>これからの活用方法</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インスタグラム</dc:title>
  <dc:creator>Windows ユーザー</dc:creator>
  <cp:lastModifiedBy>Windows ユーザー</cp:lastModifiedBy>
  <cp:revision>33</cp:revision>
  <dcterms:created xsi:type="dcterms:W3CDTF">2022-01-18T05:20:30Z</dcterms:created>
  <dcterms:modified xsi:type="dcterms:W3CDTF">2022-05-11T05:36:25Z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0x01010075F4D7566AA61D409B82C83BA3FFBBE9</vt:lpwstr>
  </property>
</Properties>
</file>