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144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09" autoAdjust="0"/>
    <p:restoredTop sz="94424" autoAdjust="0"/>
  </p:normalViewPr>
  <p:slideViewPr>
    <p:cSldViewPr>
      <p:cViewPr varScale="1">
        <p:scale>
          <a:sx n="63" d="100"/>
          <a:sy n="63" d="100"/>
        </p:scale>
        <p:origin x="2894" y="67"/>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839565554478366"/>
          <c:y val="9.5487285905475103E-2"/>
          <c:w val="0.61048583170020987"/>
          <c:h val="0.71925234207004407"/>
        </c:manualLayout>
      </c:layout>
      <c:scatterChart>
        <c:scatterStyle val="lineMarker"/>
        <c:varyColors val="0"/>
        <c:ser>
          <c:idx val="0"/>
          <c:order val="0"/>
          <c:spPr>
            <a:ln w="19050" cap="rnd">
              <a:noFill/>
              <a:round/>
            </a:ln>
            <a:effectLst/>
          </c:spPr>
          <c:marker>
            <c:symbol val="circle"/>
            <c:size val="3"/>
            <c:spPr>
              <a:solidFill>
                <a:schemeClr val="accent1"/>
              </a:solidFill>
              <a:ln w="9525">
                <a:solidFill>
                  <a:schemeClr val="accent1"/>
                </a:solidFill>
              </a:ln>
              <a:effectLst/>
            </c:spPr>
          </c:marker>
          <c:xVal>
            <c:numRef>
              <c:f>'広告費（歳入） 外れ値'!$I$3:$I$15</c:f>
              <c:numCache>
                <c:formatCode>0.00000%</c:formatCode>
                <c:ptCount val="13"/>
                <c:pt idx="0">
                  <c:v>6.0991725455913145E-4</c:v>
                </c:pt>
                <c:pt idx="1">
                  <c:v>1.3294373433410422E-3</c:v>
                </c:pt>
                <c:pt idx="2">
                  <c:v>7.9083306691793843E-4</c:v>
                </c:pt>
                <c:pt idx="3">
                  <c:v>0</c:v>
                </c:pt>
                <c:pt idx="4">
                  <c:v>1.5589853232667424E-4</c:v>
                </c:pt>
                <c:pt idx="5">
                  <c:v>4.0479020430131641E-3</c:v>
                </c:pt>
                <c:pt idx="6">
                  <c:v>3.0022727485292606E-3</c:v>
                </c:pt>
                <c:pt idx="7">
                  <c:v>1.1099992431823343E-3</c:v>
                </c:pt>
                <c:pt idx="8">
                  <c:v>2.5203645455278649E-4</c:v>
                </c:pt>
                <c:pt idx="9">
                  <c:v>3.6696807617585688E-3</c:v>
                </c:pt>
                <c:pt idx="10">
                  <c:v>1.1222571150116655E-3</c:v>
                </c:pt>
                <c:pt idx="11">
                  <c:v>3.2868157602815708E-4</c:v>
                </c:pt>
                <c:pt idx="12">
                  <c:v>1.4062324220947238E-4</c:v>
                </c:pt>
              </c:numCache>
            </c:numRef>
          </c:xVal>
          <c:yVal>
            <c:numRef>
              <c:f>'広告費（歳入） 外れ値'!$J$3:$J$15</c:f>
              <c:numCache>
                <c:formatCode>#,##0</c:formatCode>
                <c:ptCount val="13"/>
                <c:pt idx="0" formatCode="General">
                  <c:v>800000</c:v>
                </c:pt>
                <c:pt idx="1">
                  <c:v>463360</c:v>
                </c:pt>
                <c:pt idx="2" formatCode="General">
                  <c:v>4954</c:v>
                </c:pt>
                <c:pt idx="3" formatCode="General">
                  <c:v>73000</c:v>
                </c:pt>
                <c:pt idx="4" formatCode="General">
                  <c:v>313000</c:v>
                </c:pt>
                <c:pt idx="5">
                  <c:v>195800</c:v>
                </c:pt>
                <c:pt idx="6">
                  <c:v>1352000</c:v>
                </c:pt>
                <c:pt idx="7">
                  <c:v>691000</c:v>
                </c:pt>
                <c:pt idx="8">
                  <c:v>954996</c:v>
                </c:pt>
                <c:pt idx="9">
                  <c:v>1027032</c:v>
                </c:pt>
                <c:pt idx="10">
                  <c:v>1163450</c:v>
                </c:pt>
                <c:pt idx="11">
                  <c:v>250000</c:v>
                </c:pt>
                <c:pt idx="12">
                  <c:v>81400</c:v>
                </c:pt>
              </c:numCache>
            </c:numRef>
          </c:yVal>
          <c:smooth val="0"/>
          <c:extLst>
            <c:ext xmlns:c16="http://schemas.microsoft.com/office/drawing/2014/chart" uri="{C3380CC4-5D6E-409C-BE32-E72D297353CC}">
              <c16:uniqueId val="{00000000-3F7D-456C-AF56-9E7632C5500C}"/>
            </c:ext>
          </c:extLst>
        </c:ser>
        <c:dLbls>
          <c:showLegendKey val="0"/>
          <c:showVal val="0"/>
          <c:showCatName val="0"/>
          <c:showSerName val="0"/>
          <c:showPercent val="0"/>
          <c:showBubbleSize val="0"/>
        </c:dLbls>
        <c:axId val="557104191"/>
        <c:axId val="553894959"/>
      </c:scatterChart>
      <c:valAx>
        <c:axId val="557104191"/>
        <c:scaling>
          <c:orientation val="minMax"/>
        </c:scaling>
        <c:delete val="0"/>
        <c:axPos val="b"/>
        <c:majorGridlines>
          <c:spPr>
            <a:ln w="9525" cap="flat" cmpd="sng" algn="ctr">
              <a:solidFill>
                <a:schemeClr val="tx1">
                  <a:lumMod val="15000"/>
                  <a:lumOff val="85000"/>
                </a:schemeClr>
              </a:solidFill>
              <a:round/>
            </a:ln>
            <a:effectLst/>
          </c:spPr>
        </c:majorGridlines>
        <c:numFmt formatCode="0.00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553894959"/>
        <c:crosses val="autoZero"/>
        <c:crossBetween val="midCat"/>
        <c:majorUnit val="2.0000000000000005E-3"/>
      </c:valAx>
      <c:valAx>
        <c:axId val="55389495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557104191"/>
        <c:crosses val="autoZero"/>
        <c:crossBetween val="midCat"/>
        <c:majorUnit val="300000"/>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solidFill>
        <a:schemeClr val="tx1"/>
      </a:solid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071969000933037"/>
          <c:y val="0.12076097070629546"/>
          <c:w val="0.59664720262099091"/>
          <c:h val="0.72102721536612036"/>
        </c:manualLayout>
      </c:layout>
      <c:scatterChart>
        <c:scatterStyle val="lineMarker"/>
        <c:varyColors val="0"/>
        <c:ser>
          <c:idx val="0"/>
          <c:order val="0"/>
          <c:spPr>
            <a:ln w="19050" cap="rnd">
              <a:noFill/>
              <a:round/>
            </a:ln>
            <a:effectLst/>
          </c:spPr>
          <c:marker>
            <c:symbol val="circle"/>
            <c:size val="3"/>
            <c:spPr>
              <a:solidFill>
                <a:schemeClr val="accent1"/>
              </a:solidFill>
              <a:ln w="9525">
                <a:solidFill>
                  <a:schemeClr val="accent1"/>
                </a:solidFill>
              </a:ln>
              <a:effectLst/>
            </c:spPr>
          </c:marker>
          <c:xVal>
            <c:numRef>
              <c:f>'補助金（総人口） 外れ値'!$I$3:$I$18</c:f>
              <c:numCache>
                <c:formatCode>0.00000%</c:formatCode>
                <c:ptCount val="16"/>
                <c:pt idx="0">
                  <c:v>3.3889032414935491E-3</c:v>
                </c:pt>
                <c:pt idx="1">
                  <c:v>1.3294373433410422E-3</c:v>
                </c:pt>
                <c:pt idx="2">
                  <c:v>3.284920737446251E-3</c:v>
                </c:pt>
                <c:pt idx="3">
                  <c:v>6.256042768583291E-4</c:v>
                </c:pt>
                <c:pt idx="4">
                  <c:v>0</c:v>
                </c:pt>
                <c:pt idx="5">
                  <c:v>0</c:v>
                </c:pt>
                <c:pt idx="6">
                  <c:v>8.0342328180944898E-4</c:v>
                </c:pt>
                <c:pt idx="7">
                  <c:v>5.8733430838506099E-4</c:v>
                </c:pt>
                <c:pt idx="8">
                  <c:v>3.0022727485292606E-3</c:v>
                </c:pt>
                <c:pt idx="9">
                  <c:v>1.1099992431823343E-3</c:v>
                </c:pt>
                <c:pt idx="10">
                  <c:v>2.5203645455278649E-4</c:v>
                </c:pt>
                <c:pt idx="11">
                  <c:v>7.0237175635853863E-3</c:v>
                </c:pt>
                <c:pt idx="12">
                  <c:v>3.6696807617585688E-3</c:v>
                </c:pt>
                <c:pt idx="13">
                  <c:v>1.1222571150116655E-3</c:v>
                </c:pt>
                <c:pt idx="14">
                  <c:v>3.2868157602815708E-4</c:v>
                </c:pt>
                <c:pt idx="15">
                  <c:v>1.4062324220947238E-4</c:v>
                </c:pt>
              </c:numCache>
            </c:numRef>
          </c:xVal>
          <c:yVal>
            <c:numRef>
              <c:f>'補助金（総人口） 外れ値'!$J$3:$J$18</c:f>
              <c:numCache>
                <c:formatCode>#,##0_);[Red]\(#,##0\)</c:formatCode>
                <c:ptCount val="16"/>
                <c:pt idx="0">
                  <c:v>3750000</c:v>
                </c:pt>
                <c:pt idx="1">
                  <c:v>36589960</c:v>
                </c:pt>
                <c:pt idx="2">
                  <c:v>24695000</c:v>
                </c:pt>
                <c:pt idx="3">
                  <c:v>12402000</c:v>
                </c:pt>
                <c:pt idx="4">
                  <c:v>1158000</c:v>
                </c:pt>
                <c:pt idx="5">
                  <c:v>67827000</c:v>
                </c:pt>
                <c:pt idx="6">
                  <c:v>3852000</c:v>
                </c:pt>
                <c:pt idx="7">
                  <c:v>10488000</c:v>
                </c:pt>
                <c:pt idx="8">
                  <c:v>55100000</c:v>
                </c:pt>
                <c:pt idx="9">
                  <c:v>10000000</c:v>
                </c:pt>
                <c:pt idx="10">
                  <c:v>185000</c:v>
                </c:pt>
                <c:pt idx="11">
                  <c:v>23000000</c:v>
                </c:pt>
                <c:pt idx="12">
                  <c:v>14100000</c:v>
                </c:pt>
                <c:pt idx="13">
                  <c:v>1000000</c:v>
                </c:pt>
                <c:pt idx="14">
                  <c:v>500000</c:v>
                </c:pt>
                <c:pt idx="15">
                  <c:v>1000000</c:v>
                </c:pt>
              </c:numCache>
            </c:numRef>
          </c:yVal>
          <c:smooth val="0"/>
          <c:extLst>
            <c:ext xmlns:c16="http://schemas.microsoft.com/office/drawing/2014/chart" uri="{C3380CC4-5D6E-409C-BE32-E72D297353CC}">
              <c16:uniqueId val="{00000000-8583-4D26-96DD-DD3458F84DE9}"/>
            </c:ext>
          </c:extLst>
        </c:ser>
        <c:dLbls>
          <c:showLegendKey val="0"/>
          <c:showVal val="0"/>
          <c:showCatName val="0"/>
          <c:showSerName val="0"/>
          <c:showPercent val="0"/>
          <c:showBubbleSize val="0"/>
        </c:dLbls>
        <c:axId val="240589295"/>
        <c:axId val="239544575"/>
      </c:scatterChart>
      <c:valAx>
        <c:axId val="240589295"/>
        <c:scaling>
          <c:orientation val="minMax"/>
        </c:scaling>
        <c:delete val="0"/>
        <c:axPos val="b"/>
        <c:majorGridlines>
          <c:spPr>
            <a:ln w="9525" cap="flat" cmpd="sng" algn="ctr">
              <a:solidFill>
                <a:schemeClr val="tx1">
                  <a:lumMod val="15000"/>
                  <a:lumOff val="85000"/>
                </a:schemeClr>
              </a:solidFill>
              <a:round/>
            </a:ln>
            <a:effectLst/>
          </c:spPr>
        </c:majorGridlines>
        <c:numFmt formatCode="0.00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239544575"/>
        <c:crosses val="autoZero"/>
        <c:crossBetween val="midCat"/>
        <c:majorUnit val="3.0000000000000009E-3"/>
      </c:valAx>
      <c:valAx>
        <c:axId val="239544575"/>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240589295"/>
        <c:crosses val="autoZero"/>
        <c:crossBetween val="midCat"/>
        <c:majorUnit val="20000000"/>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solidFill>
        <a:schemeClr val="tx1"/>
      </a:solid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258657407407405"/>
          <c:y val="8.8640107205672961E-2"/>
          <c:w val="0.59785601851851855"/>
          <c:h val="0.73938412574332057"/>
        </c:manualLayout>
      </c:layout>
      <c:scatterChart>
        <c:scatterStyle val="lineMarker"/>
        <c:varyColors val="0"/>
        <c:ser>
          <c:idx val="0"/>
          <c:order val="0"/>
          <c:spPr>
            <a:ln w="19050" cap="rnd">
              <a:noFill/>
              <a:round/>
            </a:ln>
            <a:effectLst/>
          </c:spPr>
          <c:marker>
            <c:symbol val="circle"/>
            <c:size val="3"/>
            <c:spPr>
              <a:solidFill>
                <a:schemeClr val="accent1"/>
              </a:solidFill>
              <a:ln w="9525">
                <a:solidFill>
                  <a:schemeClr val="accent1"/>
                </a:solidFill>
              </a:ln>
              <a:effectLst/>
            </c:spPr>
          </c:marker>
          <c:xVal>
            <c:numRef>
              <c:f>'イチ押し施策（歳入） 外れ値'!$I$3:$I$22</c:f>
              <c:numCache>
                <c:formatCode>0.00000%</c:formatCode>
                <c:ptCount val="20"/>
                <c:pt idx="0">
                  <c:v>3.3889032414935491E-3</c:v>
                </c:pt>
                <c:pt idx="1">
                  <c:v>6.0991725455913145E-4</c:v>
                </c:pt>
                <c:pt idx="2">
                  <c:v>1.3294373433410422E-3</c:v>
                </c:pt>
                <c:pt idx="3">
                  <c:v>7.9083306691793843E-4</c:v>
                </c:pt>
                <c:pt idx="4">
                  <c:v>3.284920737446251E-3</c:v>
                </c:pt>
                <c:pt idx="5">
                  <c:v>1.5589853232667424E-4</c:v>
                </c:pt>
                <c:pt idx="6">
                  <c:v>6.256042768583291E-4</c:v>
                </c:pt>
                <c:pt idx="7">
                  <c:v>0</c:v>
                </c:pt>
                <c:pt idx="8">
                  <c:v>2.9443930344073355E-4</c:v>
                </c:pt>
                <c:pt idx="9">
                  <c:v>8.0342328180944898E-4</c:v>
                </c:pt>
                <c:pt idx="10">
                  <c:v>5.8733430838506099E-4</c:v>
                </c:pt>
                <c:pt idx="11">
                  <c:v>4.0479020430131641E-3</c:v>
                </c:pt>
                <c:pt idx="12">
                  <c:v>3.0022727485292606E-3</c:v>
                </c:pt>
                <c:pt idx="13">
                  <c:v>1.1099992431823343E-3</c:v>
                </c:pt>
                <c:pt idx="14">
                  <c:v>2.5203645455278649E-4</c:v>
                </c:pt>
                <c:pt idx="15">
                  <c:v>3.6696807617585688E-3</c:v>
                </c:pt>
                <c:pt idx="16">
                  <c:v>1.1222571150116655E-3</c:v>
                </c:pt>
                <c:pt idx="17">
                  <c:v>3.2868157602815708E-4</c:v>
                </c:pt>
                <c:pt idx="18">
                  <c:v>1.0973635839894653E-4</c:v>
                </c:pt>
                <c:pt idx="19">
                  <c:v>1.4062324220947238E-4</c:v>
                </c:pt>
              </c:numCache>
            </c:numRef>
          </c:xVal>
          <c:yVal>
            <c:numRef>
              <c:f>'イチ押し施策（歳入） 外れ値'!$J$3:$J$22</c:f>
              <c:numCache>
                <c:formatCode>General</c:formatCode>
                <c:ptCount val="20"/>
                <c:pt idx="0">
                  <c:v>18380000</c:v>
                </c:pt>
                <c:pt idx="1">
                  <c:v>1000000</c:v>
                </c:pt>
                <c:pt idx="2" formatCode="#,##0">
                  <c:v>36519960</c:v>
                </c:pt>
                <c:pt idx="3">
                  <c:v>46004</c:v>
                </c:pt>
                <c:pt idx="4">
                  <c:v>24695000</c:v>
                </c:pt>
                <c:pt idx="5">
                  <c:v>174000</c:v>
                </c:pt>
                <c:pt idx="6">
                  <c:v>5162000</c:v>
                </c:pt>
                <c:pt idx="7">
                  <c:v>1158000</c:v>
                </c:pt>
                <c:pt idx="8">
                  <c:v>1600000</c:v>
                </c:pt>
                <c:pt idx="9" formatCode="#,##0">
                  <c:v>6200000</c:v>
                </c:pt>
                <c:pt idx="10" formatCode="#,##0">
                  <c:v>520000</c:v>
                </c:pt>
                <c:pt idx="11" formatCode="#,##0">
                  <c:v>8257000</c:v>
                </c:pt>
                <c:pt idx="12" formatCode="#,##0">
                  <c:v>42600000</c:v>
                </c:pt>
                <c:pt idx="13" formatCode="#,##0">
                  <c:v>7100000</c:v>
                </c:pt>
                <c:pt idx="14" formatCode="#,##0">
                  <c:v>5396850</c:v>
                </c:pt>
                <c:pt idx="15" formatCode="#,##0">
                  <c:v>330627</c:v>
                </c:pt>
                <c:pt idx="16" formatCode="#,##0">
                  <c:v>6375315</c:v>
                </c:pt>
                <c:pt idx="17" formatCode="#,##0">
                  <c:v>6301000</c:v>
                </c:pt>
                <c:pt idx="18" formatCode="#,##0">
                  <c:v>1517000</c:v>
                </c:pt>
                <c:pt idx="19" formatCode="#,##0">
                  <c:v>1000000</c:v>
                </c:pt>
              </c:numCache>
            </c:numRef>
          </c:yVal>
          <c:smooth val="0"/>
          <c:extLst>
            <c:ext xmlns:c16="http://schemas.microsoft.com/office/drawing/2014/chart" uri="{C3380CC4-5D6E-409C-BE32-E72D297353CC}">
              <c16:uniqueId val="{00000000-6EE9-4A90-97F0-9CBA3579DEA9}"/>
            </c:ext>
          </c:extLst>
        </c:ser>
        <c:dLbls>
          <c:showLegendKey val="0"/>
          <c:showVal val="0"/>
          <c:showCatName val="0"/>
          <c:showSerName val="0"/>
          <c:showPercent val="0"/>
          <c:showBubbleSize val="0"/>
        </c:dLbls>
        <c:axId val="1081108655"/>
        <c:axId val="1075851343"/>
      </c:scatterChart>
      <c:valAx>
        <c:axId val="1081108655"/>
        <c:scaling>
          <c:orientation val="minMax"/>
        </c:scaling>
        <c:delete val="0"/>
        <c:axPos val="b"/>
        <c:majorGridlines>
          <c:spPr>
            <a:ln w="9525" cap="flat" cmpd="sng" algn="ctr">
              <a:solidFill>
                <a:schemeClr val="tx1">
                  <a:lumMod val="15000"/>
                  <a:lumOff val="85000"/>
                </a:schemeClr>
              </a:solidFill>
              <a:round/>
            </a:ln>
            <a:effectLst/>
          </c:spPr>
        </c:majorGridlines>
        <c:numFmt formatCode="0.00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1075851343"/>
        <c:crosses val="autoZero"/>
        <c:crossBetween val="midCat"/>
        <c:majorUnit val="2.0000000000000005E-3"/>
      </c:valAx>
      <c:valAx>
        <c:axId val="107585134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1081108655"/>
        <c:crosses val="autoZero"/>
        <c:crossBetween val="midCat"/>
        <c:majorUnit val="10000000"/>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solidFill>
        <a:schemeClr val="tx1"/>
      </a:solid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901227454165319"/>
          <c:y val="7.3870591625708235E-2"/>
          <c:w val="0.78351570967861284"/>
          <c:h val="0.74294197430657094"/>
        </c:manualLayout>
      </c:layout>
      <c:barChart>
        <c:barDir val="col"/>
        <c:grouping val="clustered"/>
        <c:varyColors val="0"/>
        <c:ser>
          <c:idx val="0"/>
          <c:order val="0"/>
          <c:spPr>
            <a:solidFill>
              <a:schemeClr val="accent1"/>
            </a:solidFill>
            <a:ln>
              <a:noFill/>
            </a:ln>
            <a:effectLst/>
          </c:spPr>
          <c:invertIfNegative val="0"/>
          <c:cat>
            <c:strRef>
              <c:f>'SSDSE-2020A (2)'!$B$25:$B$29</c:f>
              <c:strCache>
                <c:ptCount val="5"/>
                <c:pt idx="0">
                  <c:v>医療</c:v>
                </c:pt>
                <c:pt idx="1">
                  <c:v>教育</c:v>
                </c:pt>
                <c:pt idx="2">
                  <c:v>就職</c:v>
                </c:pt>
                <c:pt idx="3">
                  <c:v>住宅</c:v>
                </c:pt>
                <c:pt idx="4">
                  <c:v>相談</c:v>
                </c:pt>
              </c:strCache>
            </c:strRef>
          </c:cat>
          <c:val>
            <c:numRef>
              <c:f>'SSDSE-2020A (2)'!$C$25:$C$29</c:f>
              <c:numCache>
                <c:formatCode>General</c:formatCode>
                <c:ptCount val="5"/>
                <c:pt idx="0">
                  <c:v>0</c:v>
                </c:pt>
                <c:pt idx="1">
                  <c:v>1.47E-2</c:v>
                </c:pt>
                <c:pt idx="2">
                  <c:v>0.11459999999999999</c:v>
                </c:pt>
                <c:pt idx="3">
                  <c:v>0.28160000000000002</c:v>
                </c:pt>
                <c:pt idx="4">
                  <c:v>0.1545</c:v>
                </c:pt>
              </c:numCache>
            </c:numRef>
          </c:val>
          <c:extLst>
            <c:ext xmlns:c16="http://schemas.microsoft.com/office/drawing/2014/chart" uri="{C3380CC4-5D6E-409C-BE32-E72D297353CC}">
              <c16:uniqueId val="{00000000-8611-4A6C-B12E-4C6E14D5D557}"/>
            </c:ext>
          </c:extLst>
        </c:ser>
        <c:dLbls>
          <c:showLegendKey val="0"/>
          <c:showVal val="0"/>
          <c:showCatName val="0"/>
          <c:showSerName val="0"/>
          <c:showPercent val="0"/>
          <c:showBubbleSize val="0"/>
        </c:dLbls>
        <c:gapWidth val="219"/>
        <c:overlap val="-27"/>
        <c:axId val="48739904"/>
        <c:axId val="49902528"/>
      </c:barChart>
      <c:catAx>
        <c:axId val="48739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9902528"/>
        <c:crosses val="autoZero"/>
        <c:auto val="1"/>
        <c:lblAlgn val="ctr"/>
        <c:lblOffset val="100"/>
        <c:noMultiLvlLbl val="0"/>
      </c:catAx>
      <c:valAx>
        <c:axId val="499025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8739904"/>
        <c:crosses val="autoZero"/>
        <c:crossBetween val="between"/>
        <c:majorUnit val="0.1"/>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solidFill>
        <a:schemeClr val="tx1"/>
      </a:solid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71800" cy="497284"/>
          </a:xfrm>
          <a:prstGeom prst="rect">
            <a:avLst/>
          </a:prstGeom>
        </p:spPr>
        <p:txBody>
          <a:bodyPr vert="horz" lIns="96017" tIns="48008" rIns="96017" bIns="48008" rtlCol="0"/>
          <a:lstStyle>
            <a:lvl1pPr algn="l">
              <a:defRPr sz="1300"/>
            </a:lvl1pPr>
          </a:lstStyle>
          <a:p>
            <a:endParaRPr kumimoji="1" lang="ja-JP" altLang="en-US"/>
          </a:p>
        </p:txBody>
      </p:sp>
      <p:sp>
        <p:nvSpPr>
          <p:cNvPr id="3" name="日付プレースホルダ 2"/>
          <p:cNvSpPr>
            <a:spLocks noGrp="1"/>
          </p:cNvSpPr>
          <p:nvPr>
            <p:ph type="dt" idx="1"/>
          </p:nvPr>
        </p:nvSpPr>
        <p:spPr>
          <a:xfrm>
            <a:off x="3884613" y="1"/>
            <a:ext cx="2971800" cy="497284"/>
          </a:xfrm>
          <a:prstGeom prst="rect">
            <a:avLst/>
          </a:prstGeom>
        </p:spPr>
        <p:txBody>
          <a:bodyPr vert="horz" lIns="96017" tIns="48008" rIns="96017" bIns="48008" rtlCol="0"/>
          <a:lstStyle>
            <a:lvl1pPr algn="r">
              <a:defRPr sz="1300"/>
            </a:lvl1pPr>
          </a:lstStyle>
          <a:p>
            <a:fld id="{4700BC78-F992-48BF-A27F-1EC4487E9D37}" type="datetimeFigureOut">
              <a:rPr kumimoji="1" lang="ja-JP" altLang="en-US" smtClean="0"/>
              <a:pPr/>
              <a:t>2022/4/21</a:t>
            </a:fld>
            <a:endParaRPr kumimoji="1" lang="ja-JP" altLang="en-US"/>
          </a:p>
        </p:txBody>
      </p:sp>
      <p:sp>
        <p:nvSpPr>
          <p:cNvPr id="4" name="スライド イメージ プレースホルダ 3"/>
          <p:cNvSpPr>
            <a:spLocks noGrp="1" noRot="1" noChangeAspect="1"/>
          </p:cNvSpPr>
          <p:nvPr>
            <p:ph type="sldImg" idx="2"/>
          </p:nvPr>
        </p:nvSpPr>
        <p:spPr>
          <a:xfrm>
            <a:off x="2030413" y="744538"/>
            <a:ext cx="2797175" cy="3730625"/>
          </a:xfrm>
          <a:prstGeom prst="rect">
            <a:avLst/>
          </a:prstGeom>
          <a:noFill/>
          <a:ln w="12700">
            <a:solidFill>
              <a:prstClr val="black"/>
            </a:solidFill>
          </a:ln>
        </p:spPr>
        <p:txBody>
          <a:bodyPr vert="horz" lIns="96017" tIns="48008" rIns="96017" bIns="48008" rtlCol="0" anchor="ctr"/>
          <a:lstStyle/>
          <a:p>
            <a:endParaRPr lang="ja-JP" altLang="en-US"/>
          </a:p>
        </p:txBody>
      </p:sp>
      <p:sp>
        <p:nvSpPr>
          <p:cNvPr id="5" name="ノート プレースホルダ 4"/>
          <p:cNvSpPr>
            <a:spLocks noGrp="1"/>
          </p:cNvSpPr>
          <p:nvPr>
            <p:ph type="body" sz="quarter" idx="3"/>
          </p:nvPr>
        </p:nvSpPr>
        <p:spPr>
          <a:xfrm>
            <a:off x="685800" y="4724203"/>
            <a:ext cx="5486400" cy="4475560"/>
          </a:xfrm>
          <a:prstGeom prst="rect">
            <a:avLst/>
          </a:prstGeom>
        </p:spPr>
        <p:txBody>
          <a:bodyPr vert="horz" lIns="96017" tIns="48008" rIns="96017" bIns="48008"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1" y="9446678"/>
            <a:ext cx="2971800" cy="497284"/>
          </a:xfrm>
          <a:prstGeom prst="rect">
            <a:avLst/>
          </a:prstGeom>
        </p:spPr>
        <p:txBody>
          <a:bodyPr vert="horz" lIns="96017" tIns="48008" rIns="96017" bIns="480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884613" y="9446678"/>
            <a:ext cx="2971800" cy="497284"/>
          </a:xfrm>
          <a:prstGeom prst="rect">
            <a:avLst/>
          </a:prstGeom>
        </p:spPr>
        <p:txBody>
          <a:bodyPr vert="horz" lIns="96017" tIns="48008" rIns="96017" bIns="48008" rtlCol="0" anchor="b"/>
          <a:lstStyle>
            <a:lvl1pPr algn="r">
              <a:defRPr sz="1300"/>
            </a:lvl1pPr>
          </a:lstStyle>
          <a:p>
            <a:fld id="{59D80B8C-06C1-4F8D-9F78-612314D8244D}" type="slidenum">
              <a:rPr kumimoji="1" lang="ja-JP" altLang="en-US" smtClean="0"/>
              <a:pPr/>
              <a:t>‹#›</a:t>
            </a:fld>
            <a:endParaRPr kumimoji="1" lang="ja-JP" altLang="en-US"/>
          </a:p>
        </p:txBody>
      </p:sp>
    </p:spTree>
    <p:extLst>
      <p:ext uri="{BB962C8B-B14F-4D97-AF65-F5344CB8AC3E}">
        <p14:creationId xmlns:p14="http://schemas.microsoft.com/office/powerpoint/2010/main" val="11083319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fontScale="5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t>Recently,</a:t>
            </a:r>
            <a:r>
              <a:rPr lang="ja-JP" altLang="en-US" sz="1200" dirty="0"/>
              <a:t> </a:t>
            </a:r>
            <a:r>
              <a:rPr lang="en-US" altLang="ja-JP" sz="1200" dirty="0"/>
              <a:t>the population of </a:t>
            </a:r>
            <a:r>
              <a:rPr lang="en-US" altLang="ja-JP" sz="1200" dirty="0" err="1"/>
              <a:t>Saiki</a:t>
            </a:r>
            <a:r>
              <a:rPr lang="en-US" altLang="ja-JP" sz="1200" dirty="0"/>
              <a:t> city has been decreasing. However, some local governments has high migration rate although the population and fiscal scales are as large as </a:t>
            </a:r>
            <a:r>
              <a:rPr lang="en-US" altLang="ja-JP" sz="1200" dirty="0" err="1"/>
              <a:t>Saiki</a:t>
            </a:r>
            <a:r>
              <a:rPr lang="en-US" altLang="ja-JP" sz="1200" dirty="0"/>
              <a:t> city.  After we know that, we thought if we imitate them , we could stop decreasing of population happening in </a:t>
            </a:r>
            <a:r>
              <a:rPr lang="en-US" altLang="ja-JP" sz="1200" dirty="0" err="1"/>
              <a:t>Saiki</a:t>
            </a:r>
            <a:r>
              <a:rPr lang="en-US" altLang="ja-JP" sz="1200" dirty="0"/>
              <a:t>.  To disclose the regularity, we sent out questionnaires to 68 local governments and found causality between the moving rate and 4 kinds of information.  As a result, we found that it seems to be a good way to spend money on one policy if we want to make the moving rate high. Also, we propose that local governments should promote the policy related to housing.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t>近年、私たちの住む地元、佐伯市では毎年千人単位で人口が減少しています。このまま人口減少が進むと、例えば利用できる公共交通機関の本数が減るなど行政サービスの質の低下、ひいては生活の質の低下が予想されます。しかし、佐伯市がそんな深刻な人口減少の問題に直面している一方で、佐伯市と同じような総人口、財政規模の自治体の中には移住してくる人が増え続けている自治体もあります。この差って、いったい何なのでしょう？</a:t>
            </a:r>
            <a:r>
              <a:rPr lang="en-US" altLang="ja-JP" sz="1200" dirty="0"/>
              <a:t> </a:t>
            </a:r>
            <a:r>
              <a:rPr lang="ja-JP" altLang="en-US" sz="1200" dirty="0"/>
              <a:t>移住率を高めるのには、何か法則性があるのでしょうか？</a:t>
            </a:r>
            <a:r>
              <a:rPr lang="en-US" altLang="ja-JP" sz="1200" dirty="0"/>
              <a:t> </a:t>
            </a:r>
            <a:r>
              <a:rPr lang="ja-JP" altLang="en-US" sz="1200" dirty="0"/>
              <a:t>その秘密に迫るべく、約二年間、探究を行ってきました。</a:t>
            </a:r>
            <a:endParaRPr lang="en-US" altLang="ja-JP" sz="1200" dirty="0"/>
          </a:p>
          <a:p>
            <a:endParaRPr kumimoji="1" lang="en-US" altLang="ja-JP" dirty="0"/>
          </a:p>
          <a:p>
            <a:r>
              <a:rPr kumimoji="1" lang="ja-JP" altLang="en-US" dirty="0"/>
              <a:t>移住率を上げるための法則性を見つけるためにまず佐伯市を含む</a:t>
            </a:r>
            <a:r>
              <a:rPr kumimoji="1" lang="en-US" altLang="ja-JP" dirty="0"/>
              <a:t>30</a:t>
            </a:r>
            <a:r>
              <a:rPr kumimoji="1" lang="ja-JP" altLang="en-US" dirty="0"/>
              <a:t>の自治体にアンケートを取りました。アンケート内容はこの</a:t>
            </a:r>
            <a:r>
              <a:rPr kumimoji="1" lang="en-US" altLang="ja-JP" dirty="0"/>
              <a:t>11</a:t>
            </a:r>
            <a:r>
              <a:rPr kumimoji="1" lang="ja-JP" altLang="en-US" dirty="0"/>
              <a:t>の質問です（別紙</a:t>
            </a:r>
            <a:r>
              <a:rPr kumimoji="1" lang="en-US" altLang="ja-JP" dirty="0"/>
              <a:t>1</a:t>
            </a:r>
            <a:r>
              <a:rPr kumimoji="1" lang="ja-JP" altLang="en-US" dirty="0"/>
              <a:t>）。</a:t>
            </a:r>
            <a:endParaRPr kumimoji="1" lang="en-US" altLang="ja-JP" dirty="0"/>
          </a:p>
          <a:p>
            <a:r>
              <a:rPr kumimoji="1" lang="ja-JP" altLang="en-US" dirty="0"/>
              <a:t>このアンケートの結果を用いて以下に示す二つの検証を行いました。</a:t>
            </a:r>
            <a:endParaRPr kumimoji="1" lang="en-US" altLang="ja-JP" dirty="0"/>
          </a:p>
          <a:p>
            <a:r>
              <a:rPr kumimoji="1" lang="ja-JP" altLang="en-US" dirty="0"/>
              <a:t>なお、移住率は自治体の人口に占める移住に関する施策を利用してその自治体に移住してきた人数の割合とします（別紙</a:t>
            </a:r>
            <a:r>
              <a:rPr kumimoji="1" lang="en-US" altLang="ja-JP" dirty="0"/>
              <a:t>3</a:t>
            </a:r>
            <a:r>
              <a:rPr kumimoji="1" lang="ja-JP" altLang="en-US" dirty="0"/>
              <a:t>）。</a:t>
            </a:r>
            <a:endParaRPr kumimoji="1" lang="en-US" altLang="ja-JP" dirty="0"/>
          </a:p>
          <a:p>
            <a:r>
              <a:rPr kumimoji="1" lang="ja-JP" altLang="en-US" dirty="0"/>
              <a:t>検証</a:t>
            </a:r>
            <a:r>
              <a:rPr kumimoji="1" lang="en-US" altLang="ja-JP" dirty="0"/>
              <a:t>1</a:t>
            </a:r>
            <a:r>
              <a:rPr kumimoji="1" lang="ja-JP" altLang="en-US" dirty="0"/>
              <a:t>として移住率と、自治体の移住に関する広告費・補助金・最も力を入れている施策（これをイチ押し施策と呼びます）にかけた金額との偏相関係数をそれぞれ求め比較しました。偏相関係数とは二つの値の関係性の強さを示すもので、偏相関係数の値と関係性の強さの目安はこのようになっております（別紙</a:t>
            </a:r>
            <a:r>
              <a:rPr kumimoji="1" lang="en-US" altLang="ja-JP" dirty="0"/>
              <a:t>2</a:t>
            </a:r>
            <a:r>
              <a:rPr kumimoji="1" lang="ja-JP" altLang="en-US" dirty="0"/>
              <a:t>）。</a:t>
            </a:r>
            <a:endParaRPr kumimoji="1" lang="en-US" altLang="ja-JP" dirty="0"/>
          </a:p>
          <a:p>
            <a:endParaRPr kumimoji="1" lang="en-US" altLang="ja-JP" dirty="0"/>
          </a:p>
          <a:p>
            <a:r>
              <a:rPr kumimoji="1" lang="ja-JP" altLang="en-US" dirty="0"/>
              <a:t>まず移住率と広告費との、総人口・歳入の影響を除いた偏相関係数を求めるとそれぞれこのようになり、先程の表より移住率と広告費との間にはほぼ相関がないことがわかりました。</a:t>
            </a:r>
            <a:endParaRPr kumimoji="1" lang="en-US" altLang="ja-JP" dirty="0"/>
          </a:p>
          <a:p>
            <a:r>
              <a:rPr kumimoji="1" lang="ja-JP" altLang="en-US" dirty="0"/>
              <a:t>次に移住率と補助金にかける金額との偏相関係数を求めるとそれぞれこのとうになり、移住率と補助金にかける金額との間には弱い相関があることがわかりました。</a:t>
            </a:r>
            <a:endParaRPr kumimoji="1" lang="en-US" altLang="ja-JP" dirty="0"/>
          </a:p>
          <a:p>
            <a:r>
              <a:rPr kumimoji="1" lang="ja-JP" altLang="en-US" dirty="0"/>
              <a:t>最後に移住率とイチ押し施策にかける金額との偏相関係数を求めるとそれぞれこのようになり、移住率とイチ押し施策にかける金額との間には中程度の相関があることがわかりました。</a:t>
            </a:r>
            <a:endParaRPr kumimoji="1" lang="en-US" altLang="ja-JP" dirty="0"/>
          </a:p>
          <a:p>
            <a:endParaRPr kumimoji="1" lang="en-US" altLang="ja-JP" dirty="0"/>
          </a:p>
          <a:p>
            <a:r>
              <a:rPr kumimoji="1" lang="ja-JP" altLang="en-US" dirty="0"/>
              <a:t>また、検証</a:t>
            </a:r>
            <a:r>
              <a:rPr kumimoji="1" lang="en-US" altLang="ja-JP" dirty="0"/>
              <a:t>2</a:t>
            </a:r>
            <a:r>
              <a:rPr kumimoji="1" lang="ja-JP" altLang="en-US" dirty="0"/>
              <a:t>として、イチ押し施策の施策の種類を</a:t>
            </a:r>
            <a:r>
              <a:rPr kumimoji="1" lang="en-US" altLang="ja-JP" dirty="0"/>
              <a:t> </a:t>
            </a:r>
            <a:r>
              <a:rPr kumimoji="1" lang="ja-JP" altLang="en-US" dirty="0"/>
              <a:t>医療、教育、就職支援、住宅に関する補助、移住に関する相談窓口の設置の５つに分類し、施策の種類ごとの移住率の平均を求め比較しました。</a:t>
            </a:r>
            <a:endParaRPr kumimoji="1" lang="en-US" altLang="ja-JP" dirty="0"/>
          </a:p>
          <a:p>
            <a:r>
              <a:rPr kumimoji="1" lang="ja-JP" altLang="en-US" dirty="0"/>
              <a:t>すると、住宅に関する補助を行なっている自治体は平均して移住率が高く、このことから、移住率を上げるために力を入れるべき施策は住宅に関する支援ではないかということがわかります。</a:t>
            </a:r>
            <a:endParaRPr kumimoji="1" lang="en-US" altLang="ja-JP" dirty="0"/>
          </a:p>
          <a:p>
            <a:r>
              <a:rPr kumimoji="1" lang="ja-JP" altLang="en-US" dirty="0"/>
              <a:t>検証</a:t>
            </a:r>
            <a:r>
              <a:rPr kumimoji="1" lang="en-US" altLang="ja-JP" dirty="0"/>
              <a:t>1</a:t>
            </a:r>
            <a:r>
              <a:rPr kumimoji="1" lang="ja-JP" altLang="en-US" dirty="0"/>
              <a:t>、検証</a:t>
            </a:r>
            <a:r>
              <a:rPr kumimoji="1" lang="en-US" altLang="ja-JP" dirty="0"/>
              <a:t>2</a:t>
            </a:r>
            <a:r>
              <a:rPr kumimoji="1" lang="ja-JP" altLang="en-US" dirty="0"/>
              <a:t>を踏まえると、移住率を上げるためには、自治体の広告にお金をかけても効果が薄いと思われること、何か一つの施策にお金をかけて内容を充実させるのが適切であること、そしてその施策は住宅に関する支援であると良さそうであること、がわかりました。</a:t>
            </a:r>
            <a:endParaRPr kumimoji="1" lang="en-US" altLang="ja-JP" dirty="0"/>
          </a:p>
          <a:p>
            <a:endParaRPr kumimoji="1" lang="en-US" altLang="ja-JP" dirty="0"/>
          </a:p>
          <a:p>
            <a:r>
              <a:rPr kumimoji="1" lang="ja-JP" altLang="en-US" dirty="0"/>
              <a:t>以上を踏まえ佐伯市の移住率を高める方法を考えると、佐伯市のイチ押し施策は移住者に安い家賃で空き家を提供する空家バンク事業で、調べたことから効果の高いと考えられる住宅に関する支援です。なので、イチ押し施策の内容はこのまま、より力を入れれば移住率を高めることができるだろうと考えます。</a:t>
            </a:r>
            <a:endParaRPr kumimoji="1" lang="en-US" altLang="ja-JP" dirty="0"/>
          </a:p>
          <a:p>
            <a:endParaRPr kumimoji="1" lang="en-US" altLang="ja-JP" dirty="0"/>
          </a:p>
          <a:p>
            <a:r>
              <a:rPr kumimoji="1" lang="ja-JP" altLang="en-US" dirty="0"/>
              <a:t>以上を踏まえて、佐伯市が移住率を高めるのに最も効果がありそうな方法の提案です。</a:t>
            </a:r>
            <a:endParaRPr kumimoji="1" lang="en-US" altLang="ja-JP" dirty="0"/>
          </a:p>
          <a:p>
            <a:r>
              <a:rPr kumimoji="1" lang="ja-JP" altLang="en-US" dirty="0"/>
              <a:t>まず、お金をかけても効果が薄いと思われる、ホームページ以外の</a:t>
            </a:r>
            <a:r>
              <a:rPr kumimoji="1" lang="en-US" altLang="ja-JP" dirty="0"/>
              <a:t>PR</a:t>
            </a:r>
            <a:r>
              <a:rPr kumimoji="1" lang="ja-JP" altLang="en-US" dirty="0"/>
              <a:t>動画など広告にかける金額を少なくし、その分の費用で空き家バンクの空き家のリフォームを行います。例えばお店を始めるのに向いた家だったり、老後を過ごすのに向いた家などの明確な目的を持った家にリフォームすることによって、移住者にここに住むことの価値をわかりやすく提示します。その上で、お金のかからない方法で</a:t>
            </a:r>
            <a:r>
              <a:rPr kumimoji="1" lang="en-US" altLang="ja-JP" dirty="0"/>
              <a:t>PR</a:t>
            </a:r>
            <a:r>
              <a:rPr kumimoji="1" lang="ja-JP" altLang="en-US" dirty="0"/>
              <a:t>するために、私たちのような地元の高校生が</a:t>
            </a:r>
            <a:r>
              <a:rPr kumimoji="1" lang="en-US" altLang="ja-JP" dirty="0"/>
              <a:t>SNS</a:t>
            </a:r>
            <a:r>
              <a:rPr kumimoji="1" lang="ja-JP" altLang="en-US" dirty="0"/>
              <a:t>を使って地元佐伯を</a:t>
            </a:r>
            <a:r>
              <a:rPr kumimoji="1" lang="en-US" altLang="ja-JP" dirty="0"/>
              <a:t>PR</a:t>
            </a:r>
            <a:r>
              <a:rPr kumimoji="1" lang="ja-JP" altLang="en-US" dirty="0"/>
              <a:t>していく。これが今までの探究を踏まえて最も効果のある移住に関する施策だと考えられます。</a:t>
            </a:r>
            <a:endParaRPr kumimoji="1" lang="en-US" altLang="ja-JP" dirty="0"/>
          </a:p>
          <a:p>
            <a:endParaRPr kumimoji="1" lang="en-US" altLang="ja-JP" dirty="0"/>
          </a:p>
          <a:p>
            <a:r>
              <a:rPr kumimoji="1" lang="ja-JP" altLang="en-US" dirty="0"/>
              <a:t>ご静聴ありがとうございました。</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59D80B8C-06C1-4F8D-9F78-612314D8244D}" type="slidenum">
              <a:rPr kumimoji="1" lang="ja-JP" altLang="en-US" smtClean="0"/>
              <a:pPr/>
              <a:t>1</a:t>
            </a:fld>
            <a:endParaRPr kumimoji="1" lang="ja-JP" altLang="en-US"/>
          </a:p>
        </p:txBody>
      </p:sp>
    </p:spTree>
    <p:extLst>
      <p:ext uri="{BB962C8B-B14F-4D97-AF65-F5344CB8AC3E}">
        <p14:creationId xmlns:p14="http://schemas.microsoft.com/office/powerpoint/2010/main" val="2140915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78976587-DF31-4935-A374-C8290D72ADBF}" type="datetimeFigureOut">
              <a:rPr kumimoji="1" lang="ja-JP" altLang="en-US" smtClean="0"/>
              <a:pPr/>
              <a:t>2022/4/21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CF7A969-7BB0-4247-AC13-193E68838928}"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78976587-DF31-4935-A374-C8290D72ADBF}" type="datetimeFigureOut">
              <a:rPr kumimoji="1" lang="ja-JP" altLang="en-US" smtClean="0"/>
              <a:pPr/>
              <a:t>2022/4/21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CF7A969-7BB0-4247-AC13-193E6883892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78976587-DF31-4935-A374-C8290D72ADBF}" type="datetimeFigureOut">
              <a:rPr kumimoji="1" lang="ja-JP" altLang="en-US" smtClean="0"/>
              <a:pPr/>
              <a:t>2022/4/21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CF7A969-7BB0-4247-AC13-193E68838928}"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78976587-DF31-4935-A374-C8290D72ADBF}" type="datetimeFigureOut">
              <a:rPr kumimoji="1" lang="ja-JP" altLang="en-US" smtClean="0"/>
              <a:pPr/>
              <a:t>2022/4/21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CF7A969-7BB0-4247-AC13-193E68838928}"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78976587-DF31-4935-A374-C8290D72ADBF}" type="datetimeFigureOut">
              <a:rPr kumimoji="1" lang="ja-JP" altLang="en-US" smtClean="0"/>
              <a:pPr/>
              <a:t>2022/4/21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CF7A969-7BB0-4247-AC13-193E68838928}"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78976587-DF31-4935-A374-C8290D72ADBF}" type="datetimeFigureOut">
              <a:rPr kumimoji="1" lang="ja-JP" altLang="en-US" smtClean="0"/>
              <a:pPr/>
              <a:t>2022/4/21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CF7A969-7BB0-4247-AC13-193E6883892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78976587-DF31-4935-A374-C8290D72ADBF}" type="datetimeFigureOut">
              <a:rPr kumimoji="1" lang="ja-JP" altLang="en-US" smtClean="0"/>
              <a:pPr/>
              <a:t>2022/4/21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CF7A969-7BB0-4247-AC13-193E68838928}"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78976587-DF31-4935-A374-C8290D72ADBF}" type="datetimeFigureOut">
              <a:rPr kumimoji="1" lang="ja-JP" altLang="en-US" smtClean="0"/>
              <a:pPr/>
              <a:t>2022/4/21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CF7A969-7BB0-4247-AC13-193E6883892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8976587-DF31-4935-A374-C8290D72ADBF}" type="datetimeFigureOut">
              <a:rPr kumimoji="1" lang="ja-JP" altLang="en-US" smtClean="0"/>
              <a:pPr/>
              <a:t>2022/4/21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CF7A969-7BB0-4247-AC13-193E6883892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78976587-DF31-4935-A374-C8290D72ADBF}" type="datetimeFigureOut">
              <a:rPr kumimoji="1" lang="ja-JP" altLang="en-US" smtClean="0"/>
              <a:pPr/>
              <a:t>2022/4/21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CF7A969-7BB0-4247-AC13-193E68838928}"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78976587-DF31-4935-A374-C8290D72ADBF}" type="datetimeFigureOut">
              <a:rPr kumimoji="1" lang="ja-JP" altLang="en-US" smtClean="0"/>
              <a:pPr/>
              <a:t>2022/4/21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CF7A969-7BB0-4247-AC13-193E68838928}"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8976587-DF31-4935-A374-C8290D72ADBF}" type="datetimeFigureOut">
              <a:rPr kumimoji="1" lang="ja-JP" altLang="en-US" smtClean="0"/>
              <a:pPr/>
              <a:t>2022/4/21</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CF7A969-7BB0-4247-AC13-193E6883892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82D03DE0-A57C-4AC4-8EEB-39F09F128F25}"/>
              </a:ext>
            </a:extLst>
          </p:cNvPr>
          <p:cNvSpPr/>
          <p:nvPr/>
        </p:nvSpPr>
        <p:spPr>
          <a:xfrm>
            <a:off x="52214" y="7376694"/>
            <a:ext cx="6753569" cy="173007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28" name="四角形: 角を丸くする 27">
            <a:extLst>
              <a:ext uri="{FF2B5EF4-FFF2-40B4-BE49-F238E27FC236}">
                <a16:creationId xmlns:a16="http://schemas.microsoft.com/office/drawing/2014/main" id="{C7E3EF67-7C29-4648-AEB8-B426504B8BF1}"/>
              </a:ext>
            </a:extLst>
          </p:cNvPr>
          <p:cNvSpPr/>
          <p:nvPr/>
        </p:nvSpPr>
        <p:spPr>
          <a:xfrm>
            <a:off x="3697107" y="7436023"/>
            <a:ext cx="2949706" cy="160279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a:p>
        </p:txBody>
      </p:sp>
      <p:sp>
        <p:nvSpPr>
          <p:cNvPr id="29" name="矢印: 右 28">
            <a:extLst>
              <a:ext uri="{FF2B5EF4-FFF2-40B4-BE49-F238E27FC236}">
                <a16:creationId xmlns:a16="http://schemas.microsoft.com/office/drawing/2014/main" id="{23570BD2-74DF-4E05-A171-EFE1247831D3}"/>
              </a:ext>
            </a:extLst>
          </p:cNvPr>
          <p:cNvSpPr/>
          <p:nvPr/>
        </p:nvSpPr>
        <p:spPr>
          <a:xfrm>
            <a:off x="1089061" y="7769201"/>
            <a:ext cx="2608045" cy="846613"/>
          </a:xfrm>
          <a:prstGeom prst="rightArrow">
            <a:avLst>
              <a:gd name="adj1" fmla="val 32730"/>
              <a:gd name="adj2" fmla="val 47818"/>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dirty="0"/>
          </a:p>
        </p:txBody>
      </p:sp>
      <p:sp>
        <p:nvSpPr>
          <p:cNvPr id="41" name="四角形: 角を丸くする 40">
            <a:extLst>
              <a:ext uri="{FF2B5EF4-FFF2-40B4-BE49-F238E27FC236}">
                <a16:creationId xmlns:a16="http://schemas.microsoft.com/office/drawing/2014/main" id="{E37E4275-8EDA-B747-971F-2B9AC746BFF9}"/>
              </a:ext>
            </a:extLst>
          </p:cNvPr>
          <p:cNvSpPr/>
          <p:nvPr/>
        </p:nvSpPr>
        <p:spPr>
          <a:xfrm>
            <a:off x="399079" y="7530994"/>
            <a:ext cx="2170825" cy="145141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a:p>
        </p:txBody>
      </p:sp>
      <p:sp>
        <p:nvSpPr>
          <p:cNvPr id="2" name="テキスト ボックス 1">
            <a:extLst>
              <a:ext uri="{FF2B5EF4-FFF2-40B4-BE49-F238E27FC236}">
                <a16:creationId xmlns:a16="http://schemas.microsoft.com/office/drawing/2014/main" id="{5D4BC34B-BB70-49E6-8F3C-FDEB3DE62CE5}"/>
              </a:ext>
            </a:extLst>
          </p:cNvPr>
          <p:cNvSpPr txBox="1"/>
          <p:nvPr/>
        </p:nvSpPr>
        <p:spPr>
          <a:xfrm>
            <a:off x="1826822" y="0"/>
            <a:ext cx="3204356" cy="461665"/>
          </a:xfrm>
          <a:prstGeom prst="rect">
            <a:avLst/>
          </a:prstGeom>
          <a:noFill/>
        </p:spPr>
        <p:txBody>
          <a:bodyPr wrap="square" rtlCol="0">
            <a:spAutoFit/>
          </a:bodyPr>
          <a:lstStyle/>
          <a:p>
            <a:r>
              <a:rPr kumimoji="1" lang="ja-JP" altLang="en-US" sz="2400" b="1" dirty="0">
                <a:ln w="0"/>
                <a:effectLst>
                  <a:outerShdw blurRad="38100" dist="38100" dir="2700000" algn="tl">
                    <a:srgbClr val="000000">
                      <a:alpha val="43137"/>
                    </a:srgbClr>
                  </a:outerShdw>
                </a:effectLst>
              </a:rPr>
              <a:t>移住率を高める法則性</a:t>
            </a:r>
          </a:p>
        </p:txBody>
      </p:sp>
      <p:sp>
        <p:nvSpPr>
          <p:cNvPr id="5" name="正方形/長方形 4">
            <a:extLst>
              <a:ext uri="{FF2B5EF4-FFF2-40B4-BE49-F238E27FC236}">
                <a16:creationId xmlns:a16="http://schemas.microsoft.com/office/drawing/2014/main" id="{7CC05737-649A-4B21-B2A7-2FA42534F28D}"/>
              </a:ext>
            </a:extLst>
          </p:cNvPr>
          <p:cNvSpPr/>
          <p:nvPr/>
        </p:nvSpPr>
        <p:spPr>
          <a:xfrm>
            <a:off x="52214" y="729478"/>
            <a:ext cx="6753570" cy="113800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altLang="ja-JP" sz="1050" dirty="0" smtClean="0"/>
              <a:t> Recently</a:t>
            </a:r>
            <a:r>
              <a:rPr lang="en-US" altLang="ja-JP" sz="1050" dirty="0"/>
              <a:t>,</a:t>
            </a:r>
            <a:r>
              <a:rPr lang="ja-JP" altLang="en-US" sz="1050" dirty="0"/>
              <a:t> </a:t>
            </a:r>
            <a:r>
              <a:rPr lang="en-US" altLang="ja-JP" sz="1050" dirty="0"/>
              <a:t>the population of Saiki city has been decreasing. However, some local governments have a high migration rate although the population and fiscal scales are as large as Saiki city.  After we </a:t>
            </a:r>
            <a:r>
              <a:rPr lang="en-US" altLang="ja-JP" sz="1050" dirty="0" smtClean="0"/>
              <a:t>knew </a:t>
            </a:r>
            <a:r>
              <a:rPr lang="en-US" altLang="ja-JP" sz="1050" dirty="0"/>
              <a:t>that, we thought if we imitate them, we could stop decreasing </a:t>
            </a:r>
            <a:r>
              <a:rPr lang="en-US" altLang="ja-JP" sz="1050" dirty="0" smtClean="0"/>
              <a:t>population </a:t>
            </a:r>
            <a:r>
              <a:rPr lang="en-US" altLang="ja-JP" sz="1050" dirty="0"/>
              <a:t>in Saiki.  To disclose the regularity, we sent out questionnaires to 68 local governments and found causality between the moving rate and 4 kinds of information.  As a result, we found that it seems to be a good way to spend money on one policy if we want to make the </a:t>
            </a:r>
            <a:r>
              <a:rPr lang="en-US" altLang="ja-JP" sz="1050" dirty="0" smtClean="0"/>
              <a:t>moving-into </a:t>
            </a:r>
            <a:r>
              <a:rPr lang="en-US" altLang="ja-JP" sz="1050" dirty="0"/>
              <a:t>rate high. </a:t>
            </a:r>
            <a:r>
              <a:rPr lang="en-US" altLang="ja-JP" sz="1050" dirty="0" smtClean="0"/>
              <a:t> Also</a:t>
            </a:r>
            <a:r>
              <a:rPr lang="en-US" altLang="ja-JP" sz="1050" dirty="0"/>
              <a:t>, we propose that local governments should promote the policy related to housing.</a:t>
            </a:r>
          </a:p>
        </p:txBody>
      </p:sp>
      <p:sp>
        <p:nvSpPr>
          <p:cNvPr id="6" name="正方形/長方形 5">
            <a:extLst>
              <a:ext uri="{FF2B5EF4-FFF2-40B4-BE49-F238E27FC236}">
                <a16:creationId xmlns:a16="http://schemas.microsoft.com/office/drawing/2014/main" id="{EA29C86E-B5BC-4B8B-A72D-EFFAE005ADF4}"/>
              </a:ext>
            </a:extLst>
          </p:cNvPr>
          <p:cNvSpPr/>
          <p:nvPr/>
        </p:nvSpPr>
        <p:spPr>
          <a:xfrm>
            <a:off x="235664" y="663062"/>
            <a:ext cx="1690042" cy="14463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200" dirty="0"/>
              <a:t>概要</a:t>
            </a:r>
          </a:p>
        </p:txBody>
      </p:sp>
      <p:sp>
        <p:nvSpPr>
          <p:cNvPr id="8" name="正方形/長方形 7">
            <a:extLst>
              <a:ext uri="{FF2B5EF4-FFF2-40B4-BE49-F238E27FC236}">
                <a16:creationId xmlns:a16="http://schemas.microsoft.com/office/drawing/2014/main" id="{022D0DFD-E029-4B5B-9521-97404A363561}"/>
              </a:ext>
            </a:extLst>
          </p:cNvPr>
          <p:cNvSpPr/>
          <p:nvPr/>
        </p:nvSpPr>
        <p:spPr>
          <a:xfrm>
            <a:off x="52214" y="1969744"/>
            <a:ext cx="3376785" cy="180362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endParaRPr kumimoji="1" lang="ja-JP" altLang="en-US" dirty="0"/>
          </a:p>
        </p:txBody>
      </p:sp>
      <p:sp>
        <p:nvSpPr>
          <p:cNvPr id="9" name="正方形/長方形 8">
            <a:extLst>
              <a:ext uri="{FF2B5EF4-FFF2-40B4-BE49-F238E27FC236}">
                <a16:creationId xmlns:a16="http://schemas.microsoft.com/office/drawing/2014/main" id="{D6B566F7-9EE7-4148-B5FC-6CA7A7E1C5ED}"/>
              </a:ext>
            </a:extLst>
          </p:cNvPr>
          <p:cNvSpPr/>
          <p:nvPr/>
        </p:nvSpPr>
        <p:spPr>
          <a:xfrm>
            <a:off x="52214" y="3829161"/>
            <a:ext cx="3376786" cy="337577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11" name="正方形/長方形 10">
            <a:extLst>
              <a:ext uri="{FF2B5EF4-FFF2-40B4-BE49-F238E27FC236}">
                <a16:creationId xmlns:a16="http://schemas.microsoft.com/office/drawing/2014/main" id="{4E03C97D-DC41-4B94-B823-D490EA66C23F}"/>
              </a:ext>
            </a:extLst>
          </p:cNvPr>
          <p:cNvSpPr/>
          <p:nvPr/>
        </p:nvSpPr>
        <p:spPr>
          <a:xfrm>
            <a:off x="3501009" y="1969745"/>
            <a:ext cx="3304775" cy="192722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AB90CC26-3CCE-43D4-BF8F-757C5F4FEAD2}"/>
              </a:ext>
            </a:extLst>
          </p:cNvPr>
          <p:cNvSpPr/>
          <p:nvPr/>
        </p:nvSpPr>
        <p:spPr>
          <a:xfrm>
            <a:off x="3501008" y="3989763"/>
            <a:ext cx="3304775" cy="189165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a:t> </a:t>
            </a:r>
            <a:endParaRPr kumimoji="1" lang="ja-JP" altLang="en-US"/>
          </a:p>
        </p:txBody>
      </p:sp>
      <p:sp>
        <p:nvSpPr>
          <p:cNvPr id="13" name="正方形/長方形 12">
            <a:extLst>
              <a:ext uri="{FF2B5EF4-FFF2-40B4-BE49-F238E27FC236}">
                <a16:creationId xmlns:a16="http://schemas.microsoft.com/office/drawing/2014/main" id="{D89A7F1E-16D4-49D8-8F31-1343DC3FE128}"/>
              </a:ext>
            </a:extLst>
          </p:cNvPr>
          <p:cNvSpPr/>
          <p:nvPr/>
        </p:nvSpPr>
        <p:spPr>
          <a:xfrm>
            <a:off x="3501008" y="6015977"/>
            <a:ext cx="3304775" cy="118922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649B4EB1-1697-456B-94EA-16F5055652BF}"/>
              </a:ext>
            </a:extLst>
          </p:cNvPr>
          <p:cNvSpPr/>
          <p:nvPr/>
        </p:nvSpPr>
        <p:spPr>
          <a:xfrm>
            <a:off x="235664" y="1900546"/>
            <a:ext cx="1591158" cy="13839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100" dirty="0"/>
              <a:t>探究方法</a:t>
            </a:r>
            <a:endParaRPr kumimoji="1" lang="ja-JP" altLang="en-US" sz="1100" dirty="0"/>
          </a:p>
        </p:txBody>
      </p:sp>
      <p:sp>
        <p:nvSpPr>
          <p:cNvPr id="16" name="正方形/長方形 15">
            <a:extLst>
              <a:ext uri="{FF2B5EF4-FFF2-40B4-BE49-F238E27FC236}">
                <a16:creationId xmlns:a16="http://schemas.microsoft.com/office/drawing/2014/main" id="{0705574F-9EBC-4E62-A05B-3DC2B2195E58}"/>
              </a:ext>
            </a:extLst>
          </p:cNvPr>
          <p:cNvSpPr/>
          <p:nvPr/>
        </p:nvSpPr>
        <p:spPr>
          <a:xfrm>
            <a:off x="235664" y="7295293"/>
            <a:ext cx="1690042" cy="18510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00" dirty="0"/>
              <a:t>提案</a:t>
            </a:r>
            <a:endParaRPr kumimoji="1" lang="ja-JP" altLang="en-US" sz="1400" dirty="0"/>
          </a:p>
        </p:txBody>
      </p:sp>
      <p:sp>
        <p:nvSpPr>
          <p:cNvPr id="17" name="正方形/長方形 16">
            <a:extLst>
              <a:ext uri="{FF2B5EF4-FFF2-40B4-BE49-F238E27FC236}">
                <a16:creationId xmlns:a16="http://schemas.microsoft.com/office/drawing/2014/main" id="{8E4E88BB-F32C-4F08-A053-DD7BE92418EF}"/>
              </a:ext>
            </a:extLst>
          </p:cNvPr>
          <p:cNvSpPr/>
          <p:nvPr/>
        </p:nvSpPr>
        <p:spPr>
          <a:xfrm>
            <a:off x="3612449" y="1883044"/>
            <a:ext cx="1571264" cy="19339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100" dirty="0"/>
              <a:t>検証１</a:t>
            </a:r>
            <a:endParaRPr kumimoji="1" lang="ja-JP" altLang="en-US" sz="1100" dirty="0"/>
          </a:p>
        </p:txBody>
      </p:sp>
      <p:sp>
        <p:nvSpPr>
          <p:cNvPr id="18" name="正方形/長方形 17">
            <a:extLst>
              <a:ext uri="{FF2B5EF4-FFF2-40B4-BE49-F238E27FC236}">
                <a16:creationId xmlns:a16="http://schemas.microsoft.com/office/drawing/2014/main" id="{C822031B-A148-407A-9CE9-0A2911A898B4}"/>
              </a:ext>
            </a:extLst>
          </p:cNvPr>
          <p:cNvSpPr/>
          <p:nvPr/>
        </p:nvSpPr>
        <p:spPr>
          <a:xfrm>
            <a:off x="3597133" y="3890413"/>
            <a:ext cx="1648698" cy="17334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100" dirty="0"/>
              <a:t>検証２</a:t>
            </a:r>
            <a:endParaRPr kumimoji="1" lang="ja-JP" altLang="en-US" sz="1100" dirty="0"/>
          </a:p>
        </p:txBody>
      </p:sp>
      <p:sp>
        <p:nvSpPr>
          <p:cNvPr id="19" name="正方形/長方形 18">
            <a:extLst>
              <a:ext uri="{FF2B5EF4-FFF2-40B4-BE49-F238E27FC236}">
                <a16:creationId xmlns:a16="http://schemas.microsoft.com/office/drawing/2014/main" id="{94CCAE36-0EC1-4E6E-ADF7-5E153F7448AE}"/>
              </a:ext>
            </a:extLst>
          </p:cNvPr>
          <p:cNvSpPr/>
          <p:nvPr/>
        </p:nvSpPr>
        <p:spPr>
          <a:xfrm>
            <a:off x="3649952" y="5939040"/>
            <a:ext cx="1561380" cy="1344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200" dirty="0"/>
              <a:t>考察</a:t>
            </a:r>
          </a:p>
        </p:txBody>
      </p:sp>
      <p:sp>
        <p:nvSpPr>
          <p:cNvPr id="7" name="テキスト ボックス 6">
            <a:extLst>
              <a:ext uri="{FF2B5EF4-FFF2-40B4-BE49-F238E27FC236}">
                <a16:creationId xmlns:a16="http://schemas.microsoft.com/office/drawing/2014/main" id="{CE6A2CAC-F5C8-4480-BF40-E8BEE9D3114F}"/>
              </a:ext>
            </a:extLst>
          </p:cNvPr>
          <p:cNvSpPr txBox="1"/>
          <p:nvPr/>
        </p:nvSpPr>
        <p:spPr>
          <a:xfrm>
            <a:off x="28523" y="2006269"/>
            <a:ext cx="3319055" cy="1754326"/>
          </a:xfrm>
          <a:prstGeom prst="rect">
            <a:avLst/>
          </a:prstGeom>
          <a:noFill/>
        </p:spPr>
        <p:txBody>
          <a:bodyPr wrap="square" rtlCol="0">
            <a:spAutoFit/>
          </a:bodyPr>
          <a:lstStyle/>
          <a:p>
            <a:r>
              <a:rPr kumimoji="1" lang="ja-JP" altLang="en-US" sz="900" dirty="0"/>
              <a:t>・佐伯市を</a:t>
            </a:r>
            <a:r>
              <a:rPr kumimoji="1" lang="ja-JP" altLang="en-US" sz="900" dirty="0" smtClean="0"/>
              <a:t>含む</a:t>
            </a:r>
            <a:r>
              <a:rPr lang="ja-JP" altLang="en-US" sz="900" dirty="0"/>
              <a:t>３０</a:t>
            </a:r>
            <a:r>
              <a:rPr kumimoji="1" lang="ja-JP" altLang="en-US" sz="900" dirty="0" smtClean="0"/>
              <a:t>の</a:t>
            </a:r>
            <a:r>
              <a:rPr kumimoji="1" lang="ja-JP" altLang="en-US" sz="900" dirty="0"/>
              <a:t>自治体にアンケート</a:t>
            </a:r>
            <a:endParaRPr kumimoji="1" lang="en-US" altLang="ja-JP" sz="900" dirty="0"/>
          </a:p>
          <a:p>
            <a:r>
              <a:rPr lang="ja-JP" altLang="en-US" sz="900" dirty="0"/>
              <a:t>（６８の自治体のうち３０の自治体からの回答）</a:t>
            </a:r>
            <a:endParaRPr lang="en-US" altLang="ja-JP" sz="900" dirty="0"/>
          </a:p>
          <a:p>
            <a:r>
              <a:rPr kumimoji="1" lang="ja-JP" altLang="en-US" sz="900" dirty="0"/>
              <a:t>・</a:t>
            </a:r>
            <a:r>
              <a:rPr kumimoji="1" lang="en-US" altLang="ja-JP" sz="900" dirty="0"/>
              <a:t>【</a:t>
            </a:r>
            <a:r>
              <a:rPr kumimoji="1" lang="ja-JP" altLang="en-US" sz="900" dirty="0"/>
              <a:t>検証１</a:t>
            </a:r>
            <a:r>
              <a:rPr kumimoji="1" lang="en-US" altLang="ja-JP" sz="900" dirty="0"/>
              <a:t>】</a:t>
            </a:r>
          </a:p>
          <a:p>
            <a:r>
              <a:rPr lang="ja-JP" altLang="en-US" sz="900" dirty="0"/>
              <a:t>移住率と、広告費・補助金・イチ押し施策にかける金額との</a:t>
            </a:r>
            <a:endParaRPr lang="en-US" altLang="ja-JP" sz="900" dirty="0"/>
          </a:p>
          <a:p>
            <a:r>
              <a:rPr kumimoji="1" lang="ja-JP" altLang="en-US" sz="900" dirty="0"/>
              <a:t>総人口・歳入の影響を除いた</a:t>
            </a:r>
            <a:r>
              <a:rPr kumimoji="1" lang="ja-JP" altLang="en-US" sz="900" dirty="0">
                <a:solidFill>
                  <a:srgbClr val="FF0000"/>
                </a:solidFill>
              </a:rPr>
              <a:t>偏相関係数</a:t>
            </a:r>
            <a:r>
              <a:rPr kumimoji="1" lang="ja-JP" altLang="en-US" sz="900" dirty="0"/>
              <a:t>を比較</a:t>
            </a:r>
            <a:endParaRPr kumimoji="1" lang="en-US" altLang="ja-JP" sz="900" dirty="0"/>
          </a:p>
          <a:p>
            <a:r>
              <a:rPr kumimoji="1" lang="ja-JP" altLang="en-US" sz="900" dirty="0"/>
              <a:t>・</a:t>
            </a:r>
            <a:r>
              <a:rPr kumimoji="1" lang="en-US" altLang="ja-JP" sz="900" dirty="0"/>
              <a:t>【</a:t>
            </a:r>
            <a:r>
              <a:rPr kumimoji="1" lang="ja-JP" altLang="en-US" sz="900" dirty="0"/>
              <a:t>検証２</a:t>
            </a:r>
            <a:r>
              <a:rPr kumimoji="1" lang="en-US" altLang="ja-JP" sz="900" dirty="0"/>
              <a:t>】</a:t>
            </a:r>
          </a:p>
          <a:p>
            <a:r>
              <a:rPr lang="ja-JP" altLang="en-US" sz="900" dirty="0"/>
              <a:t>イチ押し施策の種類を</a:t>
            </a:r>
            <a:endParaRPr lang="en-US" altLang="ja-JP" sz="900" dirty="0"/>
          </a:p>
          <a:p>
            <a:r>
              <a:rPr kumimoji="1" lang="ja-JP" altLang="en-US" sz="900" dirty="0"/>
              <a:t>①医療②教育③就職支援④住宅に関する補助</a:t>
            </a:r>
            <a:endParaRPr kumimoji="1" lang="en-US" altLang="ja-JP" sz="900" dirty="0"/>
          </a:p>
          <a:p>
            <a:r>
              <a:rPr kumimoji="1" lang="ja-JP" altLang="en-US" sz="900" dirty="0"/>
              <a:t>⑤移住に関する相談窓口の設置</a:t>
            </a:r>
            <a:r>
              <a:rPr lang="ja-JP" altLang="en-US" sz="900" dirty="0"/>
              <a:t>の五つに分類し</a:t>
            </a:r>
            <a:endParaRPr lang="en-US" altLang="ja-JP" sz="900" dirty="0"/>
          </a:p>
          <a:p>
            <a:r>
              <a:rPr lang="ja-JP" altLang="en-US" sz="900" dirty="0">
                <a:solidFill>
                  <a:srgbClr val="FF0000"/>
                </a:solidFill>
              </a:rPr>
              <a:t>種類ごとの移住率の平均</a:t>
            </a:r>
            <a:r>
              <a:rPr lang="ja-JP" altLang="en-US" sz="900" dirty="0"/>
              <a:t>を比較</a:t>
            </a:r>
            <a:endParaRPr lang="en-US" altLang="ja-JP" sz="900" dirty="0"/>
          </a:p>
          <a:p>
            <a:r>
              <a:rPr kumimoji="1" lang="ja-JP" altLang="en-US" sz="900" dirty="0"/>
              <a:t>（＊移住率＝人口に占める、移住に関する施策を利用して移住してきた人数の割合）</a:t>
            </a:r>
          </a:p>
        </p:txBody>
      </p:sp>
      <p:sp>
        <p:nvSpPr>
          <p:cNvPr id="20" name="正方形/長方形 19">
            <a:extLst>
              <a:ext uri="{FF2B5EF4-FFF2-40B4-BE49-F238E27FC236}">
                <a16:creationId xmlns:a16="http://schemas.microsoft.com/office/drawing/2014/main" id="{FB08B91F-0BFD-40F5-8E37-1CCABFC09571}"/>
              </a:ext>
            </a:extLst>
          </p:cNvPr>
          <p:cNvSpPr/>
          <p:nvPr/>
        </p:nvSpPr>
        <p:spPr>
          <a:xfrm>
            <a:off x="235664" y="3804081"/>
            <a:ext cx="1591158" cy="13839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200" dirty="0"/>
              <a:t>検証１</a:t>
            </a:r>
          </a:p>
        </p:txBody>
      </p:sp>
      <p:sp>
        <p:nvSpPr>
          <p:cNvPr id="21" name="テキスト ボックス 20">
            <a:extLst>
              <a:ext uri="{FF2B5EF4-FFF2-40B4-BE49-F238E27FC236}">
                <a16:creationId xmlns:a16="http://schemas.microsoft.com/office/drawing/2014/main" id="{0AF41B86-ABD2-45FC-9CFD-92206B802E52}"/>
              </a:ext>
            </a:extLst>
          </p:cNvPr>
          <p:cNvSpPr txBox="1"/>
          <p:nvPr/>
        </p:nvSpPr>
        <p:spPr>
          <a:xfrm>
            <a:off x="188640" y="3916258"/>
            <a:ext cx="1231427" cy="253916"/>
          </a:xfrm>
          <a:prstGeom prst="rect">
            <a:avLst/>
          </a:prstGeom>
          <a:noFill/>
        </p:spPr>
        <p:txBody>
          <a:bodyPr wrap="none" rtlCol="0">
            <a:spAutoFit/>
          </a:bodyPr>
          <a:lstStyle/>
          <a:p>
            <a:r>
              <a:rPr kumimoji="1" lang="en-US" altLang="ja-JP" sz="1050" b="1" dirty="0"/>
              <a:t>〈</a:t>
            </a:r>
            <a:r>
              <a:rPr kumimoji="1" lang="ja-JP" altLang="en-US" sz="1050" b="1" dirty="0"/>
              <a:t>移住率と広告費</a:t>
            </a:r>
            <a:r>
              <a:rPr kumimoji="1" lang="en-US" altLang="ja-JP" sz="1050" b="1" dirty="0"/>
              <a:t>〉</a:t>
            </a:r>
            <a:endParaRPr kumimoji="1" lang="ja-JP" altLang="en-US" sz="1050" b="1" dirty="0"/>
          </a:p>
        </p:txBody>
      </p:sp>
      <p:sp>
        <p:nvSpPr>
          <p:cNvPr id="22" name="テキスト ボックス 21">
            <a:extLst>
              <a:ext uri="{FF2B5EF4-FFF2-40B4-BE49-F238E27FC236}">
                <a16:creationId xmlns:a16="http://schemas.microsoft.com/office/drawing/2014/main" id="{95DAFA7D-3DC2-4E3C-A63B-AC2B04E8DBD3}"/>
              </a:ext>
            </a:extLst>
          </p:cNvPr>
          <p:cNvSpPr txBox="1"/>
          <p:nvPr/>
        </p:nvSpPr>
        <p:spPr>
          <a:xfrm>
            <a:off x="195742" y="5604459"/>
            <a:ext cx="1231427" cy="253916"/>
          </a:xfrm>
          <a:prstGeom prst="rect">
            <a:avLst/>
          </a:prstGeom>
          <a:noFill/>
        </p:spPr>
        <p:txBody>
          <a:bodyPr wrap="none" rtlCol="0">
            <a:spAutoFit/>
          </a:bodyPr>
          <a:lstStyle/>
          <a:p>
            <a:r>
              <a:rPr kumimoji="1" lang="en-US" altLang="ja-JP" sz="1050" b="1" dirty="0"/>
              <a:t>〈</a:t>
            </a:r>
            <a:r>
              <a:rPr kumimoji="1" lang="ja-JP" altLang="en-US" sz="1050" b="1" dirty="0"/>
              <a:t>移住率と補助金</a:t>
            </a:r>
            <a:r>
              <a:rPr kumimoji="1" lang="en-US" altLang="ja-JP" sz="1050" b="1" dirty="0"/>
              <a:t>〉</a:t>
            </a:r>
            <a:endParaRPr kumimoji="1" lang="ja-JP" altLang="en-US" sz="1050" b="1" dirty="0"/>
          </a:p>
        </p:txBody>
      </p:sp>
      <p:sp>
        <p:nvSpPr>
          <p:cNvPr id="23" name="テキスト ボックス 22">
            <a:extLst>
              <a:ext uri="{FF2B5EF4-FFF2-40B4-BE49-F238E27FC236}">
                <a16:creationId xmlns:a16="http://schemas.microsoft.com/office/drawing/2014/main" id="{E76F3C7D-F590-490A-992C-9782A5EAF5ED}"/>
              </a:ext>
            </a:extLst>
          </p:cNvPr>
          <p:cNvSpPr txBox="1"/>
          <p:nvPr/>
        </p:nvSpPr>
        <p:spPr>
          <a:xfrm>
            <a:off x="3586680" y="2093834"/>
            <a:ext cx="1571264" cy="253916"/>
          </a:xfrm>
          <a:prstGeom prst="rect">
            <a:avLst/>
          </a:prstGeom>
          <a:noFill/>
        </p:spPr>
        <p:txBody>
          <a:bodyPr wrap="none" rtlCol="0">
            <a:spAutoFit/>
          </a:bodyPr>
          <a:lstStyle/>
          <a:p>
            <a:r>
              <a:rPr kumimoji="1" lang="en-US" altLang="ja-JP" sz="1050" b="1" dirty="0"/>
              <a:t>〈</a:t>
            </a:r>
            <a:r>
              <a:rPr kumimoji="1" lang="ja-JP" altLang="en-US" sz="1050" b="1" dirty="0"/>
              <a:t>移住率とイチ押し施策</a:t>
            </a:r>
            <a:r>
              <a:rPr kumimoji="1" lang="en-US" altLang="ja-JP" sz="1050" b="1" dirty="0"/>
              <a:t>〉</a:t>
            </a:r>
            <a:endParaRPr kumimoji="1" lang="ja-JP" altLang="en-US" sz="1050" b="1" dirty="0"/>
          </a:p>
        </p:txBody>
      </p:sp>
      <p:sp>
        <p:nvSpPr>
          <p:cNvPr id="24" name="テキスト ボックス 23">
            <a:extLst>
              <a:ext uri="{FF2B5EF4-FFF2-40B4-BE49-F238E27FC236}">
                <a16:creationId xmlns:a16="http://schemas.microsoft.com/office/drawing/2014/main" id="{27EAEAFB-7EB9-4F85-91E4-0F652650AC35}"/>
              </a:ext>
            </a:extLst>
          </p:cNvPr>
          <p:cNvSpPr txBox="1"/>
          <p:nvPr/>
        </p:nvSpPr>
        <p:spPr>
          <a:xfrm>
            <a:off x="5277672" y="5336519"/>
            <a:ext cx="1608133" cy="446276"/>
          </a:xfrm>
          <a:prstGeom prst="rect">
            <a:avLst/>
          </a:prstGeom>
          <a:noFill/>
        </p:spPr>
        <p:txBody>
          <a:bodyPr wrap="none" rtlCol="0">
            <a:spAutoFit/>
          </a:bodyPr>
          <a:lstStyle/>
          <a:p>
            <a:r>
              <a:rPr kumimoji="1" lang="ja-JP" altLang="en-US" sz="1300" b="1" dirty="0">
                <a:solidFill>
                  <a:srgbClr val="FF0000"/>
                </a:solidFill>
              </a:rPr>
              <a:t>住宅に関する支援</a:t>
            </a:r>
            <a:r>
              <a:rPr kumimoji="1" lang="ja-JP" altLang="en-US" sz="1000" dirty="0"/>
              <a:t>が</a:t>
            </a:r>
            <a:endParaRPr kumimoji="1" lang="en-US" altLang="ja-JP" sz="1000" dirty="0"/>
          </a:p>
          <a:p>
            <a:r>
              <a:rPr kumimoji="1" lang="ja-JP" altLang="en-US" sz="1000" dirty="0"/>
              <a:t>最も効果的</a:t>
            </a:r>
          </a:p>
        </p:txBody>
      </p:sp>
      <p:sp>
        <p:nvSpPr>
          <p:cNvPr id="25" name="テキスト ボックス 24">
            <a:extLst>
              <a:ext uri="{FF2B5EF4-FFF2-40B4-BE49-F238E27FC236}">
                <a16:creationId xmlns:a16="http://schemas.microsoft.com/office/drawing/2014/main" id="{79EF8182-FF09-4175-9C04-451DBA9E7D41}"/>
              </a:ext>
            </a:extLst>
          </p:cNvPr>
          <p:cNvSpPr txBox="1"/>
          <p:nvPr/>
        </p:nvSpPr>
        <p:spPr>
          <a:xfrm>
            <a:off x="3586680" y="6089373"/>
            <a:ext cx="2332690" cy="446276"/>
          </a:xfrm>
          <a:prstGeom prst="rect">
            <a:avLst/>
          </a:prstGeom>
          <a:noFill/>
        </p:spPr>
        <p:txBody>
          <a:bodyPr wrap="none" rtlCol="0">
            <a:spAutoFit/>
          </a:bodyPr>
          <a:lstStyle/>
          <a:p>
            <a:r>
              <a:rPr kumimoji="1" lang="ja-JP" altLang="en-US" sz="1100" dirty="0"/>
              <a:t>・</a:t>
            </a:r>
            <a:r>
              <a:rPr kumimoji="1" lang="ja-JP" altLang="en-US" sz="1200" dirty="0"/>
              <a:t>広告費＜補助金＜</a:t>
            </a:r>
            <a:r>
              <a:rPr kumimoji="1" lang="ja-JP" altLang="en-US" sz="1200" b="1" dirty="0">
                <a:solidFill>
                  <a:srgbClr val="FF0000"/>
                </a:solidFill>
              </a:rPr>
              <a:t>イチ押し施策</a:t>
            </a:r>
            <a:endParaRPr kumimoji="1" lang="en-US" altLang="ja-JP" sz="1200" b="1" dirty="0">
              <a:solidFill>
                <a:srgbClr val="FF0000"/>
              </a:solidFill>
            </a:endParaRPr>
          </a:p>
          <a:p>
            <a:r>
              <a:rPr kumimoji="1" lang="ja-JP" altLang="en-US" sz="1100" dirty="0"/>
              <a:t>　の順にお金をかけるべき</a:t>
            </a:r>
          </a:p>
        </p:txBody>
      </p:sp>
      <p:sp>
        <p:nvSpPr>
          <p:cNvPr id="26" name="テキスト ボックス 25">
            <a:extLst>
              <a:ext uri="{FF2B5EF4-FFF2-40B4-BE49-F238E27FC236}">
                <a16:creationId xmlns:a16="http://schemas.microsoft.com/office/drawing/2014/main" id="{346B4E2C-EEFD-489C-93B3-3021188017DD}"/>
              </a:ext>
            </a:extLst>
          </p:cNvPr>
          <p:cNvSpPr txBox="1"/>
          <p:nvPr/>
        </p:nvSpPr>
        <p:spPr>
          <a:xfrm>
            <a:off x="3602742" y="6655144"/>
            <a:ext cx="2856872" cy="492443"/>
          </a:xfrm>
          <a:prstGeom prst="rect">
            <a:avLst/>
          </a:prstGeom>
          <a:noFill/>
        </p:spPr>
        <p:txBody>
          <a:bodyPr wrap="none" rtlCol="0">
            <a:spAutoFit/>
          </a:bodyPr>
          <a:lstStyle/>
          <a:p>
            <a:r>
              <a:rPr kumimoji="1" lang="ja-JP" altLang="en-US" sz="1300" dirty="0"/>
              <a:t>➪</a:t>
            </a:r>
            <a:r>
              <a:rPr kumimoji="1" lang="ja-JP" altLang="en-US" sz="1300" u="sng" dirty="0"/>
              <a:t>佐伯のイチ押し施策は</a:t>
            </a:r>
            <a:r>
              <a:rPr kumimoji="1" lang="ja-JP" altLang="en-US" sz="1300" b="1" u="sng" dirty="0">
                <a:solidFill>
                  <a:srgbClr val="FF0000"/>
                </a:solidFill>
              </a:rPr>
              <a:t>空き家バンク</a:t>
            </a:r>
            <a:endParaRPr kumimoji="1" lang="en-US" altLang="ja-JP" sz="1300" b="1" u="sng" dirty="0">
              <a:solidFill>
                <a:srgbClr val="FF0000"/>
              </a:solidFill>
            </a:endParaRPr>
          </a:p>
          <a:p>
            <a:r>
              <a:rPr lang="ja-JP" altLang="en-US" sz="1300" dirty="0"/>
              <a:t>➪より力を入れれば</a:t>
            </a:r>
            <a:r>
              <a:rPr lang="en-US" altLang="ja-JP" sz="1300" dirty="0"/>
              <a:t>‼</a:t>
            </a:r>
            <a:endParaRPr kumimoji="1" lang="ja-JP" altLang="en-US" sz="1300" dirty="0"/>
          </a:p>
        </p:txBody>
      </p:sp>
      <p:sp>
        <p:nvSpPr>
          <p:cNvPr id="27" name="テキスト ボックス 26">
            <a:extLst>
              <a:ext uri="{FF2B5EF4-FFF2-40B4-BE49-F238E27FC236}">
                <a16:creationId xmlns:a16="http://schemas.microsoft.com/office/drawing/2014/main" id="{1D31C0B4-E789-464D-8673-E898621D14F9}"/>
              </a:ext>
            </a:extLst>
          </p:cNvPr>
          <p:cNvSpPr txBox="1"/>
          <p:nvPr/>
        </p:nvSpPr>
        <p:spPr>
          <a:xfrm>
            <a:off x="3597133" y="6478240"/>
            <a:ext cx="2252515" cy="261610"/>
          </a:xfrm>
          <a:prstGeom prst="rect">
            <a:avLst/>
          </a:prstGeom>
          <a:noFill/>
        </p:spPr>
        <p:txBody>
          <a:bodyPr wrap="square" rtlCol="0">
            <a:spAutoFit/>
          </a:bodyPr>
          <a:lstStyle/>
          <a:p>
            <a:r>
              <a:rPr kumimoji="1" lang="ja-JP" altLang="en-US" sz="1100" dirty="0"/>
              <a:t>・住宅に関する支援が最も効果的</a:t>
            </a:r>
          </a:p>
        </p:txBody>
      </p:sp>
      <p:sp>
        <p:nvSpPr>
          <p:cNvPr id="30" name="四角形: 角を丸くする 29">
            <a:extLst>
              <a:ext uri="{FF2B5EF4-FFF2-40B4-BE49-F238E27FC236}">
                <a16:creationId xmlns:a16="http://schemas.microsoft.com/office/drawing/2014/main" id="{4CB6CA85-853A-412E-B4A5-04E73D8F999D}"/>
              </a:ext>
            </a:extLst>
          </p:cNvPr>
          <p:cNvSpPr/>
          <p:nvPr/>
        </p:nvSpPr>
        <p:spPr>
          <a:xfrm>
            <a:off x="528641" y="7720373"/>
            <a:ext cx="1911699" cy="440739"/>
          </a:xfrm>
          <a:prstGeom prst="roundRect">
            <a:avLst>
              <a:gd name="adj" fmla="val 31389"/>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en-US" altLang="ja-JP" sz="1600" dirty="0"/>
              <a:t>PR</a:t>
            </a:r>
            <a:r>
              <a:rPr kumimoji="1" lang="ja-JP" altLang="en-US" sz="1600" dirty="0"/>
              <a:t>に</a:t>
            </a:r>
            <a:r>
              <a:rPr kumimoji="1" lang="ja-JP" altLang="en-US" sz="1600"/>
              <a:t>かける</a:t>
            </a:r>
            <a:r>
              <a:rPr kumimoji="1" lang="ja-JP" altLang="en-US" sz="1600" smtClean="0"/>
              <a:t>金額↓</a:t>
            </a:r>
            <a:endParaRPr kumimoji="1" lang="ja-JP" altLang="en-US" sz="1600" dirty="0"/>
          </a:p>
        </p:txBody>
      </p:sp>
      <p:sp>
        <p:nvSpPr>
          <p:cNvPr id="31" name="四角形: 角を丸くする 30">
            <a:extLst>
              <a:ext uri="{FF2B5EF4-FFF2-40B4-BE49-F238E27FC236}">
                <a16:creationId xmlns:a16="http://schemas.microsoft.com/office/drawing/2014/main" id="{834A79AD-FF27-4B4F-A06A-BBBADD395801}"/>
              </a:ext>
            </a:extLst>
          </p:cNvPr>
          <p:cNvSpPr/>
          <p:nvPr/>
        </p:nvSpPr>
        <p:spPr>
          <a:xfrm>
            <a:off x="483312" y="8399319"/>
            <a:ext cx="2002356" cy="446770"/>
          </a:xfrm>
          <a:prstGeom prst="roundRect">
            <a:avLst>
              <a:gd name="adj" fmla="val 28445"/>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400" dirty="0"/>
              <a:t>空き家バンクの</a:t>
            </a:r>
            <a:endParaRPr kumimoji="1" lang="en-US" altLang="ja-JP" sz="1400" dirty="0"/>
          </a:p>
          <a:p>
            <a:pPr algn="ctr"/>
            <a:r>
              <a:rPr lang="ja-JP" altLang="en-US" sz="1400" dirty="0"/>
              <a:t>空き家のリフォーム</a:t>
            </a:r>
            <a:endParaRPr lang="en-US" altLang="ja-JP" sz="1400" dirty="0"/>
          </a:p>
        </p:txBody>
      </p:sp>
      <p:graphicFrame>
        <p:nvGraphicFramePr>
          <p:cNvPr id="36" name="グラフ 35">
            <a:extLst>
              <a:ext uri="{FF2B5EF4-FFF2-40B4-BE49-F238E27FC236}">
                <a16:creationId xmlns:a16="http://schemas.microsoft.com/office/drawing/2014/main" id="{7E26FCB1-1AC0-48D4-A119-E269544F19D8}"/>
              </a:ext>
            </a:extLst>
          </p:cNvPr>
          <p:cNvGraphicFramePr>
            <a:graphicFrameLocks/>
          </p:cNvGraphicFramePr>
          <p:nvPr>
            <p:extLst>
              <p:ext uri="{D42A27DB-BD31-4B8C-83A1-F6EECF244321}">
                <p14:modId xmlns:p14="http://schemas.microsoft.com/office/powerpoint/2010/main" val="3708380681"/>
              </p:ext>
            </p:extLst>
          </p:nvPr>
        </p:nvGraphicFramePr>
        <p:xfrm>
          <a:off x="120838" y="4141804"/>
          <a:ext cx="2071477" cy="14010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7" name="グラフ 36">
            <a:extLst>
              <a:ext uri="{FF2B5EF4-FFF2-40B4-BE49-F238E27FC236}">
                <a16:creationId xmlns:a16="http://schemas.microsoft.com/office/drawing/2014/main" id="{984C909B-6AF8-4F66-B06C-111B40A350D3}"/>
              </a:ext>
            </a:extLst>
          </p:cNvPr>
          <p:cNvGraphicFramePr>
            <a:graphicFrameLocks/>
          </p:cNvGraphicFramePr>
          <p:nvPr>
            <p:extLst>
              <p:ext uri="{D42A27DB-BD31-4B8C-83A1-F6EECF244321}">
                <p14:modId xmlns:p14="http://schemas.microsoft.com/office/powerpoint/2010/main" val="2028436695"/>
              </p:ext>
            </p:extLst>
          </p:nvPr>
        </p:nvGraphicFramePr>
        <p:xfrm>
          <a:off x="122747" y="5834920"/>
          <a:ext cx="2076118" cy="128663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8" name="グラフ 37">
            <a:extLst>
              <a:ext uri="{FF2B5EF4-FFF2-40B4-BE49-F238E27FC236}">
                <a16:creationId xmlns:a16="http://schemas.microsoft.com/office/drawing/2014/main" id="{7BA223AC-BF8A-431B-982D-CA52F9DB5D4D}"/>
              </a:ext>
            </a:extLst>
          </p:cNvPr>
          <p:cNvGraphicFramePr>
            <a:graphicFrameLocks/>
          </p:cNvGraphicFramePr>
          <p:nvPr>
            <p:extLst>
              <p:ext uri="{D42A27DB-BD31-4B8C-83A1-F6EECF244321}">
                <p14:modId xmlns:p14="http://schemas.microsoft.com/office/powerpoint/2010/main" val="1414514784"/>
              </p:ext>
            </p:extLst>
          </p:nvPr>
        </p:nvGraphicFramePr>
        <p:xfrm>
          <a:off x="3529511" y="2284804"/>
          <a:ext cx="2160000" cy="1576036"/>
        </p:xfrm>
        <a:graphic>
          <a:graphicData uri="http://schemas.openxmlformats.org/drawingml/2006/chart">
            <c:chart xmlns:c="http://schemas.openxmlformats.org/drawingml/2006/chart" xmlns:r="http://schemas.openxmlformats.org/officeDocument/2006/relationships" r:id="rId5"/>
          </a:graphicData>
        </a:graphic>
      </p:graphicFrame>
      <p:sp>
        <p:nvSpPr>
          <p:cNvPr id="34" name="テキスト ボックス 33">
            <a:extLst>
              <a:ext uri="{FF2B5EF4-FFF2-40B4-BE49-F238E27FC236}">
                <a16:creationId xmlns:a16="http://schemas.microsoft.com/office/drawing/2014/main" id="{20A4B761-B8D6-45AE-BDC3-931540E48717}"/>
              </a:ext>
            </a:extLst>
          </p:cNvPr>
          <p:cNvSpPr txBox="1"/>
          <p:nvPr/>
        </p:nvSpPr>
        <p:spPr>
          <a:xfrm>
            <a:off x="5352831" y="4294082"/>
            <a:ext cx="1346844" cy="577081"/>
          </a:xfrm>
          <a:prstGeom prst="rect">
            <a:avLst/>
          </a:prstGeom>
          <a:noFill/>
        </p:spPr>
        <p:txBody>
          <a:bodyPr wrap="none" rtlCol="0">
            <a:spAutoFit/>
          </a:bodyPr>
          <a:lstStyle/>
          <a:p>
            <a:r>
              <a:rPr lang="ja-JP" altLang="en-US" sz="1050" dirty="0"/>
              <a:t>住宅に関する補助を</a:t>
            </a:r>
            <a:endParaRPr lang="en-US" altLang="ja-JP" sz="1050" dirty="0"/>
          </a:p>
          <a:p>
            <a:r>
              <a:rPr lang="ja-JP" altLang="en-US" sz="1050" dirty="0"/>
              <a:t>行っている自治体は</a:t>
            </a:r>
            <a:endParaRPr lang="en-US" altLang="ja-JP" sz="1050" dirty="0"/>
          </a:p>
          <a:p>
            <a:r>
              <a:rPr lang="ja-JP" altLang="en-US" sz="1050" dirty="0"/>
              <a:t>移住率が高い</a:t>
            </a:r>
            <a:endParaRPr kumimoji="1" lang="ja-JP" altLang="en-US" sz="1050" dirty="0"/>
          </a:p>
        </p:txBody>
      </p:sp>
      <p:sp>
        <p:nvSpPr>
          <p:cNvPr id="35" name="テキスト ボックス 34">
            <a:extLst>
              <a:ext uri="{FF2B5EF4-FFF2-40B4-BE49-F238E27FC236}">
                <a16:creationId xmlns:a16="http://schemas.microsoft.com/office/drawing/2014/main" id="{AB1911AA-130C-41C1-8722-4A6A2564512D}"/>
              </a:ext>
            </a:extLst>
          </p:cNvPr>
          <p:cNvSpPr txBox="1"/>
          <p:nvPr/>
        </p:nvSpPr>
        <p:spPr>
          <a:xfrm>
            <a:off x="5794055" y="4850572"/>
            <a:ext cx="408626" cy="369332"/>
          </a:xfrm>
          <a:prstGeom prst="rect">
            <a:avLst/>
          </a:prstGeom>
          <a:noFill/>
        </p:spPr>
        <p:txBody>
          <a:bodyPr wrap="square" rtlCol="0">
            <a:spAutoFit/>
          </a:bodyPr>
          <a:lstStyle/>
          <a:p>
            <a:r>
              <a:rPr kumimoji="1" lang="ja-JP" altLang="en-US" dirty="0"/>
              <a:t>↓</a:t>
            </a:r>
          </a:p>
        </p:txBody>
      </p:sp>
      <p:graphicFrame>
        <p:nvGraphicFramePr>
          <p:cNvPr id="42" name="グラフ 41">
            <a:extLst>
              <a:ext uri="{FF2B5EF4-FFF2-40B4-BE49-F238E27FC236}">
                <a16:creationId xmlns:a16="http://schemas.microsoft.com/office/drawing/2014/main" id="{80892512-4B78-4588-A74F-D7364699D5AC}"/>
              </a:ext>
            </a:extLst>
          </p:cNvPr>
          <p:cNvGraphicFramePr>
            <a:graphicFrameLocks/>
          </p:cNvGraphicFramePr>
          <p:nvPr>
            <p:extLst>
              <p:ext uri="{D42A27DB-BD31-4B8C-83A1-F6EECF244321}">
                <p14:modId xmlns:p14="http://schemas.microsoft.com/office/powerpoint/2010/main" val="3729591017"/>
              </p:ext>
            </p:extLst>
          </p:nvPr>
        </p:nvGraphicFramePr>
        <p:xfrm>
          <a:off x="3529511" y="4203363"/>
          <a:ext cx="1788551" cy="1617244"/>
        </p:xfrm>
        <a:graphic>
          <a:graphicData uri="http://schemas.openxmlformats.org/drawingml/2006/chart">
            <c:chart xmlns:c="http://schemas.openxmlformats.org/drawingml/2006/chart" xmlns:r="http://schemas.openxmlformats.org/officeDocument/2006/relationships" r:id="rId6"/>
          </a:graphicData>
        </a:graphic>
      </p:graphicFrame>
      <p:sp>
        <p:nvSpPr>
          <p:cNvPr id="43" name="テキスト ボックス 42">
            <a:extLst>
              <a:ext uri="{FF2B5EF4-FFF2-40B4-BE49-F238E27FC236}">
                <a16:creationId xmlns:a16="http://schemas.microsoft.com/office/drawing/2014/main" id="{49C92EF6-1F89-459B-9387-465AB08AF6EA}"/>
              </a:ext>
            </a:extLst>
          </p:cNvPr>
          <p:cNvSpPr txBox="1"/>
          <p:nvPr/>
        </p:nvSpPr>
        <p:spPr>
          <a:xfrm>
            <a:off x="2196111" y="4024748"/>
            <a:ext cx="1166714" cy="923330"/>
          </a:xfrm>
          <a:prstGeom prst="rect">
            <a:avLst/>
          </a:prstGeom>
          <a:noFill/>
        </p:spPr>
        <p:txBody>
          <a:bodyPr wrap="square" rtlCol="0">
            <a:spAutoFit/>
          </a:bodyPr>
          <a:lstStyle/>
          <a:p>
            <a:r>
              <a:rPr kumimoji="1" lang="ja-JP" altLang="en-US" sz="1300" dirty="0"/>
              <a:t>・</a:t>
            </a:r>
            <a:r>
              <a:rPr kumimoji="1" lang="ja-JP" altLang="en-US" sz="1100" dirty="0"/>
              <a:t>総人口</a:t>
            </a:r>
            <a:endParaRPr lang="en-US" altLang="ja-JP" sz="1100" dirty="0"/>
          </a:p>
          <a:p>
            <a:r>
              <a:rPr kumimoji="1" lang="en-US" altLang="ja-JP" sz="1400" dirty="0"/>
              <a:t>0.143079204</a:t>
            </a:r>
          </a:p>
          <a:p>
            <a:r>
              <a:rPr lang="ja-JP" altLang="en-US" sz="1300" dirty="0"/>
              <a:t>・</a:t>
            </a:r>
            <a:r>
              <a:rPr lang="ja-JP" altLang="en-US" sz="1100" dirty="0"/>
              <a:t>歳入</a:t>
            </a:r>
            <a:endParaRPr lang="en-US" altLang="ja-JP" sz="1100" dirty="0"/>
          </a:p>
          <a:p>
            <a:r>
              <a:rPr lang="en-US" altLang="ja-JP" sz="1400" dirty="0"/>
              <a:t>-0.11766355</a:t>
            </a:r>
          </a:p>
        </p:txBody>
      </p:sp>
      <p:sp>
        <p:nvSpPr>
          <p:cNvPr id="46" name="テキスト ボックス 45">
            <a:extLst>
              <a:ext uri="{FF2B5EF4-FFF2-40B4-BE49-F238E27FC236}">
                <a16:creationId xmlns:a16="http://schemas.microsoft.com/office/drawing/2014/main" id="{E9B4B2A3-0B95-418B-B146-A938C399C2C4}"/>
              </a:ext>
            </a:extLst>
          </p:cNvPr>
          <p:cNvSpPr txBox="1"/>
          <p:nvPr/>
        </p:nvSpPr>
        <p:spPr>
          <a:xfrm>
            <a:off x="5668311" y="2406195"/>
            <a:ext cx="1143262" cy="861774"/>
          </a:xfrm>
          <a:prstGeom prst="rect">
            <a:avLst/>
          </a:prstGeom>
          <a:noFill/>
        </p:spPr>
        <p:txBody>
          <a:bodyPr wrap="none" rtlCol="0">
            <a:spAutoFit/>
          </a:bodyPr>
          <a:lstStyle/>
          <a:p>
            <a:r>
              <a:rPr kumimoji="1" lang="ja-JP" altLang="en-US" sz="1100" dirty="0"/>
              <a:t>・総人口</a:t>
            </a:r>
            <a:endParaRPr lang="en-US" altLang="ja-JP" sz="1100" dirty="0"/>
          </a:p>
          <a:p>
            <a:r>
              <a:rPr kumimoji="1" lang="en-US" altLang="ja-JP" sz="1400" dirty="0"/>
              <a:t>0.436120769</a:t>
            </a:r>
          </a:p>
          <a:p>
            <a:r>
              <a:rPr lang="ja-JP" altLang="en-US" sz="1100" dirty="0"/>
              <a:t>・歳入</a:t>
            </a:r>
            <a:endParaRPr lang="en-US" altLang="ja-JP" sz="1100" dirty="0"/>
          </a:p>
          <a:p>
            <a:r>
              <a:rPr lang="en-US" altLang="ja-JP" sz="1400" dirty="0"/>
              <a:t>0.415674093</a:t>
            </a:r>
          </a:p>
        </p:txBody>
      </p:sp>
      <p:sp>
        <p:nvSpPr>
          <p:cNvPr id="47" name="テキスト ボックス 46">
            <a:extLst>
              <a:ext uri="{FF2B5EF4-FFF2-40B4-BE49-F238E27FC236}">
                <a16:creationId xmlns:a16="http://schemas.microsoft.com/office/drawing/2014/main" id="{CA15908D-66B5-4B70-ACE9-59608C8F442C}"/>
              </a:ext>
            </a:extLst>
          </p:cNvPr>
          <p:cNvSpPr txBox="1"/>
          <p:nvPr/>
        </p:nvSpPr>
        <p:spPr>
          <a:xfrm>
            <a:off x="2238345" y="5779110"/>
            <a:ext cx="1234633" cy="861774"/>
          </a:xfrm>
          <a:prstGeom prst="rect">
            <a:avLst/>
          </a:prstGeom>
          <a:noFill/>
        </p:spPr>
        <p:txBody>
          <a:bodyPr wrap="none" rtlCol="0">
            <a:spAutoFit/>
          </a:bodyPr>
          <a:lstStyle/>
          <a:p>
            <a:r>
              <a:rPr kumimoji="1" lang="ja-JP" altLang="en-US" sz="1100" dirty="0"/>
              <a:t>・総人口</a:t>
            </a:r>
            <a:endParaRPr lang="en-US" altLang="ja-JP" sz="1100" dirty="0"/>
          </a:p>
          <a:p>
            <a:r>
              <a:rPr kumimoji="1" lang="en-US" altLang="ja-JP" sz="1400" dirty="0"/>
              <a:t>0.2682467987</a:t>
            </a:r>
          </a:p>
          <a:p>
            <a:r>
              <a:rPr lang="ja-JP" altLang="en-US" sz="1100" dirty="0"/>
              <a:t>・歳入</a:t>
            </a:r>
            <a:endParaRPr lang="en-US" altLang="ja-JP" sz="1100" dirty="0"/>
          </a:p>
          <a:p>
            <a:r>
              <a:rPr lang="en-US" altLang="ja-JP" sz="1400" dirty="0"/>
              <a:t>0.269167075</a:t>
            </a:r>
          </a:p>
        </p:txBody>
      </p:sp>
      <p:sp>
        <p:nvSpPr>
          <p:cNvPr id="48" name="テキスト ボックス 47">
            <a:extLst>
              <a:ext uri="{FF2B5EF4-FFF2-40B4-BE49-F238E27FC236}">
                <a16:creationId xmlns:a16="http://schemas.microsoft.com/office/drawing/2014/main" id="{BCD61589-4D63-4C13-BBF3-174FEE845407}"/>
              </a:ext>
            </a:extLst>
          </p:cNvPr>
          <p:cNvSpPr txBox="1"/>
          <p:nvPr/>
        </p:nvSpPr>
        <p:spPr>
          <a:xfrm>
            <a:off x="2209700" y="4958036"/>
            <a:ext cx="1321145" cy="584775"/>
          </a:xfrm>
          <a:prstGeom prst="rect">
            <a:avLst/>
          </a:prstGeom>
          <a:noFill/>
        </p:spPr>
        <p:txBody>
          <a:bodyPr wrap="square" rtlCol="0">
            <a:spAutoFit/>
          </a:bodyPr>
          <a:lstStyle/>
          <a:p>
            <a:r>
              <a:rPr kumimoji="1" lang="ja-JP" altLang="en-US" sz="1600" dirty="0"/>
              <a:t>ほぼ</a:t>
            </a:r>
            <a:endParaRPr kumimoji="1" lang="en-US" altLang="ja-JP" sz="1600" dirty="0"/>
          </a:p>
          <a:p>
            <a:r>
              <a:rPr kumimoji="1" lang="ja-JP" altLang="en-US" sz="1600" b="1" dirty="0">
                <a:solidFill>
                  <a:srgbClr val="FF0000"/>
                </a:solidFill>
              </a:rPr>
              <a:t>相関が無い</a:t>
            </a:r>
          </a:p>
        </p:txBody>
      </p:sp>
      <p:sp>
        <p:nvSpPr>
          <p:cNvPr id="49" name="テキスト ボックス 48">
            <a:extLst>
              <a:ext uri="{FF2B5EF4-FFF2-40B4-BE49-F238E27FC236}">
                <a16:creationId xmlns:a16="http://schemas.microsoft.com/office/drawing/2014/main" id="{3D4ECCE9-09D3-4731-ABA7-05C3225B2855}"/>
              </a:ext>
            </a:extLst>
          </p:cNvPr>
          <p:cNvSpPr txBox="1"/>
          <p:nvPr/>
        </p:nvSpPr>
        <p:spPr>
          <a:xfrm>
            <a:off x="2279170" y="6835702"/>
            <a:ext cx="1000595" cy="338554"/>
          </a:xfrm>
          <a:prstGeom prst="rect">
            <a:avLst/>
          </a:prstGeom>
          <a:noFill/>
        </p:spPr>
        <p:txBody>
          <a:bodyPr wrap="none" rtlCol="0">
            <a:spAutoFit/>
          </a:bodyPr>
          <a:lstStyle/>
          <a:p>
            <a:r>
              <a:rPr kumimoji="1" lang="ja-JP" altLang="en-US" sz="1600" b="1" dirty="0">
                <a:solidFill>
                  <a:srgbClr val="FF0000"/>
                </a:solidFill>
              </a:rPr>
              <a:t>弱い相関</a:t>
            </a:r>
          </a:p>
        </p:txBody>
      </p:sp>
      <p:sp>
        <p:nvSpPr>
          <p:cNvPr id="50" name="テキスト ボックス 49">
            <a:extLst>
              <a:ext uri="{FF2B5EF4-FFF2-40B4-BE49-F238E27FC236}">
                <a16:creationId xmlns:a16="http://schemas.microsoft.com/office/drawing/2014/main" id="{5DAC8CBD-9061-4CC3-96C8-A5106DDD9F1D}"/>
              </a:ext>
            </a:extLst>
          </p:cNvPr>
          <p:cNvSpPr txBox="1"/>
          <p:nvPr/>
        </p:nvSpPr>
        <p:spPr>
          <a:xfrm>
            <a:off x="5615909" y="3413325"/>
            <a:ext cx="1261884" cy="307777"/>
          </a:xfrm>
          <a:prstGeom prst="rect">
            <a:avLst/>
          </a:prstGeom>
          <a:noFill/>
        </p:spPr>
        <p:txBody>
          <a:bodyPr wrap="none" rtlCol="0">
            <a:spAutoFit/>
          </a:bodyPr>
          <a:lstStyle/>
          <a:p>
            <a:r>
              <a:rPr kumimoji="1" lang="ja-JP" altLang="en-US" sz="1400" b="1" dirty="0">
                <a:solidFill>
                  <a:srgbClr val="FF0000"/>
                </a:solidFill>
              </a:rPr>
              <a:t>中程度の相関</a:t>
            </a:r>
          </a:p>
        </p:txBody>
      </p:sp>
      <p:pic>
        <p:nvPicPr>
          <p:cNvPr id="3" name="図 14">
            <a:extLst>
              <a:ext uri="{FF2B5EF4-FFF2-40B4-BE49-F238E27FC236}">
                <a16:creationId xmlns:a16="http://schemas.microsoft.com/office/drawing/2014/main" id="{86B7544C-F3D6-8D4B-9573-DA6D77BB4BD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078597" y="7512515"/>
            <a:ext cx="1367752" cy="1439001"/>
          </a:xfrm>
          <a:prstGeom prst="rect">
            <a:avLst/>
          </a:prstGeom>
        </p:spPr>
      </p:pic>
      <p:sp>
        <p:nvSpPr>
          <p:cNvPr id="32" name="四角形: 角を丸くする 31">
            <a:extLst>
              <a:ext uri="{FF2B5EF4-FFF2-40B4-BE49-F238E27FC236}">
                <a16:creationId xmlns:a16="http://schemas.microsoft.com/office/drawing/2014/main" id="{6CFBD6B2-0189-4E16-BD34-87BB03F98B27}"/>
              </a:ext>
            </a:extLst>
          </p:cNvPr>
          <p:cNvSpPr/>
          <p:nvPr/>
        </p:nvSpPr>
        <p:spPr>
          <a:xfrm>
            <a:off x="3732250" y="7930050"/>
            <a:ext cx="1451463" cy="525950"/>
          </a:xfrm>
          <a:prstGeom prst="roundRect">
            <a:avLst>
              <a:gd name="adj" fmla="val 32858"/>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400" dirty="0"/>
              <a:t>高校生による</a:t>
            </a:r>
            <a:endParaRPr kumimoji="1" lang="en-US" altLang="ja-JP" sz="1400" dirty="0"/>
          </a:p>
          <a:p>
            <a:pPr algn="ctr"/>
            <a:r>
              <a:rPr lang="en-US" altLang="ja-JP" sz="1400" dirty="0"/>
              <a:t>SNS</a:t>
            </a:r>
            <a:r>
              <a:rPr lang="ja-JP" altLang="en-US" sz="1400" dirty="0" err="1"/>
              <a:t>での</a:t>
            </a:r>
            <a:r>
              <a:rPr lang="en-US" altLang="ja-JP" sz="1400" dirty="0"/>
              <a:t>PR</a:t>
            </a:r>
            <a:endParaRPr kumimoji="1" lang="ja-JP" altLang="en-US" sz="1400" dirty="0"/>
          </a:p>
        </p:txBody>
      </p:sp>
      <p:sp>
        <p:nvSpPr>
          <p:cNvPr id="15" name="テキスト ボックス 14">
            <a:extLst>
              <a:ext uri="{FF2B5EF4-FFF2-40B4-BE49-F238E27FC236}">
                <a16:creationId xmlns:a16="http://schemas.microsoft.com/office/drawing/2014/main" id="{535F8E91-DEF7-FD44-8BBC-2DA05F6CA959}"/>
              </a:ext>
            </a:extLst>
          </p:cNvPr>
          <p:cNvSpPr txBox="1"/>
          <p:nvPr/>
        </p:nvSpPr>
        <p:spPr>
          <a:xfrm>
            <a:off x="3706275" y="8768394"/>
            <a:ext cx="1324903" cy="230832"/>
          </a:xfrm>
          <a:prstGeom prst="rect">
            <a:avLst/>
          </a:prstGeom>
          <a:noFill/>
        </p:spPr>
        <p:txBody>
          <a:bodyPr wrap="square" rtlCol="0">
            <a:spAutoFit/>
          </a:bodyPr>
          <a:lstStyle/>
          <a:p>
            <a:pPr algn="l"/>
            <a:r>
              <a:rPr lang="en-US" altLang="ja-JP" sz="900" dirty="0"/>
              <a:t>※</a:t>
            </a:r>
            <a:r>
              <a:rPr lang="ja-JP" altLang="en-US" sz="900" dirty="0"/>
              <a:t>画像はイメージです</a:t>
            </a:r>
          </a:p>
        </p:txBody>
      </p:sp>
    </p:spTree>
    <p:extLst>
      <p:ext uri="{BB962C8B-B14F-4D97-AF65-F5344CB8AC3E}">
        <p14:creationId xmlns:p14="http://schemas.microsoft.com/office/powerpoint/2010/main" val="31973304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1666</TotalTime>
  <Words>1365</Words>
  <Application>Microsoft Office PowerPoint</Application>
  <PresentationFormat>画面に合わせる (4:3)</PresentationFormat>
  <Paragraphs>81</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student</dc:creator>
  <cp:lastModifiedBy>佐伯鶴城</cp:lastModifiedBy>
  <cp:revision>190</cp:revision>
  <cp:lastPrinted>2019-07-07T14:39:52Z</cp:lastPrinted>
  <dcterms:created xsi:type="dcterms:W3CDTF">2018-08-06T01:15:54Z</dcterms:created>
  <dcterms:modified xsi:type="dcterms:W3CDTF">2022-04-21T08:44:51Z</dcterms:modified>
</cp:coreProperties>
</file>