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ACE6"/>
    <a:srgbClr val="A8F4A9"/>
    <a:srgbClr val="F4F4F4"/>
    <a:srgbClr val="EBEBEB"/>
    <a:srgbClr val="83B0E7"/>
    <a:srgbClr val="097EAB"/>
    <a:srgbClr val="5F9AE1"/>
    <a:srgbClr val="4482DE"/>
    <a:srgbClr val="3BC5E8"/>
    <a:srgbClr val="819D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2582" y="77"/>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74894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159217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50720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69921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351477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147416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213433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427260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152522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344852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8CDB313-300E-472C-9277-2E04546CC8EF}"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27298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8CDB313-300E-472C-9277-2E04546CC8EF}" type="datetimeFigureOut">
              <a:rPr kumimoji="1" lang="ja-JP" altLang="en-US" smtClean="0"/>
              <a:t>2022/4/21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A76E92-5530-4C79-BD0E-721D281F3456}" type="slidenum">
              <a:rPr kumimoji="1" lang="ja-JP" altLang="en-US" smtClean="0"/>
              <a:t>‹#›</a:t>
            </a:fld>
            <a:endParaRPr kumimoji="1" lang="ja-JP" altLang="en-US"/>
          </a:p>
        </p:txBody>
      </p:sp>
    </p:spTree>
    <p:extLst>
      <p:ext uri="{BB962C8B-B14F-4D97-AF65-F5344CB8AC3E}">
        <p14:creationId xmlns:p14="http://schemas.microsoft.com/office/powerpoint/2010/main" val="359704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png"/><Relationship Id="rId18" Type="http://schemas.openxmlformats.org/officeDocument/2006/relationships/image" Target="../media/image15.png"/><Relationship Id="rId26" Type="http://schemas.openxmlformats.org/officeDocument/2006/relationships/image" Target="../media/image23.png"/><Relationship Id="rId3" Type="http://schemas.openxmlformats.org/officeDocument/2006/relationships/image" Target="../media/image2.png"/><Relationship Id="rId21" Type="http://schemas.openxmlformats.org/officeDocument/2006/relationships/image" Target="../media/image18.png"/><Relationship Id="rId7" Type="http://schemas.openxmlformats.org/officeDocument/2006/relationships/image" Target="../media/image6.png"/><Relationship Id="rId12" Type="http://schemas.openxmlformats.org/officeDocument/2006/relationships/image" Target="../media/image9.png"/><Relationship Id="rId17" Type="http://schemas.openxmlformats.org/officeDocument/2006/relationships/image" Target="../media/image14.png"/><Relationship Id="rId25" Type="http://schemas.openxmlformats.org/officeDocument/2006/relationships/image" Target="../media/image22.png"/><Relationship Id="rId2" Type="http://schemas.openxmlformats.org/officeDocument/2006/relationships/image" Target="../media/image1.png"/><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8.png"/><Relationship Id="rId24" Type="http://schemas.openxmlformats.org/officeDocument/2006/relationships/image" Target="../media/image21.png"/><Relationship Id="rId5" Type="http://schemas.openxmlformats.org/officeDocument/2006/relationships/image" Target="../media/image4.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hyperlink" Target="https://www.youtube.com/watch?v=GgW8QjM1sVo" TargetMode="External"/><Relationship Id="rId19" Type="http://schemas.openxmlformats.org/officeDocument/2006/relationships/image" Target="../media/image16.png"/><Relationship Id="rId4" Type="http://schemas.openxmlformats.org/officeDocument/2006/relationships/image" Target="../media/image3.png"/><Relationship Id="rId9" Type="http://schemas.openxmlformats.org/officeDocument/2006/relationships/hyperlink" Target="https://mono-siri.com/13276/2#a1" TargetMode="External"/><Relationship Id="rId14" Type="http://schemas.openxmlformats.org/officeDocument/2006/relationships/image" Target="../media/image11.png"/><Relationship Id="rId22" Type="http://schemas.openxmlformats.org/officeDocument/2006/relationships/image" Target="../media/image19.png"/><Relationship Id="rId27"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矢印: 五方向 64">
            <a:extLst>
              <a:ext uri="{FF2B5EF4-FFF2-40B4-BE49-F238E27FC236}">
                <a16:creationId xmlns:a16="http://schemas.microsoft.com/office/drawing/2014/main" id="{1E30C262-7999-F446-AE9C-0932710ED284}"/>
              </a:ext>
            </a:extLst>
          </p:cNvPr>
          <p:cNvSpPr/>
          <p:nvPr/>
        </p:nvSpPr>
        <p:spPr>
          <a:xfrm rot="10800000">
            <a:off x="1327463" y="69168"/>
            <a:ext cx="4046672" cy="335232"/>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正方形/長方形 16">
            <a:extLst>
              <a:ext uri="{FF2B5EF4-FFF2-40B4-BE49-F238E27FC236}">
                <a16:creationId xmlns:a16="http://schemas.microsoft.com/office/drawing/2014/main" id="{EDD55A8B-CCDB-2F45-B1DB-7CB6C1461621}"/>
              </a:ext>
            </a:extLst>
          </p:cNvPr>
          <p:cNvSpPr/>
          <p:nvPr/>
        </p:nvSpPr>
        <p:spPr>
          <a:xfrm>
            <a:off x="3506851" y="1543101"/>
            <a:ext cx="3287908" cy="124111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en-US" altLang="ja-JP" sz="700" b="1">
                <a:solidFill>
                  <a:schemeClr val="tx1"/>
                </a:solidFill>
              </a:rPr>
              <a:t>【</a:t>
            </a:r>
            <a:r>
              <a:rPr kumimoji="1" lang="ja-JP" altLang="en-US" sz="700" b="1">
                <a:solidFill>
                  <a:schemeClr val="tx1"/>
                </a:solidFill>
              </a:rPr>
              <a:t>手順</a:t>
            </a:r>
            <a:r>
              <a:rPr kumimoji="1" lang="en-US" altLang="ja-JP" sz="700" b="1">
                <a:solidFill>
                  <a:schemeClr val="tx1"/>
                </a:solidFill>
              </a:rPr>
              <a:t>】</a:t>
            </a:r>
          </a:p>
          <a:p>
            <a:r>
              <a:rPr kumimoji="1" lang="ja-JP" altLang="en-US" sz="700">
                <a:solidFill>
                  <a:schemeClr val="tx1"/>
                </a:solidFill>
              </a:rPr>
              <a:t>①実験</a:t>
            </a:r>
            <a:r>
              <a:rPr kumimoji="1" lang="en-US" altLang="ja-JP" sz="700">
                <a:solidFill>
                  <a:schemeClr val="tx1"/>
                </a:solidFill>
              </a:rPr>
              <a:t>2</a:t>
            </a:r>
            <a:r>
              <a:rPr kumimoji="1" lang="ja-JP" altLang="en-US" sz="700">
                <a:solidFill>
                  <a:schemeClr val="tx1"/>
                </a:solidFill>
              </a:rPr>
              <a:t>の条件で羽の角度を変える（下の写真）</a:t>
            </a:r>
            <a:endParaRPr kumimoji="1" lang="en-US" altLang="ja-JP" sz="700">
              <a:solidFill>
                <a:schemeClr val="tx1"/>
              </a:solidFill>
            </a:endParaRPr>
          </a:p>
          <a:p>
            <a:r>
              <a:rPr kumimoji="1" lang="ja-JP" altLang="en-US" sz="700">
                <a:solidFill>
                  <a:schemeClr val="tx1"/>
                </a:solidFill>
              </a:rPr>
              <a:t>②実験</a:t>
            </a:r>
            <a:r>
              <a:rPr kumimoji="1" lang="en-US" altLang="ja-JP" sz="700">
                <a:solidFill>
                  <a:schemeClr val="tx1"/>
                </a:solidFill>
              </a:rPr>
              <a:t>2</a:t>
            </a:r>
            <a:r>
              <a:rPr kumimoji="1" lang="ja-JP" altLang="en-US" sz="700">
                <a:solidFill>
                  <a:schemeClr val="tx1"/>
                </a:solidFill>
              </a:rPr>
              <a:t>と同様にカタパルト方式で紙飛行機を飛ばして飛距離を測る</a:t>
            </a: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300">
              <a:solidFill>
                <a:schemeClr val="tx1"/>
              </a:solidFill>
            </a:endParaRPr>
          </a:p>
          <a:p>
            <a:endParaRPr kumimoji="1" lang="en-US" altLang="ja-JP" sz="300">
              <a:solidFill>
                <a:schemeClr val="tx1"/>
              </a:solidFill>
            </a:endParaRPr>
          </a:p>
          <a:p>
            <a:endParaRPr kumimoji="1" lang="en-US" altLang="ja-JP" sz="300">
              <a:solidFill>
                <a:schemeClr val="tx1"/>
              </a:solidFill>
            </a:endParaRPr>
          </a:p>
          <a:p>
            <a:endParaRPr kumimoji="1" lang="en-US" altLang="ja-JP" sz="300">
              <a:solidFill>
                <a:schemeClr val="tx1"/>
              </a:solidFill>
            </a:endParaRPr>
          </a:p>
          <a:p>
            <a:endParaRPr kumimoji="1" lang="en-US" altLang="ja-JP" sz="300">
              <a:solidFill>
                <a:schemeClr val="tx1"/>
              </a:solidFill>
            </a:endParaRPr>
          </a:p>
          <a:p>
            <a:endParaRPr kumimoji="1" lang="en-US" altLang="ja-JP" sz="300">
              <a:solidFill>
                <a:schemeClr val="tx1"/>
              </a:solidFill>
            </a:endParaRPr>
          </a:p>
          <a:p>
            <a:r>
              <a:rPr kumimoji="1" lang="ja-JP" altLang="en-US" sz="700">
                <a:solidFill>
                  <a:schemeClr val="tx1"/>
                </a:solidFill>
              </a:rPr>
              <a:t>　　　</a:t>
            </a:r>
            <a:r>
              <a:rPr kumimoji="1" lang="en-US" altLang="ja-JP" sz="700">
                <a:solidFill>
                  <a:schemeClr val="tx1"/>
                </a:solidFill>
              </a:rPr>
              <a:t>  </a:t>
            </a:r>
            <a:r>
              <a:rPr kumimoji="1" lang="ja-JP" altLang="en-US" sz="700">
                <a:solidFill>
                  <a:schemeClr val="tx1"/>
                </a:solidFill>
              </a:rPr>
              <a:t>水平　　　　　　　　　　上　　　　　　　　　　　　下</a:t>
            </a:r>
            <a:endParaRPr kumimoji="1" lang="en-US" altLang="ja-JP" sz="700">
              <a:solidFill>
                <a:schemeClr val="tx1"/>
              </a:solidFill>
            </a:endParaRPr>
          </a:p>
        </p:txBody>
      </p:sp>
      <p:sp>
        <p:nvSpPr>
          <p:cNvPr id="10" name="正方形/長方形 9"/>
          <p:cNvSpPr/>
          <p:nvPr/>
        </p:nvSpPr>
        <p:spPr>
          <a:xfrm>
            <a:off x="69242" y="2934937"/>
            <a:ext cx="3285019" cy="187981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dirty="0">
                <a:solidFill>
                  <a:schemeClr val="tx1"/>
                </a:solidFill>
              </a:rPr>
              <a:t>【</a:t>
            </a:r>
            <a:r>
              <a:rPr kumimoji="1" lang="ja-JP" altLang="en-US" sz="700" b="1" dirty="0">
                <a:solidFill>
                  <a:schemeClr val="tx1"/>
                </a:solidFill>
              </a:rPr>
              <a:t>手順</a:t>
            </a:r>
            <a:r>
              <a:rPr kumimoji="1" lang="en-US" altLang="ja-JP" sz="700" b="1" dirty="0">
                <a:solidFill>
                  <a:schemeClr val="tx1"/>
                </a:solidFill>
              </a:rPr>
              <a:t>】</a:t>
            </a:r>
          </a:p>
          <a:p>
            <a:r>
              <a:rPr kumimoji="1" lang="ja-JP" altLang="en-US" sz="700" dirty="0">
                <a:solidFill>
                  <a:schemeClr val="tx1"/>
                </a:solidFill>
              </a:rPr>
              <a:t>① ネットで折り紙で作れる紙飛行機の折り方を調べる</a:t>
            </a:r>
            <a:endParaRPr kumimoji="1" lang="en-US" altLang="ja-JP" sz="700" dirty="0">
              <a:solidFill>
                <a:schemeClr val="tx1"/>
              </a:solidFill>
            </a:endParaRPr>
          </a:p>
          <a:p>
            <a:r>
              <a:rPr kumimoji="1" lang="ja-JP" altLang="en-US" sz="700" dirty="0">
                <a:solidFill>
                  <a:schemeClr val="tx1"/>
                </a:solidFill>
              </a:rPr>
              <a:t>② 実際に折ってみる</a:t>
            </a:r>
            <a:endParaRPr kumimoji="1" lang="en-US" altLang="ja-JP" sz="700" dirty="0">
              <a:solidFill>
                <a:schemeClr val="tx1"/>
              </a:solidFill>
            </a:endParaRPr>
          </a:p>
          <a:p>
            <a:r>
              <a:rPr kumimoji="1" lang="ja-JP" altLang="en-US" sz="700" dirty="0">
                <a:solidFill>
                  <a:schemeClr val="tx1"/>
                </a:solidFill>
              </a:rPr>
              <a:t>　</a:t>
            </a:r>
            <a:r>
              <a:rPr kumimoji="1" lang="en-US" altLang="ja-JP" sz="700" dirty="0">
                <a:solidFill>
                  <a:schemeClr val="tx1"/>
                </a:solidFill>
              </a:rPr>
              <a:t> </a:t>
            </a:r>
            <a:r>
              <a:rPr kumimoji="1" lang="ja-JP" altLang="en-US" sz="700" dirty="0">
                <a:solidFill>
                  <a:schemeClr val="tx1"/>
                </a:solidFill>
              </a:rPr>
              <a:t>  </a:t>
            </a:r>
            <a:r>
              <a:rPr kumimoji="1" lang="en-US" altLang="ja-JP" sz="700" dirty="0">
                <a:solidFill>
                  <a:schemeClr val="tx1"/>
                </a:solidFill>
              </a:rPr>
              <a:t>  </a:t>
            </a:r>
            <a:r>
              <a:rPr kumimoji="1" lang="ja-JP" altLang="en-US" sz="700" dirty="0">
                <a:solidFill>
                  <a:schemeClr val="tx1"/>
                </a:solidFill>
              </a:rPr>
              <a:t>一号機　   　</a:t>
            </a:r>
            <a:r>
              <a:rPr kumimoji="1" lang="en-US" altLang="ja-JP" sz="700" dirty="0">
                <a:solidFill>
                  <a:schemeClr val="tx1"/>
                </a:solidFill>
              </a:rPr>
              <a:t>   </a:t>
            </a:r>
            <a:r>
              <a:rPr kumimoji="1" lang="ja-JP" altLang="en-US" sz="700" dirty="0">
                <a:solidFill>
                  <a:schemeClr val="tx1"/>
                </a:solidFill>
              </a:rPr>
              <a:t>    </a:t>
            </a:r>
            <a:r>
              <a:rPr kumimoji="1" lang="en-US" altLang="ja-JP" sz="700" dirty="0">
                <a:solidFill>
                  <a:schemeClr val="tx1"/>
                </a:solidFill>
              </a:rPr>
              <a:t> </a:t>
            </a:r>
            <a:r>
              <a:rPr kumimoji="1" lang="ja-JP" altLang="en-US" sz="700" dirty="0">
                <a:solidFill>
                  <a:schemeClr val="tx1"/>
                </a:solidFill>
              </a:rPr>
              <a:t>二号機　　　</a:t>
            </a:r>
            <a:r>
              <a:rPr kumimoji="1" lang="en-US" altLang="ja-JP" sz="700" dirty="0">
                <a:solidFill>
                  <a:schemeClr val="tx1"/>
                </a:solidFill>
              </a:rPr>
              <a:t> </a:t>
            </a:r>
            <a:r>
              <a:rPr kumimoji="1" lang="ja-JP" altLang="en-US" sz="700" dirty="0">
                <a:solidFill>
                  <a:schemeClr val="tx1"/>
                </a:solidFill>
              </a:rPr>
              <a:t>　</a:t>
            </a:r>
            <a:r>
              <a:rPr kumimoji="1" lang="en-US" altLang="ja-JP" sz="700" dirty="0">
                <a:solidFill>
                  <a:schemeClr val="tx1"/>
                </a:solidFill>
              </a:rPr>
              <a:t>    </a:t>
            </a:r>
            <a:r>
              <a:rPr kumimoji="1" lang="ja-JP" altLang="en-US" sz="700" dirty="0">
                <a:solidFill>
                  <a:schemeClr val="tx1"/>
                </a:solidFill>
              </a:rPr>
              <a:t>三号機　　　　　</a:t>
            </a:r>
            <a:r>
              <a:rPr kumimoji="1" lang="en-US" altLang="ja-JP" sz="700" dirty="0">
                <a:solidFill>
                  <a:schemeClr val="tx1"/>
                </a:solidFill>
              </a:rPr>
              <a:t>   </a:t>
            </a:r>
            <a:r>
              <a:rPr kumimoji="1" lang="ja-JP" altLang="en-US" sz="700" dirty="0">
                <a:solidFill>
                  <a:schemeClr val="tx1"/>
                </a:solidFill>
              </a:rPr>
              <a:t>　四号機</a:t>
            </a:r>
            <a:endParaRPr kumimoji="1" lang="en-US" altLang="ja-JP" sz="700" dirty="0">
              <a:solidFill>
                <a:schemeClr val="tx1"/>
              </a:solidFill>
            </a:endParaRPr>
          </a:p>
          <a:p>
            <a:endParaRPr kumimoji="1" lang="en-US" altLang="ja-JP" sz="700" dirty="0">
              <a:solidFill>
                <a:schemeClr val="tx1"/>
              </a:solidFill>
            </a:endParaRPr>
          </a:p>
          <a:p>
            <a:endParaRPr kumimoji="1" lang="en-US" altLang="ja-JP" sz="700" dirty="0">
              <a:solidFill>
                <a:schemeClr val="tx1"/>
              </a:solidFill>
            </a:endParaRPr>
          </a:p>
          <a:p>
            <a:endParaRPr kumimoji="1" lang="en-US" altLang="ja-JP" sz="700" dirty="0">
              <a:solidFill>
                <a:schemeClr val="tx1"/>
              </a:solidFill>
            </a:endParaRPr>
          </a:p>
          <a:p>
            <a:endParaRPr kumimoji="1" lang="en-US" altLang="ja-JP" sz="700" dirty="0">
              <a:solidFill>
                <a:schemeClr val="tx1"/>
              </a:solidFill>
            </a:endParaRPr>
          </a:p>
          <a:p>
            <a:endParaRPr kumimoji="1" lang="en-US" altLang="ja-JP" sz="700" dirty="0">
              <a:solidFill>
                <a:schemeClr val="tx1"/>
              </a:solidFill>
            </a:endParaRPr>
          </a:p>
          <a:p>
            <a:endParaRPr kumimoji="1" lang="en-US" altLang="ja-JP" sz="700" dirty="0">
              <a:solidFill>
                <a:schemeClr val="tx1"/>
              </a:solidFill>
            </a:endParaRPr>
          </a:p>
          <a:p>
            <a:endParaRPr kumimoji="1" lang="en-US" altLang="ja-JP" sz="700" dirty="0">
              <a:solidFill>
                <a:schemeClr val="tx1"/>
              </a:solidFill>
            </a:endParaRPr>
          </a:p>
          <a:p>
            <a:endParaRPr kumimoji="1" lang="en-US" altLang="ja-JP" sz="700" dirty="0">
              <a:solidFill>
                <a:schemeClr val="tx1"/>
              </a:solidFill>
            </a:endParaRPr>
          </a:p>
          <a:p>
            <a:endParaRPr kumimoji="1" lang="en-US" altLang="ja-JP" sz="700" dirty="0">
              <a:solidFill>
                <a:schemeClr val="tx1"/>
              </a:solidFill>
            </a:endParaRPr>
          </a:p>
          <a:p>
            <a:r>
              <a:rPr kumimoji="1" lang="ja-JP" altLang="en-US" sz="700" dirty="0">
                <a:solidFill>
                  <a:schemeClr val="tx1"/>
                </a:solidFill>
              </a:rPr>
              <a:t>③ いろんな飛ばし方で飛ばしてみる</a:t>
            </a:r>
            <a:endParaRPr kumimoji="1" lang="en-US" altLang="ja-JP" sz="700" dirty="0">
              <a:solidFill>
                <a:schemeClr val="tx1"/>
              </a:solidFill>
            </a:endParaRPr>
          </a:p>
          <a:p>
            <a:r>
              <a:rPr kumimoji="1" lang="ja-JP" altLang="en-US" sz="700" dirty="0">
                <a:solidFill>
                  <a:schemeClr val="tx1"/>
                </a:solidFill>
              </a:rPr>
              <a:t>　・力強く手動で飛ばす</a:t>
            </a:r>
            <a:endParaRPr kumimoji="1" lang="en-US" altLang="ja-JP" sz="700" dirty="0">
              <a:solidFill>
                <a:schemeClr val="tx1"/>
              </a:solidFill>
            </a:endParaRPr>
          </a:p>
          <a:p>
            <a:r>
              <a:rPr kumimoji="1" lang="ja-JP" altLang="en-US" sz="700" dirty="0">
                <a:solidFill>
                  <a:schemeClr val="tx1"/>
                </a:solidFill>
              </a:rPr>
              <a:t>　・カタパルト方式</a:t>
            </a:r>
            <a:endParaRPr kumimoji="1" lang="en-US" altLang="ja-JP" sz="700" dirty="0">
              <a:solidFill>
                <a:schemeClr val="tx1"/>
              </a:solidFill>
            </a:endParaRPr>
          </a:p>
          <a:p>
            <a:r>
              <a:rPr kumimoji="1" lang="ja-JP" altLang="en-US" sz="700" dirty="0">
                <a:solidFill>
                  <a:schemeClr val="tx1"/>
                </a:solidFill>
              </a:rPr>
              <a:t>④ 飛距離をを測定し、飛び方をみる　　　　　　　　　←カタパルト</a:t>
            </a:r>
          </a:p>
        </p:txBody>
      </p:sp>
      <p:sp>
        <p:nvSpPr>
          <p:cNvPr id="23" name="正方形/長方形 22"/>
          <p:cNvSpPr/>
          <p:nvPr/>
        </p:nvSpPr>
        <p:spPr>
          <a:xfrm>
            <a:off x="3508294" y="7571521"/>
            <a:ext cx="3286464" cy="135700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a:solidFill>
                  <a:schemeClr val="tx1"/>
                </a:solidFill>
              </a:rPr>
              <a:t>【</a:t>
            </a:r>
            <a:r>
              <a:rPr kumimoji="1" lang="ja-JP" altLang="en-US" sz="700" b="1">
                <a:solidFill>
                  <a:schemeClr val="tx1"/>
                </a:solidFill>
              </a:rPr>
              <a:t>今後の展望</a:t>
            </a:r>
            <a:r>
              <a:rPr kumimoji="1" lang="en-US" altLang="ja-JP" sz="700" b="1">
                <a:solidFill>
                  <a:schemeClr val="tx1"/>
                </a:solidFill>
              </a:rPr>
              <a:t>】</a:t>
            </a:r>
          </a:p>
          <a:p>
            <a:r>
              <a:rPr kumimoji="1" lang="ja-JP" altLang="en-US" sz="700">
                <a:solidFill>
                  <a:schemeClr val="tx1"/>
                </a:solidFill>
              </a:rPr>
              <a:t>●今回の実験を振り返って</a:t>
            </a:r>
            <a:endParaRPr kumimoji="1" lang="en-US" altLang="ja-JP" sz="700">
              <a:solidFill>
                <a:schemeClr val="tx1"/>
              </a:solidFill>
            </a:endParaRPr>
          </a:p>
          <a:p>
            <a:r>
              <a:rPr kumimoji="1" lang="ja-JP" altLang="en-US" sz="700">
                <a:solidFill>
                  <a:schemeClr val="tx1"/>
                </a:solidFill>
              </a:rPr>
              <a:t>　・羽の角度の正確な数値を出せればよかった</a:t>
            </a:r>
            <a:endParaRPr kumimoji="1" lang="en-US" altLang="ja-JP" sz="700">
              <a:solidFill>
                <a:schemeClr val="tx1"/>
              </a:solidFill>
            </a:endParaRPr>
          </a:p>
          <a:p>
            <a:r>
              <a:rPr kumimoji="1" lang="ja-JP" altLang="en-US" sz="700">
                <a:solidFill>
                  <a:schemeClr val="tx1"/>
                </a:solidFill>
              </a:rPr>
              <a:t>　・紙飛行機の種類を一つに決めてしまったので他の種類の紙飛行機では</a:t>
            </a:r>
            <a:endParaRPr kumimoji="1" lang="en-US" altLang="ja-JP" sz="700">
              <a:solidFill>
                <a:schemeClr val="tx1"/>
              </a:solidFill>
            </a:endParaRPr>
          </a:p>
          <a:p>
            <a:r>
              <a:rPr kumimoji="1" lang="ja-JP" altLang="en-US" sz="700">
                <a:solidFill>
                  <a:schemeClr val="tx1"/>
                </a:solidFill>
              </a:rPr>
              <a:t>　　今回の実験で得た結果がそのまま使えるかどうかがわからない</a:t>
            </a:r>
            <a:endParaRPr kumimoji="1" lang="en-US" altLang="ja-JP" sz="700">
              <a:solidFill>
                <a:schemeClr val="tx1"/>
              </a:solidFill>
            </a:endParaRPr>
          </a:p>
          <a:p>
            <a:r>
              <a:rPr kumimoji="1" lang="ja-JP" altLang="en-US" sz="700">
                <a:solidFill>
                  <a:schemeClr val="tx1"/>
                </a:solidFill>
              </a:rPr>
              <a:t>　・今回は</a:t>
            </a:r>
            <a:r>
              <a:rPr kumimoji="1" lang="en-US" altLang="ja-JP" sz="700">
                <a:solidFill>
                  <a:schemeClr val="tx1"/>
                </a:solidFill>
              </a:rPr>
              <a:t>63</a:t>
            </a:r>
            <a:r>
              <a:rPr kumimoji="1" lang="ja-JP" altLang="en-US" sz="700">
                <a:solidFill>
                  <a:schemeClr val="tx1"/>
                </a:solidFill>
              </a:rPr>
              <a:t>回全て条件を変えて行ったので</a:t>
            </a:r>
            <a:r>
              <a:rPr kumimoji="1" lang="en-US" altLang="ja-JP" sz="700">
                <a:solidFill>
                  <a:schemeClr val="tx1"/>
                </a:solidFill>
              </a:rPr>
              <a:t>､</a:t>
            </a:r>
            <a:r>
              <a:rPr kumimoji="1" lang="ja-JP" altLang="en-US" sz="700">
                <a:solidFill>
                  <a:schemeClr val="tx1"/>
                </a:solidFill>
              </a:rPr>
              <a:t>同じ条件で繰り返し飛ばして</a:t>
            </a:r>
            <a:endParaRPr kumimoji="1" lang="en-US" altLang="ja-JP" sz="700">
              <a:solidFill>
                <a:schemeClr val="tx1"/>
              </a:solidFill>
            </a:endParaRPr>
          </a:p>
          <a:p>
            <a:r>
              <a:rPr kumimoji="1" lang="ja-JP" altLang="en-US" sz="700">
                <a:solidFill>
                  <a:schemeClr val="tx1"/>
                </a:solidFill>
              </a:rPr>
              <a:t>　　平均を出せばより正確な数値を出せた</a:t>
            </a:r>
            <a:endParaRPr kumimoji="1" lang="en-US" altLang="ja-JP" sz="700">
              <a:solidFill>
                <a:schemeClr val="tx1"/>
              </a:solidFill>
            </a:endParaRPr>
          </a:p>
          <a:p>
            <a:r>
              <a:rPr kumimoji="1" lang="ja-JP" altLang="en-US" sz="700">
                <a:solidFill>
                  <a:schemeClr val="tx1"/>
                </a:solidFill>
              </a:rPr>
              <a:t>●変えてみたい条件</a:t>
            </a:r>
            <a:endParaRPr kumimoji="1" lang="en-US" altLang="ja-JP" sz="700">
              <a:solidFill>
                <a:schemeClr val="tx1"/>
              </a:solidFill>
            </a:endParaRPr>
          </a:p>
          <a:p>
            <a:r>
              <a:rPr kumimoji="1" lang="ja-JP" altLang="en-US" sz="700">
                <a:solidFill>
                  <a:schemeClr val="tx1"/>
                </a:solidFill>
              </a:rPr>
              <a:t>　・他の紙飛行機の折り方で同じ実験をした時に結果が変わるのかどうか</a:t>
            </a:r>
            <a:endParaRPr kumimoji="1" lang="en-US" altLang="ja-JP" sz="700">
              <a:solidFill>
                <a:schemeClr val="tx1"/>
              </a:solidFill>
            </a:endParaRPr>
          </a:p>
          <a:p>
            <a:r>
              <a:rPr kumimoji="1" lang="ja-JP" altLang="en-US" sz="700">
                <a:solidFill>
                  <a:schemeClr val="tx1"/>
                </a:solidFill>
              </a:rPr>
              <a:t>　・材料を変えてみた時に結果にどのような違いが出るのか</a:t>
            </a:r>
            <a:endParaRPr kumimoji="1" lang="en-US" altLang="ja-JP" sz="700">
              <a:solidFill>
                <a:schemeClr val="tx1"/>
              </a:solidFill>
            </a:endParaRPr>
          </a:p>
          <a:p>
            <a:r>
              <a:rPr kumimoji="1" lang="ja-JP" altLang="en-US" sz="700">
                <a:solidFill>
                  <a:schemeClr val="tx1"/>
                </a:solidFill>
              </a:rPr>
              <a:t>　・他の飛ばし方</a:t>
            </a:r>
            <a:r>
              <a:rPr kumimoji="1" lang="en-US" altLang="ja-JP" sz="700">
                <a:solidFill>
                  <a:schemeClr val="tx1"/>
                </a:solidFill>
              </a:rPr>
              <a:t>(</a:t>
            </a:r>
            <a:r>
              <a:rPr kumimoji="1" lang="ja-JP" altLang="en-US" sz="700">
                <a:solidFill>
                  <a:schemeClr val="tx1"/>
                </a:solidFill>
              </a:rPr>
              <a:t>正確なデータが取れないので手以外</a:t>
            </a:r>
            <a:r>
              <a:rPr kumimoji="1" lang="en-US" altLang="ja-JP" sz="700">
                <a:solidFill>
                  <a:schemeClr val="tx1"/>
                </a:solidFill>
              </a:rPr>
              <a:t>)</a:t>
            </a:r>
            <a:r>
              <a:rPr kumimoji="1" lang="ja-JP" altLang="en-US" sz="700">
                <a:solidFill>
                  <a:schemeClr val="tx1"/>
                </a:solidFill>
              </a:rPr>
              <a:t>で</a:t>
            </a:r>
            <a:endParaRPr kumimoji="1" lang="en-US" altLang="ja-JP" sz="700">
              <a:solidFill>
                <a:schemeClr val="tx1"/>
              </a:solidFill>
            </a:endParaRPr>
          </a:p>
          <a:p>
            <a:r>
              <a:rPr kumimoji="1" lang="ja-JP" altLang="en-US" sz="700">
                <a:solidFill>
                  <a:schemeClr val="tx1"/>
                </a:solidFill>
              </a:rPr>
              <a:t>　　飛ばしたらカタパルト方式で飛ばした時とどのような違いが出るのか</a:t>
            </a:r>
            <a:endParaRPr kumimoji="1" lang="en-US" altLang="ja-JP" sz="700">
              <a:solidFill>
                <a:schemeClr val="tx1"/>
              </a:solidFill>
            </a:endParaRPr>
          </a:p>
        </p:txBody>
      </p:sp>
      <p:sp>
        <p:nvSpPr>
          <p:cNvPr id="57" name="正方形/長方形 22">
            <a:extLst>
              <a:ext uri="{FF2B5EF4-FFF2-40B4-BE49-F238E27FC236}">
                <a16:creationId xmlns:a16="http://schemas.microsoft.com/office/drawing/2014/main" id="{C41E96E1-FA76-2B43-BAC0-DEAB265FD28B}"/>
              </a:ext>
            </a:extLst>
          </p:cNvPr>
          <p:cNvSpPr/>
          <p:nvPr/>
        </p:nvSpPr>
        <p:spPr>
          <a:xfrm>
            <a:off x="3552789" y="6466969"/>
            <a:ext cx="3162121" cy="1003655"/>
          </a:xfrm>
          <a:prstGeom prst="rect">
            <a:avLst/>
          </a:prstGeom>
          <a:solidFill>
            <a:schemeClr val="accent4">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700">
                <a:solidFill>
                  <a:schemeClr val="tx1"/>
                </a:solidFill>
              </a:rPr>
              <a:t>・羽の面積</a:t>
            </a:r>
            <a:endParaRPr kumimoji="1" lang="en-US" altLang="ja-JP" sz="700">
              <a:solidFill>
                <a:schemeClr val="tx1"/>
              </a:solidFill>
            </a:endParaRPr>
          </a:p>
          <a:p>
            <a:r>
              <a:rPr kumimoji="1" lang="ja-JP" altLang="en-US" sz="700">
                <a:solidFill>
                  <a:schemeClr val="tx1"/>
                </a:solidFill>
              </a:rPr>
              <a:t>　実験</a:t>
            </a:r>
            <a:r>
              <a:rPr kumimoji="1" lang="en-US" altLang="ja-JP" sz="700">
                <a:solidFill>
                  <a:schemeClr val="tx1"/>
                </a:solidFill>
              </a:rPr>
              <a:t>2</a:t>
            </a:r>
            <a:r>
              <a:rPr kumimoji="1" lang="ja-JP" altLang="en-US" sz="700">
                <a:solidFill>
                  <a:schemeClr val="tx1"/>
                </a:solidFill>
              </a:rPr>
              <a:t>のようにして定規で測り</a:t>
            </a:r>
            <a:r>
              <a:rPr kumimoji="1" lang="en-US" altLang="ja-JP" sz="700">
                <a:solidFill>
                  <a:schemeClr val="tx1"/>
                </a:solidFill>
              </a:rPr>
              <a:t>､</a:t>
            </a:r>
          </a:p>
          <a:p>
            <a:r>
              <a:rPr kumimoji="1" lang="ja-JP" altLang="en-US" sz="700">
                <a:solidFill>
                  <a:schemeClr val="tx1"/>
                </a:solidFill>
              </a:rPr>
              <a:t>     下から</a:t>
            </a:r>
            <a:r>
              <a:rPr kumimoji="1" lang="en-US" altLang="ja-JP" sz="700">
                <a:solidFill>
                  <a:schemeClr val="tx1"/>
                </a:solidFill>
              </a:rPr>
              <a:t>2cm</a:t>
            </a:r>
            <a:r>
              <a:rPr kumimoji="1" lang="ja-JP" altLang="en-US" sz="700">
                <a:solidFill>
                  <a:schemeClr val="tx1"/>
                </a:solidFill>
              </a:rPr>
              <a:t>のところで折って</a:t>
            </a:r>
            <a:endParaRPr kumimoji="1" lang="en-US" altLang="ja-JP" sz="700">
              <a:solidFill>
                <a:schemeClr val="tx1"/>
              </a:solidFill>
            </a:endParaRPr>
          </a:p>
          <a:p>
            <a:r>
              <a:rPr kumimoji="1" lang="ja-JP" altLang="en-US" sz="700">
                <a:solidFill>
                  <a:schemeClr val="tx1"/>
                </a:solidFill>
              </a:rPr>
              <a:t>　羽の面積大の紙飛行機を作る</a:t>
            </a:r>
            <a:endParaRPr kumimoji="1" lang="en-US" altLang="ja-JP" sz="700">
              <a:solidFill>
                <a:schemeClr val="tx1"/>
              </a:solidFill>
            </a:endParaRPr>
          </a:p>
          <a:p>
            <a:r>
              <a:rPr kumimoji="1" lang="ja-JP" altLang="en-US" sz="700">
                <a:solidFill>
                  <a:schemeClr val="tx1"/>
                </a:solidFill>
              </a:rPr>
              <a:t>・羽の角度</a:t>
            </a:r>
            <a:endParaRPr kumimoji="1" lang="en-US" altLang="ja-JP" sz="700">
              <a:solidFill>
                <a:schemeClr val="tx1"/>
              </a:solidFill>
            </a:endParaRPr>
          </a:p>
          <a:p>
            <a:r>
              <a:rPr kumimoji="1" lang="ja-JP" altLang="en-US" sz="700">
                <a:solidFill>
                  <a:schemeClr val="tx1"/>
                </a:solidFill>
              </a:rPr>
              <a:t>　水平または上向き</a:t>
            </a:r>
            <a:endParaRPr kumimoji="1" lang="en-US" altLang="ja-JP" sz="700">
              <a:solidFill>
                <a:schemeClr val="tx1"/>
              </a:solidFill>
            </a:endParaRPr>
          </a:p>
          <a:p>
            <a:r>
              <a:rPr kumimoji="1" lang="ja-JP" altLang="en-US" sz="700">
                <a:solidFill>
                  <a:schemeClr val="tx1"/>
                </a:solidFill>
              </a:rPr>
              <a:t>・飛ばす角度</a:t>
            </a:r>
            <a:endParaRPr kumimoji="1" lang="en-US" altLang="ja-JP" sz="700">
              <a:solidFill>
                <a:schemeClr val="tx1"/>
              </a:solidFill>
            </a:endParaRPr>
          </a:p>
          <a:p>
            <a:r>
              <a:rPr kumimoji="1" lang="ja-JP" altLang="en-US" sz="700">
                <a:solidFill>
                  <a:schemeClr val="tx1"/>
                </a:solidFill>
              </a:rPr>
              <a:t>　</a:t>
            </a:r>
            <a:r>
              <a:rPr kumimoji="1" lang="en-US" altLang="ja-JP" sz="700">
                <a:solidFill>
                  <a:schemeClr val="tx1"/>
                </a:solidFill>
              </a:rPr>
              <a:t>30</a:t>
            </a:r>
            <a:r>
              <a:rPr kumimoji="1" lang="ja-JP" altLang="en-US" sz="700">
                <a:solidFill>
                  <a:schemeClr val="tx1"/>
                </a:solidFill>
              </a:rPr>
              <a:t>度</a:t>
            </a:r>
            <a:endParaRPr kumimoji="1" lang="en-US" altLang="ja-JP" sz="700">
              <a:solidFill>
                <a:schemeClr val="tx1"/>
              </a:solidFill>
            </a:endParaRPr>
          </a:p>
        </p:txBody>
      </p:sp>
      <p:sp>
        <p:nvSpPr>
          <p:cNvPr id="54" name="正方形/長方形 22">
            <a:extLst>
              <a:ext uri="{FF2B5EF4-FFF2-40B4-BE49-F238E27FC236}">
                <a16:creationId xmlns:a16="http://schemas.microsoft.com/office/drawing/2014/main" id="{736E72B0-5280-7348-8C5B-C236ED50EFEB}"/>
              </a:ext>
            </a:extLst>
          </p:cNvPr>
          <p:cNvSpPr/>
          <p:nvPr/>
        </p:nvSpPr>
        <p:spPr>
          <a:xfrm>
            <a:off x="3552789" y="5830590"/>
            <a:ext cx="3162122" cy="601366"/>
          </a:xfrm>
          <a:prstGeom prst="rect">
            <a:avLst/>
          </a:prstGeom>
          <a:solidFill>
            <a:schemeClr val="accent1">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700">
                <a:solidFill>
                  <a:schemeClr val="tx1"/>
                </a:solidFill>
              </a:rPr>
              <a:t>●紙飛行機の種類</a:t>
            </a:r>
            <a:endParaRPr kumimoji="1" lang="en-US" altLang="ja-JP" sz="700">
              <a:solidFill>
                <a:schemeClr val="tx1"/>
              </a:solidFill>
            </a:endParaRPr>
          </a:p>
          <a:p>
            <a:r>
              <a:rPr kumimoji="1" lang="ja-JP" altLang="en-US" sz="700">
                <a:solidFill>
                  <a:schemeClr val="tx1"/>
                </a:solidFill>
              </a:rPr>
              <a:t>　・材料→折り紙（市販のもの）</a:t>
            </a:r>
            <a:endParaRPr kumimoji="1" lang="en-US" altLang="ja-JP" sz="700">
              <a:solidFill>
                <a:schemeClr val="tx1"/>
              </a:solidFill>
            </a:endParaRPr>
          </a:p>
          <a:p>
            <a:r>
              <a:rPr kumimoji="1" lang="ja-JP" altLang="en-US" sz="700">
                <a:solidFill>
                  <a:schemeClr val="tx1"/>
                </a:solidFill>
              </a:rPr>
              <a:t>　・下の写真の紙飛行機</a:t>
            </a:r>
            <a:endParaRPr kumimoji="1" lang="en-US" altLang="ja-JP" sz="700">
              <a:solidFill>
                <a:schemeClr val="tx1"/>
              </a:solidFill>
            </a:endParaRPr>
          </a:p>
          <a:p>
            <a:r>
              <a:rPr kumimoji="1" lang="ja-JP" altLang="en-US" sz="700">
                <a:solidFill>
                  <a:schemeClr val="tx1"/>
                </a:solidFill>
              </a:rPr>
              <a:t>　　→検索🔎「</a:t>
            </a:r>
            <a:r>
              <a:rPr kumimoji="1" lang="en-US" altLang="ja-JP" sz="700" err="1">
                <a:solidFill>
                  <a:schemeClr val="tx1"/>
                </a:solidFill>
              </a:rPr>
              <a:t>Monosiri</a:t>
            </a:r>
            <a:r>
              <a:rPr kumimoji="1" lang="ja-JP" altLang="en-US" sz="700">
                <a:solidFill>
                  <a:schemeClr val="tx1"/>
                </a:solidFill>
              </a:rPr>
              <a:t>  紙飛行機</a:t>
            </a:r>
            <a:r>
              <a:rPr kumimoji="1" lang="en-US" altLang="ja-JP" sz="700">
                <a:solidFill>
                  <a:schemeClr val="tx1"/>
                </a:solidFill>
              </a:rPr>
              <a:t>  </a:t>
            </a:r>
            <a:r>
              <a:rPr kumimoji="1" lang="ja-JP" altLang="en-US" sz="700">
                <a:solidFill>
                  <a:schemeClr val="tx1"/>
                </a:solidFill>
              </a:rPr>
              <a:t>折り方」</a:t>
            </a:r>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p:txBody>
      </p:sp>
      <p:sp>
        <p:nvSpPr>
          <p:cNvPr id="53" name="正方形/長方形 22">
            <a:extLst>
              <a:ext uri="{FF2B5EF4-FFF2-40B4-BE49-F238E27FC236}">
                <a16:creationId xmlns:a16="http://schemas.microsoft.com/office/drawing/2014/main" id="{E8290D5A-F796-6D4E-9307-336846A98179}"/>
              </a:ext>
            </a:extLst>
          </p:cNvPr>
          <p:cNvSpPr/>
          <p:nvPr/>
        </p:nvSpPr>
        <p:spPr>
          <a:xfrm>
            <a:off x="3506859" y="5660033"/>
            <a:ext cx="3287908" cy="18671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en-US" altLang="ja-JP" sz="700" b="1">
                <a:solidFill>
                  <a:schemeClr val="tx1"/>
                </a:solidFill>
              </a:rPr>
              <a:t>【</a:t>
            </a:r>
            <a:r>
              <a:rPr kumimoji="1" lang="ja-JP" altLang="en-US" sz="700" b="1">
                <a:solidFill>
                  <a:schemeClr val="tx1"/>
                </a:solidFill>
              </a:rPr>
              <a:t>私たちのおすすめの紙飛行機</a:t>
            </a:r>
            <a:r>
              <a:rPr kumimoji="1" lang="en-US" altLang="ja-JP" sz="700" b="1">
                <a:solidFill>
                  <a:schemeClr val="tx1"/>
                </a:solidFill>
              </a:rPr>
              <a:t>】</a:t>
            </a:r>
          </a:p>
        </p:txBody>
      </p:sp>
      <p:sp>
        <p:nvSpPr>
          <p:cNvPr id="19" name="正方形/長方形 18">
            <a:extLst>
              <a:ext uri="{FF2B5EF4-FFF2-40B4-BE49-F238E27FC236}">
                <a16:creationId xmlns:a16="http://schemas.microsoft.com/office/drawing/2014/main" id="{1052917C-B1C4-C749-8C7C-23D904B64DE5}"/>
              </a:ext>
            </a:extLst>
          </p:cNvPr>
          <p:cNvSpPr/>
          <p:nvPr/>
        </p:nvSpPr>
        <p:spPr>
          <a:xfrm>
            <a:off x="60539" y="6723829"/>
            <a:ext cx="3305709" cy="11704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a:solidFill>
                  <a:schemeClr val="tx1"/>
                </a:solidFill>
              </a:rPr>
              <a:t>【</a:t>
            </a:r>
            <a:r>
              <a:rPr kumimoji="1" lang="ja-JP" altLang="en-US" sz="700" b="1">
                <a:solidFill>
                  <a:schemeClr val="tx1"/>
                </a:solidFill>
              </a:rPr>
              <a:t>手順</a:t>
            </a:r>
            <a:r>
              <a:rPr kumimoji="1" lang="en-US" altLang="ja-JP" sz="700" b="1">
                <a:solidFill>
                  <a:schemeClr val="tx1"/>
                </a:solidFill>
              </a:rPr>
              <a:t>】</a:t>
            </a:r>
          </a:p>
          <a:p>
            <a:r>
              <a:rPr kumimoji="1" lang="ja-JP" altLang="en-US" sz="700">
                <a:solidFill>
                  <a:schemeClr val="tx1"/>
                </a:solidFill>
              </a:rPr>
              <a:t>①下の写真のように</a:t>
            </a:r>
            <a:r>
              <a:rPr kumimoji="1" lang="en-US" altLang="ja-JP" sz="700">
                <a:solidFill>
                  <a:schemeClr val="tx1"/>
                </a:solidFill>
              </a:rPr>
              <a:t>1cm</a:t>
            </a:r>
            <a:r>
              <a:rPr kumimoji="1" lang="ja-JP" altLang="en-US" sz="700">
                <a:solidFill>
                  <a:schemeClr val="tx1"/>
                </a:solidFill>
              </a:rPr>
              <a:t>間隔で点を打って</a:t>
            </a:r>
            <a:endParaRPr kumimoji="1" lang="en-US" altLang="ja-JP" sz="700">
              <a:solidFill>
                <a:schemeClr val="tx1"/>
              </a:solidFill>
            </a:endParaRPr>
          </a:p>
          <a:p>
            <a:r>
              <a:rPr kumimoji="1" lang="ja-JP" altLang="en-US" sz="700">
                <a:solidFill>
                  <a:schemeClr val="tx1"/>
                </a:solidFill>
              </a:rPr>
              <a:t>　その位置で折ることによって羽の面積を変える</a:t>
            </a:r>
            <a:endParaRPr kumimoji="1" lang="en-US" altLang="ja-JP" sz="700">
              <a:solidFill>
                <a:schemeClr val="tx1"/>
              </a:solidFill>
            </a:endParaRPr>
          </a:p>
          <a:p>
            <a:r>
              <a:rPr kumimoji="1" lang="ja-JP" altLang="en-US" sz="700">
                <a:solidFill>
                  <a:schemeClr val="tx1"/>
                </a:solidFill>
              </a:rPr>
              <a:t>②カタパルト方式で紙飛行機を飛ばし飛距離を測る</a:t>
            </a:r>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r>
              <a:rPr kumimoji="1" lang="en-US" altLang="ja-JP" sz="700">
                <a:solidFill>
                  <a:schemeClr val="tx1"/>
                </a:solidFill>
              </a:rPr>
              <a:t>   </a:t>
            </a:r>
            <a:r>
              <a:rPr kumimoji="1" lang="ja-JP" altLang="en-US" sz="700">
                <a:solidFill>
                  <a:schemeClr val="tx1"/>
                </a:solidFill>
              </a:rPr>
              <a:t>手順①</a:t>
            </a:r>
            <a:r>
              <a:rPr kumimoji="1" lang="en-US" altLang="ja-JP" sz="700">
                <a:solidFill>
                  <a:schemeClr val="tx1"/>
                </a:solidFill>
              </a:rPr>
              <a:t> </a:t>
            </a:r>
            <a:r>
              <a:rPr kumimoji="1" lang="ja-JP" altLang="en-US" sz="700">
                <a:solidFill>
                  <a:schemeClr val="tx1"/>
                </a:solidFill>
              </a:rPr>
              <a:t>                  大（</a:t>
            </a:r>
            <a:r>
              <a:rPr kumimoji="1" lang="en-US" altLang="ja-JP" sz="700">
                <a:solidFill>
                  <a:schemeClr val="tx1"/>
                </a:solidFill>
              </a:rPr>
              <a:t>60</a:t>
            </a:r>
            <a:r>
              <a:rPr kumimoji="1" lang="ja-JP" altLang="en-US" sz="700">
                <a:solidFill>
                  <a:schemeClr val="tx1"/>
                </a:solidFill>
              </a:rPr>
              <a:t>㎠）　　　　　　中（</a:t>
            </a:r>
            <a:r>
              <a:rPr kumimoji="1" lang="en-US" altLang="ja-JP" sz="700">
                <a:solidFill>
                  <a:schemeClr val="tx1"/>
                </a:solidFill>
              </a:rPr>
              <a:t>45</a:t>
            </a:r>
            <a:r>
              <a:rPr kumimoji="1" lang="ja-JP" altLang="en-US" sz="700">
                <a:solidFill>
                  <a:schemeClr val="tx1"/>
                </a:solidFill>
              </a:rPr>
              <a:t>㎠）　　　　</a:t>
            </a:r>
            <a:r>
              <a:rPr kumimoji="1" lang="en-US" altLang="ja-JP" sz="700">
                <a:solidFill>
                  <a:schemeClr val="tx1"/>
                </a:solidFill>
              </a:rPr>
              <a:t>   </a:t>
            </a:r>
            <a:r>
              <a:rPr kumimoji="1" lang="ja-JP" altLang="en-US" sz="700">
                <a:solidFill>
                  <a:schemeClr val="tx1"/>
                </a:solidFill>
              </a:rPr>
              <a:t>小（</a:t>
            </a:r>
            <a:r>
              <a:rPr kumimoji="1" lang="en-US" altLang="ja-JP" sz="700">
                <a:solidFill>
                  <a:schemeClr val="tx1"/>
                </a:solidFill>
              </a:rPr>
              <a:t>30</a:t>
            </a:r>
            <a:r>
              <a:rPr kumimoji="1" lang="ja-JP" altLang="en-US" sz="700">
                <a:solidFill>
                  <a:schemeClr val="tx1"/>
                </a:solidFill>
              </a:rPr>
              <a:t>㎠）　</a:t>
            </a:r>
            <a:endParaRPr kumimoji="1" lang="en-US" altLang="ja-JP" sz="700">
              <a:solidFill>
                <a:schemeClr val="tx1"/>
              </a:solidFill>
            </a:endParaRPr>
          </a:p>
        </p:txBody>
      </p:sp>
      <p:sp>
        <p:nvSpPr>
          <p:cNvPr id="55" name="四角形 54">
            <a:extLst>
              <a:ext uri="{FF2B5EF4-FFF2-40B4-BE49-F238E27FC236}">
                <a16:creationId xmlns:a16="http://schemas.microsoft.com/office/drawing/2014/main" id="{696CE6BD-5E3F-7B48-B818-11BB25BBEB58}"/>
              </a:ext>
            </a:extLst>
          </p:cNvPr>
          <p:cNvSpPr/>
          <p:nvPr/>
        </p:nvSpPr>
        <p:spPr>
          <a:xfrm>
            <a:off x="4857021" y="2854135"/>
            <a:ext cx="1818548" cy="2105209"/>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四角形 38">
            <a:extLst>
              <a:ext uri="{FF2B5EF4-FFF2-40B4-BE49-F238E27FC236}">
                <a16:creationId xmlns:a16="http://schemas.microsoft.com/office/drawing/2014/main" id="{434B4B53-2B41-5F40-B3BF-FC50139E7B2F}"/>
              </a:ext>
            </a:extLst>
          </p:cNvPr>
          <p:cNvSpPr/>
          <p:nvPr/>
        </p:nvSpPr>
        <p:spPr>
          <a:xfrm>
            <a:off x="1675121" y="7999877"/>
            <a:ext cx="1592191" cy="1069058"/>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8" name="矢印: 五方向 37">
            <a:extLst>
              <a:ext uri="{FF2B5EF4-FFF2-40B4-BE49-F238E27FC236}">
                <a16:creationId xmlns:a16="http://schemas.microsoft.com/office/drawing/2014/main" id="{35E72FA7-2258-A04C-9429-F7EA31F7E67D}"/>
              </a:ext>
            </a:extLst>
          </p:cNvPr>
          <p:cNvSpPr/>
          <p:nvPr/>
        </p:nvSpPr>
        <p:spPr>
          <a:xfrm flipV="1">
            <a:off x="3505608" y="1250604"/>
            <a:ext cx="3281263" cy="232843"/>
          </a:xfrm>
          <a:prstGeom prst="homePlate">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a:p>
        </p:txBody>
      </p:sp>
      <p:sp>
        <p:nvSpPr>
          <p:cNvPr id="21" name="矢印: 五方向 20">
            <a:extLst>
              <a:ext uri="{FF2B5EF4-FFF2-40B4-BE49-F238E27FC236}">
                <a16:creationId xmlns:a16="http://schemas.microsoft.com/office/drawing/2014/main" id="{9DE79C34-87E3-494D-A38B-EC0E990544B1}"/>
              </a:ext>
            </a:extLst>
          </p:cNvPr>
          <p:cNvSpPr/>
          <p:nvPr/>
        </p:nvSpPr>
        <p:spPr>
          <a:xfrm flipV="1">
            <a:off x="64927" y="6137720"/>
            <a:ext cx="3296937" cy="210692"/>
          </a:xfrm>
          <a:prstGeom prst="homePlate">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ja-JP" altLang="en-US"/>
          </a:p>
        </p:txBody>
      </p:sp>
      <p:sp>
        <p:nvSpPr>
          <p:cNvPr id="2" name="矢印: 五方向 1">
            <a:extLst>
              <a:ext uri="{FF2B5EF4-FFF2-40B4-BE49-F238E27FC236}">
                <a16:creationId xmlns:a16="http://schemas.microsoft.com/office/drawing/2014/main" id="{215E3241-2B06-AA4C-8A24-6ABF705BB0CC}"/>
              </a:ext>
            </a:extLst>
          </p:cNvPr>
          <p:cNvSpPr/>
          <p:nvPr/>
        </p:nvSpPr>
        <p:spPr>
          <a:xfrm flipV="1">
            <a:off x="74399" y="2316979"/>
            <a:ext cx="3283989" cy="206994"/>
          </a:xfrm>
          <a:prstGeom prst="homePlate">
            <a:avLst>
              <a:gd name="adj" fmla="val 62605"/>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四角形 21">
            <a:extLst>
              <a:ext uri="{FF2B5EF4-FFF2-40B4-BE49-F238E27FC236}">
                <a16:creationId xmlns:a16="http://schemas.microsoft.com/office/drawing/2014/main" id="{521C48F5-17E7-D74D-86C1-FC5EE1134D3C}"/>
              </a:ext>
            </a:extLst>
          </p:cNvPr>
          <p:cNvSpPr/>
          <p:nvPr/>
        </p:nvSpPr>
        <p:spPr>
          <a:xfrm>
            <a:off x="119952" y="3424725"/>
            <a:ext cx="3147360" cy="927066"/>
          </a:xfrm>
          <a:prstGeom prst="rect">
            <a:avLst/>
          </a:prstGeom>
          <a:solidFill>
            <a:schemeClr val="bg1">
              <a:lumMod val="90000"/>
            </a:schemeClr>
          </a:solidFill>
          <a:ln>
            <a:solidFill>
              <a:schemeClr val="bg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p:cNvSpPr/>
          <p:nvPr/>
        </p:nvSpPr>
        <p:spPr>
          <a:xfrm>
            <a:off x="66353" y="588943"/>
            <a:ext cx="6728596" cy="29257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lnSpcReduction="10000"/>
          </a:bodyPr>
          <a:lstStyle/>
          <a:p>
            <a:r>
              <a:rPr kumimoji="1" lang="en-US" altLang="ja-JP" sz="700" b="1">
                <a:solidFill>
                  <a:schemeClr val="tx1"/>
                </a:solidFill>
              </a:rPr>
              <a:t>【</a:t>
            </a:r>
            <a:r>
              <a:rPr kumimoji="1" lang="ja-JP" altLang="en-US" sz="700" b="1">
                <a:solidFill>
                  <a:schemeClr val="tx1"/>
                </a:solidFill>
              </a:rPr>
              <a:t>研究概要</a:t>
            </a:r>
            <a:r>
              <a:rPr kumimoji="1" lang="en-US" altLang="ja-JP" sz="700" b="1">
                <a:solidFill>
                  <a:schemeClr val="tx1"/>
                </a:solidFill>
              </a:rPr>
              <a:t>】</a:t>
            </a:r>
          </a:p>
          <a:p>
            <a:r>
              <a:rPr kumimoji="1" lang="ja-JP" altLang="en-US" sz="700">
                <a:solidFill>
                  <a:schemeClr val="tx1"/>
                </a:solidFill>
              </a:rPr>
              <a:t>誰でも簡単に作れて最強の紙飛行機を作るために、紙飛行機の飛行距離と</a:t>
            </a:r>
            <a:r>
              <a:rPr kumimoji="1" lang="en-US" altLang="ja-JP" sz="700">
                <a:solidFill>
                  <a:schemeClr val="tx1"/>
                </a:solidFill>
              </a:rPr>
              <a:t>､</a:t>
            </a:r>
            <a:r>
              <a:rPr kumimoji="1" lang="ja-JP" altLang="en-US" sz="700">
                <a:solidFill>
                  <a:schemeClr val="tx1"/>
                </a:solidFill>
              </a:rPr>
              <a:t>紙飛行機の羽の面積・飛ばす角度・羽の角度の関係について調べました。</a:t>
            </a:r>
            <a:endParaRPr kumimoji="1" lang="en-US" altLang="ja-JP" sz="700">
              <a:solidFill>
                <a:schemeClr val="tx1"/>
              </a:solidFill>
            </a:endParaRPr>
          </a:p>
          <a:p>
            <a:endParaRPr kumimoji="1" lang="ja-JP" altLang="en-US" sz="700">
              <a:solidFill>
                <a:schemeClr val="tx1"/>
              </a:solidFill>
            </a:endParaRPr>
          </a:p>
        </p:txBody>
      </p:sp>
      <p:sp>
        <p:nvSpPr>
          <p:cNvPr id="7" name="正方形/長方形 6"/>
          <p:cNvSpPr/>
          <p:nvPr/>
        </p:nvSpPr>
        <p:spPr>
          <a:xfrm>
            <a:off x="67607" y="930330"/>
            <a:ext cx="3283989" cy="48755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a:solidFill>
                  <a:schemeClr val="tx1"/>
                </a:solidFill>
              </a:rPr>
              <a:t>【</a:t>
            </a:r>
            <a:r>
              <a:rPr kumimoji="1" lang="ja-JP" altLang="en-US" sz="700" b="1">
                <a:solidFill>
                  <a:schemeClr val="tx1"/>
                </a:solidFill>
              </a:rPr>
              <a:t>研究動機</a:t>
            </a:r>
            <a:r>
              <a:rPr kumimoji="1" lang="en-US" altLang="ja-JP" sz="700" b="1">
                <a:solidFill>
                  <a:schemeClr val="tx1"/>
                </a:solidFill>
              </a:rPr>
              <a:t>】</a:t>
            </a:r>
          </a:p>
          <a:p>
            <a:r>
              <a:rPr kumimoji="1" lang="ja-JP" altLang="en-US" sz="700">
                <a:solidFill>
                  <a:schemeClr val="tx1"/>
                </a:solidFill>
              </a:rPr>
              <a:t>紙飛行機を飛ばして遊んでいた時に</a:t>
            </a:r>
            <a:r>
              <a:rPr kumimoji="1" lang="en-US" altLang="ja-JP" sz="700">
                <a:solidFill>
                  <a:schemeClr val="tx1"/>
                </a:solidFill>
              </a:rPr>
              <a:t>､</a:t>
            </a:r>
            <a:r>
              <a:rPr kumimoji="1" lang="ja-JP" altLang="en-US" sz="700">
                <a:solidFill>
                  <a:schemeClr val="tx1"/>
                </a:solidFill>
              </a:rPr>
              <a:t>同じ折り方でも一人一人で飛距離に差が出たので</a:t>
            </a:r>
            <a:r>
              <a:rPr kumimoji="1" lang="en-US" altLang="ja-JP" sz="700">
                <a:solidFill>
                  <a:schemeClr val="tx1"/>
                </a:solidFill>
              </a:rPr>
              <a:t>､</a:t>
            </a:r>
            <a:r>
              <a:rPr kumimoji="1" lang="ja-JP" altLang="en-US" sz="700">
                <a:solidFill>
                  <a:schemeClr val="tx1"/>
                </a:solidFill>
              </a:rPr>
              <a:t>どうして差が出たのか疑問に思いました。折り方だけでなく他にも飛距離を伸ばすためのコツがあるのか調べてみたいと思いました。</a:t>
            </a:r>
            <a:endParaRPr kumimoji="1" lang="en-US" altLang="ja-JP" sz="700">
              <a:solidFill>
                <a:schemeClr val="tx1"/>
              </a:solidFill>
            </a:endParaRPr>
          </a:p>
        </p:txBody>
      </p:sp>
      <p:sp>
        <p:nvSpPr>
          <p:cNvPr id="8" name="正方形/長方形 7"/>
          <p:cNvSpPr/>
          <p:nvPr/>
        </p:nvSpPr>
        <p:spPr>
          <a:xfrm>
            <a:off x="68405" y="2320142"/>
            <a:ext cx="3282394" cy="184953"/>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800" b="1">
                <a:solidFill>
                  <a:schemeClr val="tx1"/>
                </a:solidFill>
              </a:rPr>
              <a:t>【</a:t>
            </a:r>
            <a:r>
              <a:rPr kumimoji="1" lang="ja-JP" altLang="en-US" sz="800" b="1">
                <a:solidFill>
                  <a:schemeClr val="tx1"/>
                </a:solidFill>
              </a:rPr>
              <a:t>実験</a:t>
            </a:r>
            <a:r>
              <a:rPr kumimoji="1" lang="en-US" altLang="ja-JP" sz="800" b="1">
                <a:solidFill>
                  <a:schemeClr val="tx1"/>
                </a:solidFill>
              </a:rPr>
              <a:t>1】</a:t>
            </a:r>
            <a:r>
              <a:rPr kumimoji="1" lang="ja-JP" altLang="en-US" sz="800">
                <a:solidFill>
                  <a:schemeClr val="tx1"/>
                </a:solidFill>
                <a:latin typeface="UD Digi Kyokasho N-B" panose="02020700000000000000" pitchFamily="49" charset="-128"/>
                <a:ea typeface="UD Digi Kyokasho N-B" panose="02020700000000000000" pitchFamily="49" charset="-128"/>
              </a:rPr>
              <a:t>飛ばし方や折り方による飛び方や飛距離の違い</a:t>
            </a:r>
          </a:p>
        </p:txBody>
      </p:sp>
      <p:sp>
        <p:nvSpPr>
          <p:cNvPr id="9" name="正方形/長方形 8"/>
          <p:cNvSpPr/>
          <p:nvPr/>
        </p:nvSpPr>
        <p:spPr>
          <a:xfrm>
            <a:off x="68061" y="2576206"/>
            <a:ext cx="3286471" cy="29977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ja-JP" altLang="en-US" sz="700" b="1" dirty="0">
                <a:solidFill>
                  <a:schemeClr val="tx1"/>
                </a:solidFill>
              </a:rPr>
              <a:t>＜仮説</a:t>
            </a:r>
            <a:r>
              <a:rPr kumimoji="1" lang="en-US" altLang="ja-JP" sz="700" b="1" dirty="0">
                <a:solidFill>
                  <a:schemeClr val="tx1"/>
                </a:solidFill>
              </a:rPr>
              <a:t>1</a:t>
            </a:r>
            <a:r>
              <a:rPr kumimoji="1" lang="ja-JP" altLang="en-US" sz="700" b="1" dirty="0">
                <a:solidFill>
                  <a:schemeClr val="tx1"/>
                </a:solidFill>
              </a:rPr>
              <a:t>＞</a:t>
            </a:r>
            <a:endParaRPr kumimoji="1" lang="en-US" altLang="ja-JP" sz="700" b="1" dirty="0">
              <a:solidFill>
                <a:schemeClr val="tx1"/>
              </a:solidFill>
            </a:endParaRPr>
          </a:p>
          <a:p>
            <a:r>
              <a:rPr kumimoji="1" lang="ja-JP" altLang="en-US" sz="700" dirty="0">
                <a:solidFill>
                  <a:schemeClr val="tx1"/>
                </a:solidFill>
              </a:rPr>
              <a:t>力強く飛ばすと飛距離がのびる。よく飛ぶ折り方がある。</a:t>
            </a:r>
            <a:endParaRPr kumimoji="1" lang="en-US" altLang="ja-JP" sz="700" dirty="0">
              <a:solidFill>
                <a:schemeClr val="tx1"/>
              </a:solidFill>
            </a:endParaRPr>
          </a:p>
        </p:txBody>
      </p:sp>
      <p:sp>
        <p:nvSpPr>
          <p:cNvPr id="11" name="正方形/長方形 10"/>
          <p:cNvSpPr/>
          <p:nvPr/>
        </p:nvSpPr>
        <p:spPr>
          <a:xfrm>
            <a:off x="63807" y="4860300"/>
            <a:ext cx="3285019" cy="58653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dirty="0">
                <a:solidFill>
                  <a:schemeClr val="tx1"/>
                </a:solidFill>
              </a:rPr>
              <a:t>【</a:t>
            </a:r>
            <a:r>
              <a:rPr kumimoji="1" lang="ja-JP" altLang="en-US" sz="700" b="1" dirty="0">
                <a:solidFill>
                  <a:schemeClr val="tx1"/>
                </a:solidFill>
              </a:rPr>
              <a:t>結果</a:t>
            </a:r>
            <a:r>
              <a:rPr kumimoji="1" lang="en-US" altLang="ja-JP" sz="700" b="1" dirty="0">
                <a:solidFill>
                  <a:schemeClr val="tx1"/>
                </a:solidFill>
              </a:rPr>
              <a:t>1】</a:t>
            </a:r>
          </a:p>
          <a:p>
            <a:r>
              <a:rPr kumimoji="1" lang="ja-JP" altLang="en-US" sz="700" dirty="0">
                <a:solidFill>
                  <a:schemeClr val="tx1"/>
                </a:solidFill>
              </a:rPr>
              <a:t>・四号機が一番飛ぶことがわかった</a:t>
            </a:r>
          </a:p>
          <a:p>
            <a:r>
              <a:rPr kumimoji="1" lang="ja-JP" altLang="en-US" sz="700" dirty="0">
                <a:solidFill>
                  <a:schemeClr val="tx1"/>
                </a:solidFill>
              </a:rPr>
              <a:t>　　　→以下の実験に四号機を使用することに決定</a:t>
            </a:r>
          </a:p>
          <a:p>
            <a:r>
              <a:rPr kumimoji="1" lang="ja-JP" altLang="en-US" sz="700" dirty="0">
                <a:solidFill>
                  <a:schemeClr val="tx1"/>
                </a:solidFill>
              </a:rPr>
              <a:t>・右手で飛ばすか</a:t>
            </a:r>
            <a:r>
              <a:rPr kumimoji="1" lang="en-US" altLang="ja-JP" sz="700" dirty="0">
                <a:solidFill>
                  <a:schemeClr val="tx1"/>
                </a:solidFill>
              </a:rPr>
              <a:t>､</a:t>
            </a:r>
            <a:r>
              <a:rPr kumimoji="1" lang="ja-JP" altLang="en-US" sz="700" dirty="0">
                <a:solidFill>
                  <a:schemeClr val="tx1"/>
                </a:solidFill>
              </a:rPr>
              <a:t>左手で飛ばすかによって飛び方が変わり</a:t>
            </a:r>
            <a:r>
              <a:rPr kumimoji="1" lang="en-US" altLang="ja-JP" sz="700" dirty="0">
                <a:solidFill>
                  <a:schemeClr val="tx1"/>
                </a:solidFill>
              </a:rPr>
              <a:t>､</a:t>
            </a:r>
          </a:p>
          <a:p>
            <a:r>
              <a:rPr kumimoji="1" lang="ja-JP" altLang="en-US" sz="700" dirty="0">
                <a:solidFill>
                  <a:schemeClr val="tx1"/>
                </a:solidFill>
              </a:rPr>
              <a:t>　力の大きさによって飛距離が変わる</a:t>
            </a:r>
            <a:endParaRPr kumimoji="1" lang="en-US" altLang="ja-JP" sz="700" dirty="0">
              <a:solidFill>
                <a:schemeClr val="tx1"/>
              </a:solidFill>
            </a:endParaRPr>
          </a:p>
        </p:txBody>
      </p:sp>
      <p:sp>
        <p:nvSpPr>
          <p:cNvPr id="12" name="正方形/長方形 11"/>
          <p:cNvSpPr/>
          <p:nvPr/>
        </p:nvSpPr>
        <p:spPr>
          <a:xfrm>
            <a:off x="61324" y="5495796"/>
            <a:ext cx="3289984" cy="59602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a:solidFill>
                  <a:schemeClr val="tx1"/>
                </a:solidFill>
              </a:rPr>
              <a:t>【</a:t>
            </a:r>
            <a:r>
              <a:rPr kumimoji="1" lang="ja-JP" altLang="en-US" sz="700" b="1">
                <a:solidFill>
                  <a:schemeClr val="tx1"/>
                </a:solidFill>
              </a:rPr>
              <a:t>考察</a:t>
            </a:r>
            <a:r>
              <a:rPr kumimoji="1" lang="en-US" altLang="ja-JP" sz="700" b="1">
                <a:solidFill>
                  <a:schemeClr val="tx1"/>
                </a:solidFill>
              </a:rPr>
              <a:t>1】</a:t>
            </a:r>
          </a:p>
          <a:p>
            <a:r>
              <a:rPr kumimoji="1" lang="ja-JP" altLang="en-US" sz="700">
                <a:solidFill>
                  <a:schemeClr val="tx1"/>
                </a:solidFill>
              </a:rPr>
              <a:t>人が飛ばすと一人一人の力加減で結果が大きく違った。</a:t>
            </a:r>
            <a:endParaRPr kumimoji="1" lang="en-US" altLang="ja-JP" sz="700">
              <a:solidFill>
                <a:schemeClr val="tx1"/>
              </a:solidFill>
            </a:endParaRPr>
          </a:p>
          <a:p>
            <a:r>
              <a:rPr kumimoji="1" lang="ja-JP" altLang="en-US" sz="700">
                <a:solidFill>
                  <a:schemeClr val="tx1"/>
                </a:solidFill>
              </a:rPr>
              <a:t>　　　→一定の力で飛ばす工夫が必要</a:t>
            </a:r>
            <a:endParaRPr kumimoji="1" lang="en-US" altLang="ja-JP" sz="700">
              <a:solidFill>
                <a:schemeClr val="tx1"/>
              </a:solidFill>
            </a:endParaRPr>
          </a:p>
          <a:p>
            <a:r>
              <a:rPr kumimoji="1" lang="ja-JP" altLang="en-US" sz="700">
                <a:solidFill>
                  <a:schemeClr val="tx1"/>
                </a:solidFill>
              </a:rPr>
              <a:t>カタパルト方式では力による飛距離の変化が小さいということがわかった。</a:t>
            </a:r>
            <a:endParaRPr kumimoji="1" lang="en-US" altLang="ja-JP" sz="700">
              <a:solidFill>
                <a:schemeClr val="tx1"/>
              </a:solidFill>
            </a:endParaRPr>
          </a:p>
          <a:p>
            <a:r>
              <a:rPr kumimoji="1" lang="ja-JP" altLang="en-US" sz="700">
                <a:solidFill>
                  <a:schemeClr val="tx1"/>
                </a:solidFill>
              </a:rPr>
              <a:t>　　　→以下の実験から</a:t>
            </a:r>
            <a:r>
              <a:rPr kumimoji="1" lang="ja-JP" altLang="en-US" sz="700" b="1">
                <a:solidFill>
                  <a:srgbClr val="C00000"/>
                </a:solidFill>
              </a:rPr>
              <a:t>四号機を用いてカタパルト方式で飛ばす</a:t>
            </a:r>
            <a:endParaRPr kumimoji="1" lang="en-US" altLang="ja-JP" sz="700" b="1">
              <a:solidFill>
                <a:srgbClr val="C00000"/>
              </a:solidFill>
            </a:endParaRPr>
          </a:p>
          <a:p>
            <a:endParaRPr kumimoji="1" lang="ja-JP" altLang="en-US" sz="700">
              <a:solidFill>
                <a:schemeClr val="tx1"/>
              </a:solidFill>
            </a:endParaRPr>
          </a:p>
        </p:txBody>
      </p:sp>
      <p:sp>
        <p:nvSpPr>
          <p:cNvPr id="16" name="正方形/長方形 15"/>
          <p:cNvSpPr/>
          <p:nvPr/>
        </p:nvSpPr>
        <p:spPr>
          <a:xfrm>
            <a:off x="53893" y="9174066"/>
            <a:ext cx="3313548" cy="60652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a:solidFill>
                  <a:schemeClr val="tx1"/>
                </a:solidFill>
              </a:rPr>
              <a:t>【</a:t>
            </a:r>
            <a:r>
              <a:rPr kumimoji="1" lang="ja-JP" altLang="en-US" sz="700" b="1">
                <a:solidFill>
                  <a:schemeClr val="tx1"/>
                </a:solidFill>
              </a:rPr>
              <a:t>考察</a:t>
            </a:r>
            <a:r>
              <a:rPr kumimoji="1" lang="en-US" altLang="ja-JP" sz="700" b="1">
                <a:solidFill>
                  <a:schemeClr val="tx1"/>
                </a:solidFill>
              </a:rPr>
              <a:t>2】</a:t>
            </a:r>
          </a:p>
          <a:p>
            <a:r>
              <a:rPr kumimoji="1" lang="ja-JP" altLang="en-US" sz="700">
                <a:solidFill>
                  <a:schemeClr val="tx1"/>
                </a:solidFill>
              </a:rPr>
              <a:t>・羽の面積が大きい方が、飛距離が長い傾向にあった</a:t>
            </a:r>
            <a:endParaRPr kumimoji="1" lang="en-US" altLang="ja-JP" sz="700">
              <a:solidFill>
                <a:schemeClr val="tx1"/>
              </a:solidFill>
            </a:endParaRPr>
          </a:p>
          <a:p>
            <a:r>
              <a:rPr kumimoji="1" lang="ja-JP" altLang="en-US" sz="700">
                <a:solidFill>
                  <a:schemeClr val="tx1"/>
                </a:solidFill>
              </a:rPr>
              <a:t>・角度が</a:t>
            </a:r>
            <a:r>
              <a:rPr kumimoji="1" lang="en-US" altLang="ja-JP" sz="700">
                <a:solidFill>
                  <a:schemeClr val="tx1"/>
                </a:solidFill>
              </a:rPr>
              <a:t>20</a:t>
            </a:r>
            <a:r>
              <a:rPr kumimoji="1" lang="ja-JP" altLang="en-US" sz="700">
                <a:solidFill>
                  <a:schemeClr val="tx1"/>
                </a:solidFill>
              </a:rPr>
              <a:t>度から</a:t>
            </a:r>
            <a:r>
              <a:rPr kumimoji="1" lang="en-US" altLang="ja-JP" sz="700">
                <a:solidFill>
                  <a:schemeClr val="tx1"/>
                </a:solidFill>
              </a:rPr>
              <a:t>30</a:t>
            </a:r>
            <a:r>
              <a:rPr kumimoji="1" lang="ja-JP" altLang="en-US" sz="700">
                <a:solidFill>
                  <a:schemeClr val="tx1"/>
                </a:solidFill>
              </a:rPr>
              <a:t>度の時が比較的飛距離が長かった</a:t>
            </a:r>
            <a:endParaRPr kumimoji="1" lang="en-US" altLang="ja-JP" sz="700">
              <a:solidFill>
                <a:schemeClr val="tx1"/>
              </a:solidFill>
            </a:endParaRPr>
          </a:p>
          <a:p>
            <a:r>
              <a:rPr kumimoji="1" lang="ja-JP" altLang="en-US" sz="700">
                <a:solidFill>
                  <a:schemeClr val="tx1"/>
                </a:solidFill>
              </a:rPr>
              <a:t>　　→</a:t>
            </a:r>
            <a:r>
              <a:rPr kumimoji="1" lang="ja-JP" altLang="en-US" sz="700" b="1">
                <a:solidFill>
                  <a:srgbClr val="C00000"/>
                </a:solidFill>
              </a:rPr>
              <a:t>羽の面積大</a:t>
            </a:r>
            <a:r>
              <a:rPr kumimoji="1" lang="ja-JP" altLang="en-US" sz="700">
                <a:solidFill>
                  <a:schemeClr val="tx1"/>
                </a:solidFill>
              </a:rPr>
              <a:t>の紙飛行機で</a:t>
            </a:r>
            <a:endParaRPr kumimoji="1" lang="en-US" altLang="ja-JP" sz="700">
              <a:solidFill>
                <a:schemeClr val="tx1"/>
              </a:solidFill>
            </a:endParaRPr>
          </a:p>
          <a:p>
            <a:r>
              <a:rPr kumimoji="1" lang="ja-JP" altLang="en-US" sz="700">
                <a:solidFill>
                  <a:schemeClr val="tx1"/>
                </a:solidFill>
              </a:rPr>
              <a:t>　　　</a:t>
            </a:r>
            <a:r>
              <a:rPr kumimoji="1" lang="ja-JP" altLang="en-US" sz="700" b="1">
                <a:solidFill>
                  <a:srgbClr val="C00000"/>
                </a:solidFill>
              </a:rPr>
              <a:t>角度が</a:t>
            </a:r>
            <a:r>
              <a:rPr kumimoji="1" lang="en-US" altLang="ja-JP" sz="700" b="1">
                <a:solidFill>
                  <a:srgbClr val="C00000"/>
                </a:solidFill>
              </a:rPr>
              <a:t>20</a:t>
            </a:r>
            <a:r>
              <a:rPr kumimoji="1" lang="ja-JP" altLang="en-US" sz="700" b="1">
                <a:solidFill>
                  <a:srgbClr val="C00000"/>
                </a:solidFill>
              </a:rPr>
              <a:t>度から</a:t>
            </a:r>
            <a:r>
              <a:rPr kumimoji="1" lang="en-US" altLang="ja-JP" sz="700" b="1">
                <a:solidFill>
                  <a:srgbClr val="C00000"/>
                </a:solidFill>
              </a:rPr>
              <a:t>30</a:t>
            </a:r>
            <a:r>
              <a:rPr kumimoji="1" lang="ja-JP" altLang="en-US" sz="700" b="1">
                <a:solidFill>
                  <a:srgbClr val="C00000"/>
                </a:solidFill>
              </a:rPr>
              <a:t>度</a:t>
            </a:r>
            <a:r>
              <a:rPr kumimoji="1" lang="ja-JP" altLang="en-US" sz="700">
                <a:solidFill>
                  <a:schemeClr val="tx1"/>
                </a:solidFill>
              </a:rPr>
              <a:t>で飛ばした紙飛行機がよく飛ぶ</a:t>
            </a:r>
            <a:endParaRPr kumimoji="1" lang="en-US" altLang="ja-JP" sz="700">
              <a:solidFill>
                <a:schemeClr val="tx1"/>
              </a:solidFill>
            </a:endParaRPr>
          </a:p>
        </p:txBody>
      </p:sp>
      <p:sp>
        <p:nvSpPr>
          <p:cNvPr id="17" name="正方形/長方形 16"/>
          <p:cNvSpPr/>
          <p:nvPr/>
        </p:nvSpPr>
        <p:spPr>
          <a:xfrm>
            <a:off x="68404" y="1468218"/>
            <a:ext cx="3289984" cy="37036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a:bodyPr>
          <a:lstStyle/>
          <a:p>
            <a:r>
              <a:rPr kumimoji="1" lang="en-US" altLang="ja-JP" sz="700" b="1">
                <a:solidFill>
                  <a:schemeClr val="tx1"/>
                </a:solidFill>
              </a:rPr>
              <a:t>【</a:t>
            </a:r>
            <a:r>
              <a:rPr kumimoji="1" lang="ja-JP" altLang="en-US" sz="700" b="1">
                <a:solidFill>
                  <a:schemeClr val="tx1"/>
                </a:solidFill>
              </a:rPr>
              <a:t>研究目的</a:t>
            </a:r>
            <a:r>
              <a:rPr kumimoji="1" lang="en-US" altLang="ja-JP" sz="700" b="1">
                <a:solidFill>
                  <a:schemeClr val="tx1"/>
                </a:solidFill>
              </a:rPr>
              <a:t>】</a:t>
            </a:r>
          </a:p>
          <a:p>
            <a:r>
              <a:rPr kumimoji="1" lang="ja-JP" altLang="en-US" sz="700">
                <a:solidFill>
                  <a:schemeClr val="tx1"/>
                </a:solidFill>
              </a:rPr>
              <a:t>よく飛ぶ紙飛行機の条件を次の三点について実験して調べる</a:t>
            </a:r>
            <a:endParaRPr kumimoji="1" lang="en-US" altLang="ja-JP" sz="700">
              <a:solidFill>
                <a:schemeClr val="tx1"/>
              </a:solidFill>
            </a:endParaRPr>
          </a:p>
          <a:p>
            <a:r>
              <a:rPr kumimoji="1" lang="ja-JP" altLang="en-US" sz="700">
                <a:solidFill>
                  <a:schemeClr val="tx1"/>
                </a:solidFill>
              </a:rPr>
              <a:t>　</a:t>
            </a:r>
            <a:r>
              <a:rPr kumimoji="1" lang="ja-JP" altLang="en-US" sz="700">
                <a:solidFill>
                  <a:schemeClr val="tx1"/>
                </a:solidFill>
                <a:latin typeface="HGMaruGothicMPRO" panose="020F0400000000000000" pitchFamily="34" charset="-128"/>
                <a:ea typeface="HGMaruGothicMPRO" panose="020F0400000000000000" pitchFamily="34" charset="-128"/>
              </a:rPr>
              <a:t>　</a:t>
            </a:r>
            <a:r>
              <a:rPr kumimoji="1" lang="ja-JP" altLang="en-US" sz="700">
                <a:ln w="0"/>
                <a:solidFill>
                  <a:schemeClr val="tx1"/>
                </a:solidFill>
                <a:effectLst>
                  <a:outerShdw blurRad="38100" dist="19050" dir="2700000" algn="tl" rotWithShape="0">
                    <a:schemeClr val="dk1">
                      <a:alpha val="40000"/>
                    </a:schemeClr>
                  </a:outerShdw>
                </a:effectLst>
                <a:latin typeface="MS Gothic" panose="020B0609070205080204" pitchFamily="49" charset="-128"/>
                <a:ea typeface="MS Gothic" panose="020B0609070205080204" pitchFamily="49" charset="-128"/>
              </a:rPr>
              <a:t>①羽の面積　　②飛ばす角度　　③羽の角度</a:t>
            </a:r>
            <a:endParaRPr kumimoji="1" lang="en-US" altLang="ja-JP" sz="700">
              <a:solidFill>
                <a:schemeClr val="bg1">
                  <a:lumMod val="10000"/>
                </a:schemeClr>
              </a:solidFill>
              <a:latin typeface="MS Gothic" panose="020B0609070205080204" pitchFamily="49" charset="-128"/>
              <a:ea typeface="MS Gothic" panose="020B0609070205080204" pitchFamily="49" charset="-128"/>
            </a:endParaRPr>
          </a:p>
        </p:txBody>
      </p:sp>
      <p:sp>
        <p:nvSpPr>
          <p:cNvPr id="18" name="正方形/長方形 17"/>
          <p:cNvSpPr/>
          <p:nvPr/>
        </p:nvSpPr>
        <p:spPr>
          <a:xfrm>
            <a:off x="53893" y="6139726"/>
            <a:ext cx="3389860" cy="19831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800" b="1">
                <a:solidFill>
                  <a:schemeClr val="tx1"/>
                </a:solidFill>
              </a:rPr>
              <a:t>【</a:t>
            </a:r>
            <a:r>
              <a:rPr kumimoji="1" lang="ja-JP" altLang="en-US" sz="800" b="1">
                <a:solidFill>
                  <a:schemeClr val="tx1"/>
                </a:solidFill>
              </a:rPr>
              <a:t>実験</a:t>
            </a:r>
            <a:r>
              <a:rPr kumimoji="1" lang="en-US" altLang="ja-JP" sz="800" b="1">
                <a:solidFill>
                  <a:schemeClr val="tx1"/>
                </a:solidFill>
              </a:rPr>
              <a:t>2】</a:t>
            </a:r>
            <a:r>
              <a:rPr kumimoji="1" lang="ja-JP" altLang="en-US" sz="800">
                <a:solidFill>
                  <a:schemeClr val="tx1"/>
                </a:solidFill>
                <a:latin typeface="UD Digi Kyokasho N-B" panose="02020700000000000000" pitchFamily="49" charset="-128"/>
                <a:ea typeface="UD Digi Kyokasho N-B" panose="02020700000000000000" pitchFamily="49" charset="-128"/>
              </a:rPr>
              <a:t>飛ばす角度と羽の面積による飛距離の変化</a:t>
            </a:r>
          </a:p>
        </p:txBody>
      </p:sp>
      <p:pic>
        <p:nvPicPr>
          <p:cNvPr id="3" name="図 23">
            <a:extLst>
              <a:ext uri="{FF2B5EF4-FFF2-40B4-BE49-F238E27FC236}">
                <a16:creationId xmlns:a16="http://schemas.microsoft.com/office/drawing/2014/main" id="{3B9093D6-A162-8043-9F24-FF6CF3A1798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959504" y="3825902"/>
            <a:ext cx="335759" cy="478965"/>
          </a:xfrm>
          <a:prstGeom prst="rect">
            <a:avLst/>
          </a:prstGeom>
        </p:spPr>
      </p:pic>
      <p:pic>
        <p:nvPicPr>
          <p:cNvPr id="24" name="図 24">
            <a:extLst>
              <a:ext uri="{FF2B5EF4-FFF2-40B4-BE49-F238E27FC236}">
                <a16:creationId xmlns:a16="http://schemas.microsoft.com/office/drawing/2014/main" id="{48D33D80-F1B1-874C-B1AC-4AB8863DAD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5346" y="3823889"/>
            <a:ext cx="335759" cy="482990"/>
          </a:xfrm>
          <a:prstGeom prst="rect">
            <a:avLst/>
          </a:prstGeom>
        </p:spPr>
      </p:pic>
      <p:pic>
        <p:nvPicPr>
          <p:cNvPr id="25" name="図 25">
            <a:extLst>
              <a:ext uri="{FF2B5EF4-FFF2-40B4-BE49-F238E27FC236}">
                <a16:creationId xmlns:a16="http://schemas.microsoft.com/office/drawing/2014/main" id="{BD921770-DA09-044A-A2B7-94C8DB6E7E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8828" y="3486850"/>
            <a:ext cx="576851" cy="307581"/>
          </a:xfrm>
          <a:prstGeom prst="rect">
            <a:avLst/>
          </a:prstGeom>
        </p:spPr>
      </p:pic>
      <p:pic>
        <p:nvPicPr>
          <p:cNvPr id="26" name="図 26">
            <a:extLst>
              <a:ext uri="{FF2B5EF4-FFF2-40B4-BE49-F238E27FC236}">
                <a16:creationId xmlns:a16="http://schemas.microsoft.com/office/drawing/2014/main" id="{1585E7D5-980C-EE4B-9144-383E739717C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9617" y="3487616"/>
            <a:ext cx="506340" cy="307669"/>
          </a:xfrm>
          <a:prstGeom prst="rect">
            <a:avLst/>
          </a:prstGeom>
        </p:spPr>
      </p:pic>
      <p:pic>
        <p:nvPicPr>
          <p:cNvPr id="27" name="図 27">
            <a:extLst>
              <a:ext uri="{FF2B5EF4-FFF2-40B4-BE49-F238E27FC236}">
                <a16:creationId xmlns:a16="http://schemas.microsoft.com/office/drawing/2014/main" id="{435C9DF1-17F5-6249-BD40-F446AAB218D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99446" y="3492076"/>
            <a:ext cx="703386" cy="310967"/>
          </a:xfrm>
          <a:prstGeom prst="rect">
            <a:avLst/>
          </a:prstGeom>
        </p:spPr>
      </p:pic>
      <p:pic>
        <p:nvPicPr>
          <p:cNvPr id="28" name="図 30">
            <a:extLst>
              <a:ext uri="{FF2B5EF4-FFF2-40B4-BE49-F238E27FC236}">
                <a16:creationId xmlns:a16="http://schemas.microsoft.com/office/drawing/2014/main" id="{E10D08AE-55E5-C44E-A2C7-6B242693ED0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574132" y="3817739"/>
            <a:ext cx="355971" cy="481242"/>
          </a:xfrm>
          <a:prstGeom prst="rect">
            <a:avLst/>
          </a:prstGeom>
        </p:spPr>
      </p:pic>
      <p:pic>
        <p:nvPicPr>
          <p:cNvPr id="31" name="図 31">
            <a:extLst>
              <a:ext uri="{FF2B5EF4-FFF2-40B4-BE49-F238E27FC236}">
                <a16:creationId xmlns:a16="http://schemas.microsoft.com/office/drawing/2014/main" id="{B234A61F-811E-694C-8F0E-C2CE6C5ACAC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346664" y="3488755"/>
            <a:ext cx="810909" cy="303769"/>
          </a:xfrm>
          <a:prstGeom prst="rect">
            <a:avLst/>
          </a:prstGeom>
        </p:spPr>
      </p:pic>
      <p:sp>
        <p:nvSpPr>
          <p:cNvPr id="14" name="正方形/長方形 16">
            <a:extLst>
              <a:ext uri="{FF2B5EF4-FFF2-40B4-BE49-F238E27FC236}">
                <a16:creationId xmlns:a16="http://schemas.microsoft.com/office/drawing/2014/main" id="{28B9E25A-E713-714C-9D05-BC5DB888CC65}"/>
              </a:ext>
            </a:extLst>
          </p:cNvPr>
          <p:cNvSpPr/>
          <p:nvPr/>
        </p:nvSpPr>
        <p:spPr>
          <a:xfrm>
            <a:off x="3508811" y="929968"/>
            <a:ext cx="3283988" cy="272871"/>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r>
              <a:rPr kumimoji="1" lang="en-US" altLang="ja-JP" sz="700" b="1">
                <a:solidFill>
                  <a:schemeClr val="tx1"/>
                </a:solidFill>
              </a:rPr>
              <a:t>【</a:t>
            </a:r>
            <a:r>
              <a:rPr kumimoji="1" lang="ja-JP" altLang="en-US" sz="700" b="1">
                <a:solidFill>
                  <a:schemeClr val="tx1"/>
                </a:solidFill>
              </a:rPr>
              <a:t>疑問</a:t>
            </a:r>
            <a:r>
              <a:rPr kumimoji="1" lang="en-US" altLang="ja-JP" sz="700" b="1">
                <a:solidFill>
                  <a:schemeClr val="tx1"/>
                </a:solidFill>
              </a:rPr>
              <a:t>】</a:t>
            </a:r>
          </a:p>
          <a:p>
            <a:r>
              <a:rPr kumimoji="1" lang="ja-JP" altLang="en-US" sz="700">
                <a:solidFill>
                  <a:schemeClr val="tx1"/>
                </a:solidFill>
              </a:rPr>
              <a:t>羽の角度を変えると飛距離に変化があるのか</a:t>
            </a:r>
            <a:endParaRPr kumimoji="1" lang="en-US" altLang="ja-JP" sz="700">
              <a:solidFill>
                <a:schemeClr val="tx1"/>
              </a:solidFill>
            </a:endParaRPr>
          </a:p>
          <a:p>
            <a:endParaRPr kumimoji="1" lang="en-US" altLang="ja-JP" sz="700">
              <a:solidFill>
                <a:schemeClr val="tx1"/>
              </a:solidFill>
            </a:endParaRPr>
          </a:p>
        </p:txBody>
      </p:sp>
      <p:sp>
        <p:nvSpPr>
          <p:cNvPr id="13" name="正方形/長方形 18">
            <a:extLst>
              <a:ext uri="{FF2B5EF4-FFF2-40B4-BE49-F238E27FC236}">
                <a16:creationId xmlns:a16="http://schemas.microsoft.com/office/drawing/2014/main" id="{0A1DD581-CC39-C840-8201-8F11BD5F9A77}"/>
              </a:ext>
            </a:extLst>
          </p:cNvPr>
          <p:cNvSpPr/>
          <p:nvPr/>
        </p:nvSpPr>
        <p:spPr>
          <a:xfrm>
            <a:off x="69242" y="1886485"/>
            <a:ext cx="1723974" cy="36966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a:bodyPr>
          <a:lstStyle/>
          <a:p>
            <a:r>
              <a:rPr kumimoji="1" lang="ja-JP" altLang="en-US" sz="700" b="1">
                <a:solidFill>
                  <a:schemeClr val="tx1"/>
                </a:solidFill>
                <a:latin typeface="UD Digi Kyokasho N-B" panose="02020700000000000000" pitchFamily="49" charset="-128"/>
                <a:ea typeface="UD Digi Kyokasho N-B" panose="02020700000000000000" pitchFamily="49" charset="-128"/>
              </a:rPr>
              <a:t>＜</a:t>
            </a:r>
            <a:r>
              <a:rPr kumimoji="1" lang="ja-JP" altLang="en-US" sz="700" b="1">
                <a:solidFill>
                  <a:schemeClr val="tx1"/>
                </a:solidFill>
              </a:rPr>
              <a:t>予備実験</a:t>
            </a:r>
            <a:r>
              <a:rPr kumimoji="1" lang="ja-JP" altLang="en-US" sz="700" b="1">
                <a:solidFill>
                  <a:schemeClr val="tx1"/>
                </a:solidFill>
                <a:latin typeface="UD Digi Kyokasho N-B" panose="02020700000000000000" pitchFamily="49" charset="-128"/>
                <a:ea typeface="UD Digi Kyokasho N-B" panose="02020700000000000000" pitchFamily="49" charset="-128"/>
              </a:rPr>
              <a:t>＞</a:t>
            </a:r>
            <a:r>
              <a:rPr kumimoji="1" lang="ja-JP" altLang="en-US" sz="700">
                <a:solidFill>
                  <a:schemeClr val="tx1"/>
                </a:solidFill>
              </a:rPr>
              <a:t>　</a:t>
            </a:r>
            <a:endParaRPr kumimoji="1" lang="en-US" altLang="ja-JP" sz="700">
              <a:solidFill>
                <a:schemeClr val="tx1"/>
              </a:solidFill>
            </a:endParaRPr>
          </a:p>
          <a:p>
            <a:r>
              <a:rPr kumimoji="1" lang="ja-JP" altLang="en-US" sz="700">
                <a:solidFill>
                  <a:schemeClr val="tx1"/>
                </a:solidFill>
                <a:latin typeface="MS Mincho" panose="020B0300000000000000" pitchFamily="34" charset="-128"/>
                <a:ea typeface="MS Mincho" panose="020B0300000000000000" pitchFamily="34" charset="-128"/>
              </a:rPr>
              <a:t>●沢山色々飛ばしてまず</a:t>
            </a:r>
            <a:r>
              <a:rPr kumimoji="1" lang="en-US" altLang="ja-JP" sz="700">
                <a:solidFill>
                  <a:schemeClr val="tx1"/>
                </a:solidFill>
                <a:latin typeface="MS Mincho" panose="020B0300000000000000" pitchFamily="34" charset="-128"/>
                <a:ea typeface="MS Mincho" panose="020B0300000000000000" pitchFamily="34" charset="-128"/>
              </a:rPr>
              <a:t>､</a:t>
            </a:r>
            <a:r>
              <a:rPr kumimoji="1" lang="ja-JP" altLang="en-US" sz="700">
                <a:solidFill>
                  <a:schemeClr val="tx1"/>
                </a:solidFill>
                <a:latin typeface="MS Mincho" panose="020B0300000000000000" pitchFamily="34" charset="-128"/>
                <a:ea typeface="MS Mincho" panose="020B0300000000000000" pitchFamily="34" charset="-128"/>
              </a:rPr>
              <a:t>使う紙を選定する</a:t>
            </a:r>
          </a:p>
          <a:p>
            <a:r>
              <a:rPr kumimoji="1" lang="ja-JP" altLang="en-US" sz="700">
                <a:solidFill>
                  <a:schemeClr val="tx1"/>
                </a:solidFill>
              </a:rPr>
              <a:t>市販の折り紙</a:t>
            </a:r>
            <a:r>
              <a:rPr kumimoji="1" lang="en-US" altLang="ja-JP" sz="700">
                <a:solidFill>
                  <a:schemeClr val="tx1"/>
                </a:solidFill>
              </a:rPr>
              <a:t>､</a:t>
            </a:r>
            <a:r>
              <a:rPr kumimoji="1" lang="ja-JP" altLang="en-US" sz="700">
                <a:solidFill>
                  <a:schemeClr val="tx1"/>
                </a:solidFill>
              </a:rPr>
              <a:t>コピー用紙</a:t>
            </a:r>
            <a:r>
              <a:rPr kumimoji="1" lang="en-US" altLang="ja-JP" sz="700">
                <a:solidFill>
                  <a:schemeClr val="tx1"/>
                </a:solidFill>
              </a:rPr>
              <a:t>､</a:t>
            </a:r>
            <a:r>
              <a:rPr kumimoji="1" lang="ja-JP" altLang="en-US" sz="700">
                <a:solidFill>
                  <a:schemeClr val="tx1"/>
                </a:solidFill>
              </a:rPr>
              <a:t>マークシートなど</a:t>
            </a:r>
            <a:endParaRPr kumimoji="1" lang="en-US" altLang="ja-JP" sz="700">
              <a:solidFill>
                <a:schemeClr val="tx1"/>
              </a:solidFill>
            </a:endParaRPr>
          </a:p>
        </p:txBody>
      </p:sp>
      <p:sp>
        <p:nvSpPr>
          <p:cNvPr id="15" name="正方形/長方形 18">
            <a:extLst>
              <a:ext uri="{FF2B5EF4-FFF2-40B4-BE49-F238E27FC236}">
                <a16:creationId xmlns:a16="http://schemas.microsoft.com/office/drawing/2014/main" id="{0A65C6BC-DD84-AA49-8C5F-20A7421846BE}"/>
              </a:ext>
            </a:extLst>
          </p:cNvPr>
          <p:cNvSpPr/>
          <p:nvPr/>
        </p:nvSpPr>
        <p:spPr>
          <a:xfrm>
            <a:off x="60540" y="6398151"/>
            <a:ext cx="3305709" cy="27593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a:solidFill>
                  <a:schemeClr val="tx1"/>
                </a:solidFill>
              </a:rPr>
              <a:t>【</a:t>
            </a:r>
            <a:r>
              <a:rPr kumimoji="1" lang="ja-JP" altLang="en-US" sz="700" b="1">
                <a:solidFill>
                  <a:schemeClr val="tx1"/>
                </a:solidFill>
              </a:rPr>
              <a:t>仮説</a:t>
            </a:r>
            <a:r>
              <a:rPr kumimoji="1" lang="en-US" altLang="ja-JP" sz="700" b="1">
                <a:solidFill>
                  <a:schemeClr val="tx1"/>
                </a:solidFill>
              </a:rPr>
              <a:t>2】</a:t>
            </a:r>
          </a:p>
          <a:p>
            <a:r>
              <a:rPr kumimoji="1" lang="ja-JP" altLang="en-US" sz="700">
                <a:solidFill>
                  <a:schemeClr val="tx1"/>
                </a:solidFill>
              </a:rPr>
              <a:t>羽の面積が広くて飛ばす角度が水平より大きい方がよく飛ぶ</a:t>
            </a:r>
          </a:p>
        </p:txBody>
      </p:sp>
      <p:sp>
        <p:nvSpPr>
          <p:cNvPr id="29" name="正方形/長方形 16">
            <a:extLst>
              <a:ext uri="{FF2B5EF4-FFF2-40B4-BE49-F238E27FC236}">
                <a16:creationId xmlns:a16="http://schemas.microsoft.com/office/drawing/2014/main" id="{83E0CE56-3343-9A42-A339-943286C39B08}"/>
              </a:ext>
            </a:extLst>
          </p:cNvPr>
          <p:cNvSpPr/>
          <p:nvPr/>
        </p:nvSpPr>
        <p:spPr>
          <a:xfrm>
            <a:off x="3506850" y="5094698"/>
            <a:ext cx="3287908" cy="51476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a:solidFill>
                  <a:schemeClr val="tx1"/>
                </a:solidFill>
              </a:rPr>
              <a:t>【</a:t>
            </a:r>
            <a:r>
              <a:rPr kumimoji="1" lang="ja-JP" altLang="en-US" sz="700" b="1">
                <a:solidFill>
                  <a:schemeClr val="tx1"/>
                </a:solidFill>
              </a:rPr>
              <a:t>考察</a:t>
            </a:r>
            <a:r>
              <a:rPr kumimoji="1" lang="en-US" altLang="ja-JP" sz="700" b="1">
                <a:solidFill>
                  <a:schemeClr val="tx1"/>
                </a:solidFill>
              </a:rPr>
              <a:t>3】</a:t>
            </a:r>
          </a:p>
          <a:p>
            <a:r>
              <a:rPr kumimoji="1" lang="ja-JP" altLang="en-US" sz="700">
                <a:solidFill>
                  <a:schemeClr val="tx1"/>
                </a:solidFill>
              </a:rPr>
              <a:t>・羽の角度が変わっても全体的な飛距離は大きく変わらない</a:t>
            </a:r>
            <a:endParaRPr kumimoji="1" lang="en-US" altLang="ja-JP" sz="700">
              <a:solidFill>
                <a:schemeClr val="tx1"/>
              </a:solidFill>
            </a:endParaRPr>
          </a:p>
          <a:p>
            <a:r>
              <a:rPr kumimoji="1" lang="ja-JP" altLang="en-US" sz="700">
                <a:solidFill>
                  <a:schemeClr val="tx1"/>
                </a:solidFill>
              </a:rPr>
              <a:t>・</a:t>
            </a:r>
            <a:r>
              <a:rPr kumimoji="1" lang="ja-JP" altLang="en-US" sz="700" b="1">
                <a:solidFill>
                  <a:srgbClr val="C00000"/>
                </a:solidFill>
              </a:rPr>
              <a:t>羽の面積・飛ばす角度・羽の角度の組み合わせの相性によって</a:t>
            </a:r>
            <a:endParaRPr kumimoji="1" lang="en-US" altLang="ja-JP" sz="700" b="1">
              <a:solidFill>
                <a:srgbClr val="C00000"/>
              </a:solidFill>
            </a:endParaRPr>
          </a:p>
          <a:p>
            <a:r>
              <a:rPr kumimoji="1" lang="ja-JP" altLang="en-US" sz="700" b="1">
                <a:solidFill>
                  <a:srgbClr val="C00000"/>
                </a:solidFill>
              </a:rPr>
              <a:t>　飛距離が変わる</a:t>
            </a:r>
            <a:endParaRPr kumimoji="1" lang="en-US" altLang="ja-JP" sz="700" b="1">
              <a:solidFill>
                <a:srgbClr val="C00000"/>
              </a:solidFill>
            </a:endParaRPr>
          </a:p>
          <a:p>
            <a:endParaRPr kumimoji="1" lang="en-US" altLang="ja-JP" sz="700">
              <a:solidFill>
                <a:schemeClr val="tx1"/>
              </a:solidFill>
            </a:endParaRPr>
          </a:p>
          <a:p>
            <a:endParaRPr kumimoji="1" lang="en-US" altLang="ja-JP" sz="700">
              <a:solidFill>
                <a:schemeClr val="tx1"/>
              </a:solidFill>
            </a:endParaRPr>
          </a:p>
          <a:p>
            <a:endParaRPr kumimoji="1" lang="ja-JP" altLang="en-US" sz="700">
              <a:solidFill>
                <a:schemeClr val="tx1"/>
              </a:solidFill>
            </a:endParaRPr>
          </a:p>
        </p:txBody>
      </p:sp>
      <p:sp>
        <p:nvSpPr>
          <p:cNvPr id="30" name="テキスト ボックス 29">
            <a:extLst>
              <a:ext uri="{FF2B5EF4-FFF2-40B4-BE49-F238E27FC236}">
                <a16:creationId xmlns:a16="http://schemas.microsoft.com/office/drawing/2014/main" id="{253F6079-057F-7C4F-A5F1-D0E4353DDE9C}"/>
              </a:ext>
            </a:extLst>
          </p:cNvPr>
          <p:cNvSpPr txBox="1"/>
          <p:nvPr/>
        </p:nvSpPr>
        <p:spPr>
          <a:xfrm>
            <a:off x="3490561" y="9539189"/>
            <a:ext cx="3412498" cy="286669"/>
          </a:xfrm>
          <a:prstGeom prst="rect">
            <a:avLst/>
          </a:prstGeom>
          <a:noFill/>
        </p:spPr>
        <p:txBody>
          <a:bodyPr wrap="square" rtlCol="0">
            <a:spAutoFit/>
          </a:bodyPr>
          <a:lstStyle/>
          <a:p>
            <a:r>
              <a:rPr lang="en-US" altLang="ja-JP" sz="400"/>
              <a:t>【</a:t>
            </a:r>
            <a:r>
              <a:rPr lang="ja-JP" altLang="en-US" sz="400"/>
              <a:t>参考文献</a:t>
            </a:r>
            <a:r>
              <a:rPr lang="en-US" altLang="ja-JP" sz="400"/>
              <a:t>】</a:t>
            </a:r>
          </a:p>
          <a:p>
            <a:r>
              <a:rPr lang="en-US" altLang="ja-JP" sz="400"/>
              <a:t>“</a:t>
            </a:r>
            <a:r>
              <a:rPr lang="ja-JP" altLang="en-US" sz="400"/>
              <a:t>紙飛行機の作り方まとめ｜簡単でよく飛ぶもの</a:t>
            </a:r>
            <a:r>
              <a:rPr lang="en-US" altLang="ja-JP" sz="400"/>
              <a:t>〜</a:t>
            </a:r>
            <a:r>
              <a:rPr lang="ja-JP" altLang="en-US" sz="400"/>
              <a:t>世界一飛ぶ紙飛行機まで多数</a:t>
            </a:r>
            <a:r>
              <a:rPr lang="en-US" altLang="ja-JP" sz="400"/>
              <a:t>”.</a:t>
            </a:r>
            <a:r>
              <a:rPr lang="en-US" altLang="ja-JP" sz="400" err="1"/>
              <a:t>Monosiri.2016</a:t>
            </a:r>
            <a:r>
              <a:rPr lang="ja-JP" altLang="en-US" sz="400"/>
              <a:t>年</a:t>
            </a:r>
            <a:r>
              <a:rPr lang="en-US" altLang="ja-JP" sz="400"/>
              <a:t>9</a:t>
            </a:r>
            <a:r>
              <a:rPr lang="ja-JP" altLang="en-US" sz="400"/>
              <a:t>月</a:t>
            </a:r>
            <a:r>
              <a:rPr lang="en-US" altLang="ja-JP" sz="400"/>
              <a:t>15</a:t>
            </a:r>
            <a:r>
              <a:rPr lang="ja-JP" altLang="en-US" sz="400"/>
              <a:t>日</a:t>
            </a:r>
            <a:r>
              <a:rPr lang="en-US" altLang="ja-JP" sz="400"/>
              <a:t>.</a:t>
            </a:r>
            <a:r>
              <a:rPr lang="en-US" altLang="ja-JP" sz="400" b="0" i="0">
                <a:effectLst/>
                <a:latin typeface="Helvetica" pitchFamily="2" charset="0"/>
                <a:hlinkClick r:id="rId9"/>
              </a:rPr>
              <a:t>https://</a:t>
            </a:r>
            <a:r>
              <a:rPr lang="en-US" altLang="ja-JP" sz="400" b="0" i="0" err="1">
                <a:effectLst/>
                <a:latin typeface="Helvetica" pitchFamily="2" charset="0"/>
                <a:hlinkClick r:id="rId9"/>
              </a:rPr>
              <a:t>mono-siri.com</a:t>
            </a:r>
            <a:r>
              <a:rPr lang="en-US" altLang="ja-JP" sz="400" b="0" i="0">
                <a:effectLst/>
                <a:latin typeface="Helvetica" pitchFamily="2" charset="0"/>
                <a:hlinkClick r:id="rId9"/>
              </a:rPr>
              <a:t>/13276/2#a1</a:t>
            </a:r>
            <a:endParaRPr lang="en-US" altLang="ja-JP" sz="400" b="0" i="0">
              <a:effectLst/>
              <a:latin typeface="Helvetica" pitchFamily="2" charset="0"/>
            </a:endParaRPr>
          </a:p>
          <a:p>
            <a:r>
              <a:rPr lang="en-US" altLang="ja-JP" sz="400"/>
              <a:t>“</a:t>
            </a:r>
            <a:r>
              <a:rPr lang="ja-JP" altLang="en-US" sz="400">
                <a:latin typeface="Helvetica" pitchFamily="2" charset="0"/>
              </a:rPr>
              <a:t>おうちでサイエンス　発射台付き紙飛行機</a:t>
            </a:r>
            <a:r>
              <a:rPr lang="en-US" altLang="ja-JP" sz="400"/>
              <a:t>”.</a:t>
            </a:r>
            <a:r>
              <a:rPr lang="ja-JP" altLang="en-US" sz="400"/>
              <a:t>出雲市</a:t>
            </a:r>
            <a:r>
              <a:rPr lang="en-US" altLang="ja-JP" sz="400"/>
              <a:t>YouTube</a:t>
            </a:r>
            <a:r>
              <a:rPr lang="ja-JP" altLang="en-US" sz="400"/>
              <a:t>公式チャンネル</a:t>
            </a:r>
            <a:r>
              <a:rPr lang="en-US" altLang="ja-JP" sz="400"/>
              <a:t>2020</a:t>
            </a:r>
            <a:r>
              <a:rPr lang="ja-JP" altLang="en-US" sz="400"/>
              <a:t>年</a:t>
            </a:r>
            <a:r>
              <a:rPr lang="en-US" altLang="ja-JP" sz="400"/>
              <a:t>4</a:t>
            </a:r>
            <a:r>
              <a:rPr lang="ja-JP" altLang="en-US" sz="400"/>
              <a:t>月</a:t>
            </a:r>
            <a:r>
              <a:rPr lang="en-US" altLang="ja-JP" sz="400"/>
              <a:t>28</a:t>
            </a:r>
            <a:r>
              <a:rPr lang="en-US" altLang="ja-JP" sz="400" b="0" i="0">
                <a:effectLst/>
                <a:latin typeface="Helvetica" pitchFamily="2" charset="0"/>
                <a:hlinkClick r:id="rId10"/>
              </a:rPr>
              <a:t>https://www.youtube.com/watch?v=GgW8QjM1sVo</a:t>
            </a:r>
            <a:endParaRPr lang="en-US" altLang="ja-JP" sz="400">
              <a:effectLst/>
              <a:latin typeface="Helvetica" pitchFamily="2" charset="0"/>
            </a:endParaRPr>
          </a:p>
        </p:txBody>
      </p:sp>
      <p:sp>
        <p:nvSpPr>
          <p:cNvPr id="36" name="正方形/長方形 17">
            <a:extLst>
              <a:ext uri="{FF2B5EF4-FFF2-40B4-BE49-F238E27FC236}">
                <a16:creationId xmlns:a16="http://schemas.microsoft.com/office/drawing/2014/main" id="{5EEF5596-8551-AF4D-B624-D816AE185E9E}"/>
              </a:ext>
            </a:extLst>
          </p:cNvPr>
          <p:cNvSpPr/>
          <p:nvPr/>
        </p:nvSpPr>
        <p:spPr>
          <a:xfrm>
            <a:off x="3509499" y="1266919"/>
            <a:ext cx="3389860" cy="1850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en-US" altLang="ja-JP" sz="800" b="1">
                <a:solidFill>
                  <a:schemeClr val="tx1"/>
                </a:solidFill>
              </a:rPr>
              <a:t>【</a:t>
            </a:r>
            <a:r>
              <a:rPr kumimoji="1" lang="ja-JP" altLang="en-US" sz="800" b="1">
                <a:solidFill>
                  <a:schemeClr val="tx1"/>
                </a:solidFill>
              </a:rPr>
              <a:t>実験</a:t>
            </a:r>
            <a:r>
              <a:rPr kumimoji="1" lang="en-US" altLang="ja-JP" sz="800" b="1">
                <a:solidFill>
                  <a:schemeClr val="tx1"/>
                </a:solidFill>
              </a:rPr>
              <a:t>3】</a:t>
            </a:r>
            <a:r>
              <a:rPr kumimoji="1" lang="ja-JP" altLang="en-US" sz="800">
                <a:solidFill>
                  <a:schemeClr val="tx1"/>
                </a:solidFill>
                <a:latin typeface="UD Digi Kyokasho N-B" panose="02020700000000000000" pitchFamily="49" charset="-128"/>
                <a:ea typeface="UD Digi Kyokasho N-B" panose="02020700000000000000" pitchFamily="49" charset="-128"/>
              </a:rPr>
              <a:t>飛ばす角度と羽の角度による飛距離の変化</a:t>
            </a:r>
          </a:p>
        </p:txBody>
      </p:sp>
      <p:pic>
        <p:nvPicPr>
          <p:cNvPr id="32" name="図 2">
            <a:extLst>
              <a:ext uri="{FF2B5EF4-FFF2-40B4-BE49-F238E27FC236}">
                <a16:creationId xmlns:a16="http://schemas.microsoft.com/office/drawing/2014/main" id="{E1EA3E85-89B1-314F-BB35-5FF606BECE3A}"/>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87663" y="3828862"/>
            <a:ext cx="379180" cy="478965"/>
          </a:xfrm>
          <a:prstGeom prst="rect">
            <a:avLst/>
          </a:prstGeom>
        </p:spPr>
      </p:pic>
      <p:sp>
        <p:nvSpPr>
          <p:cNvPr id="41" name="正方形/長方形 18">
            <a:extLst>
              <a:ext uri="{FF2B5EF4-FFF2-40B4-BE49-F238E27FC236}">
                <a16:creationId xmlns:a16="http://schemas.microsoft.com/office/drawing/2014/main" id="{5CE4815A-0F48-4C46-89AD-7B835CEEBA49}"/>
              </a:ext>
            </a:extLst>
          </p:cNvPr>
          <p:cNvSpPr/>
          <p:nvPr/>
        </p:nvSpPr>
        <p:spPr>
          <a:xfrm>
            <a:off x="57517" y="7957300"/>
            <a:ext cx="3309924" cy="116082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en-US" altLang="ja-JP" sz="700" b="1">
                <a:solidFill>
                  <a:schemeClr val="tx1"/>
                </a:solidFill>
              </a:rPr>
              <a:t>【</a:t>
            </a:r>
            <a:r>
              <a:rPr kumimoji="1" lang="ja-JP" altLang="en-US" sz="700" b="1">
                <a:solidFill>
                  <a:schemeClr val="tx1"/>
                </a:solidFill>
              </a:rPr>
              <a:t>結果</a:t>
            </a:r>
            <a:r>
              <a:rPr kumimoji="1" lang="en-US" altLang="ja-JP" sz="700" b="1">
                <a:solidFill>
                  <a:schemeClr val="tx1"/>
                </a:solidFill>
              </a:rPr>
              <a:t>2】</a:t>
            </a:r>
          </a:p>
          <a:p>
            <a:r>
              <a:rPr kumimoji="1" lang="ja-JP" altLang="en-US" sz="700">
                <a:solidFill>
                  <a:schemeClr val="tx1"/>
                </a:solidFill>
              </a:rPr>
              <a:t>●飛距離の平均</a:t>
            </a:r>
            <a:endParaRPr kumimoji="1" lang="en-US" altLang="ja-JP" sz="700">
              <a:solidFill>
                <a:schemeClr val="tx1"/>
              </a:solidFill>
            </a:endParaRPr>
          </a:p>
          <a:p>
            <a:r>
              <a:rPr kumimoji="1" lang="ja-JP" altLang="en-US" sz="700">
                <a:solidFill>
                  <a:schemeClr val="tx1"/>
                </a:solidFill>
              </a:rPr>
              <a:t>・大→約</a:t>
            </a:r>
            <a:r>
              <a:rPr kumimoji="1" lang="en-US" altLang="ja-JP" sz="700">
                <a:solidFill>
                  <a:schemeClr val="tx1"/>
                </a:solidFill>
              </a:rPr>
              <a:t>7.56m</a:t>
            </a:r>
          </a:p>
          <a:p>
            <a:r>
              <a:rPr kumimoji="1" lang="ja-JP" altLang="en-US" sz="700">
                <a:solidFill>
                  <a:schemeClr val="tx1"/>
                </a:solidFill>
              </a:rPr>
              <a:t>・中→約</a:t>
            </a:r>
            <a:r>
              <a:rPr kumimoji="1" lang="en-US" altLang="ja-JP" sz="700">
                <a:solidFill>
                  <a:schemeClr val="tx1"/>
                </a:solidFill>
              </a:rPr>
              <a:t>6.93m</a:t>
            </a:r>
          </a:p>
          <a:p>
            <a:r>
              <a:rPr kumimoji="1" lang="ja-JP" altLang="en-US" sz="700">
                <a:solidFill>
                  <a:schemeClr val="tx1"/>
                </a:solidFill>
              </a:rPr>
              <a:t>・小→約</a:t>
            </a:r>
            <a:r>
              <a:rPr kumimoji="1" lang="en-US" altLang="ja-JP" sz="700">
                <a:solidFill>
                  <a:schemeClr val="tx1"/>
                </a:solidFill>
              </a:rPr>
              <a:t>5.47m</a:t>
            </a:r>
          </a:p>
          <a:p>
            <a:endParaRPr kumimoji="1" lang="en-US" altLang="ja-JP" sz="700">
              <a:solidFill>
                <a:schemeClr val="tx1"/>
              </a:solidFill>
            </a:endParaRPr>
          </a:p>
          <a:p>
            <a:r>
              <a:rPr kumimoji="1" lang="ja-JP" altLang="en-US" sz="700">
                <a:solidFill>
                  <a:schemeClr val="tx1"/>
                </a:solidFill>
              </a:rPr>
              <a:t>・一番飛んだのは</a:t>
            </a:r>
            <a:r>
              <a:rPr kumimoji="1" lang="en-US" altLang="ja-JP" sz="700">
                <a:solidFill>
                  <a:schemeClr val="tx1"/>
                </a:solidFill>
              </a:rPr>
              <a:t>､</a:t>
            </a:r>
          </a:p>
          <a:p>
            <a:r>
              <a:rPr kumimoji="1" lang="ja-JP" altLang="en-US" sz="700">
                <a:solidFill>
                  <a:schemeClr val="tx1"/>
                </a:solidFill>
              </a:rPr>
              <a:t>　角度</a:t>
            </a:r>
            <a:r>
              <a:rPr kumimoji="1" lang="en-US" altLang="ja-JP" sz="700">
                <a:solidFill>
                  <a:schemeClr val="tx1"/>
                </a:solidFill>
              </a:rPr>
              <a:t>30</a:t>
            </a:r>
            <a:r>
              <a:rPr kumimoji="1" lang="ja-JP" altLang="en-US" sz="700">
                <a:solidFill>
                  <a:schemeClr val="tx1"/>
                </a:solidFill>
              </a:rPr>
              <a:t>度の羽の面積大の紙飛行機</a:t>
            </a:r>
            <a:endParaRPr kumimoji="1" lang="en-US" altLang="ja-JP" sz="700">
              <a:solidFill>
                <a:schemeClr val="tx1"/>
              </a:solidFill>
            </a:endParaRPr>
          </a:p>
          <a:p>
            <a:endParaRPr kumimoji="1" lang="en-US" altLang="ja-JP" sz="700">
              <a:solidFill>
                <a:schemeClr val="tx1"/>
              </a:solidFill>
            </a:endParaRPr>
          </a:p>
        </p:txBody>
      </p:sp>
      <p:sp>
        <p:nvSpPr>
          <p:cNvPr id="40" name="正方形/長方形 16">
            <a:extLst>
              <a:ext uri="{FF2B5EF4-FFF2-40B4-BE49-F238E27FC236}">
                <a16:creationId xmlns:a16="http://schemas.microsoft.com/office/drawing/2014/main" id="{9EBE1F7F-F3AF-9B4E-B564-A0912A812B61}"/>
              </a:ext>
            </a:extLst>
          </p:cNvPr>
          <p:cNvSpPr/>
          <p:nvPr/>
        </p:nvSpPr>
        <p:spPr>
          <a:xfrm>
            <a:off x="3510173" y="2832011"/>
            <a:ext cx="3281263" cy="22148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en-US" altLang="ja-JP" sz="700" b="1">
                <a:solidFill>
                  <a:schemeClr val="tx1"/>
                </a:solidFill>
              </a:rPr>
              <a:t>【</a:t>
            </a:r>
            <a:r>
              <a:rPr kumimoji="1" lang="ja-JP" altLang="en-US" sz="700" b="1">
                <a:solidFill>
                  <a:schemeClr val="tx1"/>
                </a:solidFill>
              </a:rPr>
              <a:t>結果</a:t>
            </a:r>
            <a:r>
              <a:rPr kumimoji="1" lang="en-US" altLang="ja-JP" sz="700" b="1">
                <a:solidFill>
                  <a:schemeClr val="tx1"/>
                </a:solidFill>
              </a:rPr>
              <a:t>3】</a:t>
            </a:r>
          </a:p>
          <a:p>
            <a:r>
              <a:rPr kumimoji="1" lang="ja-JP" altLang="en-US" sz="700">
                <a:solidFill>
                  <a:schemeClr val="tx1"/>
                </a:solidFill>
              </a:rPr>
              <a:t>①のグラフ</a:t>
            </a:r>
            <a:endParaRPr kumimoji="1" lang="en-US" altLang="ja-JP" sz="700">
              <a:solidFill>
                <a:schemeClr val="tx1"/>
              </a:solidFill>
            </a:endParaRPr>
          </a:p>
          <a:p>
            <a:r>
              <a:rPr kumimoji="1" lang="ja-JP" altLang="en-US" sz="700" b="1">
                <a:solidFill>
                  <a:schemeClr val="tx1"/>
                </a:solidFill>
              </a:rPr>
              <a:t>●</a:t>
            </a:r>
            <a:r>
              <a:rPr kumimoji="1" lang="ja-JP" altLang="en-US" sz="700">
                <a:solidFill>
                  <a:schemeClr val="tx1"/>
                </a:solidFill>
              </a:rPr>
              <a:t>飛距離の平均</a:t>
            </a:r>
            <a:endParaRPr kumimoji="1" lang="en-US" altLang="ja-JP" sz="700">
              <a:solidFill>
                <a:schemeClr val="tx1"/>
              </a:solidFill>
            </a:endParaRPr>
          </a:p>
          <a:p>
            <a:r>
              <a:rPr kumimoji="1" lang="ja-JP" altLang="en-US" sz="700">
                <a:solidFill>
                  <a:schemeClr val="tx1"/>
                </a:solidFill>
              </a:rPr>
              <a:t>　・上大→約</a:t>
            </a:r>
            <a:r>
              <a:rPr kumimoji="1" lang="en-US" altLang="ja-JP" sz="700">
                <a:solidFill>
                  <a:schemeClr val="tx1"/>
                </a:solidFill>
              </a:rPr>
              <a:t>7.5m</a:t>
            </a:r>
          </a:p>
          <a:p>
            <a:r>
              <a:rPr kumimoji="1" lang="ja-JP" altLang="en-US" sz="700">
                <a:solidFill>
                  <a:schemeClr val="tx1"/>
                </a:solidFill>
              </a:rPr>
              <a:t>　・上中→約</a:t>
            </a:r>
            <a:r>
              <a:rPr kumimoji="1" lang="en-US" altLang="ja-JP" sz="700">
                <a:solidFill>
                  <a:schemeClr val="tx1"/>
                </a:solidFill>
              </a:rPr>
              <a:t>4.73m</a:t>
            </a:r>
          </a:p>
          <a:p>
            <a:r>
              <a:rPr kumimoji="1" lang="ja-JP" altLang="en-US" sz="700">
                <a:solidFill>
                  <a:schemeClr val="tx1"/>
                </a:solidFill>
              </a:rPr>
              <a:t>　・上小→約</a:t>
            </a:r>
            <a:r>
              <a:rPr kumimoji="1" lang="en-US" altLang="ja-JP" sz="700">
                <a:solidFill>
                  <a:schemeClr val="tx1"/>
                </a:solidFill>
              </a:rPr>
              <a:t>4.48m</a:t>
            </a:r>
          </a:p>
          <a:p>
            <a:endParaRPr kumimoji="1" lang="en-US" altLang="ja-JP" sz="700">
              <a:solidFill>
                <a:schemeClr val="tx1"/>
              </a:solidFill>
            </a:endParaRPr>
          </a:p>
          <a:p>
            <a:r>
              <a:rPr kumimoji="1" lang="ja-JP" altLang="en-US" sz="700">
                <a:solidFill>
                  <a:schemeClr val="tx1"/>
                </a:solidFill>
              </a:rPr>
              <a:t>・一番飛んだのは</a:t>
            </a:r>
            <a:r>
              <a:rPr kumimoji="1" lang="en-US" altLang="ja-JP" sz="700">
                <a:solidFill>
                  <a:schemeClr val="tx1"/>
                </a:solidFill>
              </a:rPr>
              <a:t>､</a:t>
            </a:r>
          </a:p>
          <a:p>
            <a:r>
              <a:rPr kumimoji="1" lang="ja-JP" altLang="en-US" sz="700">
                <a:solidFill>
                  <a:schemeClr val="tx1"/>
                </a:solidFill>
              </a:rPr>
              <a:t>　角度</a:t>
            </a:r>
            <a:r>
              <a:rPr kumimoji="1" lang="en-US" altLang="ja-JP" sz="700">
                <a:solidFill>
                  <a:schemeClr val="tx1"/>
                </a:solidFill>
              </a:rPr>
              <a:t>30</a:t>
            </a:r>
            <a:r>
              <a:rPr kumimoji="1" lang="ja-JP" altLang="en-US" sz="700">
                <a:solidFill>
                  <a:schemeClr val="tx1"/>
                </a:solidFill>
              </a:rPr>
              <a:t>度の上大の紙飛行機</a:t>
            </a:r>
            <a:endParaRPr kumimoji="1" lang="en-US" altLang="ja-JP" sz="700">
              <a:solidFill>
                <a:schemeClr val="tx1"/>
              </a:solidFill>
            </a:endParaRPr>
          </a:p>
          <a:p>
            <a:endParaRPr kumimoji="1" lang="en-US" altLang="ja-JP" sz="700">
              <a:solidFill>
                <a:schemeClr val="tx1"/>
              </a:solidFill>
            </a:endParaRPr>
          </a:p>
          <a:p>
            <a:endParaRPr kumimoji="1" lang="en-US" altLang="ja-JP" sz="700">
              <a:solidFill>
                <a:schemeClr val="tx1"/>
              </a:solidFill>
            </a:endParaRPr>
          </a:p>
          <a:p>
            <a:r>
              <a:rPr kumimoji="1" lang="ja-JP" altLang="en-US" sz="700">
                <a:solidFill>
                  <a:schemeClr val="tx1"/>
                </a:solidFill>
              </a:rPr>
              <a:t>②のグラフ</a:t>
            </a:r>
            <a:endParaRPr kumimoji="1" lang="en-US" altLang="ja-JP" sz="700">
              <a:solidFill>
                <a:schemeClr val="tx1"/>
              </a:solidFill>
            </a:endParaRPr>
          </a:p>
          <a:p>
            <a:r>
              <a:rPr kumimoji="1" lang="ja-JP" altLang="en-US" sz="700">
                <a:solidFill>
                  <a:schemeClr val="tx1"/>
                </a:solidFill>
              </a:rPr>
              <a:t>●飛距離の平均</a:t>
            </a:r>
            <a:endParaRPr kumimoji="1" lang="en-US" altLang="ja-JP" sz="700">
              <a:solidFill>
                <a:schemeClr val="tx1"/>
              </a:solidFill>
            </a:endParaRPr>
          </a:p>
          <a:p>
            <a:r>
              <a:rPr kumimoji="1" lang="ja-JP" altLang="en-US" sz="700">
                <a:solidFill>
                  <a:schemeClr val="tx1"/>
                </a:solidFill>
              </a:rPr>
              <a:t>　・下大→約</a:t>
            </a:r>
            <a:r>
              <a:rPr kumimoji="1" lang="en-US" altLang="ja-JP" sz="700">
                <a:solidFill>
                  <a:schemeClr val="tx1"/>
                </a:solidFill>
              </a:rPr>
              <a:t>6.8m</a:t>
            </a:r>
          </a:p>
          <a:p>
            <a:r>
              <a:rPr kumimoji="1" lang="ja-JP" altLang="en-US" sz="700">
                <a:solidFill>
                  <a:schemeClr val="tx1"/>
                </a:solidFill>
              </a:rPr>
              <a:t>　・下中→約</a:t>
            </a:r>
            <a:r>
              <a:rPr kumimoji="1" lang="en-US" altLang="ja-JP" sz="700">
                <a:solidFill>
                  <a:schemeClr val="tx1"/>
                </a:solidFill>
              </a:rPr>
              <a:t>7.16m</a:t>
            </a:r>
          </a:p>
          <a:p>
            <a:r>
              <a:rPr kumimoji="1" lang="ja-JP" altLang="en-US" sz="700">
                <a:solidFill>
                  <a:schemeClr val="tx1"/>
                </a:solidFill>
              </a:rPr>
              <a:t>　・下小→約</a:t>
            </a:r>
            <a:r>
              <a:rPr kumimoji="1" lang="en-US" altLang="ja-JP" sz="700">
                <a:solidFill>
                  <a:schemeClr val="tx1"/>
                </a:solidFill>
              </a:rPr>
              <a:t>5.38m</a:t>
            </a:r>
          </a:p>
          <a:p>
            <a:endParaRPr kumimoji="1" lang="en-US" altLang="ja-JP" sz="700">
              <a:solidFill>
                <a:schemeClr val="tx1"/>
              </a:solidFill>
            </a:endParaRPr>
          </a:p>
          <a:p>
            <a:r>
              <a:rPr kumimoji="1" lang="ja-JP" altLang="en-US" sz="700">
                <a:solidFill>
                  <a:schemeClr val="tx1"/>
                </a:solidFill>
              </a:rPr>
              <a:t>・一番飛んだのは</a:t>
            </a:r>
            <a:r>
              <a:rPr kumimoji="1" lang="en-US" altLang="ja-JP" sz="700">
                <a:solidFill>
                  <a:schemeClr val="tx1"/>
                </a:solidFill>
              </a:rPr>
              <a:t>､</a:t>
            </a:r>
          </a:p>
          <a:p>
            <a:r>
              <a:rPr kumimoji="1" lang="ja-JP" altLang="en-US" sz="700">
                <a:solidFill>
                  <a:schemeClr val="tx1"/>
                </a:solidFill>
              </a:rPr>
              <a:t>　角度</a:t>
            </a:r>
            <a:r>
              <a:rPr kumimoji="1" lang="en-US" altLang="ja-JP" sz="700">
                <a:solidFill>
                  <a:schemeClr val="tx1"/>
                </a:solidFill>
              </a:rPr>
              <a:t>10</a:t>
            </a:r>
            <a:r>
              <a:rPr kumimoji="1" lang="ja-JP" altLang="en-US" sz="700">
                <a:solidFill>
                  <a:schemeClr val="tx1"/>
                </a:solidFill>
              </a:rPr>
              <a:t>度の下中の紙飛行機　</a:t>
            </a:r>
            <a:endParaRPr kumimoji="1" lang="en-US" altLang="ja-JP" sz="700">
              <a:solidFill>
                <a:schemeClr val="tx1"/>
              </a:solidFill>
            </a:endParaRPr>
          </a:p>
          <a:p>
            <a:endParaRPr kumimoji="1" lang="ja-JP" altLang="en-US" sz="700">
              <a:solidFill>
                <a:schemeClr val="tx1"/>
              </a:solidFill>
            </a:endParaRPr>
          </a:p>
        </p:txBody>
      </p:sp>
      <p:pic>
        <p:nvPicPr>
          <p:cNvPr id="33" name="図 38">
            <a:extLst>
              <a:ext uri="{FF2B5EF4-FFF2-40B4-BE49-F238E27FC236}">
                <a16:creationId xmlns:a16="http://schemas.microsoft.com/office/drawing/2014/main" id="{56AE84DC-8C02-D44B-8A98-1A6E861A7AC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2976" y="7264749"/>
            <a:ext cx="484687" cy="432075"/>
          </a:xfrm>
          <a:prstGeom prst="rect">
            <a:avLst/>
          </a:prstGeom>
        </p:spPr>
      </p:pic>
      <p:pic>
        <p:nvPicPr>
          <p:cNvPr id="43" name="図 43">
            <a:extLst>
              <a:ext uri="{FF2B5EF4-FFF2-40B4-BE49-F238E27FC236}">
                <a16:creationId xmlns:a16="http://schemas.microsoft.com/office/drawing/2014/main" id="{1A2A0F24-ED07-5246-AC6C-907F5F59C13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666910" y="5888994"/>
            <a:ext cx="918274" cy="490271"/>
          </a:xfrm>
          <a:prstGeom prst="rect">
            <a:avLst/>
          </a:prstGeom>
        </p:spPr>
      </p:pic>
      <p:pic>
        <p:nvPicPr>
          <p:cNvPr id="46" name="図 46">
            <a:extLst>
              <a:ext uri="{FF2B5EF4-FFF2-40B4-BE49-F238E27FC236}">
                <a16:creationId xmlns:a16="http://schemas.microsoft.com/office/drawing/2014/main" id="{9B030DDE-1219-6544-BFDC-12D02E4C80C1}"/>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562512" y="1945813"/>
            <a:ext cx="891900" cy="623904"/>
          </a:xfrm>
          <a:prstGeom prst="rect">
            <a:avLst/>
          </a:prstGeom>
        </p:spPr>
      </p:pic>
      <p:pic>
        <p:nvPicPr>
          <p:cNvPr id="49" name="図 49">
            <a:extLst>
              <a:ext uri="{FF2B5EF4-FFF2-40B4-BE49-F238E27FC236}">
                <a16:creationId xmlns:a16="http://schemas.microsoft.com/office/drawing/2014/main" id="{DCC71757-E554-A548-B6E8-A301516D3F7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561682" y="1944666"/>
            <a:ext cx="1192041" cy="623904"/>
          </a:xfrm>
          <a:prstGeom prst="rect">
            <a:avLst/>
          </a:prstGeom>
        </p:spPr>
      </p:pic>
      <p:pic>
        <p:nvPicPr>
          <p:cNvPr id="50" name="図 50">
            <a:extLst>
              <a:ext uri="{FF2B5EF4-FFF2-40B4-BE49-F238E27FC236}">
                <a16:creationId xmlns:a16="http://schemas.microsoft.com/office/drawing/2014/main" id="{A8614A7C-D8A2-2447-AFA0-1839015CA29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505292" y="1945957"/>
            <a:ext cx="1015354" cy="623905"/>
          </a:xfrm>
          <a:prstGeom prst="rect">
            <a:avLst/>
          </a:prstGeom>
        </p:spPr>
      </p:pic>
      <p:pic>
        <p:nvPicPr>
          <p:cNvPr id="51" name="図 51">
            <a:extLst>
              <a:ext uri="{FF2B5EF4-FFF2-40B4-BE49-F238E27FC236}">
                <a16:creationId xmlns:a16="http://schemas.microsoft.com/office/drawing/2014/main" id="{92F86B55-680B-0648-8742-ED6E9213333A}"/>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713776" y="4393080"/>
            <a:ext cx="619738" cy="387836"/>
          </a:xfrm>
          <a:prstGeom prst="rect">
            <a:avLst/>
          </a:prstGeom>
        </p:spPr>
      </p:pic>
      <p:pic>
        <p:nvPicPr>
          <p:cNvPr id="44" name="図 44">
            <a:extLst>
              <a:ext uri="{FF2B5EF4-FFF2-40B4-BE49-F238E27FC236}">
                <a16:creationId xmlns:a16="http://schemas.microsoft.com/office/drawing/2014/main" id="{8FD13FF2-946B-5C47-A8DB-F7109DAA44A7}"/>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733947" y="6753342"/>
            <a:ext cx="335546" cy="469973"/>
          </a:xfrm>
          <a:prstGeom prst="rect">
            <a:avLst/>
          </a:prstGeom>
        </p:spPr>
      </p:pic>
      <p:sp>
        <p:nvSpPr>
          <p:cNvPr id="45" name="正方形/長方形 18">
            <a:extLst>
              <a:ext uri="{FF2B5EF4-FFF2-40B4-BE49-F238E27FC236}">
                <a16:creationId xmlns:a16="http://schemas.microsoft.com/office/drawing/2014/main" id="{42C5C7C7-0B82-C740-9502-8CF9F5454E20}"/>
              </a:ext>
            </a:extLst>
          </p:cNvPr>
          <p:cNvSpPr/>
          <p:nvPr/>
        </p:nvSpPr>
        <p:spPr>
          <a:xfrm>
            <a:off x="2206318" y="1888805"/>
            <a:ext cx="1152565" cy="3689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ja-JP" altLang="en-US" sz="600">
                <a:solidFill>
                  <a:schemeClr val="tx1"/>
                </a:solidFill>
              </a:rPr>
              <a:t>・紙の種類→市販の折り紙</a:t>
            </a:r>
            <a:endParaRPr kumimoji="1" lang="en-US" altLang="ja-JP" sz="600">
              <a:solidFill>
                <a:schemeClr val="tx1"/>
              </a:solidFill>
            </a:endParaRPr>
          </a:p>
          <a:p>
            <a:r>
              <a:rPr kumimoji="1" lang="ja-JP" altLang="en-US" sz="600">
                <a:solidFill>
                  <a:schemeClr val="tx1"/>
                </a:solidFill>
              </a:rPr>
              <a:t>・紙の重さ→約</a:t>
            </a:r>
            <a:r>
              <a:rPr kumimoji="1" lang="en-US" altLang="ja-JP" sz="600">
                <a:solidFill>
                  <a:schemeClr val="tx1"/>
                </a:solidFill>
              </a:rPr>
              <a:t>1,38g</a:t>
            </a:r>
          </a:p>
          <a:p>
            <a:r>
              <a:rPr kumimoji="1" lang="ja-JP" altLang="en-US" sz="600">
                <a:solidFill>
                  <a:schemeClr val="tx1"/>
                </a:solidFill>
              </a:rPr>
              <a:t>                       （</a:t>
            </a:r>
            <a:r>
              <a:rPr kumimoji="1" lang="en-US" altLang="ja-JP" sz="600">
                <a:solidFill>
                  <a:schemeClr val="tx1"/>
                </a:solidFill>
              </a:rPr>
              <a:t>15cm×15cm</a:t>
            </a:r>
            <a:r>
              <a:rPr kumimoji="1" lang="ja-JP" altLang="en-US" sz="600">
                <a:solidFill>
                  <a:schemeClr val="tx1"/>
                </a:solidFill>
              </a:rPr>
              <a:t>）</a:t>
            </a:r>
            <a:endParaRPr kumimoji="1" lang="en-US" altLang="ja-JP" sz="600">
              <a:solidFill>
                <a:schemeClr val="tx1"/>
              </a:solidFill>
            </a:endParaRPr>
          </a:p>
        </p:txBody>
      </p:sp>
      <p:sp>
        <p:nvSpPr>
          <p:cNvPr id="47" name="矢印: 右 46">
            <a:extLst>
              <a:ext uri="{FF2B5EF4-FFF2-40B4-BE49-F238E27FC236}">
                <a16:creationId xmlns:a16="http://schemas.microsoft.com/office/drawing/2014/main" id="{998EFEFF-F02D-7B4F-9C72-F1EE2E64870F}"/>
              </a:ext>
            </a:extLst>
          </p:cNvPr>
          <p:cNvSpPr/>
          <p:nvPr/>
        </p:nvSpPr>
        <p:spPr>
          <a:xfrm flipV="1">
            <a:off x="1872459" y="1953033"/>
            <a:ext cx="254615" cy="252419"/>
          </a:xfrm>
          <a:prstGeom prst="rightArrow">
            <a:avLst>
              <a:gd name="adj1" fmla="val 50000"/>
              <a:gd name="adj2" fmla="val 59056"/>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42" name="図 55">
            <a:extLst>
              <a:ext uri="{FF2B5EF4-FFF2-40B4-BE49-F238E27FC236}">
                <a16:creationId xmlns:a16="http://schemas.microsoft.com/office/drawing/2014/main" id="{6CF578B3-7D81-7446-BAD6-E5116681393C}"/>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737851" y="8099640"/>
            <a:ext cx="1466730" cy="871522"/>
          </a:xfrm>
          <a:prstGeom prst="rect">
            <a:avLst/>
          </a:prstGeom>
        </p:spPr>
      </p:pic>
      <p:pic>
        <p:nvPicPr>
          <p:cNvPr id="69" name="図 69">
            <a:extLst>
              <a:ext uri="{FF2B5EF4-FFF2-40B4-BE49-F238E27FC236}">
                <a16:creationId xmlns:a16="http://schemas.microsoft.com/office/drawing/2014/main" id="{B879318B-A135-1B4D-B8D0-0D46C145B648}"/>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538746" y="7266578"/>
            <a:ext cx="913485" cy="436021"/>
          </a:xfrm>
          <a:prstGeom prst="rect">
            <a:avLst/>
          </a:prstGeom>
        </p:spPr>
      </p:pic>
      <p:pic>
        <p:nvPicPr>
          <p:cNvPr id="70" name="図 70">
            <a:extLst>
              <a:ext uri="{FF2B5EF4-FFF2-40B4-BE49-F238E27FC236}">
                <a16:creationId xmlns:a16="http://schemas.microsoft.com/office/drawing/2014/main" id="{9FC62A26-842F-794B-A6C5-CD7CA75F8B00}"/>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494995" y="7266169"/>
            <a:ext cx="825912" cy="432075"/>
          </a:xfrm>
          <a:prstGeom prst="rect">
            <a:avLst/>
          </a:prstGeom>
        </p:spPr>
      </p:pic>
      <p:pic>
        <p:nvPicPr>
          <p:cNvPr id="71" name="図 71">
            <a:extLst>
              <a:ext uri="{FF2B5EF4-FFF2-40B4-BE49-F238E27FC236}">
                <a16:creationId xmlns:a16="http://schemas.microsoft.com/office/drawing/2014/main" id="{0A9AF4D2-8D89-AF40-A88E-44FBC777C9D2}"/>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648272" y="7265158"/>
            <a:ext cx="838418" cy="438863"/>
          </a:xfrm>
          <a:prstGeom prst="rect">
            <a:avLst/>
          </a:prstGeom>
        </p:spPr>
      </p:pic>
      <p:sp>
        <p:nvSpPr>
          <p:cNvPr id="34" name="テキスト ボックス 33">
            <a:extLst>
              <a:ext uri="{FF2B5EF4-FFF2-40B4-BE49-F238E27FC236}">
                <a16:creationId xmlns:a16="http://schemas.microsoft.com/office/drawing/2014/main" id="{74C5057D-21B9-3340-8E63-BE0F982836BF}"/>
              </a:ext>
            </a:extLst>
          </p:cNvPr>
          <p:cNvSpPr txBox="1"/>
          <p:nvPr/>
        </p:nvSpPr>
        <p:spPr>
          <a:xfrm flipH="1">
            <a:off x="3015432" y="6735518"/>
            <a:ext cx="307777" cy="661160"/>
          </a:xfrm>
          <a:prstGeom prst="rect">
            <a:avLst/>
          </a:prstGeom>
          <a:noFill/>
        </p:spPr>
        <p:txBody>
          <a:bodyPr vert="eaVert" wrap="square" rtlCol="0">
            <a:spAutoFit/>
          </a:bodyPr>
          <a:lstStyle/>
          <a:p>
            <a:pPr algn="l"/>
            <a:r>
              <a:rPr lang="ja-JP" altLang="en-US" sz="400"/>
              <a:t>角度を測っている</a:t>
            </a:r>
            <a:endParaRPr lang="en-US" altLang="ja-JP" sz="400"/>
          </a:p>
          <a:p>
            <a:pPr algn="l"/>
            <a:r>
              <a:rPr lang="ja-JP" altLang="en-US" sz="400"/>
              <a:t>↓</a:t>
            </a:r>
          </a:p>
        </p:txBody>
      </p:sp>
      <p:pic>
        <p:nvPicPr>
          <p:cNvPr id="56" name="図 57">
            <a:extLst>
              <a:ext uri="{FF2B5EF4-FFF2-40B4-BE49-F238E27FC236}">
                <a16:creationId xmlns:a16="http://schemas.microsoft.com/office/drawing/2014/main" id="{DF06769E-388D-F846-B29E-456763B3B545}"/>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4994087" y="3933933"/>
            <a:ext cx="1544416" cy="956322"/>
          </a:xfrm>
          <a:prstGeom prst="rect">
            <a:avLst/>
          </a:prstGeom>
        </p:spPr>
      </p:pic>
      <p:pic>
        <p:nvPicPr>
          <p:cNvPr id="58" name="図 58">
            <a:extLst>
              <a:ext uri="{FF2B5EF4-FFF2-40B4-BE49-F238E27FC236}">
                <a16:creationId xmlns:a16="http://schemas.microsoft.com/office/drawing/2014/main" id="{03E5779B-DB69-1F48-9C39-BC810F2EBC7F}"/>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4994087" y="2906620"/>
            <a:ext cx="1544416" cy="945177"/>
          </a:xfrm>
          <a:prstGeom prst="rect">
            <a:avLst/>
          </a:prstGeom>
        </p:spPr>
      </p:pic>
      <p:sp>
        <p:nvSpPr>
          <p:cNvPr id="37" name="正方形/長方形 16">
            <a:extLst>
              <a:ext uri="{FF2B5EF4-FFF2-40B4-BE49-F238E27FC236}">
                <a16:creationId xmlns:a16="http://schemas.microsoft.com/office/drawing/2014/main" id="{C045EE15-94AD-5C40-BA6B-82E3FDE50087}"/>
              </a:ext>
            </a:extLst>
          </p:cNvPr>
          <p:cNvSpPr/>
          <p:nvPr/>
        </p:nvSpPr>
        <p:spPr>
          <a:xfrm>
            <a:off x="3506712" y="8975919"/>
            <a:ext cx="3280159" cy="52825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700" b="1" dirty="0">
                <a:solidFill>
                  <a:schemeClr val="tx1"/>
                </a:solidFill>
              </a:rPr>
              <a:t>【</a:t>
            </a:r>
            <a:r>
              <a:rPr kumimoji="1" lang="ja-JP" altLang="en-US" sz="700" b="1" dirty="0">
                <a:solidFill>
                  <a:schemeClr val="tx1"/>
                </a:solidFill>
              </a:rPr>
              <a:t>次回の実験に向けて</a:t>
            </a:r>
            <a:r>
              <a:rPr kumimoji="1" lang="en-US" altLang="ja-JP" sz="700" b="1" dirty="0">
                <a:solidFill>
                  <a:schemeClr val="tx1"/>
                </a:solidFill>
              </a:rPr>
              <a:t>】</a:t>
            </a:r>
          </a:p>
          <a:p>
            <a:r>
              <a:rPr kumimoji="1" lang="ja-JP" altLang="en-US" sz="700" dirty="0">
                <a:solidFill>
                  <a:schemeClr val="tx1"/>
                </a:solidFill>
              </a:rPr>
              <a:t>　次回の実験では紙飛行機の折り方を一種類だけではなくいろんな折り方で同じ実験をして今回の実験よりも汎用性のある実験結果を出す。</a:t>
            </a:r>
            <a:endParaRPr kumimoji="1" lang="en-US" altLang="ja-JP" sz="700" dirty="0">
              <a:solidFill>
                <a:schemeClr val="tx1"/>
              </a:solidFill>
            </a:endParaRPr>
          </a:p>
          <a:p>
            <a:r>
              <a:rPr kumimoji="1" lang="ja-JP" altLang="en-US" sz="700" dirty="0">
                <a:solidFill>
                  <a:schemeClr val="tx1"/>
                </a:solidFill>
              </a:rPr>
              <a:t>加えて</a:t>
            </a:r>
            <a:r>
              <a:rPr kumimoji="1" lang="en-US" altLang="ja-JP" sz="700" dirty="0">
                <a:solidFill>
                  <a:schemeClr val="tx1"/>
                </a:solidFill>
              </a:rPr>
              <a:t>､</a:t>
            </a:r>
            <a:r>
              <a:rPr kumimoji="1" lang="ja-JP" altLang="en-US" sz="700" dirty="0">
                <a:solidFill>
                  <a:schemeClr val="tx1"/>
                </a:solidFill>
              </a:rPr>
              <a:t>同じ実験を数回繰り返して行い</a:t>
            </a:r>
            <a:r>
              <a:rPr kumimoji="1" lang="en-US" altLang="ja-JP" sz="700">
                <a:solidFill>
                  <a:schemeClr val="tx1"/>
                </a:solidFill>
              </a:rPr>
              <a:t>､</a:t>
            </a:r>
            <a:r>
              <a:rPr kumimoji="1" lang="ja-JP" altLang="en-US" sz="700" dirty="0">
                <a:solidFill>
                  <a:schemeClr val="tx1"/>
                </a:solidFill>
              </a:rPr>
              <a:t>より正確な数値</a:t>
            </a:r>
            <a:r>
              <a:rPr kumimoji="1" lang="ja-JP" altLang="en-US" sz="700">
                <a:solidFill>
                  <a:schemeClr val="tx1"/>
                </a:solidFill>
              </a:rPr>
              <a:t>を</a:t>
            </a:r>
            <a:r>
              <a:rPr kumimoji="1" lang="ja-JP" altLang="en-US" sz="700" dirty="0">
                <a:solidFill>
                  <a:schemeClr val="tx1"/>
                </a:solidFill>
              </a:rPr>
              <a:t>出す。</a:t>
            </a:r>
            <a:endParaRPr kumimoji="1" lang="en-US" altLang="ja-JP" sz="700" dirty="0">
              <a:solidFill>
                <a:schemeClr val="tx1"/>
              </a:solidFill>
            </a:endParaRPr>
          </a:p>
        </p:txBody>
      </p:sp>
      <p:sp>
        <p:nvSpPr>
          <p:cNvPr id="62" name="矢印: 五方向 61">
            <a:extLst>
              <a:ext uri="{FF2B5EF4-FFF2-40B4-BE49-F238E27FC236}">
                <a16:creationId xmlns:a16="http://schemas.microsoft.com/office/drawing/2014/main" id="{4A75B0D0-F730-9F45-8F8A-440FB9E9771A}"/>
              </a:ext>
            </a:extLst>
          </p:cNvPr>
          <p:cNvSpPr/>
          <p:nvPr/>
        </p:nvSpPr>
        <p:spPr>
          <a:xfrm>
            <a:off x="1525506" y="69601"/>
            <a:ext cx="4046672" cy="335232"/>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a:solidFill>
                  <a:schemeClr val="tx1"/>
                </a:solidFill>
              </a:rPr>
              <a:t>　　　</a:t>
            </a:r>
            <a:r>
              <a:rPr lang="en-US" altLang="ja-JP" b="1">
                <a:solidFill>
                  <a:schemeClr val="tx1"/>
                </a:solidFill>
                <a:latin typeface="UD Digi Kyokasho NP-R" panose="02020400000000000000" pitchFamily="18" charset="-128"/>
                <a:ea typeface="UD Digi Kyokasho NP-R" panose="02020400000000000000" pitchFamily="18" charset="-128"/>
              </a:rPr>
              <a:t>  </a:t>
            </a:r>
            <a:r>
              <a:rPr lang="ja-JP" altLang="en-US" b="1">
                <a:solidFill>
                  <a:schemeClr val="tx1"/>
                </a:solidFill>
                <a:latin typeface="UD Digi Kyokasho NP-R" panose="02020400000000000000" pitchFamily="18" charset="-128"/>
                <a:ea typeface="UD Digi Kyokasho NP-R" panose="02020400000000000000" pitchFamily="18" charset="-128"/>
              </a:rPr>
              <a:t>とべ！紙飛行機！！</a:t>
            </a:r>
          </a:p>
        </p:txBody>
      </p:sp>
      <p:pic>
        <p:nvPicPr>
          <p:cNvPr id="35" name="図 47">
            <a:extLst>
              <a:ext uri="{FF2B5EF4-FFF2-40B4-BE49-F238E27FC236}">
                <a16:creationId xmlns:a16="http://schemas.microsoft.com/office/drawing/2014/main" id="{1060D258-FCCA-7B45-BC42-9968C83643A1}"/>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5612828" y="6660527"/>
            <a:ext cx="1061823" cy="615975"/>
          </a:xfrm>
          <a:prstGeom prst="rect">
            <a:avLst/>
          </a:prstGeom>
        </p:spPr>
      </p:pic>
      <p:pic>
        <p:nvPicPr>
          <p:cNvPr id="48" name="図 51">
            <a:extLst>
              <a:ext uri="{FF2B5EF4-FFF2-40B4-BE49-F238E27FC236}">
                <a16:creationId xmlns:a16="http://schemas.microsoft.com/office/drawing/2014/main" id="{9ED54941-A183-2F46-887B-FDE6F347FF29}"/>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4994087" y="6521998"/>
            <a:ext cx="584449" cy="368653"/>
          </a:xfrm>
          <a:prstGeom prst="rect">
            <a:avLst/>
          </a:prstGeom>
        </p:spPr>
      </p:pic>
      <p:pic>
        <p:nvPicPr>
          <p:cNvPr id="4" name="図 46">
            <a:extLst>
              <a:ext uri="{FF2B5EF4-FFF2-40B4-BE49-F238E27FC236}">
                <a16:creationId xmlns:a16="http://schemas.microsoft.com/office/drawing/2014/main" id="{E53E011A-E6C0-654B-8A84-5D9915F870D8}"/>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4987881" y="7000049"/>
            <a:ext cx="587672" cy="411090"/>
          </a:xfrm>
          <a:prstGeom prst="rect">
            <a:avLst/>
          </a:prstGeom>
        </p:spPr>
      </p:pic>
    </p:spTree>
    <p:extLst>
      <p:ext uri="{BB962C8B-B14F-4D97-AF65-F5344CB8AC3E}">
        <p14:creationId xmlns:p14="http://schemas.microsoft.com/office/powerpoint/2010/main" val="28417302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1230</Words>
  <Application>Microsoft Office PowerPoint</Application>
  <PresentationFormat>A4 210 x 297 mm</PresentationFormat>
  <Paragraphs>148</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HGMaruGothicMPRO</vt:lpstr>
      <vt:lpstr>MS Gothic</vt:lpstr>
      <vt:lpstr>MS Mincho</vt:lpstr>
      <vt:lpstr>UD Digi Kyokasho N-B</vt:lpstr>
      <vt:lpstr>UD Digi Kyokasho NP-R</vt:lpstr>
      <vt:lpstr>游ゴシック</vt:lpstr>
      <vt:lpstr>游ゴシック Light</vt:lpstr>
      <vt:lpstr>Arial</vt:lpstr>
      <vt:lpstr>Calibri</vt:lpstr>
      <vt:lpstr>Calibri Light</vt:lpstr>
      <vt:lpstr>Helvetica</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佐伯鶴城</cp:lastModifiedBy>
  <cp:revision>4</cp:revision>
  <cp:lastPrinted>2020-10-30T06:15:24Z</cp:lastPrinted>
  <dcterms:created xsi:type="dcterms:W3CDTF">2020-10-30T05:14:26Z</dcterms:created>
  <dcterms:modified xsi:type="dcterms:W3CDTF">2022-04-21T08:46:28Z</dcterms:modified>
</cp:coreProperties>
</file>