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7F7F"/>
    <a:srgbClr val="FF4040"/>
    <a:srgbClr val="E3D0F1"/>
    <a:srgbClr val="C7A2E3"/>
    <a:srgbClr val="C6A2E3"/>
    <a:srgbClr val="AB73D5"/>
    <a:srgbClr val="FF6565"/>
    <a:srgbClr val="FF9999"/>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666" y="-2554"/>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227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65290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0372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742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611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399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254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23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127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894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357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451674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9736D95-22EB-204F-A2A5-86135DF1F33D}"/>
              </a:ext>
            </a:extLst>
          </p:cNvPr>
          <p:cNvPicPr>
            <a:picLocks noChangeAspect="1"/>
          </p:cNvPicPr>
          <p:nvPr/>
        </p:nvPicPr>
        <p:blipFill>
          <a:blip r:embed="rId2"/>
          <a:stretch>
            <a:fillRect/>
          </a:stretch>
        </p:blipFill>
        <p:spPr>
          <a:xfrm>
            <a:off x="5856976" y="1109486"/>
            <a:ext cx="833350" cy="107706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4" name="正方形/長方形 3"/>
          <p:cNvSpPr/>
          <p:nvPr/>
        </p:nvSpPr>
        <p:spPr>
          <a:xfrm>
            <a:off x="1169262" y="43810"/>
            <a:ext cx="4325353" cy="365049"/>
          </a:xfrm>
          <a:prstGeom prst="rect">
            <a:avLst/>
          </a:prstGeom>
          <a:solidFill>
            <a:srgbClr val="FF535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altLang="ja-JP" sz="1200" b="1">
                <a:solidFill>
                  <a:schemeClr val="tx1"/>
                </a:solidFill>
                <a:latin typeface="+mn-ea"/>
              </a:rPr>
              <a:t>76</a:t>
            </a:r>
            <a:r>
              <a:rPr kumimoji="1" lang="ja-JP" altLang="en-US" sz="1200" b="1">
                <a:solidFill>
                  <a:schemeClr val="tx1"/>
                </a:solidFill>
                <a:latin typeface="+mn-ea"/>
              </a:rPr>
              <a:t>年越しのバトン</a:t>
            </a:r>
          </a:p>
          <a:p>
            <a:pPr algn="ctr"/>
            <a:r>
              <a:rPr kumimoji="1" lang="en-US" altLang="ja-JP" sz="1200" b="1">
                <a:solidFill>
                  <a:schemeClr val="tx1"/>
                </a:solidFill>
                <a:latin typeface="+mn-ea"/>
              </a:rPr>
              <a:t>〜from 1945 to 2021〜</a:t>
            </a:r>
          </a:p>
        </p:txBody>
      </p:sp>
      <p:sp>
        <p:nvSpPr>
          <p:cNvPr id="6" name="正方形/長方形 5"/>
          <p:cNvSpPr/>
          <p:nvPr/>
        </p:nvSpPr>
        <p:spPr>
          <a:xfrm>
            <a:off x="34243" y="678721"/>
            <a:ext cx="6736853" cy="320676"/>
          </a:xfrm>
          <a:prstGeom prst="rect">
            <a:avLst/>
          </a:prstGeom>
          <a:solidFill>
            <a:schemeClr val="accent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a:solidFill>
                  <a:schemeClr val="tx1"/>
                </a:solidFill>
                <a:latin typeface="+mn-ea"/>
              </a:rPr>
              <a:t>【</a:t>
            </a:r>
            <a:r>
              <a:rPr kumimoji="1" lang="ja-JP" altLang="en-US" sz="800">
                <a:solidFill>
                  <a:schemeClr val="tx1"/>
                </a:solidFill>
                <a:latin typeface="+mn-ea"/>
              </a:rPr>
              <a:t>テーマ</a:t>
            </a:r>
            <a:r>
              <a:rPr kumimoji="1" lang="en-US" altLang="ja-JP" sz="800">
                <a:solidFill>
                  <a:schemeClr val="tx1"/>
                </a:solidFill>
                <a:latin typeface="+mn-ea"/>
              </a:rPr>
              <a:t>】</a:t>
            </a:r>
          </a:p>
          <a:p>
            <a:r>
              <a:rPr kumimoji="1" lang="ja-JP" altLang="en-US" sz="800">
                <a:solidFill>
                  <a:schemeClr val="tx1"/>
                </a:solidFill>
                <a:latin typeface="+mn-ea"/>
              </a:rPr>
              <a:t>　佐伯の戦時中の暮らしと</a:t>
            </a:r>
            <a:r>
              <a:rPr kumimoji="1" lang="en-US" altLang="ja-JP" sz="800">
                <a:solidFill>
                  <a:schemeClr val="tx1"/>
                </a:solidFill>
                <a:latin typeface="+mn-ea"/>
              </a:rPr>
              <a:t>B29</a:t>
            </a:r>
            <a:r>
              <a:rPr kumimoji="1" lang="ja-JP" altLang="en-US" sz="800">
                <a:solidFill>
                  <a:schemeClr val="tx1"/>
                </a:solidFill>
                <a:latin typeface="+mn-ea"/>
              </a:rPr>
              <a:t>墜落について知ってもらう事で、戦争を二度と起こしてはならないと改めて感じてもらう。</a:t>
            </a:r>
            <a:endParaRPr kumimoji="1" lang="en-US" altLang="ja-JP" sz="800">
              <a:solidFill>
                <a:schemeClr val="tx1"/>
              </a:solidFill>
              <a:latin typeface="+mn-ea"/>
            </a:endParaRPr>
          </a:p>
        </p:txBody>
      </p:sp>
      <p:sp>
        <p:nvSpPr>
          <p:cNvPr id="7" name="正方形/長方形 6"/>
          <p:cNvSpPr/>
          <p:nvPr/>
        </p:nvSpPr>
        <p:spPr>
          <a:xfrm>
            <a:off x="38613" y="1058743"/>
            <a:ext cx="3334879" cy="77589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研究目的</a:t>
            </a:r>
            <a:r>
              <a:rPr kumimoji="1" lang="en-US" altLang="ja-JP" sz="800" dirty="0">
                <a:solidFill>
                  <a:schemeClr val="tx1"/>
                </a:solidFill>
                <a:latin typeface="+mn-ea"/>
              </a:rPr>
              <a:t>】</a:t>
            </a:r>
          </a:p>
          <a:p>
            <a:r>
              <a:rPr kumimoji="1" lang="ja-JP" altLang="en-US" sz="800" dirty="0">
                <a:solidFill>
                  <a:schemeClr val="tx1"/>
                </a:solidFill>
                <a:latin typeface="+mn-ea"/>
              </a:rPr>
              <a:t>地元である佐伯の戦時中の様子を知る事でより平和意識を高めるため。</a:t>
            </a:r>
          </a:p>
          <a:p>
            <a:r>
              <a:rPr kumimoji="1" lang="en-US" altLang="ja-JP" sz="800" dirty="0">
                <a:solidFill>
                  <a:schemeClr val="tx1"/>
                </a:solidFill>
                <a:latin typeface="+mn-ea"/>
              </a:rPr>
              <a:t>【</a:t>
            </a:r>
            <a:r>
              <a:rPr kumimoji="1" lang="ja-JP" altLang="en-US" sz="800" dirty="0">
                <a:solidFill>
                  <a:schemeClr val="tx1"/>
                </a:solidFill>
                <a:latin typeface="+mn-ea"/>
              </a:rPr>
              <a:t>研究意義</a:t>
            </a:r>
            <a:r>
              <a:rPr kumimoji="1" lang="en-US" altLang="ja-JP" sz="800" dirty="0">
                <a:solidFill>
                  <a:schemeClr val="tx1"/>
                </a:solidFill>
                <a:latin typeface="+mn-ea"/>
              </a:rPr>
              <a:t>】</a:t>
            </a:r>
            <a:endParaRPr kumimoji="1" lang="ja-JP" altLang="en-US" sz="800" dirty="0">
              <a:solidFill>
                <a:schemeClr val="tx1"/>
              </a:solidFill>
              <a:latin typeface="+mn-ea"/>
            </a:endParaRPr>
          </a:p>
          <a:p>
            <a:r>
              <a:rPr lang="ja-JP" altLang="en-US" sz="800" dirty="0">
                <a:solidFill>
                  <a:schemeClr val="tx1"/>
                </a:solidFill>
                <a:latin typeface="+mn-ea"/>
              </a:rPr>
              <a:t>佐伯の戦時中の衣食住</a:t>
            </a:r>
            <a:r>
              <a:rPr lang="ja-JP" altLang="en-US" sz="800" dirty="0" smtClean="0">
                <a:solidFill>
                  <a:schemeClr val="tx1"/>
                </a:solidFill>
                <a:latin typeface="+mn-ea"/>
              </a:rPr>
              <a:t>と</a:t>
            </a:r>
            <a:r>
              <a:rPr lang="en-US" altLang="ja-JP" sz="800" dirty="0">
                <a:solidFill>
                  <a:schemeClr val="tx1"/>
                </a:solidFill>
                <a:latin typeface="+mn-ea"/>
              </a:rPr>
              <a:t>B29</a:t>
            </a:r>
            <a:r>
              <a:rPr lang="ja-JP" altLang="en-US" sz="800" dirty="0" smtClean="0">
                <a:solidFill>
                  <a:schemeClr val="tx1"/>
                </a:solidFill>
                <a:latin typeface="+mn-ea"/>
              </a:rPr>
              <a:t>墜落</a:t>
            </a:r>
            <a:r>
              <a:rPr lang="ja-JP" altLang="en-US" sz="800" dirty="0">
                <a:solidFill>
                  <a:schemeClr val="tx1"/>
                </a:solidFill>
                <a:latin typeface="+mn-ea"/>
              </a:rPr>
              <a:t>について知ることで、戦争の残酷さを知ることができるとともに、二度と起こしてはならないと改めて感じてもらう。</a:t>
            </a:r>
            <a:endParaRPr kumimoji="1" lang="ja-JP" altLang="en-US" sz="800" dirty="0">
              <a:solidFill>
                <a:schemeClr val="tx1"/>
              </a:solidFill>
              <a:latin typeface="+mn-ea"/>
            </a:endParaRPr>
          </a:p>
        </p:txBody>
      </p:sp>
      <p:sp>
        <p:nvSpPr>
          <p:cNvPr id="8" name="正方形/長方形 7"/>
          <p:cNvSpPr/>
          <p:nvPr/>
        </p:nvSpPr>
        <p:spPr>
          <a:xfrm>
            <a:off x="-77155" y="1833671"/>
            <a:ext cx="3312000" cy="1924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b="1" dirty="0">
                <a:solidFill>
                  <a:schemeClr val="tx1"/>
                </a:solidFill>
                <a:latin typeface="+mn-ea"/>
              </a:rPr>
              <a:t>【</a:t>
            </a:r>
            <a:r>
              <a:rPr kumimoji="1" lang="ja-JP" altLang="en-US" sz="800" b="1" dirty="0">
                <a:solidFill>
                  <a:schemeClr val="tx1"/>
                </a:solidFill>
                <a:latin typeface="+mn-ea"/>
              </a:rPr>
              <a:t>調査</a:t>
            </a:r>
            <a:r>
              <a:rPr kumimoji="1" lang="en-US" altLang="ja-JP" sz="800" b="1" dirty="0">
                <a:solidFill>
                  <a:schemeClr val="tx1"/>
                </a:solidFill>
                <a:latin typeface="+mn-ea"/>
              </a:rPr>
              <a:t>1】</a:t>
            </a:r>
            <a:r>
              <a:rPr kumimoji="1" lang="ja-JP" altLang="en-US" sz="800" b="1" dirty="0">
                <a:solidFill>
                  <a:schemeClr val="tx1"/>
                </a:solidFill>
                <a:latin typeface="+mn-ea"/>
              </a:rPr>
              <a:t>平和授業アンケート</a:t>
            </a:r>
          </a:p>
        </p:txBody>
      </p:sp>
      <p:sp>
        <p:nvSpPr>
          <p:cNvPr id="10" name="正方形/長方形 9"/>
          <p:cNvSpPr/>
          <p:nvPr/>
        </p:nvSpPr>
        <p:spPr>
          <a:xfrm>
            <a:off x="34243" y="2008331"/>
            <a:ext cx="3350689" cy="1039768"/>
          </a:xfrm>
          <a:prstGeom prst="rect">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調査手順</a:t>
            </a:r>
            <a:r>
              <a:rPr kumimoji="1" lang="en-US" altLang="ja-JP" sz="800" dirty="0">
                <a:solidFill>
                  <a:schemeClr val="tx1"/>
                </a:solidFill>
                <a:latin typeface="+mn-ea"/>
              </a:rPr>
              <a:t>】</a:t>
            </a:r>
            <a:endParaRPr kumimoji="1" lang="ja-JP" altLang="en-US" sz="800" dirty="0">
              <a:solidFill>
                <a:schemeClr val="tx1"/>
              </a:solidFill>
              <a:latin typeface="+mn-ea"/>
            </a:endParaRPr>
          </a:p>
          <a:p>
            <a:r>
              <a:rPr lang="en-US" altLang="ja-JP" sz="800" dirty="0">
                <a:solidFill>
                  <a:schemeClr val="tx1"/>
                </a:solidFill>
                <a:latin typeface="+mn-ea"/>
              </a:rPr>
              <a:t>2020</a:t>
            </a:r>
            <a:r>
              <a:rPr lang="ja-JP" altLang="en-US" sz="800" dirty="0">
                <a:solidFill>
                  <a:schemeClr val="tx1"/>
                </a:solidFill>
                <a:latin typeface="+mn-ea"/>
              </a:rPr>
              <a:t>年</a:t>
            </a:r>
            <a:r>
              <a:rPr lang="en-US" altLang="ja-JP" sz="800" dirty="0">
                <a:solidFill>
                  <a:schemeClr val="tx1"/>
                </a:solidFill>
                <a:latin typeface="+mn-ea"/>
              </a:rPr>
              <a:t>11</a:t>
            </a:r>
            <a:r>
              <a:rPr lang="ja-JP" altLang="en-US" sz="800" dirty="0">
                <a:solidFill>
                  <a:schemeClr val="tx1"/>
                </a:solidFill>
                <a:latin typeface="+mn-ea"/>
              </a:rPr>
              <a:t>月</a:t>
            </a:r>
            <a:r>
              <a:rPr lang="en-US" altLang="ja-JP" sz="800" dirty="0">
                <a:solidFill>
                  <a:schemeClr val="tx1"/>
                </a:solidFill>
                <a:latin typeface="+mn-ea"/>
              </a:rPr>
              <a:t>13</a:t>
            </a:r>
            <a:r>
              <a:rPr lang="ja-JP" altLang="en-US" sz="800" dirty="0">
                <a:solidFill>
                  <a:schemeClr val="tx1"/>
                </a:solidFill>
                <a:latin typeface="+mn-ea"/>
              </a:rPr>
              <a:t>日に行われた佐伯市に関する平和授業の際に</a:t>
            </a:r>
            <a:r>
              <a:rPr lang="en-US" altLang="ja-JP" sz="800" dirty="0">
                <a:solidFill>
                  <a:schemeClr val="tx1"/>
                </a:solidFill>
                <a:latin typeface="+mn-ea"/>
              </a:rPr>
              <a:t>1</a:t>
            </a:r>
            <a:r>
              <a:rPr lang="ja-JP" altLang="en-US" sz="800" dirty="0" err="1">
                <a:solidFill>
                  <a:schemeClr val="tx1"/>
                </a:solidFill>
                <a:latin typeface="+mn-ea"/>
              </a:rPr>
              <a:t>、</a:t>
            </a:r>
            <a:r>
              <a:rPr lang="en-US" altLang="ja-JP" sz="800" dirty="0">
                <a:solidFill>
                  <a:schemeClr val="tx1"/>
                </a:solidFill>
                <a:latin typeface="+mn-ea"/>
              </a:rPr>
              <a:t>2</a:t>
            </a:r>
            <a:r>
              <a:rPr lang="ja-JP" altLang="en-US" sz="800" dirty="0">
                <a:solidFill>
                  <a:schemeClr val="tx1"/>
                </a:solidFill>
                <a:latin typeface="+mn-ea"/>
              </a:rPr>
              <a:t>年生に朝礼時と終礼時に分け、以下のようなアンケートを取った。</a:t>
            </a:r>
          </a:p>
          <a:p>
            <a:r>
              <a:rPr kumimoji="1" lang="en-US" altLang="ja-JP" sz="800" dirty="0">
                <a:solidFill>
                  <a:schemeClr val="tx1"/>
                </a:solidFill>
                <a:latin typeface="+mn-ea"/>
              </a:rPr>
              <a:t>Q1 </a:t>
            </a:r>
            <a:r>
              <a:rPr kumimoji="1" lang="ja-JP" altLang="en-US" sz="800" dirty="0">
                <a:solidFill>
                  <a:schemeClr val="tx1"/>
                </a:solidFill>
                <a:latin typeface="+mn-ea"/>
              </a:rPr>
              <a:t>戦争の記憶が風化していると思いますか。</a:t>
            </a:r>
            <a:endParaRPr lang="en-US" altLang="ja-JP" sz="800" dirty="0">
              <a:solidFill>
                <a:schemeClr val="tx1"/>
              </a:solidFill>
              <a:latin typeface="+mn-ea"/>
            </a:endParaRPr>
          </a:p>
          <a:p>
            <a:r>
              <a:rPr lang="en-US" altLang="ja-JP" sz="800" dirty="0">
                <a:solidFill>
                  <a:schemeClr val="tx1"/>
                </a:solidFill>
                <a:latin typeface="+mn-ea"/>
              </a:rPr>
              <a:t>Q2</a:t>
            </a:r>
            <a:r>
              <a:rPr lang="ja-JP" altLang="en-US" sz="800" dirty="0">
                <a:solidFill>
                  <a:schemeClr val="tx1"/>
                </a:solidFill>
                <a:latin typeface="+mn-ea"/>
              </a:rPr>
              <a:t> 戦争に関することを自発的に調べようと思いますか。</a:t>
            </a:r>
            <a:endParaRPr kumimoji="1" lang="en-US" altLang="ja-JP" sz="800" dirty="0">
              <a:solidFill>
                <a:schemeClr val="tx1"/>
              </a:solidFill>
              <a:latin typeface="+mn-ea"/>
            </a:endParaRPr>
          </a:p>
          <a:p>
            <a:r>
              <a:rPr lang="en-US" altLang="ja-JP" sz="800" dirty="0">
                <a:solidFill>
                  <a:schemeClr val="tx1"/>
                </a:solidFill>
                <a:latin typeface="+mn-ea"/>
              </a:rPr>
              <a:t>Q3</a:t>
            </a:r>
            <a:r>
              <a:rPr lang="ja-JP" altLang="en-US" sz="800" dirty="0">
                <a:solidFill>
                  <a:schemeClr val="tx1"/>
                </a:solidFill>
                <a:latin typeface="+mn-ea"/>
              </a:rPr>
              <a:t> 戦争の話題について関心はありますか。</a:t>
            </a:r>
            <a:endParaRPr kumimoji="1" lang="en-US" altLang="ja-JP" sz="800" dirty="0">
              <a:solidFill>
                <a:schemeClr val="tx1"/>
              </a:solidFill>
              <a:latin typeface="+mn-ea"/>
            </a:endParaRPr>
          </a:p>
          <a:p>
            <a:r>
              <a:rPr kumimoji="1" lang="en-US" altLang="ja-JP" sz="800" dirty="0">
                <a:solidFill>
                  <a:schemeClr val="tx1"/>
                </a:solidFill>
                <a:latin typeface="+mn-ea"/>
              </a:rPr>
              <a:t>Q4 </a:t>
            </a:r>
            <a:r>
              <a:rPr lang="ja-JP" altLang="en-US" sz="800" dirty="0">
                <a:solidFill>
                  <a:schemeClr val="tx1"/>
                </a:solidFill>
                <a:latin typeface="+mn-ea"/>
              </a:rPr>
              <a:t>佐伯の歴史を学ぶことができる「平和祈念館</a:t>
            </a:r>
            <a:r>
              <a:rPr lang="ja-JP" altLang="en-US" sz="800" dirty="0" smtClean="0">
                <a:solidFill>
                  <a:schemeClr val="tx1"/>
                </a:solidFill>
                <a:latin typeface="+mn-ea"/>
              </a:rPr>
              <a:t>やわらぎ」に</a:t>
            </a:r>
            <a:r>
              <a:rPr lang="ja-JP" altLang="en-US" sz="800" dirty="0">
                <a:solidFill>
                  <a:schemeClr val="tx1"/>
                </a:solidFill>
                <a:latin typeface="+mn-ea"/>
              </a:rPr>
              <a:t>行きたいと思いますか。</a:t>
            </a:r>
            <a:endParaRPr kumimoji="1" lang="en-US" altLang="ja-JP" sz="800" dirty="0">
              <a:solidFill>
                <a:schemeClr val="tx1"/>
              </a:solidFill>
              <a:latin typeface="+mn-ea"/>
            </a:endParaRPr>
          </a:p>
          <a:p>
            <a:endParaRPr kumimoji="1" lang="ja-JP" altLang="en-US" sz="800" dirty="0">
              <a:solidFill>
                <a:schemeClr val="tx1"/>
              </a:solidFill>
            </a:endParaRPr>
          </a:p>
        </p:txBody>
      </p:sp>
      <p:sp>
        <p:nvSpPr>
          <p:cNvPr id="9" name="正方形/長方形 8"/>
          <p:cNvSpPr/>
          <p:nvPr/>
        </p:nvSpPr>
        <p:spPr>
          <a:xfrm>
            <a:off x="34244" y="3080949"/>
            <a:ext cx="3346822" cy="432627"/>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a:solidFill>
                  <a:schemeClr val="tx1"/>
                </a:solidFill>
                <a:latin typeface="+mn-ea"/>
              </a:rPr>
              <a:t>【</a:t>
            </a:r>
            <a:r>
              <a:rPr kumimoji="1" lang="ja-JP" altLang="en-US" sz="800">
                <a:solidFill>
                  <a:schemeClr val="tx1"/>
                </a:solidFill>
                <a:latin typeface="+mn-ea"/>
              </a:rPr>
              <a:t>仮説</a:t>
            </a:r>
            <a:r>
              <a:rPr kumimoji="1" lang="en-US" altLang="ja-JP" sz="800">
                <a:solidFill>
                  <a:schemeClr val="tx1"/>
                </a:solidFill>
                <a:latin typeface="+mn-ea"/>
              </a:rPr>
              <a:t>】</a:t>
            </a:r>
          </a:p>
          <a:p>
            <a:r>
              <a:rPr kumimoji="1" lang="ja-JP" altLang="en-US" sz="800">
                <a:solidFill>
                  <a:schemeClr val="tx1"/>
                </a:solidFill>
                <a:latin typeface="+mn-ea"/>
              </a:rPr>
              <a:t>平和授業を行うこと</a:t>
            </a:r>
            <a:r>
              <a:rPr lang="ja-JP" altLang="en-US" sz="800">
                <a:solidFill>
                  <a:schemeClr val="tx1"/>
                </a:solidFill>
                <a:latin typeface="+mn-ea"/>
              </a:rPr>
              <a:t>で、平和的意識を高める事ができるのではないだろうか。</a:t>
            </a:r>
            <a:endParaRPr kumimoji="1" lang="ja-JP" altLang="en-US" sz="800">
              <a:solidFill>
                <a:schemeClr val="tx1"/>
              </a:solidFill>
              <a:latin typeface="+mn-ea"/>
            </a:endParaRPr>
          </a:p>
        </p:txBody>
      </p:sp>
      <p:sp>
        <p:nvSpPr>
          <p:cNvPr id="11" name="正方形/長方形 10"/>
          <p:cNvSpPr/>
          <p:nvPr/>
        </p:nvSpPr>
        <p:spPr>
          <a:xfrm>
            <a:off x="34243" y="3543850"/>
            <a:ext cx="2045106" cy="1115571"/>
          </a:xfrm>
          <a:prstGeom prst="rect">
            <a:avLst/>
          </a:prstGeom>
          <a:solidFill>
            <a:schemeClr val="accent1">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結果</a:t>
            </a:r>
            <a:r>
              <a:rPr kumimoji="1" lang="en-US" altLang="ja-JP" sz="800" dirty="0">
                <a:solidFill>
                  <a:schemeClr val="tx1"/>
                </a:solidFill>
                <a:latin typeface="+mn-ea"/>
              </a:rPr>
              <a:t>】</a:t>
            </a:r>
            <a:endParaRPr kumimoji="1" lang="ja-JP" altLang="en-US" sz="800" dirty="0">
              <a:solidFill>
                <a:schemeClr val="tx1"/>
              </a:solidFill>
              <a:latin typeface="+mn-ea"/>
            </a:endParaRPr>
          </a:p>
          <a:p>
            <a:r>
              <a:rPr kumimoji="1" lang="ja-JP" altLang="en-US" sz="800" dirty="0" smtClean="0">
                <a:solidFill>
                  <a:schemeClr val="tx1"/>
                </a:solidFill>
                <a:latin typeface="+mn-ea"/>
              </a:rPr>
              <a:t>授業の前後を</a:t>
            </a:r>
            <a:r>
              <a:rPr kumimoji="1" lang="ja-JP" altLang="en-US" sz="800" dirty="0">
                <a:solidFill>
                  <a:schemeClr val="tx1"/>
                </a:solidFill>
                <a:latin typeface="+mn-ea"/>
              </a:rPr>
              <a:t>比較</a:t>
            </a:r>
            <a:r>
              <a:rPr kumimoji="1" lang="ja-JP" altLang="en-US" sz="800" dirty="0" smtClean="0">
                <a:solidFill>
                  <a:schemeClr val="tx1"/>
                </a:solidFill>
                <a:latin typeface="+mn-ea"/>
              </a:rPr>
              <a:t>すると、どれ</a:t>
            </a:r>
            <a:r>
              <a:rPr kumimoji="1" lang="ja-JP" altLang="en-US" sz="800" dirty="0">
                <a:solidFill>
                  <a:schemeClr val="tx1"/>
                </a:solidFill>
                <a:latin typeface="+mn-ea"/>
              </a:rPr>
              <a:t>も結果は「はい」「どちらかといえばはい」が上昇した</a:t>
            </a:r>
            <a:r>
              <a:rPr kumimoji="1" lang="ja-JP" altLang="en-US" sz="800" dirty="0" smtClean="0">
                <a:solidFill>
                  <a:schemeClr val="tx1"/>
                </a:solidFill>
                <a:latin typeface="+mn-ea"/>
              </a:rPr>
              <a:t>。その</a:t>
            </a:r>
            <a:r>
              <a:rPr kumimoji="1" lang="ja-JP" altLang="en-US" sz="800" dirty="0">
                <a:solidFill>
                  <a:schemeClr val="tx1"/>
                </a:solidFill>
                <a:latin typeface="+mn-ea"/>
              </a:rPr>
              <a:t>中でも</a:t>
            </a:r>
            <a:r>
              <a:rPr kumimoji="1" lang="en-US" altLang="ja-JP" sz="800" dirty="0">
                <a:solidFill>
                  <a:schemeClr val="tx1"/>
                </a:solidFill>
                <a:latin typeface="+mn-ea"/>
              </a:rPr>
              <a:t>Q2</a:t>
            </a:r>
            <a:r>
              <a:rPr kumimoji="1" lang="ja-JP" altLang="en-US" sz="800" dirty="0">
                <a:solidFill>
                  <a:schemeClr val="tx1"/>
                </a:solidFill>
                <a:latin typeface="+mn-ea"/>
              </a:rPr>
              <a:t>の「戦争に関することを自発的に調べたいと思いますか」が目を引いた。</a:t>
            </a:r>
            <a:r>
              <a:rPr kumimoji="1" lang="en-US" altLang="ja-JP" sz="800" dirty="0">
                <a:solidFill>
                  <a:schemeClr val="tx1"/>
                </a:solidFill>
                <a:latin typeface="+mn-ea"/>
              </a:rPr>
              <a:t>¾</a:t>
            </a:r>
            <a:r>
              <a:rPr kumimoji="1" lang="ja-JP" altLang="en-US" sz="800" dirty="0">
                <a:solidFill>
                  <a:schemeClr val="tx1"/>
                </a:solidFill>
                <a:latin typeface="+mn-ea"/>
              </a:rPr>
              <a:t>近くの生徒が前向きな回答をしており、平和授業をする意義を感じた。</a:t>
            </a:r>
          </a:p>
          <a:p>
            <a:endParaRPr kumimoji="1" lang="ja-JP" altLang="en-US" sz="800" dirty="0">
              <a:solidFill>
                <a:schemeClr val="tx1"/>
              </a:solidFill>
            </a:endParaRPr>
          </a:p>
        </p:txBody>
      </p:sp>
      <p:sp>
        <p:nvSpPr>
          <p:cNvPr id="12" name="正方形/長方形 11"/>
          <p:cNvSpPr/>
          <p:nvPr/>
        </p:nvSpPr>
        <p:spPr>
          <a:xfrm>
            <a:off x="34244" y="4712168"/>
            <a:ext cx="3339248" cy="404776"/>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a:solidFill>
                  <a:schemeClr val="tx1"/>
                </a:solidFill>
                <a:latin typeface="+mn-ea"/>
              </a:rPr>
              <a:t>【</a:t>
            </a:r>
            <a:r>
              <a:rPr kumimoji="1" lang="ja-JP" altLang="en-US" sz="800">
                <a:solidFill>
                  <a:schemeClr val="tx1"/>
                </a:solidFill>
                <a:latin typeface="+mn-ea"/>
              </a:rPr>
              <a:t>結論</a:t>
            </a:r>
            <a:r>
              <a:rPr kumimoji="1" lang="en-US" altLang="ja-JP" sz="800">
                <a:solidFill>
                  <a:schemeClr val="tx1"/>
                </a:solidFill>
                <a:latin typeface="+mn-ea"/>
              </a:rPr>
              <a:t>】</a:t>
            </a:r>
          </a:p>
          <a:p>
            <a:r>
              <a:rPr lang="ja-JP" altLang="en-US" sz="800">
                <a:solidFill>
                  <a:schemeClr val="tx1"/>
                </a:solidFill>
                <a:latin typeface="+mn-ea"/>
              </a:rPr>
              <a:t>佐伯市についての平和授業を行うことで全体的に戦争･平和への関心が概ね高くなることが分かった。</a:t>
            </a:r>
            <a:endParaRPr kumimoji="1" lang="ja-JP" altLang="en-US" sz="800">
              <a:solidFill>
                <a:schemeClr val="tx1"/>
              </a:solidFill>
              <a:latin typeface="+mn-ea"/>
            </a:endParaRPr>
          </a:p>
        </p:txBody>
      </p:sp>
      <p:sp>
        <p:nvSpPr>
          <p:cNvPr id="13" name="正方形/長方形 12"/>
          <p:cNvSpPr/>
          <p:nvPr/>
        </p:nvSpPr>
        <p:spPr>
          <a:xfrm>
            <a:off x="-44826" y="5113755"/>
            <a:ext cx="3312000" cy="2762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r>
              <a:rPr kumimoji="1" lang="en-US" altLang="ja-JP" sz="800" b="1" dirty="0">
                <a:solidFill>
                  <a:schemeClr val="tx1"/>
                </a:solidFill>
                <a:latin typeface="+mn-ea"/>
              </a:rPr>
              <a:t>【</a:t>
            </a:r>
            <a:r>
              <a:rPr kumimoji="1" lang="ja-JP" altLang="en-US" sz="800" b="1" dirty="0">
                <a:solidFill>
                  <a:schemeClr val="tx1"/>
                </a:solidFill>
                <a:latin typeface="+mn-ea"/>
              </a:rPr>
              <a:t>調査</a:t>
            </a:r>
            <a:r>
              <a:rPr kumimoji="1" lang="en-US" altLang="ja-JP" sz="800" b="1" dirty="0">
                <a:solidFill>
                  <a:schemeClr val="tx1"/>
                </a:solidFill>
                <a:latin typeface="+mn-ea"/>
              </a:rPr>
              <a:t>2】</a:t>
            </a:r>
            <a:r>
              <a:rPr kumimoji="1" lang="ja-JP" altLang="en-US" sz="800" b="1" dirty="0">
                <a:solidFill>
                  <a:schemeClr val="tx1"/>
                </a:solidFill>
                <a:latin typeface="+mn-ea"/>
              </a:rPr>
              <a:t>戦争経験者への聞き取り</a:t>
            </a:r>
            <a:endParaRPr kumimoji="1" lang="en-US" altLang="ja-JP" sz="800" b="1" dirty="0">
              <a:solidFill>
                <a:schemeClr val="tx1"/>
              </a:solidFill>
              <a:latin typeface="+mn-ea"/>
            </a:endParaRPr>
          </a:p>
          <a:p>
            <a:endParaRPr kumimoji="1" lang="ja-JP" altLang="en-US" sz="900" b="1" dirty="0">
              <a:solidFill>
                <a:schemeClr val="tx1"/>
              </a:solidFill>
            </a:endParaRPr>
          </a:p>
        </p:txBody>
      </p:sp>
      <p:sp>
        <p:nvSpPr>
          <p:cNvPr id="14" name="正方形/長方形 13"/>
          <p:cNvSpPr/>
          <p:nvPr/>
        </p:nvSpPr>
        <p:spPr>
          <a:xfrm>
            <a:off x="34243" y="5734757"/>
            <a:ext cx="3353267" cy="413389"/>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仮説</a:t>
            </a:r>
            <a:r>
              <a:rPr kumimoji="1" lang="en-US" altLang="ja-JP" sz="800" dirty="0">
                <a:solidFill>
                  <a:schemeClr val="tx1"/>
                </a:solidFill>
                <a:latin typeface="+mn-ea"/>
              </a:rPr>
              <a:t>】</a:t>
            </a:r>
          </a:p>
          <a:p>
            <a:r>
              <a:rPr kumimoji="1" lang="ja-JP" altLang="en-US" sz="800" dirty="0">
                <a:solidFill>
                  <a:schemeClr val="tx1"/>
                </a:solidFill>
                <a:latin typeface="+mn-ea"/>
              </a:rPr>
              <a:t>佐伯市には、佐伯海軍航空隊があり、軍事基地があったので全国と比べて食料があり、衣服も十分にあったのではないだろうか。</a:t>
            </a:r>
          </a:p>
        </p:txBody>
      </p:sp>
      <p:sp>
        <p:nvSpPr>
          <p:cNvPr id="15" name="正方形/長方形 14"/>
          <p:cNvSpPr/>
          <p:nvPr/>
        </p:nvSpPr>
        <p:spPr>
          <a:xfrm>
            <a:off x="34243" y="5300878"/>
            <a:ext cx="3346823" cy="401551"/>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調査手順</a:t>
            </a:r>
            <a:r>
              <a:rPr kumimoji="1" lang="en-US" altLang="ja-JP" sz="800" dirty="0">
                <a:solidFill>
                  <a:schemeClr val="tx1"/>
                </a:solidFill>
                <a:latin typeface="+mn-ea"/>
              </a:rPr>
              <a:t>】</a:t>
            </a:r>
          </a:p>
          <a:p>
            <a:r>
              <a:rPr kumimoji="1" lang="ja-JP" altLang="en-US" sz="800" dirty="0">
                <a:solidFill>
                  <a:schemeClr val="tx1"/>
                </a:solidFill>
                <a:latin typeface="+mn-ea"/>
              </a:rPr>
              <a:t>戦時中佐伯に住んでいた</a:t>
            </a:r>
            <a:r>
              <a:rPr kumimoji="1" lang="en-US" altLang="ja-JP" sz="800" dirty="0">
                <a:solidFill>
                  <a:schemeClr val="tx1"/>
                </a:solidFill>
                <a:latin typeface="+mn-ea"/>
              </a:rPr>
              <a:t>4</a:t>
            </a:r>
            <a:r>
              <a:rPr kumimoji="1" lang="ja-JP" altLang="en-US" sz="800" dirty="0">
                <a:solidFill>
                  <a:schemeClr val="tx1"/>
                </a:solidFill>
                <a:latin typeface="+mn-ea"/>
              </a:rPr>
              <a:t>名の方に戦時中の佐伯についてのお話を聞き、戦時中の暮らし</a:t>
            </a:r>
            <a:r>
              <a:rPr kumimoji="1" lang="en-US" altLang="ja-JP" sz="800" dirty="0">
                <a:solidFill>
                  <a:schemeClr val="tx1"/>
                </a:solidFill>
                <a:latin typeface="+mn-ea"/>
              </a:rPr>
              <a:t>(</a:t>
            </a:r>
            <a:r>
              <a:rPr kumimoji="1" lang="ja-JP" altLang="en-US" sz="800" dirty="0">
                <a:solidFill>
                  <a:schemeClr val="tx1"/>
                </a:solidFill>
                <a:latin typeface="+mn-ea"/>
              </a:rPr>
              <a:t>衣食住</a:t>
            </a:r>
            <a:r>
              <a:rPr kumimoji="1" lang="en-US" altLang="ja-JP" sz="800" dirty="0">
                <a:solidFill>
                  <a:schemeClr val="tx1"/>
                </a:solidFill>
                <a:latin typeface="+mn-ea"/>
              </a:rPr>
              <a:t>)</a:t>
            </a:r>
            <a:r>
              <a:rPr kumimoji="1" lang="ja-JP" altLang="en-US" sz="800" dirty="0">
                <a:solidFill>
                  <a:schemeClr val="tx1"/>
                </a:solidFill>
                <a:latin typeface="+mn-ea"/>
              </a:rPr>
              <a:t>について質問した。</a:t>
            </a:r>
          </a:p>
          <a:p>
            <a:endParaRPr kumimoji="1" lang="ja-JP" altLang="en-US" sz="800" b="1" dirty="0">
              <a:solidFill>
                <a:schemeClr val="bg1">
                  <a:lumMod val="10000"/>
                </a:schemeClr>
              </a:solidFill>
              <a:latin typeface="+mn-ea"/>
            </a:endParaRPr>
          </a:p>
        </p:txBody>
      </p:sp>
      <p:sp>
        <p:nvSpPr>
          <p:cNvPr id="16" name="正方形/長方形 15"/>
          <p:cNvSpPr/>
          <p:nvPr/>
        </p:nvSpPr>
        <p:spPr>
          <a:xfrm>
            <a:off x="34243" y="6193167"/>
            <a:ext cx="3353267" cy="896082"/>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r>
              <a:rPr kumimoji="1" lang="en-US" altLang="ja-JP" sz="800">
                <a:solidFill>
                  <a:schemeClr val="tx1"/>
                </a:solidFill>
              </a:rPr>
              <a:t>【</a:t>
            </a:r>
            <a:r>
              <a:rPr kumimoji="1" lang="ja-JP" altLang="en-US" sz="800">
                <a:solidFill>
                  <a:schemeClr val="tx1"/>
                </a:solidFill>
              </a:rPr>
              <a:t>結果</a:t>
            </a:r>
            <a:r>
              <a:rPr kumimoji="1" lang="en-US" altLang="ja-JP" sz="800">
                <a:solidFill>
                  <a:schemeClr val="tx1"/>
                </a:solidFill>
              </a:rPr>
              <a:t>】</a:t>
            </a:r>
            <a:endParaRPr kumimoji="1" lang="ja-JP" altLang="en-US" sz="800">
              <a:solidFill>
                <a:schemeClr val="tx1"/>
              </a:solidFill>
            </a:endParaRPr>
          </a:p>
          <a:p>
            <a:endParaRPr kumimoji="1" lang="ja-JP" altLang="en-US" sz="900">
              <a:solidFill>
                <a:schemeClr val="tx1"/>
              </a:solidFill>
            </a:endParaRPr>
          </a:p>
        </p:txBody>
      </p:sp>
      <p:sp>
        <p:nvSpPr>
          <p:cNvPr id="17" name="正方形/長方形 16"/>
          <p:cNvSpPr/>
          <p:nvPr/>
        </p:nvSpPr>
        <p:spPr>
          <a:xfrm>
            <a:off x="35968" y="8046523"/>
            <a:ext cx="3353267" cy="430884"/>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結論</a:t>
            </a:r>
            <a:r>
              <a:rPr kumimoji="1" lang="en-US" altLang="ja-JP" sz="800" dirty="0">
                <a:solidFill>
                  <a:schemeClr val="tx1"/>
                </a:solidFill>
                <a:latin typeface="+mn-ea"/>
              </a:rPr>
              <a:t>】</a:t>
            </a:r>
          </a:p>
          <a:p>
            <a:pPr algn="l"/>
            <a:r>
              <a:rPr lang="ja-JP" altLang="en-US" sz="800" dirty="0">
                <a:solidFill>
                  <a:schemeClr val="tx1"/>
                </a:solidFill>
                <a:latin typeface="+mn-ea"/>
              </a:rPr>
              <a:t>佐伯市の特色が見られると仮定したが全国の一般的な暮らしと大差がなかった。</a:t>
            </a:r>
            <a:endParaRPr kumimoji="1" lang="ja-JP" altLang="en-US" sz="800" dirty="0">
              <a:solidFill>
                <a:schemeClr val="tx1"/>
              </a:solidFill>
              <a:latin typeface="+mn-ea"/>
            </a:endParaRPr>
          </a:p>
        </p:txBody>
      </p:sp>
      <p:sp>
        <p:nvSpPr>
          <p:cNvPr id="18" name="正方形/長方形 17"/>
          <p:cNvSpPr/>
          <p:nvPr/>
        </p:nvSpPr>
        <p:spPr>
          <a:xfrm>
            <a:off x="-49307" y="8453908"/>
            <a:ext cx="1784054" cy="1540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b="1" dirty="0">
                <a:solidFill>
                  <a:schemeClr val="tx1"/>
                </a:solidFill>
                <a:latin typeface="+mn-ea"/>
              </a:rPr>
              <a:t>【</a:t>
            </a:r>
            <a:r>
              <a:rPr kumimoji="1" lang="ja-JP" altLang="en-US" sz="800" b="1" dirty="0">
                <a:solidFill>
                  <a:schemeClr val="tx1"/>
                </a:solidFill>
                <a:latin typeface="+mn-ea"/>
              </a:rPr>
              <a:t>調査</a:t>
            </a:r>
            <a:r>
              <a:rPr kumimoji="1" lang="en-US" altLang="ja-JP" sz="800" b="1" dirty="0">
                <a:solidFill>
                  <a:schemeClr val="tx1"/>
                </a:solidFill>
                <a:latin typeface="+mn-ea"/>
              </a:rPr>
              <a:t>3】</a:t>
            </a:r>
            <a:r>
              <a:rPr kumimoji="1" lang="ja-JP" altLang="en-US" sz="800" b="1" dirty="0">
                <a:solidFill>
                  <a:schemeClr val="tx1"/>
                </a:solidFill>
                <a:latin typeface="+mn-ea"/>
              </a:rPr>
              <a:t>戦争をする意味について</a:t>
            </a:r>
          </a:p>
        </p:txBody>
      </p:sp>
      <p:sp>
        <p:nvSpPr>
          <p:cNvPr id="19" name="正方形/長方形 18"/>
          <p:cNvSpPr/>
          <p:nvPr/>
        </p:nvSpPr>
        <p:spPr>
          <a:xfrm>
            <a:off x="34243" y="8648944"/>
            <a:ext cx="2679978" cy="1177447"/>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これまでの調査</a:t>
            </a:r>
            <a:r>
              <a:rPr kumimoji="1" lang="en-US" altLang="ja-JP" sz="800" dirty="0">
                <a:solidFill>
                  <a:schemeClr val="tx1"/>
                </a:solidFill>
                <a:latin typeface="+mn-ea"/>
              </a:rPr>
              <a:t>】</a:t>
            </a:r>
            <a:endParaRPr kumimoji="1" lang="ja-JP" altLang="en-US" sz="800" dirty="0">
              <a:solidFill>
                <a:schemeClr val="tx1"/>
              </a:solidFill>
              <a:latin typeface="+mn-ea"/>
            </a:endParaRPr>
          </a:p>
          <a:p>
            <a:r>
              <a:rPr kumimoji="1" lang="ja-JP" altLang="en-US" sz="800" dirty="0">
                <a:solidFill>
                  <a:schemeClr val="tx1"/>
                </a:solidFill>
                <a:latin typeface="+mn-ea"/>
              </a:rPr>
              <a:t>佐伯市弥生宇藤木に</a:t>
            </a:r>
            <a:r>
              <a:rPr kumimoji="1" lang="en-US" altLang="ja-JP" sz="800" dirty="0">
                <a:solidFill>
                  <a:schemeClr val="tx1"/>
                </a:solidFill>
                <a:latin typeface="+mn-ea"/>
              </a:rPr>
              <a:t>B29</a:t>
            </a:r>
            <a:r>
              <a:rPr kumimoji="1" lang="ja-JP" altLang="en-US" sz="800" dirty="0">
                <a:solidFill>
                  <a:schemeClr val="tx1"/>
                </a:solidFill>
                <a:latin typeface="+mn-ea"/>
              </a:rPr>
              <a:t>墜落</a:t>
            </a:r>
          </a:p>
          <a:p>
            <a:r>
              <a:rPr kumimoji="1" lang="ja-JP" altLang="en-US" sz="800" dirty="0">
                <a:solidFill>
                  <a:schemeClr val="tx1"/>
                </a:solidFill>
                <a:latin typeface="+mn-ea"/>
              </a:rPr>
              <a:t>　　　　　　　↓</a:t>
            </a:r>
          </a:p>
          <a:p>
            <a:r>
              <a:rPr kumimoji="1" lang="en-US" altLang="ja-JP" sz="800" dirty="0">
                <a:solidFill>
                  <a:schemeClr val="tx1"/>
                </a:solidFill>
                <a:latin typeface="+mn-ea"/>
              </a:rPr>
              <a:t>11</a:t>
            </a:r>
            <a:r>
              <a:rPr kumimoji="1" lang="ja-JP" altLang="en-US" sz="800" dirty="0">
                <a:solidFill>
                  <a:schemeClr val="tx1"/>
                </a:solidFill>
                <a:latin typeface="+mn-ea"/>
              </a:rPr>
              <a:t>人のアメリカ兵のうち</a:t>
            </a:r>
            <a:r>
              <a:rPr kumimoji="1" lang="en-US" altLang="ja-JP" sz="800" dirty="0">
                <a:solidFill>
                  <a:schemeClr val="tx1"/>
                </a:solidFill>
                <a:latin typeface="+mn-ea"/>
              </a:rPr>
              <a:t>10</a:t>
            </a:r>
            <a:r>
              <a:rPr kumimoji="1" lang="ja-JP" altLang="en-US" sz="800" dirty="0">
                <a:solidFill>
                  <a:schemeClr val="tx1"/>
                </a:solidFill>
                <a:latin typeface="+mn-ea"/>
              </a:rPr>
              <a:t>人が死亡</a:t>
            </a:r>
          </a:p>
          <a:p>
            <a:r>
              <a:rPr kumimoji="1" lang="ja-JP" altLang="en-US" sz="800" dirty="0">
                <a:solidFill>
                  <a:schemeClr val="tx1"/>
                </a:solidFill>
                <a:latin typeface="+mn-ea"/>
              </a:rPr>
              <a:t>　　　　　　　↓</a:t>
            </a:r>
          </a:p>
          <a:p>
            <a:r>
              <a:rPr kumimoji="1" lang="ja-JP" altLang="en-US" sz="800" dirty="0">
                <a:solidFill>
                  <a:schemeClr val="tx1"/>
                </a:solidFill>
                <a:latin typeface="+mn-ea"/>
              </a:rPr>
              <a:t>生き残ったアスピナル曹長も日本人により処刑された</a:t>
            </a:r>
          </a:p>
          <a:p>
            <a:r>
              <a:rPr kumimoji="1" lang="ja-JP" altLang="en-US" sz="800" dirty="0">
                <a:solidFill>
                  <a:schemeClr val="tx1"/>
                </a:solidFill>
                <a:latin typeface="+mn-ea"/>
              </a:rPr>
              <a:t>　　　　　　　↓　　　　　　　　　　　　　</a:t>
            </a:r>
          </a:p>
          <a:p>
            <a:r>
              <a:rPr kumimoji="1" lang="ja-JP" altLang="en-US" sz="800" dirty="0">
                <a:solidFill>
                  <a:schemeClr val="tx1"/>
                </a:solidFill>
                <a:latin typeface="+mn-ea"/>
              </a:rPr>
              <a:t>これらの事を学んだうえで、墜落現場を捜索</a:t>
            </a:r>
          </a:p>
          <a:p>
            <a:r>
              <a:rPr kumimoji="1" lang="ja-JP" altLang="en-US" sz="800" dirty="0">
                <a:solidFill>
                  <a:schemeClr val="tx1"/>
                </a:solidFill>
                <a:latin typeface="+mn-ea"/>
              </a:rPr>
              <a:t>   </a:t>
            </a:r>
            <a:r>
              <a:rPr kumimoji="1" lang="en-US" altLang="ja-JP" sz="800" dirty="0">
                <a:solidFill>
                  <a:schemeClr val="tx1"/>
                </a:solidFill>
                <a:latin typeface="+mn-ea"/>
              </a:rPr>
              <a:t>→</a:t>
            </a:r>
            <a:r>
              <a:rPr kumimoji="1" lang="ja-JP" altLang="en-US" sz="800" dirty="0">
                <a:solidFill>
                  <a:schemeClr val="tx1"/>
                </a:solidFill>
                <a:latin typeface="+mn-ea"/>
              </a:rPr>
              <a:t>       残骸や銃弾を発見できた。</a:t>
            </a:r>
          </a:p>
          <a:p>
            <a:endParaRPr kumimoji="1" lang="ja-JP" altLang="en-US" sz="800" dirty="0">
              <a:solidFill>
                <a:schemeClr val="tx1"/>
              </a:solidFill>
              <a:latin typeface="+mn-ea"/>
            </a:endParaRPr>
          </a:p>
          <a:p>
            <a:endParaRPr kumimoji="1" lang="en-US" altLang="ja-JP" sz="800" dirty="0">
              <a:solidFill>
                <a:schemeClr val="tx1"/>
              </a:solidFill>
              <a:latin typeface="+mn-ea"/>
            </a:endParaRPr>
          </a:p>
        </p:txBody>
      </p:sp>
      <p:sp>
        <p:nvSpPr>
          <p:cNvPr id="20" name="正方形/長方形 19"/>
          <p:cNvSpPr/>
          <p:nvPr/>
        </p:nvSpPr>
        <p:spPr>
          <a:xfrm>
            <a:off x="3472385" y="1061330"/>
            <a:ext cx="2283977" cy="1173376"/>
          </a:xfrm>
          <a:prstGeom prst="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その後</a:t>
            </a:r>
            <a:r>
              <a:rPr kumimoji="1" lang="en-US" altLang="ja-JP" sz="800" dirty="0">
                <a:solidFill>
                  <a:schemeClr val="tx1"/>
                </a:solidFill>
                <a:latin typeface="+mn-ea"/>
              </a:rPr>
              <a:t>】</a:t>
            </a:r>
            <a:endParaRPr kumimoji="1" lang="ja-JP" altLang="en-US" sz="800" dirty="0">
              <a:solidFill>
                <a:schemeClr val="tx1"/>
              </a:solidFill>
              <a:latin typeface="+mn-ea"/>
            </a:endParaRPr>
          </a:p>
          <a:p>
            <a:r>
              <a:rPr kumimoji="1" lang="ja-JP" altLang="en-US" sz="800" dirty="0">
                <a:solidFill>
                  <a:schemeClr val="tx1"/>
                </a:solidFill>
                <a:latin typeface="+mn-ea"/>
              </a:rPr>
              <a:t>私たちの活動を知ったアスピナル曹長の息子さんから手紙をいただいた。その手紙の中には</a:t>
            </a:r>
            <a:r>
              <a:rPr lang="en-US" altLang="ja-JP" sz="800" b="1" dirty="0">
                <a:solidFill>
                  <a:schemeClr val="tx1"/>
                </a:solidFill>
                <a:latin typeface="+mn-ea"/>
              </a:rPr>
              <a:t>『</a:t>
            </a:r>
            <a:r>
              <a:rPr lang="ja-JP" altLang="en-US" sz="800" b="1" dirty="0">
                <a:solidFill>
                  <a:schemeClr val="tx1"/>
                </a:solidFill>
                <a:latin typeface="+mn-ea"/>
              </a:rPr>
              <a:t>私の家族は私の父に起こった事について日本人を非難していません。</a:t>
            </a:r>
            <a:r>
              <a:rPr lang="en-US" altLang="ja-JP" sz="800" b="1" dirty="0">
                <a:solidFill>
                  <a:schemeClr val="tx1"/>
                </a:solidFill>
                <a:latin typeface="+mn-ea"/>
              </a:rPr>
              <a:t>』</a:t>
            </a:r>
            <a:r>
              <a:rPr lang="ja-JP" altLang="en-US" sz="800" dirty="0">
                <a:solidFill>
                  <a:schemeClr val="tx1"/>
                </a:solidFill>
                <a:latin typeface="+mn-ea"/>
              </a:rPr>
              <a:t>という言葉が綴られていて</a:t>
            </a:r>
            <a:r>
              <a:rPr kumimoji="1" lang="ja-JP" altLang="en-US" sz="800" dirty="0">
                <a:solidFill>
                  <a:schemeClr val="tx1"/>
                </a:solidFill>
                <a:latin typeface="+mn-ea"/>
              </a:rPr>
              <a:t>、心を痛めているのには違いないと私たちは確信した。</a:t>
            </a:r>
            <a:endParaRPr kumimoji="1" lang="ja-JP" altLang="en-US" sz="800" b="1" dirty="0">
              <a:solidFill>
                <a:schemeClr val="tx1"/>
              </a:solidFill>
              <a:latin typeface="+mn-ea"/>
            </a:endParaRPr>
          </a:p>
        </p:txBody>
      </p:sp>
      <p:sp>
        <p:nvSpPr>
          <p:cNvPr id="22" name="正方形/長方形 21"/>
          <p:cNvSpPr/>
          <p:nvPr/>
        </p:nvSpPr>
        <p:spPr>
          <a:xfrm>
            <a:off x="3478523" y="3770859"/>
            <a:ext cx="3292573" cy="807622"/>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この</a:t>
            </a:r>
            <a:r>
              <a:rPr kumimoji="1" lang="en-US" altLang="ja-JP" sz="800" dirty="0">
                <a:solidFill>
                  <a:schemeClr val="tx1"/>
                </a:solidFill>
                <a:latin typeface="+mn-ea"/>
              </a:rPr>
              <a:t>2</a:t>
            </a:r>
            <a:r>
              <a:rPr kumimoji="1" lang="ja-JP" altLang="en-US" sz="800" dirty="0" err="1">
                <a:solidFill>
                  <a:schemeClr val="tx1"/>
                </a:solidFill>
                <a:latin typeface="+mn-ea"/>
              </a:rPr>
              <a:t>つの</a:t>
            </a:r>
            <a:r>
              <a:rPr kumimoji="1" lang="ja-JP" altLang="en-US" sz="800" dirty="0">
                <a:solidFill>
                  <a:schemeClr val="tx1"/>
                </a:solidFill>
                <a:latin typeface="+mn-ea"/>
              </a:rPr>
              <a:t>話から</a:t>
            </a:r>
            <a:r>
              <a:rPr kumimoji="1" lang="en-US" altLang="ja-JP" sz="800" dirty="0">
                <a:solidFill>
                  <a:schemeClr val="tx1"/>
                </a:solidFill>
                <a:latin typeface="+mn-ea"/>
              </a:rPr>
              <a:t>】</a:t>
            </a:r>
          </a:p>
          <a:p>
            <a:r>
              <a:rPr lang="ja-JP" altLang="en-US" sz="800" dirty="0">
                <a:solidFill>
                  <a:schemeClr val="tx1"/>
                </a:solidFill>
                <a:latin typeface="+mn-ea"/>
              </a:rPr>
              <a:t>この２つの話はどちらも佐伯に関係のある話であるとともに戦勝国であるアメリカと敗戦国である日本であっても、自分の大切な人を失ってしまった事には変わりないことを示している。</a:t>
            </a:r>
          </a:p>
          <a:p>
            <a:r>
              <a:rPr lang="ja-JP" altLang="en-US" sz="800" dirty="0">
                <a:solidFill>
                  <a:schemeClr val="tx1"/>
                </a:solidFill>
                <a:latin typeface="+mn-ea"/>
              </a:rPr>
              <a:t>ここからもわかるように戦争に勝とうが、負けようが、悲しまない人は</a:t>
            </a:r>
            <a:r>
              <a:rPr lang="en-US" altLang="ja-JP" sz="800" dirty="0">
                <a:solidFill>
                  <a:schemeClr val="tx1"/>
                </a:solidFill>
                <a:latin typeface="+mn-ea"/>
              </a:rPr>
              <a:t>1</a:t>
            </a:r>
            <a:r>
              <a:rPr lang="ja-JP" altLang="en-US" sz="800" dirty="0">
                <a:solidFill>
                  <a:schemeClr val="tx1"/>
                </a:solidFill>
                <a:latin typeface="+mn-ea"/>
              </a:rPr>
              <a:t>人もいないだろう。</a:t>
            </a:r>
          </a:p>
          <a:p>
            <a:endParaRPr kumimoji="1" lang="ja-JP" altLang="en-US" sz="800" dirty="0">
              <a:solidFill>
                <a:schemeClr val="tx1"/>
              </a:solidFill>
            </a:endParaRPr>
          </a:p>
        </p:txBody>
      </p:sp>
      <p:sp>
        <p:nvSpPr>
          <p:cNvPr id="23" name="正方形/長方形 22"/>
          <p:cNvSpPr/>
          <p:nvPr/>
        </p:nvSpPr>
        <p:spPr>
          <a:xfrm>
            <a:off x="3472384" y="8908959"/>
            <a:ext cx="3303998" cy="917432"/>
          </a:xfrm>
          <a:prstGeom prst="rect">
            <a:avLst/>
          </a:prstGeom>
          <a:solidFill>
            <a:schemeClr val="tx1">
              <a:lumMod val="10000"/>
              <a:lumOff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r>
              <a:rPr kumimoji="1" lang="en-US" altLang="ja-JP" sz="800">
                <a:solidFill>
                  <a:schemeClr val="tx1"/>
                </a:solidFill>
                <a:latin typeface="+mn-ea"/>
              </a:rPr>
              <a:t>【</a:t>
            </a:r>
            <a:r>
              <a:rPr kumimoji="1" lang="ja-JP" altLang="en-US" sz="800">
                <a:solidFill>
                  <a:schemeClr val="tx1"/>
                </a:solidFill>
                <a:latin typeface="+mn-ea"/>
              </a:rPr>
              <a:t>今後の展望</a:t>
            </a:r>
            <a:r>
              <a:rPr kumimoji="1" lang="en-US" altLang="ja-JP" sz="800">
                <a:solidFill>
                  <a:schemeClr val="tx1"/>
                </a:solidFill>
                <a:latin typeface="+mn-ea"/>
              </a:rPr>
              <a:t>】</a:t>
            </a:r>
          </a:p>
          <a:p>
            <a:pPr marL="171450" indent="-171450">
              <a:buFont typeface="Arial" panose="020B0604020202020204" pitchFamily="34" charset="0"/>
              <a:buChar char="•"/>
            </a:pPr>
            <a:r>
              <a:rPr lang="ja-JP" altLang="en-US" sz="800">
                <a:solidFill>
                  <a:schemeClr val="tx1"/>
                </a:solidFill>
                <a:latin typeface="+mn-ea"/>
              </a:rPr>
              <a:t>より多くの戦争経験者の方に話を聞きたい。</a:t>
            </a:r>
            <a:endParaRPr kumimoji="1" lang="en-US" altLang="ja-JP" sz="800">
              <a:solidFill>
                <a:schemeClr val="tx1"/>
              </a:solidFill>
              <a:latin typeface="+mn-ea"/>
            </a:endParaRPr>
          </a:p>
          <a:p>
            <a:pPr marL="171450" indent="-171450">
              <a:buFont typeface="Arial" panose="020B0604020202020204" pitchFamily="34" charset="0"/>
              <a:buChar char="•"/>
            </a:pPr>
            <a:r>
              <a:rPr kumimoji="1" lang="ja-JP" altLang="en-US" sz="800">
                <a:solidFill>
                  <a:schemeClr val="tx1"/>
                </a:solidFill>
                <a:latin typeface="+mn-ea"/>
              </a:rPr>
              <a:t>佐伯の戦時中の様子についての平和学習と広島・長崎についての平和学習をすることによってどちらが平和意識が向上するか比較する。</a:t>
            </a:r>
            <a:endParaRPr kumimoji="1" lang="en-US" altLang="ja-JP" sz="800">
              <a:solidFill>
                <a:schemeClr val="tx1"/>
              </a:solidFill>
              <a:latin typeface="+mn-ea"/>
            </a:endParaRPr>
          </a:p>
          <a:p>
            <a:pPr marL="171450" indent="-171450">
              <a:buFont typeface="Arial" panose="020B0604020202020204" pitchFamily="34" charset="0"/>
              <a:buChar char="•"/>
            </a:pPr>
            <a:r>
              <a:rPr kumimoji="1" lang="ja-JP" altLang="en-US" sz="800">
                <a:solidFill>
                  <a:schemeClr val="tx1"/>
                </a:solidFill>
                <a:latin typeface="+mn-ea"/>
              </a:rPr>
              <a:t>アメリカの戦時中の様子を調べ、日本と比較する。</a:t>
            </a:r>
          </a:p>
        </p:txBody>
      </p:sp>
      <p:pic>
        <p:nvPicPr>
          <p:cNvPr id="2" name="図 2">
            <a:extLst>
              <a:ext uri="{FF2B5EF4-FFF2-40B4-BE49-F238E27FC236}">
                <a16:creationId xmlns:a16="http://schemas.microsoft.com/office/drawing/2014/main" id="{1D0DCEBE-2D13-A54E-A002-6BF581643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277" y="3544653"/>
            <a:ext cx="1275233" cy="800111"/>
          </a:xfrm>
          <a:prstGeom prst="rect">
            <a:avLst/>
          </a:prstGeom>
          <a:solidFill>
            <a:schemeClr val="bg1"/>
          </a:solidFill>
        </p:spPr>
      </p:pic>
      <p:sp>
        <p:nvSpPr>
          <p:cNvPr id="24" name="テキスト ボックス 23">
            <a:extLst>
              <a:ext uri="{FF2B5EF4-FFF2-40B4-BE49-F238E27FC236}">
                <a16:creationId xmlns:a16="http://schemas.microsoft.com/office/drawing/2014/main" id="{57069575-E475-9547-81D2-D541A4980CA3}"/>
              </a:ext>
            </a:extLst>
          </p:cNvPr>
          <p:cNvSpPr txBox="1"/>
          <p:nvPr/>
        </p:nvSpPr>
        <p:spPr>
          <a:xfrm flipH="1">
            <a:off x="1050721" y="6303510"/>
            <a:ext cx="1028628" cy="830997"/>
          </a:xfrm>
          <a:prstGeom prst="rect">
            <a:avLst/>
          </a:prstGeom>
          <a:noFill/>
        </p:spPr>
        <p:txBody>
          <a:bodyPr wrap="square">
            <a:spAutoFit/>
          </a:bodyPr>
          <a:lstStyle/>
          <a:p>
            <a:pPr algn="l"/>
            <a:r>
              <a:rPr lang="ja-JP" altLang="en-US" sz="800" b="1"/>
              <a:t>服装</a:t>
            </a:r>
          </a:p>
          <a:p>
            <a:pPr algn="l"/>
            <a:r>
              <a:rPr lang="ja-JP" altLang="en-US" sz="800"/>
              <a:t>着物</a:t>
            </a:r>
          </a:p>
          <a:p>
            <a:pPr algn="l"/>
            <a:r>
              <a:rPr lang="ja-JP" altLang="en-US" sz="800"/>
              <a:t>もんぺ</a:t>
            </a:r>
          </a:p>
          <a:p>
            <a:pPr algn="l"/>
            <a:r>
              <a:rPr lang="ja-JP" altLang="en-US" sz="800"/>
              <a:t>国民服･戦争帽</a:t>
            </a:r>
          </a:p>
          <a:p>
            <a:pPr algn="l"/>
            <a:r>
              <a:rPr lang="ja-JP" altLang="en-US" sz="800"/>
              <a:t>藁草履（下駄）</a:t>
            </a:r>
          </a:p>
          <a:p>
            <a:pPr algn="l"/>
            <a:r>
              <a:rPr lang="ja-JP" altLang="en-US" sz="800"/>
              <a:t>ミノ</a:t>
            </a:r>
          </a:p>
        </p:txBody>
      </p:sp>
      <p:sp>
        <p:nvSpPr>
          <p:cNvPr id="3" name="テキスト ボックス 2">
            <a:extLst>
              <a:ext uri="{FF2B5EF4-FFF2-40B4-BE49-F238E27FC236}">
                <a16:creationId xmlns:a16="http://schemas.microsoft.com/office/drawing/2014/main" id="{1ACCF4CA-0415-0847-A452-D5DBDE499A18}"/>
              </a:ext>
            </a:extLst>
          </p:cNvPr>
          <p:cNvSpPr txBox="1"/>
          <p:nvPr/>
        </p:nvSpPr>
        <p:spPr>
          <a:xfrm>
            <a:off x="1853224" y="6303510"/>
            <a:ext cx="1478149" cy="830997"/>
          </a:xfrm>
          <a:prstGeom prst="rect">
            <a:avLst/>
          </a:prstGeom>
          <a:noFill/>
        </p:spPr>
        <p:txBody>
          <a:bodyPr wrap="square" numCol="1" rtlCol="0">
            <a:spAutoFit/>
          </a:bodyPr>
          <a:lstStyle/>
          <a:p>
            <a:r>
              <a:rPr lang="ja-JP" altLang="en-US" sz="800" b="1" dirty="0">
                <a:latin typeface="+mn-ea"/>
              </a:rPr>
              <a:t>暮らし</a:t>
            </a:r>
            <a:endParaRPr kumimoji="1" lang="en-US" altLang="ja-JP" sz="800" dirty="0">
              <a:latin typeface="+mn-ea"/>
            </a:endParaRPr>
          </a:p>
          <a:p>
            <a:r>
              <a:rPr lang="ja-JP" altLang="en-US" sz="800" dirty="0">
                <a:latin typeface="+mn-ea"/>
              </a:rPr>
              <a:t>松や</a:t>
            </a:r>
            <a:r>
              <a:rPr lang="ja-JP" altLang="en-US" sz="800" dirty="0" err="1">
                <a:latin typeface="+mn-ea"/>
              </a:rPr>
              <a:t>に</a:t>
            </a:r>
            <a:r>
              <a:rPr lang="ja-JP" altLang="en-US" sz="800" dirty="0">
                <a:latin typeface="+mn-ea"/>
              </a:rPr>
              <a:t>採り・金属回収</a:t>
            </a:r>
          </a:p>
          <a:p>
            <a:r>
              <a:rPr lang="ja-JP" altLang="en-US" sz="800" dirty="0">
                <a:latin typeface="+mn-ea"/>
              </a:rPr>
              <a:t>勤労奉仕・学徒動員</a:t>
            </a:r>
          </a:p>
          <a:p>
            <a:r>
              <a:rPr lang="ja-JP" altLang="en-US" sz="800" dirty="0">
                <a:latin typeface="+mn-ea"/>
              </a:rPr>
              <a:t>学生軍事訓練・</a:t>
            </a:r>
            <a:r>
              <a:rPr kumimoji="1" lang="ja-JP" altLang="en-US" sz="800" dirty="0">
                <a:latin typeface="+mn-ea"/>
              </a:rPr>
              <a:t>竹槍稽古</a:t>
            </a:r>
            <a:endParaRPr lang="en-US" altLang="ja-JP" sz="800" dirty="0">
              <a:latin typeface="+mn-ea"/>
            </a:endParaRPr>
          </a:p>
          <a:p>
            <a:r>
              <a:rPr lang="ja-JP" altLang="en-US" sz="800" dirty="0">
                <a:latin typeface="+mn-ea"/>
              </a:rPr>
              <a:t>家庭に防空壕</a:t>
            </a:r>
            <a:endParaRPr lang="en-US" altLang="ja-JP" sz="800" dirty="0">
              <a:latin typeface="+mn-ea"/>
            </a:endParaRPr>
          </a:p>
          <a:p>
            <a:r>
              <a:rPr kumimoji="1" lang="ja-JP" altLang="en-US" sz="800" dirty="0">
                <a:latin typeface="+mn-ea"/>
              </a:rPr>
              <a:t>消防訓練・</a:t>
            </a:r>
            <a:r>
              <a:rPr lang="ja-JP" altLang="en-US" sz="800" dirty="0">
                <a:latin typeface="+mn-ea"/>
              </a:rPr>
              <a:t>バケツリレー</a:t>
            </a:r>
            <a:endParaRPr lang="en-US" altLang="ja-JP" sz="800" dirty="0">
              <a:latin typeface="+mn-ea"/>
            </a:endParaRPr>
          </a:p>
        </p:txBody>
      </p:sp>
      <p:sp>
        <p:nvSpPr>
          <p:cNvPr id="25" name="テキスト ボックス 24">
            <a:extLst>
              <a:ext uri="{FF2B5EF4-FFF2-40B4-BE49-F238E27FC236}">
                <a16:creationId xmlns:a16="http://schemas.microsoft.com/office/drawing/2014/main" id="{2C909AF9-6C98-894E-A9BC-9508E3713E60}"/>
              </a:ext>
            </a:extLst>
          </p:cNvPr>
          <p:cNvSpPr txBox="1"/>
          <p:nvPr/>
        </p:nvSpPr>
        <p:spPr>
          <a:xfrm>
            <a:off x="129562" y="6303510"/>
            <a:ext cx="1118771" cy="830997"/>
          </a:xfrm>
          <a:prstGeom prst="rect">
            <a:avLst/>
          </a:prstGeom>
          <a:noFill/>
        </p:spPr>
        <p:txBody>
          <a:bodyPr wrap="square" rtlCol="0">
            <a:spAutoFit/>
          </a:bodyPr>
          <a:lstStyle/>
          <a:p>
            <a:r>
              <a:rPr kumimoji="1" lang="ja-JP" altLang="en-US" sz="800" b="1">
                <a:solidFill>
                  <a:schemeClr val="bg1">
                    <a:lumMod val="10000"/>
                  </a:schemeClr>
                </a:solidFill>
              </a:rPr>
              <a:t>食物</a:t>
            </a:r>
          </a:p>
          <a:p>
            <a:r>
              <a:rPr lang="ja-JP" altLang="en-US" sz="800">
                <a:solidFill>
                  <a:schemeClr val="bg1">
                    <a:lumMod val="10000"/>
                  </a:schemeClr>
                </a:solidFill>
              </a:rPr>
              <a:t>芋類</a:t>
            </a:r>
          </a:p>
          <a:p>
            <a:pPr algn="l"/>
            <a:r>
              <a:rPr lang="ja-JP" altLang="en-US" sz="800">
                <a:solidFill>
                  <a:schemeClr val="bg1">
                    <a:lumMod val="10000"/>
                  </a:schemeClr>
                </a:solidFill>
              </a:rPr>
              <a:t>ヤミ米</a:t>
            </a:r>
          </a:p>
          <a:p>
            <a:pPr algn="l"/>
            <a:r>
              <a:rPr lang="ja-JP" altLang="en-US" sz="800">
                <a:solidFill>
                  <a:schemeClr val="bg1">
                    <a:lumMod val="10000"/>
                  </a:schemeClr>
                </a:solidFill>
              </a:rPr>
              <a:t>芋づる</a:t>
            </a:r>
          </a:p>
          <a:p>
            <a:pPr algn="l"/>
            <a:r>
              <a:rPr lang="ja-JP" altLang="en-US" sz="800">
                <a:solidFill>
                  <a:schemeClr val="bg1">
                    <a:lumMod val="10000"/>
                  </a:schemeClr>
                </a:solidFill>
              </a:rPr>
              <a:t>フダンソウ味噌汁</a:t>
            </a:r>
          </a:p>
          <a:p>
            <a:pPr algn="l"/>
            <a:r>
              <a:rPr lang="ja-JP" altLang="en-US" sz="800">
                <a:solidFill>
                  <a:schemeClr val="bg1">
                    <a:lumMod val="10000"/>
                  </a:schemeClr>
                </a:solidFill>
              </a:rPr>
              <a:t>いりこ</a:t>
            </a:r>
            <a:endParaRPr lang="ja-JP" altLang="en-US" sz="800"/>
          </a:p>
        </p:txBody>
      </p:sp>
      <p:sp>
        <p:nvSpPr>
          <p:cNvPr id="21" name="正方形/長方形 20"/>
          <p:cNvSpPr/>
          <p:nvPr/>
        </p:nvSpPr>
        <p:spPr>
          <a:xfrm>
            <a:off x="3478320" y="2286876"/>
            <a:ext cx="2278042" cy="1413134"/>
          </a:xfrm>
          <a:prstGeom prst="re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形見の日章旗</a:t>
            </a:r>
            <a:r>
              <a:rPr kumimoji="1" lang="en-US" altLang="ja-JP" sz="800" dirty="0">
                <a:solidFill>
                  <a:schemeClr val="tx1"/>
                </a:solidFill>
                <a:latin typeface="+mn-ea"/>
              </a:rPr>
              <a:t>】</a:t>
            </a:r>
            <a:endParaRPr kumimoji="1" lang="ja-JP" altLang="en-US" sz="800" dirty="0">
              <a:solidFill>
                <a:schemeClr val="tx1"/>
              </a:solidFill>
              <a:latin typeface="+mn-ea"/>
            </a:endParaRPr>
          </a:p>
          <a:p>
            <a:r>
              <a:rPr kumimoji="1" lang="ja-JP" altLang="en-US" sz="800" dirty="0">
                <a:solidFill>
                  <a:schemeClr val="tx1"/>
                </a:solidFill>
                <a:latin typeface="+mn-ea"/>
              </a:rPr>
              <a:t>大分県護国神社から発行されている松栄山報という広報誌によると、佐伯市の安部光</a:t>
            </a:r>
            <a:r>
              <a:rPr kumimoji="1" lang="ja-JP" altLang="en-US" sz="800" dirty="0" smtClean="0">
                <a:solidFill>
                  <a:schemeClr val="tx1"/>
                </a:solidFill>
                <a:latin typeface="+mn-ea"/>
              </a:rPr>
              <a:t>さんと</a:t>
            </a:r>
            <a:r>
              <a:rPr kumimoji="1" lang="ja-JP" altLang="en-US" sz="800" dirty="0">
                <a:solidFill>
                  <a:schemeClr val="tx1"/>
                </a:solidFill>
                <a:latin typeface="+mn-ea"/>
              </a:rPr>
              <a:t>いう方が、</a:t>
            </a:r>
            <a:r>
              <a:rPr kumimoji="1" lang="en-US" altLang="ja-JP" sz="800" dirty="0">
                <a:solidFill>
                  <a:schemeClr val="tx1"/>
                </a:solidFill>
                <a:latin typeface="+mn-ea"/>
              </a:rPr>
              <a:t>1945</a:t>
            </a:r>
            <a:r>
              <a:rPr kumimoji="1" lang="ja-JP" altLang="en-US" sz="800" dirty="0">
                <a:solidFill>
                  <a:schemeClr val="tx1"/>
                </a:solidFill>
                <a:latin typeface="+mn-ea"/>
              </a:rPr>
              <a:t>年に出征する時、今度会うのは靖國神社だと出発前にお母さんに告げ、その後フィリピンのルソン島で戦死したそうだ。その</a:t>
            </a:r>
            <a:r>
              <a:rPr kumimoji="1" lang="en-US" altLang="ja-JP" sz="800" dirty="0">
                <a:solidFill>
                  <a:schemeClr val="tx1"/>
                </a:solidFill>
                <a:latin typeface="+mn-ea"/>
              </a:rPr>
              <a:t>42</a:t>
            </a:r>
            <a:r>
              <a:rPr kumimoji="1" lang="ja-JP" altLang="en-US" sz="800" dirty="0">
                <a:solidFill>
                  <a:schemeClr val="tx1"/>
                </a:solidFill>
                <a:latin typeface="+mn-ea"/>
              </a:rPr>
              <a:t>年後にお母さんの元に戻ってきた日章旗を抱いて</a:t>
            </a:r>
            <a:r>
              <a:rPr lang="ja-JP" altLang="en-US" sz="800" b="1" dirty="0">
                <a:solidFill>
                  <a:schemeClr val="tx1"/>
                </a:solidFill>
                <a:latin typeface="+mn-ea"/>
              </a:rPr>
              <a:t>「大変だっただろう。今夜はお前と一緒に寝るからな。」</a:t>
            </a:r>
            <a:r>
              <a:rPr lang="ja-JP" altLang="en-US" sz="800" dirty="0">
                <a:solidFill>
                  <a:schemeClr val="tx1"/>
                </a:solidFill>
                <a:latin typeface="+mn-ea"/>
              </a:rPr>
              <a:t>と言って懐の中に入れたそうである。</a:t>
            </a:r>
            <a:endParaRPr kumimoji="1" lang="ja-JP" altLang="en-US" sz="800" dirty="0">
              <a:solidFill>
                <a:schemeClr val="tx1"/>
              </a:solidFill>
              <a:latin typeface="+mn-ea"/>
            </a:endParaRPr>
          </a:p>
        </p:txBody>
      </p:sp>
      <p:pic>
        <p:nvPicPr>
          <p:cNvPr id="31" name="図 30">
            <a:extLst>
              <a:ext uri="{FF2B5EF4-FFF2-40B4-BE49-F238E27FC236}">
                <a16:creationId xmlns:a16="http://schemas.microsoft.com/office/drawing/2014/main" id="{2F0416CC-FC34-CB49-A24D-9F40A74C2641}"/>
              </a:ext>
            </a:extLst>
          </p:cNvPr>
          <p:cNvPicPr>
            <a:picLocks noChangeAspect="1"/>
          </p:cNvPicPr>
          <p:nvPr/>
        </p:nvPicPr>
        <p:blipFill>
          <a:blip r:embed="rId4"/>
          <a:stretch>
            <a:fillRect/>
          </a:stretch>
        </p:blipFill>
        <p:spPr>
          <a:xfrm>
            <a:off x="195453" y="7122496"/>
            <a:ext cx="576148" cy="437750"/>
          </a:xfrm>
          <a:prstGeom prst="rect">
            <a:avLst/>
          </a:prstGeom>
        </p:spPr>
      </p:pic>
      <p:pic>
        <p:nvPicPr>
          <p:cNvPr id="26" name="図 11">
            <a:extLst>
              <a:ext uri="{FF2B5EF4-FFF2-40B4-BE49-F238E27FC236}">
                <a16:creationId xmlns:a16="http://schemas.microsoft.com/office/drawing/2014/main" id="{79CABD01-D583-EC40-8B3B-3075FA5023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90657" y="7109487"/>
            <a:ext cx="326380" cy="879468"/>
          </a:xfrm>
          <a:prstGeom prst="rect">
            <a:avLst/>
          </a:prstGeom>
        </p:spPr>
      </p:pic>
      <p:pic>
        <p:nvPicPr>
          <p:cNvPr id="29" name="図 28">
            <a:extLst>
              <a:ext uri="{FF2B5EF4-FFF2-40B4-BE49-F238E27FC236}">
                <a16:creationId xmlns:a16="http://schemas.microsoft.com/office/drawing/2014/main" id="{9A0186C7-4624-654E-B3F6-C50CC5F7486C}"/>
              </a:ext>
            </a:extLst>
          </p:cNvPr>
          <p:cNvPicPr>
            <a:picLocks noChangeAspect="1"/>
          </p:cNvPicPr>
          <p:nvPr/>
        </p:nvPicPr>
        <p:blipFill>
          <a:blip r:embed="rId6"/>
          <a:stretch>
            <a:fillRect/>
          </a:stretch>
        </p:blipFill>
        <p:spPr>
          <a:xfrm>
            <a:off x="1565035" y="7125647"/>
            <a:ext cx="576378" cy="884478"/>
          </a:xfrm>
          <a:prstGeom prst="rect">
            <a:avLst/>
          </a:prstGeom>
        </p:spPr>
      </p:pic>
      <p:pic>
        <p:nvPicPr>
          <p:cNvPr id="30" name="図 29">
            <a:extLst>
              <a:ext uri="{FF2B5EF4-FFF2-40B4-BE49-F238E27FC236}">
                <a16:creationId xmlns:a16="http://schemas.microsoft.com/office/drawing/2014/main" id="{C3B9BA04-D72C-D34D-B2E6-5C2172152764}"/>
              </a:ext>
            </a:extLst>
          </p:cNvPr>
          <p:cNvPicPr>
            <a:picLocks noChangeAspect="1"/>
          </p:cNvPicPr>
          <p:nvPr/>
        </p:nvPicPr>
        <p:blipFill>
          <a:blip r:embed="rId7"/>
          <a:stretch>
            <a:fillRect/>
          </a:stretch>
        </p:blipFill>
        <p:spPr>
          <a:xfrm>
            <a:off x="198972" y="7577182"/>
            <a:ext cx="572628" cy="426606"/>
          </a:xfrm>
          <a:prstGeom prst="rect">
            <a:avLst/>
          </a:prstGeom>
        </p:spPr>
      </p:pic>
      <p:pic>
        <p:nvPicPr>
          <p:cNvPr id="33" name="図 32">
            <a:extLst>
              <a:ext uri="{FF2B5EF4-FFF2-40B4-BE49-F238E27FC236}">
                <a16:creationId xmlns:a16="http://schemas.microsoft.com/office/drawing/2014/main" id="{010AFF64-8A6D-674D-BC28-B164F14488D4}"/>
              </a:ext>
            </a:extLst>
          </p:cNvPr>
          <p:cNvPicPr>
            <a:picLocks noChangeAspect="1"/>
          </p:cNvPicPr>
          <p:nvPr/>
        </p:nvPicPr>
        <p:blipFill>
          <a:blip r:embed="rId8"/>
          <a:stretch>
            <a:fillRect/>
          </a:stretch>
        </p:blipFill>
        <p:spPr>
          <a:xfrm>
            <a:off x="2446114" y="7122717"/>
            <a:ext cx="576378" cy="432283"/>
          </a:xfrm>
          <a:prstGeom prst="rect">
            <a:avLst/>
          </a:prstGeom>
        </p:spPr>
      </p:pic>
      <p:pic>
        <p:nvPicPr>
          <p:cNvPr id="36" name="図 35">
            <a:extLst>
              <a:ext uri="{FF2B5EF4-FFF2-40B4-BE49-F238E27FC236}">
                <a16:creationId xmlns:a16="http://schemas.microsoft.com/office/drawing/2014/main" id="{9DCDB667-E550-3249-9A3C-2A449D07FBFB}"/>
              </a:ext>
            </a:extLst>
          </p:cNvPr>
          <p:cNvPicPr>
            <a:picLocks noChangeAspect="1"/>
          </p:cNvPicPr>
          <p:nvPr/>
        </p:nvPicPr>
        <p:blipFill>
          <a:blip r:embed="rId9"/>
          <a:stretch>
            <a:fillRect/>
          </a:stretch>
        </p:blipFill>
        <p:spPr>
          <a:xfrm>
            <a:off x="2439528" y="7588841"/>
            <a:ext cx="574635" cy="420447"/>
          </a:xfrm>
          <a:prstGeom prst="rect">
            <a:avLst/>
          </a:prstGeom>
        </p:spPr>
      </p:pic>
      <p:pic>
        <p:nvPicPr>
          <p:cNvPr id="27" name="図 26">
            <a:extLst>
              <a:ext uri="{FF2B5EF4-FFF2-40B4-BE49-F238E27FC236}">
                <a16:creationId xmlns:a16="http://schemas.microsoft.com/office/drawing/2014/main" id="{76102A45-751A-3244-8E23-DABD7B48AD2F}"/>
              </a:ext>
            </a:extLst>
          </p:cNvPr>
          <p:cNvPicPr>
            <a:picLocks noChangeAspect="1"/>
          </p:cNvPicPr>
          <p:nvPr/>
        </p:nvPicPr>
        <p:blipFill>
          <a:blip r:embed="rId10"/>
          <a:stretch>
            <a:fillRect/>
          </a:stretch>
        </p:blipFill>
        <p:spPr>
          <a:xfrm>
            <a:off x="5806302" y="2282550"/>
            <a:ext cx="934697" cy="1129255"/>
          </a:xfrm>
          <a:prstGeom prst="rect">
            <a:avLst/>
          </a:prstGeom>
        </p:spPr>
      </p:pic>
      <p:pic>
        <p:nvPicPr>
          <p:cNvPr id="32" name="図 31">
            <a:extLst>
              <a:ext uri="{FF2B5EF4-FFF2-40B4-BE49-F238E27FC236}">
                <a16:creationId xmlns:a16="http://schemas.microsoft.com/office/drawing/2014/main" id="{75E5EB81-64A7-1045-8E7B-3056DF689AAD}"/>
              </a:ext>
            </a:extLst>
          </p:cNvPr>
          <p:cNvPicPr>
            <a:picLocks noChangeAspect="1"/>
          </p:cNvPicPr>
          <p:nvPr/>
        </p:nvPicPr>
        <p:blipFill rotWithShape="1">
          <a:blip r:embed="rId11" cstate="print">
            <a:alphaModFix/>
            <a:extLst>
              <a:ext uri="{28A0092B-C50C-407E-A947-70E740481C1C}">
                <a14:useLocalDpi xmlns:a14="http://schemas.microsoft.com/office/drawing/2010/main" val="0"/>
              </a:ext>
            </a:extLst>
          </a:blip>
          <a:srcRect t="2306"/>
          <a:stretch/>
        </p:blipFill>
        <p:spPr>
          <a:xfrm>
            <a:off x="2747732" y="8652157"/>
            <a:ext cx="633258" cy="466028"/>
          </a:xfrm>
          <a:prstGeom prst="rect">
            <a:avLst/>
          </a:prstGeom>
          <a:ln>
            <a:noFill/>
          </a:ln>
          <a:effectLst/>
        </p:spPr>
      </p:pic>
      <p:pic>
        <p:nvPicPr>
          <p:cNvPr id="34" name="Picture 2" descr="https://japaneast1-mediap.svc.ms/transform/thumbnail?provider=spo&amp;inputFormat=jpg&amp;cs=fFNQTw&amp;docid=https%3A%2F%2Foitast-my.sharepoint.com%3A443%2F_api%2Fv2.0%2Fdrives%2Fb!9Oy5IEBlLU6VwBhCMXfATyjGYNClOg5OrlGh7q9outYKyGRwIkN-S52t3TQIz_ZN%2Fitems%2F013PNRHKZS4O7XIZ6V3ZFZXLPC4TKFM6R6%3Fversion%3DPublished&amp;access_token=eyJ0eXAiOiJKV1QiLCJhbGciOiJub25lIn0.eyJhdWQiOiIwMDAwMDAwMy0wMDAwLTBmZjEtY2UwMC0wMDAwMDAwMDAwMDAvb2l0YXN0LW15LnNoYXJlcG9pbnQuY29tQGExNWFlMmEwLTgxYjItNDA0ZC1iYTJkLTkxZDZhYmY2NWM5NiIsImlzcyI6IjAwMDAwMDAzLTAwMDAtMGZmMS1jZTAwLTAwMDAwMDAwMDAwMCIsIm5iZiI6IjE2MDc5MjU2MDAiLCJleHAiOiIxNjA3OTQ3MjAwIiwiZW5kcG9pbnR1cmwiOiJJSzJFNUFpQTZaSmxGV1BXVzYzczg5MVdQMUZ0TFNQbUVGQXIweDQ1TTZBPSIsImVuZHBvaW50dXJsTGVuZ3RoIjoiMTE2IiwiaXNsb29wYmFjayI6IlRydWUiLCJ2ZXIiOiJoYXNoZWRwcm9vZnRva2VuIiwic2l0ZWlkIjoiTWpCaU9XVmpaalF0TmpVME1DMDBaVEprTFRrMVl6QXRNVGcwTWpNeE56ZGpNRFJtIiwibmFtZWlkIjoiMCMuZnxtZW1iZXJzaGlwfHNramgxOTE1MzRAc3Qub2l0YS1lZC5qcCIsIm5paSI6Im1pY3Jvc29mdC5zaGFyZXBvaW50IiwiaXN1c2VyIjoidHJ1ZSIsImNhY2hla2V5IjoiMGguZnxtZW1iZXJzaGlwfDEwMDMyMDAwNDAzMzc2MjdAbGl2ZS5jb20iLCJ0dCI6IjAiLCJ1c2VQZXJzaXN0ZW50Q29va2llIjoiMiJ9.WklhSFNNZXlPLzNLRGF5Ny9ZK2VpZ01tZ0hPNFhoMk8rWndsTUtBL2xRRT0&amp;encodeFailures=1&amp;srcWidth=&amp;srcHeight=&amp;width=372&amp;height=496&amp;action=Access">
            <a:extLst>
              <a:ext uri="{FF2B5EF4-FFF2-40B4-BE49-F238E27FC236}">
                <a16:creationId xmlns:a16="http://schemas.microsoft.com/office/drawing/2014/main" id="{49AD4EEC-6E51-9644-BF76-BB9B6C33B86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173" t="24270" r="6072" b="5975"/>
          <a:stretch/>
        </p:blipFill>
        <p:spPr bwMode="auto">
          <a:xfrm>
            <a:off x="2743126" y="9149240"/>
            <a:ext cx="654674" cy="677152"/>
          </a:xfrm>
          <a:prstGeom prst="rect">
            <a:avLst/>
          </a:prstGeom>
          <a:noFill/>
          <a:extLst>
            <a:ext uri="{909E8E84-426E-40DD-AFC4-6F175D3DCCD1}">
              <a14:hiddenFill xmlns:a14="http://schemas.microsoft.com/office/drawing/2010/main">
                <a:solidFill>
                  <a:srgbClr val="FFFFFF"/>
                </a:solidFill>
              </a14:hiddenFill>
            </a:ext>
          </a:extLst>
        </p:spPr>
      </p:pic>
      <p:sp>
        <p:nvSpPr>
          <p:cNvPr id="35" name="円: 塗りつぶしなし 34">
            <a:extLst>
              <a:ext uri="{FF2B5EF4-FFF2-40B4-BE49-F238E27FC236}">
                <a16:creationId xmlns:a16="http://schemas.microsoft.com/office/drawing/2014/main" id="{FD6FA7D1-89C3-9040-BB90-22468120048A}"/>
              </a:ext>
            </a:extLst>
          </p:cNvPr>
          <p:cNvSpPr/>
          <p:nvPr/>
        </p:nvSpPr>
        <p:spPr>
          <a:xfrm flipV="1">
            <a:off x="2807899" y="9149240"/>
            <a:ext cx="235185" cy="286168"/>
          </a:xfrm>
          <a:prstGeom prst="donut">
            <a:avLst>
              <a:gd name="adj" fmla="val 1544"/>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正方形/長方形 22">
            <a:extLst>
              <a:ext uri="{FF2B5EF4-FFF2-40B4-BE49-F238E27FC236}">
                <a16:creationId xmlns:a16="http://schemas.microsoft.com/office/drawing/2014/main" id="{04218A78-F32D-CC44-853A-336DEC5294E7}"/>
              </a:ext>
            </a:extLst>
          </p:cNvPr>
          <p:cNvSpPr/>
          <p:nvPr/>
        </p:nvSpPr>
        <p:spPr>
          <a:xfrm>
            <a:off x="3472384" y="7178167"/>
            <a:ext cx="3303997" cy="1641874"/>
          </a:xfrm>
          <a:prstGeom prst="rect">
            <a:avLst/>
          </a:prstGeom>
          <a:solidFill>
            <a:schemeClr val="tx1">
              <a:lumMod val="25000"/>
              <a:lumOff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a:solidFill>
                  <a:schemeClr val="tx1"/>
                </a:solidFill>
                <a:latin typeface="+mn-ea"/>
              </a:rPr>
              <a:t>【</a:t>
            </a:r>
            <a:r>
              <a:rPr kumimoji="1" lang="ja-JP" altLang="en-US" sz="800">
                <a:solidFill>
                  <a:schemeClr val="tx1"/>
                </a:solidFill>
                <a:latin typeface="+mn-ea"/>
              </a:rPr>
              <a:t>研究の感想</a:t>
            </a:r>
            <a:r>
              <a:rPr kumimoji="1" lang="en-US" altLang="ja-JP" sz="800">
                <a:solidFill>
                  <a:schemeClr val="tx1"/>
                </a:solidFill>
                <a:latin typeface="+mn-ea"/>
              </a:rPr>
              <a:t>】</a:t>
            </a:r>
          </a:p>
          <a:p>
            <a:pPr marL="171450" indent="-171450">
              <a:buFont typeface="Arial" panose="020B0604020202020204" pitchFamily="34" charset="0"/>
              <a:buChar char="•"/>
            </a:pPr>
            <a:r>
              <a:rPr kumimoji="1" lang="ja-JP" altLang="en-US" sz="800">
                <a:solidFill>
                  <a:schemeClr val="tx1"/>
                </a:solidFill>
                <a:latin typeface="+mn-ea"/>
              </a:rPr>
              <a:t>調査を通して戦時中の佐伯の生活は他の地域と比べ、遜色がないことがわかったが、私たちの町佐伯も戦争との密接な関わりがあり、戦時中の佐伯を</a:t>
            </a:r>
            <a:r>
              <a:rPr lang="ja-JP" altLang="en-US" sz="800">
                <a:solidFill>
                  <a:schemeClr val="tx1"/>
                </a:solidFill>
                <a:latin typeface="+mn-ea"/>
              </a:rPr>
              <a:t>生きていた人たちの話を聞いて戦争の悲惨さを感じた。</a:t>
            </a:r>
            <a:endParaRPr kumimoji="1" lang="ja-JP" altLang="en-US" sz="800">
              <a:solidFill>
                <a:schemeClr val="tx1"/>
              </a:solidFill>
              <a:latin typeface="+mn-ea"/>
            </a:endParaRPr>
          </a:p>
          <a:p>
            <a:pPr marL="171450" indent="-171450">
              <a:buFont typeface="Arial" panose="020B0604020202020204" pitchFamily="34" charset="0"/>
              <a:buChar char="•"/>
            </a:pPr>
            <a:r>
              <a:rPr kumimoji="1" lang="en-US" altLang="ja-JP" sz="800">
                <a:solidFill>
                  <a:schemeClr val="tx1"/>
                </a:solidFill>
                <a:latin typeface="+mn-ea"/>
              </a:rPr>
              <a:t>B29</a:t>
            </a:r>
            <a:r>
              <a:rPr kumimoji="1" lang="ja-JP" altLang="en-US" sz="800">
                <a:solidFill>
                  <a:schemeClr val="tx1"/>
                </a:solidFill>
                <a:latin typeface="+mn-ea"/>
              </a:rPr>
              <a:t>の乗組員であるアスピナル曹長のお話は戦争の残酷さを感じ、とても悲しい話だと思ったが、その後アスピナル曹長の息子さんからのお手紙を読み、私たちの活動を知っていてくださり、感謝されたことにとても感動した。</a:t>
            </a:r>
          </a:p>
          <a:p>
            <a:pPr marL="171450" indent="-171450">
              <a:buFont typeface="Arial" panose="020B0604020202020204" pitchFamily="34" charset="0"/>
              <a:buChar char="•"/>
            </a:pPr>
            <a:r>
              <a:rPr lang="ja-JP" altLang="en-US" sz="800">
                <a:solidFill>
                  <a:schemeClr val="tx1"/>
                </a:solidFill>
                <a:latin typeface="+mn-ea"/>
              </a:rPr>
              <a:t>これからも平和を守るために、戦争を知らない世代から戦争を知らない世代にどう戦争の悲劇を伝えていくべきか考えなければならないと思った。</a:t>
            </a:r>
            <a:endParaRPr kumimoji="1" lang="ja-JP" altLang="en-US" sz="800">
              <a:solidFill>
                <a:schemeClr val="tx1"/>
              </a:solidFill>
              <a:latin typeface="+mn-ea"/>
            </a:endParaRPr>
          </a:p>
          <a:p>
            <a:pPr marL="171450" indent="-171450">
              <a:buFont typeface="Arial" panose="020B0604020202020204" pitchFamily="34" charset="0"/>
              <a:buChar char="•"/>
            </a:pPr>
            <a:endParaRPr kumimoji="1" lang="ja-JP" altLang="en-US" sz="800">
              <a:solidFill>
                <a:schemeClr val="tx1"/>
              </a:solidFill>
              <a:latin typeface="+mn-ea"/>
            </a:endParaRPr>
          </a:p>
        </p:txBody>
      </p:sp>
      <p:sp>
        <p:nvSpPr>
          <p:cNvPr id="37" name="正方形/長方形 21">
            <a:extLst>
              <a:ext uri="{FF2B5EF4-FFF2-40B4-BE49-F238E27FC236}">
                <a16:creationId xmlns:a16="http://schemas.microsoft.com/office/drawing/2014/main" id="{31391CF4-EA65-9C43-B722-D6FBACB21A21}"/>
              </a:ext>
            </a:extLst>
          </p:cNvPr>
          <p:cNvSpPr/>
          <p:nvPr/>
        </p:nvSpPr>
        <p:spPr>
          <a:xfrm>
            <a:off x="3472385" y="5911104"/>
            <a:ext cx="2448202" cy="1178145"/>
          </a:xfrm>
          <a:prstGeom prst="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a:solidFill>
                  <a:schemeClr val="tx1"/>
                </a:solidFill>
                <a:latin typeface="+mn-ea"/>
              </a:rPr>
              <a:t>【</a:t>
            </a:r>
            <a:r>
              <a:rPr kumimoji="1" lang="ja-JP" altLang="en-US" sz="800">
                <a:solidFill>
                  <a:schemeClr val="tx1"/>
                </a:solidFill>
                <a:latin typeface="+mn-ea"/>
              </a:rPr>
              <a:t>佐伯小学校での平和授業</a:t>
            </a:r>
            <a:r>
              <a:rPr kumimoji="1" lang="en-US" altLang="ja-JP" sz="800">
                <a:solidFill>
                  <a:schemeClr val="tx1"/>
                </a:solidFill>
                <a:latin typeface="+mn-ea"/>
              </a:rPr>
              <a:t>】</a:t>
            </a:r>
          </a:p>
          <a:p>
            <a:r>
              <a:rPr kumimoji="1" lang="ja-JP" altLang="en-US" sz="800">
                <a:solidFill>
                  <a:schemeClr val="tx1"/>
                </a:solidFill>
                <a:latin typeface="+mn-ea"/>
              </a:rPr>
              <a:t>私たちは</a:t>
            </a:r>
            <a:r>
              <a:rPr kumimoji="1" lang="en-US" altLang="ja-JP" sz="800">
                <a:solidFill>
                  <a:schemeClr val="tx1"/>
                </a:solidFill>
                <a:latin typeface="+mn-ea"/>
              </a:rPr>
              <a:t>2021</a:t>
            </a:r>
            <a:r>
              <a:rPr kumimoji="1" lang="ja-JP" altLang="en-US" sz="800">
                <a:solidFill>
                  <a:schemeClr val="tx1"/>
                </a:solidFill>
                <a:latin typeface="+mn-ea"/>
              </a:rPr>
              <a:t>年</a:t>
            </a:r>
            <a:r>
              <a:rPr kumimoji="1" lang="en-US" altLang="ja-JP" sz="800">
                <a:solidFill>
                  <a:schemeClr val="tx1"/>
                </a:solidFill>
                <a:latin typeface="+mn-ea"/>
              </a:rPr>
              <a:t>3</a:t>
            </a:r>
            <a:r>
              <a:rPr kumimoji="1" lang="ja-JP" altLang="en-US" sz="800">
                <a:solidFill>
                  <a:schemeClr val="tx1"/>
                </a:solidFill>
                <a:latin typeface="+mn-ea"/>
              </a:rPr>
              <a:t>月</a:t>
            </a:r>
            <a:r>
              <a:rPr kumimoji="1" lang="en-US" altLang="ja-JP" sz="800">
                <a:solidFill>
                  <a:schemeClr val="tx1"/>
                </a:solidFill>
                <a:latin typeface="+mn-ea"/>
              </a:rPr>
              <a:t>23</a:t>
            </a:r>
            <a:r>
              <a:rPr kumimoji="1" lang="ja-JP" altLang="en-US" sz="800">
                <a:solidFill>
                  <a:schemeClr val="tx1"/>
                </a:solidFill>
                <a:latin typeface="+mn-ea"/>
              </a:rPr>
              <a:t>日に佐伯小学校で平和授業を行い、私たちの研究成果を小学生を相手にわかりやすく授業できるよう努力した。結果として児童の評価も悪くなく、平和の尊さを伝えることができたと感じた。また、戦争を知らない世代から戦争を知らない世代に戦争の悲劇を伝えていくことの重要さを改めて感じた。</a:t>
            </a:r>
          </a:p>
        </p:txBody>
      </p:sp>
      <p:sp>
        <p:nvSpPr>
          <p:cNvPr id="39" name="正方形/長方形 21">
            <a:extLst>
              <a:ext uri="{FF2B5EF4-FFF2-40B4-BE49-F238E27FC236}">
                <a16:creationId xmlns:a16="http://schemas.microsoft.com/office/drawing/2014/main" id="{BB964902-F4BC-EA46-B0E1-4A3631EFF3FA}"/>
              </a:ext>
            </a:extLst>
          </p:cNvPr>
          <p:cNvSpPr/>
          <p:nvPr/>
        </p:nvSpPr>
        <p:spPr>
          <a:xfrm>
            <a:off x="3472385" y="4801885"/>
            <a:ext cx="3298711" cy="1021633"/>
          </a:xfrm>
          <a:prstGeom prst="rect">
            <a:avLst/>
          </a:prstGeom>
          <a:solidFill>
            <a:srgbClr val="FF7F7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dirty="0">
                <a:solidFill>
                  <a:schemeClr val="tx1"/>
                </a:solidFill>
                <a:latin typeface="+mn-ea"/>
              </a:rPr>
              <a:t>【</a:t>
            </a:r>
            <a:r>
              <a:rPr kumimoji="1" lang="ja-JP" altLang="en-US" sz="800" dirty="0">
                <a:solidFill>
                  <a:schemeClr val="tx1"/>
                </a:solidFill>
                <a:latin typeface="+mn-ea"/>
              </a:rPr>
              <a:t>マイプロジェクト</a:t>
            </a:r>
            <a:r>
              <a:rPr kumimoji="1" lang="en-US" altLang="ja-JP" sz="800" dirty="0">
                <a:solidFill>
                  <a:schemeClr val="tx1"/>
                </a:solidFill>
                <a:latin typeface="+mn-ea"/>
              </a:rPr>
              <a:t>2020</a:t>
            </a:r>
            <a:r>
              <a:rPr kumimoji="1" lang="ja-JP" altLang="en-US" sz="800" dirty="0" err="1">
                <a:solidFill>
                  <a:schemeClr val="tx1"/>
                </a:solidFill>
                <a:latin typeface="+mn-ea"/>
              </a:rPr>
              <a:t>での</a:t>
            </a:r>
            <a:r>
              <a:rPr kumimoji="1" lang="ja-JP" altLang="en-US" sz="800" dirty="0">
                <a:solidFill>
                  <a:schemeClr val="tx1"/>
                </a:solidFill>
                <a:latin typeface="+mn-ea"/>
              </a:rPr>
              <a:t>発表</a:t>
            </a:r>
            <a:r>
              <a:rPr kumimoji="1" lang="en-US" altLang="ja-JP" sz="800" dirty="0">
                <a:solidFill>
                  <a:schemeClr val="tx1"/>
                </a:solidFill>
                <a:latin typeface="+mn-ea"/>
              </a:rPr>
              <a:t>】</a:t>
            </a:r>
            <a:endParaRPr kumimoji="1" lang="ja-JP" altLang="en-US" sz="800" dirty="0">
              <a:solidFill>
                <a:schemeClr val="tx1"/>
              </a:solidFill>
              <a:latin typeface="+mn-ea"/>
            </a:endParaRPr>
          </a:p>
          <a:p>
            <a:r>
              <a:rPr kumimoji="1" lang="ja-JP" altLang="en-US" sz="800" dirty="0">
                <a:solidFill>
                  <a:schemeClr val="tx1"/>
                </a:solidFill>
                <a:latin typeface="+mn-ea"/>
              </a:rPr>
              <a:t>私たちは</a:t>
            </a:r>
            <a:r>
              <a:rPr kumimoji="1" lang="en-US" altLang="ja-JP" sz="800" dirty="0">
                <a:solidFill>
                  <a:schemeClr val="tx1"/>
                </a:solidFill>
                <a:latin typeface="+mn-ea"/>
              </a:rPr>
              <a:t>2021</a:t>
            </a:r>
            <a:r>
              <a:rPr kumimoji="1" lang="ja-JP" altLang="en-US" sz="800" dirty="0">
                <a:solidFill>
                  <a:schemeClr val="tx1"/>
                </a:solidFill>
                <a:latin typeface="+mn-ea"/>
              </a:rPr>
              <a:t>年</a:t>
            </a:r>
            <a:r>
              <a:rPr kumimoji="1" lang="en-US" altLang="ja-JP" sz="800" dirty="0">
                <a:solidFill>
                  <a:schemeClr val="tx1"/>
                </a:solidFill>
                <a:latin typeface="+mn-ea"/>
              </a:rPr>
              <a:t>2</a:t>
            </a:r>
            <a:r>
              <a:rPr kumimoji="1" lang="ja-JP" altLang="en-US" sz="800" dirty="0">
                <a:solidFill>
                  <a:schemeClr val="tx1"/>
                </a:solidFill>
                <a:latin typeface="+mn-ea"/>
              </a:rPr>
              <a:t>月</a:t>
            </a:r>
            <a:r>
              <a:rPr kumimoji="1" lang="en-US" altLang="ja-JP" sz="800" dirty="0">
                <a:solidFill>
                  <a:schemeClr val="tx1"/>
                </a:solidFill>
                <a:latin typeface="+mn-ea"/>
              </a:rPr>
              <a:t>21</a:t>
            </a:r>
            <a:r>
              <a:rPr kumimoji="1" lang="ja-JP" altLang="en-US" sz="800" dirty="0">
                <a:solidFill>
                  <a:schemeClr val="tx1"/>
                </a:solidFill>
                <a:latin typeface="+mn-ea"/>
              </a:rPr>
              <a:t>日にリモートで行われたマイプロジェクトアワード</a:t>
            </a:r>
            <a:r>
              <a:rPr kumimoji="1" lang="en-US" altLang="ja-JP" sz="800" dirty="0">
                <a:solidFill>
                  <a:schemeClr val="tx1"/>
                </a:solidFill>
                <a:latin typeface="+mn-ea"/>
              </a:rPr>
              <a:t>2020</a:t>
            </a:r>
            <a:r>
              <a:rPr kumimoji="1" lang="ja-JP" altLang="en-US" sz="800" dirty="0">
                <a:solidFill>
                  <a:schemeClr val="tx1"/>
                </a:solidFill>
                <a:latin typeface="+mn-ea"/>
              </a:rPr>
              <a:t>九州サミットにおいて、研究発表をした。全国サミットに出場することは叶わなかったが、自分たちの発表について他校の生徒や審査員の方に意見</a:t>
            </a:r>
            <a:r>
              <a:rPr kumimoji="1" lang="ja-JP" altLang="en-US" sz="800">
                <a:solidFill>
                  <a:schemeClr val="tx1"/>
                </a:solidFill>
                <a:latin typeface="+mn-ea"/>
              </a:rPr>
              <a:t>を</a:t>
            </a:r>
            <a:r>
              <a:rPr kumimoji="1" lang="ja-JP" altLang="en-US" sz="800" smtClean="0">
                <a:solidFill>
                  <a:schemeClr val="tx1"/>
                </a:solidFill>
                <a:latin typeface="+mn-ea"/>
              </a:rPr>
              <a:t>いただいた。他校</a:t>
            </a:r>
            <a:r>
              <a:rPr kumimoji="1" lang="ja-JP" altLang="en-US" sz="800" dirty="0">
                <a:solidFill>
                  <a:schemeClr val="tx1"/>
                </a:solidFill>
                <a:latin typeface="+mn-ea"/>
              </a:rPr>
              <a:t>の生徒の発表について意見したりして交流することで、有意義な時間を過ごすことができ、これから</a:t>
            </a:r>
            <a:r>
              <a:rPr kumimoji="1" lang="ja-JP" altLang="en-US" sz="800">
                <a:solidFill>
                  <a:schemeClr val="tx1"/>
                </a:solidFill>
                <a:latin typeface="+mn-ea"/>
              </a:rPr>
              <a:t>の</a:t>
            </a:r>
            <a:r>
              <a:rPr kumimoji="1" lang="ja-JP" altLang="en-US" sz="800" smtClean="0">
                <a:solidFill>
                  <a:schemeClr val="tx1"/>
                </a:solidFill>
                <a:latin typeface="+mn-ea"/>
              </a:rPr>
              <a:t>探究に</a:t>
            </a:r>
            <a:r>
              <a:rPr kumimoji="1" lang="ja-JP" altLang="en-US" sz="800" dirty="0">
                <a:solidFill>
                  <a:schemeClr val="tx1"/>
                </a:solidFill>
                <a:latin typeface="+mn-ea"/>
              </a:rPr>
              <a:t>極めて参考になった。</a:t>
            </a:r>
            <a:endParaRPr kumimoji="1" lang="en-US" altLang="ja-JP" sz="800" dirty="0">
              <a:solidFill>
                <a:schemeClr val="tx1"/>
              </a:solidFill>
              <a:latin typeface="+mn-ea"/>
            </a:endParaRPr>
          </a:p>
        </p:txBody>
      </p:sp>
      <p:sp>
        <p:nvSpPr>
          <p:cNvPr id="38" name="正方形/長方形 12">
            <a:extLst>
              <a:ext uri="{FF2B5EF4-FFF2-40B4-BE49-F238E27FC236}">
                <a16:creationId xmlns:a16="http://schemas.microsoft.com/office/drawing/2014/main" id="{05971A08-5C5C-8941-8F59-53C3534E08F7}"/>
              </a:ext>
            </a:extLst>
          </p:cNvPr>
          <p:cNvSpPr/>
          <p:nvPr/>
        </p:nvSpPr>
        <p:spPr>
          <a:xfrm>
            <a:off x="3428999" y="4594689"/>
            <a:ext cx="3312000" cy="188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kumimoji="1" lang="en-US" altLang="ja-JP" sz="800" b="1" dirty="0">
                <a:solidFill>
                  <a:schemeClr val="tx1"/>
                </a:solidFill>
                <a:latin typeface="+mn-ea"/>
              </a:rPr>
              <a:t>【</a:t>
            </a:r>
            <a:r>
              <a:rPr kumimoji="1" lang="ja-JP" altLang="en-US" sz="800" b="1" dirty="0">
                <a:solidFill>
                  <a:schemeClr val="tx1"/>
                </a:solidFill>
                <a:latin typeface="+mn-ea"/>
              </a:rPr>
              <a:t>研究成果</a:t>
            </a:r>
            <a:r>
              <a:rPr kumimoji="1" lang="en-US" altLang="ja-JP" sz="800" b="1" dirty="0">
                <a:solidFill>
                  <a:schemeClr val="tx1"/>
                </a:solidFill>
                <a:latin typeface="+mn-ea"/>
              </a:rPr>
              <a:t>】</a:t>
            </a:r>
          </a:p>
          <a:p>
            <a:endParaRPr kumimoji="1" lang="ja-JP" altLang="en-US" sz="800" b="1" dirty="0">
              <a:solidFill>
                <a:schemeClr val="tx1"/>
              </a:solidFill>
            </a:endParaRPr>
          </a:p>
        </p:txBody>
      </p:sp>
      <p:pic>
        <p:nvPicPr>
          <p:cNvPr id="45" name="図 44">
            <a:extLst>
              <a:ext uri="{FF2B5EF4-FFF2-40B4-BE49-F238E27FC236}">
                <a16:creationId xmlns:a16="http://schemas.microsoft.com/office/drawing/2014/main" id="{2E428D13-F375-2F4D-89CE-B8EBCF969065}"/>
              </a:ext>
            </a:extLst>
          </p:cNvPr>
          <p:cNvPicPr>
            <a:picLocks noChangeAspect="1"/>
          </p:cNvPicPr>
          <p:nvPr/>
        </p:nvPicPr>
        <p:blipFill>
          <a:blip r:embed="rId13"/>
          <a:stretch>
            <a:fillRect/>
          </a:stretch>
        </p:blipFill>
        <p:spPr>
          <a:xfrm>
            <a:off x="5947206" y="6566077"/>
            <a:ext cx="818665" cy="523172"/>
          </a:xfrm>
          <a:prstGeom prst="rect">
            <a:avLst/>
          </a:prstGeom>
        </p:spPr>
      </p:pic>
      <p:pic>
        <p:nvPicPr>
          <p:cNvPr id="42" name="図 42">
            <a:extLst>
              <a:ext uri="{FF2B5EF4-FFF2-40B4-BE49-F238E27FC236}">
                <a16:creationId xmlns:a16="http://schemas.microsoft.com/office/drawing/2014/main" id="{E8D1D617-D5F4-A248-B83B-E937B2D993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46443" y="5917875"/>
            <a:ext cx="824653" cy="618493"/>
          </a:xfrm>
          <a:prstGeom prst="rect">
            <a:avLst/>
          </a:prstGeom>
        </p:spPr>
      </p:pic>
    </p:spTree>
    <p:extLst>
      <p:ext uri="{BB962C8B-B14F-4D97-AF65-F5344CB8AC3E}">
        <p14:creationId xmlns:p14="http://schemas.microsoft.com/office/powerpoint/2010/main" val="28417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TotalTime>
  <Words>1225</Words>
  <Application>Microsoft Office PowerPoint</Application>
  <PresentationFormat>A4 210 x 297 mm</PresentationFormat>
  <Paragraphs>77</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游ゴシック</vt:lpstr>
      <vt:lpstr>游ゴシック Light</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Windows ユーザー</dc:creator>
  <cp:lastModifiedBy>佐伯鶴城</cp:lastModifiedBy>
  <cp:revision>7</cp:revision>
  <cp:lastPrinted>2020-10-30T06:15:24Z</cp:lastPrinted>
  <dcterms:created xsi:type="dcterms:W3CDTF">2020-10-30T05:14:26Z</dcterms:created>
  <dcterms:modified xsi:type="dcterms:W3CDTF">2022-04-21T08:44:35Z</dcterms:modified>
</cp:coreProperties>
</file>