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3"/>
  </p:notes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80C9"/>
    <a:srgbClr val="BC90DD"/>
    <a:srgbClr val="06F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5"/>
  </p:normalViewPr>
  <p:slideViewPr>
    <p:cSldViewPr snapToGrid="0">
      <p:cViewPr varScale="1">
        <p:scale>
          <a:sx n="58" d="100"/>
          <a:sy n="58" d="100"/>
        </p:scale>
        <p:origin x="258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1572103448236536"/>
          <c:y val="0.28489406960336811"/>
          <c:w val="0.57046423671552493"/>
          <c:h val="0.32280329527633111"/>
        </c:manualLayout>
      </c:layout>
      <c:barChart>
        <c:barDir val="col"/>
        <c:grouping val="clustered"/>
        <c:varyColors val="0"/>
        <c:ser>
          <c:idx val="0"/>
          <c:order val="0"/>
          <c:tx>
            <c:strRef>
              <c:f>Sheet1!$B$1</c:f>
              <c:strCache>
                <c:ptCount val="1"/>
                <c:pt idx="0">
                  <c:v>砂A</c:v>
                </c:pt>
              </c:strCache>
            </c:strRef>
          </c:tx>
          <c:spPr>
            <a:solidFill>
              <a:schemeClr val="accent1"/>
            </a:solidFill>
            <a:ln>
              <a:noFill/>
            </a:ln>
            <a:effectLst/>
          </c:spPr>
          <c:invertIfNegative val="0"/>
          <c:cat>
            <c:strRef>
              <c:f>Sheet1!$A$2:$A$4</c:f>
              <c:strCache>
                <c:ptCount val="3"/>
                <c:pt idx="0">
                  <c:v>250ml</c:v>
                </c:pt>
                <c:pt idx="1">
                  <c:v>275ml</c:v>
                </c:pt>
                <c:pt idx="2">
                  <c:v>280ml</c:v>
                </c:pt>
              </c:strCache>
            </c:strRef>
          </c:cat>
          <c:val>
            <c:numRef>
              <c:f>Sheet1!$B$2:$B$4</c:f>
              <c:numCache>
                <c:formatCode>General</c:formatCode>
                <c:ptCount val="3"/>
                <c:pt idx="0">
                  <c:v>5.64</c:v>
                </c:pt>
                <c:pt idx="1">
                  <c:v>8.32</c:v>
                </c:pt>
                <c:pt idx="2">
                  <c:v>9.8699999999999992</c:v>
                </c:pt>
              </c:numCache>
            </c:numRef>
          </c:val>
          <c:extLst>
            <c:ext xmlns:c16="http://schemas.microsoft.com/office/drawing/2014/chart" uri="{C3380CC4-5D6E-409C-BE32-E72D297353CC}">
              <c16:uniqueId val="{00000000-74BB-5343-9427-EFE372D79AB7}"/>
            </c:ext>
          </c:extLst>
        </c:ser>
        <c:ser>
          <c:idx val="1"/>
          <c:order val="1"/>
          <c:tx>
            <c:strRef>
              <c:f>Sheet1!$C$1</c:f>
              <c:strCache>
                <c:ptCount val="1"/>
                <c:pt idx="0">
                  <c:v>砂B</c:v>
                </c:pt>
              </c:strCache>
            </c:strRef>
          </c:tx>
          <c:spPr>
            <a:solidFill>
              <a:schemeClr val="accent2"/>
            </a:solidFill>
            <a:ln>
              <a:noFill/>
            </a:ln>
            <a:effectLst/>
          </c:spPr>
          <c:invertIfNegative val="0"/>
          <c:cat>
            <c:strRef>
              <c:f>Sheet1!$A$2:$A$4</c:f>
              <c:strCache>
                <c:ptCount val="3"/>
                <c:pt idx="0">
                  <c:v>250ml</c:v>
                </c:pt>
                <c:pt idx="1">
                  <c:v>275ml</c:v>
                </c:pt>
                <c:pt idx="2">
                  <c:v>280ml</c:v>
                </c:pt>
              </c:strCache>
            </c:strRef>
          </c:cat>
          <c:val>
            <c:numRef>
              <c:f>Sheet1!$C$2:$C$4</c:f>
              <c:numCache>
                <c:formatCode>General</c:formatCode>
                <c:ptCount val="3"/>
                <c:pt idx="0">
                  <c:v>1.51</c:v>
                </c:pt>
                <c:pt idx="1">
                  <c:v>2.38</c:v>
                </c:pt>
                <c:pt idx="2">
                  <c:v>2.69</c:v>
                </c:pt>
              </c:numCache>
            </c:numRef>
          </c:val>
          <c:extLst>
            <c:ext xmlns:c16="http://schemas.microsoft.com/office/drawing/2014/chart" uri="{C3380CC4-5D6E-409C-BE32-E72D297353CC}">
              <c16:uniqueId val="{00000001-74BB-5343-9427-EFE372D79AB7}"/>
            </c:ext>
          </c:extLst>
        </c:ser>
        <c:dLbls>
          <c:showLegendKey val="0"/>
          <c:showVal val="0"/>
          <c:showCatName val="0"/>
          <c:showSerName val="0"/>
          <c:showPercent val="0"/>
          <c:showBubbleSize val="0"/>
        </c:dLbls>
        <c:gapWidth val="219"/>
        <c:overlap val="-27"/>
        <c:axId val="1015193632"/>
        <c:axId val="1015059200"/>
      </c:barChart>
      <c:catAx>
        <c:axId val="101519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15059200"/>
        <c:crosses val="autoZero"/>
        <c:auto val="1"/>
        <c:lblAlgn val="ctr"/>
        <c:lblOffset val="100"/>
        <c:noMultiLvlLbl val="0"/>
      </c:catAx>
      <c:valAx>
        <c:axId val="1015059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15193632"/>
        <c:crosses val="autoZero"/>
        <c:crossBetween val="between"/>
      </c:valAx>
      <c:spPr>
        <a:noFill/>
        <a:ln>
          <a:noFill/>
        </a:ln>
        <a:effectLst/>
      </c:spPr>
    </c:plotArea>
    <c:legend>
      <c:legendPos val="b"/>
      <c:layout>
        <c:manualLayout>
          <c:xMode val="edge"/>
          <c:yMode val="edge"/>
          <c:x val="0.68081277340332458"/>
          <c:y val="0.37110445948553189"/>
          <c:w val="0.31918722659667542"/>
          <c:h val="0.1296204117946264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FAC8B4E-5B8F-EF42-A9DA-4FE422AC0C36}"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874F9CC-61BF-994E-8AB8-84CA5441E0F4}" type="slidenum">
              <a:rPr kumimoji="1" lang="ja-JP" altLang="en-US" smtClean="0"/>
              <a:t>‹#›</a:t>
            </a:fld>
            <a:endParaRPr kumimoji="1" lang="ja-JP" altLang="en-US"/>
          </a:p>
        </p:txBody>
      </p:sp>
    </p:spTree>
    <p:extLst>
      <p:ext uri="{BB962C8B-B14F-4D97-AF65-F5344CB8AC3E}">
        <p14:creationId xmlns:p14="http://schemas.microsoft.com/office/powerpoint/2010/main" val="779258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874F9CC-61BF-994E-8AB8-84CA5441E0F4}" type="slidenum">
              <a:rPr kumimoji="1" lang="ja-JP" altLang="en-US" smtClean="0"/>
              <a:t>1</a:t>
            </a:fld>
            <a:endParaRPr kumimoji="1" lang="ja-JP" altLang="en-US"/>
          </a:p>
        </p:txBody>
      </p:sp>
    </p:spTree>
    <p:extLst>
      <p:ext uri="{BB962C8B-B14F-4D97-AF65-F5344CB8AC3E}">
        <p14:creationId xmlns:p14="http://schemas.microsoft.com/office/powerpoint/2010/main" val="286274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7701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243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039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187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dirty="0"/>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2784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0819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310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22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9183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4/21/2022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480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4/21/2022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092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4/21/2022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07259412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jstage.jst.go.jp/article/jscej1984/1997/568/1997_568_13/_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3" name="表 32">
            <a:extLst>
              <a:ext uri="{FF2B5EF4-FFF2-40B4-BE49-F238E27FC236}">
                <a16:creationId xmlns:a16="http://schemas.microsoft.com/office/drawing/2014/main" id="{466B569C-0745-8541-BA80-6FCBA40AEE04}"/>
              </a:ext>
            </a:extLst>
          </p:cNvPr>
          <p:cNvGraphicFramePr>
            <a:graphicFrameLocks noGrp="1"/>
          </p:cNvGraphicFramePr>
          <p:nvPr>
            <p:extLst>
              <p:ext uri="{D42A27DB-BD31-4B8C-83A1-F6EECF244321}">
                <p14:modId xmlns:p14="http://schemas.microsoft.com/office/powerpoint/2010/main" val="3770878953"/>
              </p:ext>
            </p:extLst>
          </p:nvPr>
        </p:nvGraphicFramePr>
        <p:xfrm>
          <a:off x="0" y="0"/>
          <a:ext cx="6858000" cy="992876"/>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595376709"/>
                    </a:ext>
                  </a:extLst>
                </a:gridCol>
              </a:tblGrid>
              <a:tr h="992876">
                <a:tc>
                  <a:txBody>
                    <a:bodyPr/>
                    <a:lstStyle/>
                    <a:p>
                      <a:endParaRPr kumimoji="1" lang="ja-JP" altLang="en-US" dirty="0"/>
                    </a:p>
                  </a:txBody>
                  <a:tcPr/>
                </a:tc>
                <a:extLst>
                  <a:ext uri="{0D108BD9-81ED-4DB2-BD59-A6C34878D82A}">
                    <a16:rowId xmlns:a16="http://schemas.microsoft.com/office/drawing/2014/main" val="853657275"/>
                  </a:ext>
                </a:extLst>
              </a:tr>
            </a:tbl>
          </a:graphicData>
        </a:graphic>
      </p:graphicFrame>
      <p:sp>
        <p:nvSpPr>
          <p:cNvPr id="2" name="テキスト ボックス 1">
            <a:extLst>
              <a:ext uri="{FF2B5EF4-FFF2-40B4-BE49-F238E27FC236}">
                <a16:creationId xmlns:a16="http://schemas.microsoft.com/office/drawing/2014/main" id="{CC406A52-B04E-A641-A0D2-36BD94D1AC7B}"/>
              </a:ext>
            </a:extLst>
          </p:cNvPr>
          <p:cNvSpPr txBox="1"/>
          <p:nvPr/>
        </p:nvSpPr>
        <p:spPr>
          <a:xfrm>
            <a:off x="1678106" y="224590"/>
            <a:ext cx="3477489" cy="461665"/>
          </a:xfrm>
          <a:prstGeom prst="rect">
            <a:avLst/>
          </a:prstGeom>
          <a:noFill/>
          <a:ln>
            <a:noFill/>
          </a:ln>
        </p:spPr>
        <p:txBody>
          <a:bodyPr wrap="square" rtlCol="0">
            <a:spAutoFit/>
          </a:bodyPr>
          <a:lstStyle/>
          <a:p>
            <a:pPr algn="ctr"/>
            <a:r>
              <a:rPr lang="ja-JP" altLang="en-US" sz="2400" dirty="0">
                <a:ln w="0"/>
                <a:solidFill>
                  <a:schemeClr val="bg1"/>
                </a:solidFill>
                <a:effectLst>
                  <a:outerShdw blurRad="38100" dist="19050" dir="2700000" algn="tl" rotWithShape="0">
                    <a:schemeClr val="dk1">
                      <a:alpha val="40000"/>
                    </a:schemeClr>
                  </a:outerShdw>
                </a:effectLst>
                <a:latin typeface="+mj-lt"/>
                <a:ea typeface="HGSMinchoE" panose="02020800000000000000" pitchFamily="18" charset="-128"/>
              </a:rPr>
              <a:t>地盤の液状化対策</a:t>
            </a:r>
          </a:p>
        </p:txBody>
      </p:sp>
      <p:sp>
        <p:nvSpPr>
          <p:cNvPr id="20" name="テキスト ボックス 19">
            <a:extLst>
              <a:ext uri="{FF2B5EF4-FFF2-40B4-BE49-F238E27FC236}">
                <a16:creationId xmlns:a16="http://schemas.microsoft.com/office/drawing/2014/main" id="{844A116A-A9BC-3D47-B116-63B415432BE7}"/>
              </a:ext>
            </a:extLst>
          </p:cNvPr>
          <p:cNvSpPr txBox="1"/>
          <p:nvPr/>
        </p:nvSpPr>
        <p:spPr>
          <a:xfrm>
            <a:off x="219452" y="4540357"/>
            <a:ext cx="2944001" cy="1828800"/>
          </a:xfrm>
          <a:prstGeom prst="rect">
            <a:avLst/>
          </a:prstGeom>
          <a:noFill/>
        </p:spPr>
        <p:txBody>
          <a:bodyPr wrap="square" rtlCol="0">
            <a:spAutoFit/>
          </a:bodyPr>
          <a:lstStyle/>
          <a:p>
            <a:pPr algn="l"/>
            <a:endParaRPr lang="ja-JP" altLang="en-US" dirty="0"/>
          </a:p>
        </p:txBody>
      </p:sp>
      <p:graphicFrame>
        <p:nvGraphicFramePr>
          <p:cNvPr id="6" name="表 5">
            <a:extLst>
              <a:ext uri="{FF2B5EF4-FFF2-40B4-BE49-F238E27FC236}">
                <a16:creationId xmlns:a16="http://schemas.microsoft.com/office/drawing/2014/main" id="{899AA3C7-C3A7-6040-89FB-1E5CB78D9268}"/>
              </a:ext>
            </a:extLst>
          </p:cNvPr>
          <p:cNvGraphicFramePr>
            <a:graphicFrameLocks noGrp="1"/>
          </p:cNvGraphicFramePr>
          <p:nvPr>
            <p:extLst>
              <p:ext uri="{D42A27DB-BD31-4B8C-83A1-F6EECF244321}">
                <p14:modId xmlns:p14="http://schemas.microsoft.com/office/powerpoint/2010/main" val="3859288916"/>
              </p:ext>
            </p:extLst>
          </p:nvPr>
        </p:nvGraphicFramePr>
        <p:xfrm>
          <a:off x="26945" y="1128347"/>
          <a:ext cx="3136508" cy="356665"/>
        </p:xfrm>
        <a:graphic>
          <a:graphicData uri="http://schemas.openxmlformats.org/drawingml/2006/table">
            <a:tbl>
              <a:tblPr firstRow="1" bandRow="1">
                <a:tableStyleId>{5C22544A-7EE6-4342-B048-85BDC9FD1C3A}</a:tableStyleId>
              </a:tblPr>
              <a:tblGrid>
                <a:gridCol w="3136508">
                  <a:extLst>
                    <a:ext uri="{9D8B030D-6E8A-4147-A177-3AD203B41FA5}">
                      <a16:colId xmlns:a16="http://schemas.microsoft.com/office/drawing/2014/main" val="1988630780"/>
                    </a:ext>
                  </a:extLst>
                </a:gridCol>
              </a:tblGrid>
              <a:tr h="356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latin typeface="+mn-ea"/>
                          <a:cs typeface="Helvetica Neue" panose="02000503000000020004" pitchFamily="2"/>
                        </a:rPr>
                        <a:t>1</a:t>
                      </a:r>
                      <a:r>
                        <a:rPr lang="ja-JP" altLang="en-US" sz="1200" b="1" dirty="0">
                          <a:latin typeface="+mn-ea"/>
                          <a:cs typeface="Helvetica Neue" panose="02000503000000020004" pitchFamily="2"/>
                        </a:rPr>
                        <a:t>概要</a:t>
                      </a:r>
                    </a:p>
                  </a:txBody>
                  <a:tcPr/>
                </a:tc>
                <a:extLst>
                  <a:ext uri="{0D108BD9-81ED-4DB2-BD59-A6C34878D82A}">
                    <a16:rowId xmlns:a16="http://schemas.microsoft.com/office/drawing/2014/main" val="3806689066"/>
                  </a:ext>
                </a:extLst>
              </a:tr>
            </a:tbl>
          </a:graphicData>
        </a:graphic>
      </p:graphicFrame>
      <p:graphicFrame>
        <p:nvGraphicFramePr>
          <p:cNvPr id="27" name="表 26">
            <a:extLst>
              <a:ext uri="{FF2B5EF4-FFF2-40B4-BE49-F238E27FC236}">
                <a16:creationId xmlns:a16="http://schemas.microsoft.com/office/drawing/2014/main" id="{F19437D9-6FDA-FD46-8CBB-7000B7E47A47}"/>
              </a:ext>
            </a:extLst>
          </p:cNvPr>
          <p:cNvGraphicFramePr>
            <a:graphicFrameLocks noGrp="1"/>
          </p:cNvGraphicFramePr>
          <p:nvPr>
            <p:extLst>
              <p:ext uri="{D42A27DB-BD31-4B8C-83A1-F6EECF244321}">
                <p14:modId xmlns:p14="http://schemas.microsoft.com/office/powerpoint/2010/main" val="618509376"/>
              </p:ext>
            </p:extLst>
          </p:nvPr>
        </p:nvGraphicFramePr>
        <p:xfrm>
          <a:off x="28593" y="3818934"/>
          <a:ext cx="3133212" cy="1986280"/>
        </p:xfrm>
        <a:graphic>
          <a:graphicData uri="http://schemas.openxmlformats.org/drawingml/2006/table">
            <a:tbl>
              <a:tblPr firstRow="1" bandRow="1">
                <a:tableStyleId>{5C22544A-7EE6-4342-B048-85BDC9FD1C3A}</a:tableStyleId>
              </a:tblPr>
              <a:tblGrid>
                <a:gridCol w="3133212">
                  <a:extLst>
                    <a:ext uri="{9D8B030D-6E8A-4147-A177-3AD203B41FA5}">
                      <a16:colId xmlns:a16="http://schemas.microsoft.com/office/drawing/2014/main" val="67552523"/>
                    </a:ext>
                  </a:extLst>
                </a:gridCol>
              </a:tblGrid>
              <a:tr h="370840">
                <a:tc>
                  <a:txBody>
                    <a:bodyPr/>
                    <a:lstStyle/>
                    <a:p>
                      <a:r>
                        <a:rPr kumimoji="1" lang="en-US" altLang="ja-JP" sz="1200" dirty="0"/>
                        <a:t>2.</a:t>
                      </a:r>
                      <a:r>
                        <a:rPr kumimoji="1" lang="ja-JP" altLang="en-US" sz="1200" dirty="0"/>
                        <a:t>実験準備</a:t>
                      </a:r>
                    </a:p>
                  </a:txBody>
                  <a:tcPr>
                    <a:solidFill>
                      <a:srgbClr val="00B050"/>
                    </a:solidFill>
                  </a:tcPr>
                </a:tc>
                <a:extLst>
                  <a:ext uri="{0D108BD9-81ED-4DB2-BD59-A6C34878D82A}">
                    <a16:rowId xmlns:a16="http://schemas.microsoft.com/office/drawing/2014/main" val="889119584"/>
                  </a:ext>
                </a:extLst>
              </a:tr>
              <a:tr h="370840">
                <a:tc>
                  <a:txBody>
                    <a:bodyPr/>
                    <a:lstStyle/>
                    <a:p>
                      <a:r>
                        <a:rPr kumimoji="1" lang="ja-JP" altLang="en-US" sz="1000" dirty="0"/>
                        <a:t>砂</a:t>
                      </a:r>
                      <a:r>
                        <a:rPr kumimoji="1" lang="en-US" altLang="ja-JP" sz="1000" dirty="0"/>
                        <a:t>A</a:t>
                      </a:r>
                      <a:r>
                        <a:rPr kumimoji="1" lang="ja-JP" altLang="en-US" sz="1000" dirty="0"/>
                        <a:t> </a:t>
                      </a:r>
                      <a:r>
                        <a:rPr kumimoji="1" lang="en-US" altLang="ja-JP" sz="1000" dirty="0"/>
                        <a:t> 0.5mm</a:t>
                      </a:r>
                      <a:r>
                        <a:rPr kumimoji="1" lang="ja-JP" altLang="en-US" sz="1000" dirty="0"/>
                        <a:t>以下</a:t>
                      </a:r>
                      <a:endParaRPr kumimoji="1" lang="en-US" altLang="ja-JP" sz="1000" dirty="0"/>
                    </a:p>
                    <a:p>
                      <a:r>
                        <a:rPr kumimoji="1" lang="ja-JP" altLang="en-US" sz="1000" dirty="0"/>
                        <a:t>砂</a:t>
                      </a:r>
                      <a:r>
                        <a:rPr kumimoji="1" lang="en-US" altLang="ja-JP" sz="1000" dirty="0"/>
                        <a:t>B  </a:t>
                      </a:r>
                      <a:r>
                        <a:rPr kumimoji="1" lang="en-US" altLang="ja-JP" sz="1000" dirty="0" smtClean="0"/>
                        <a:t>0.5mm</a:t>
                      </a:r>
                      <a:r>
                        <a:rPr kumimoji="1" lang="ja-JP" altLang="en-US" sz="1000" dirty="0" smtClean="0"/>
                        <a:t>以上</a:t>
                      </a:r>
                      <a:r>
                        <a:rPr kumimoji="1" lang="en-US" altLang="ja-JP" sz="1000" dirty="0"/>
                        <a:t>1.5mm</a:t>
                      </a:r>
                      <a:r>
                        <a:rPr kumimoji="1" lang="ja-JP" altLang="en-US" sz="1000" dirty="0"/>
                        <a:t>以下</a:t>
                      </a:r>
                      <a:endParaRPr kumimoji="1" lang="en-US" altLang="ja-JP" sz="1000" dirty="0"/>
                    </a:p>
                    <a:p>
                      <a:r>
                        <a:rPr kumimoji="1" lang="ja-JP" altLang="en-US" sz="1000" dirty="0"/>
                        <a:t>砂</a:t>
                      </a:r>
                      <a:r>
                        <a:rPr kumimoji="1" lang="en-US" altLang="ja-JP" sz="1000" dirty="0"/>
                        <a:t>C</a:t>
                      </a:r>
                      <a:r>
                        <a:rPr kumimoji="1" lang="ja-JP" altLang="en-US" sz="1000" dirty="0"/>
                        <a:t>   </a:t>
                      </a:r>
                      <a:r>
                        <a:rPr kumimoji="1" lang="en-US" altLang="ja-JP" sz="1000" dirty="0"/>
                        <a:t>1.5mm</a:t>
                      </a:r>
                      <a:r>
                        <a:rPr kumimoji="1" lang="ja-JP" altLang="en-US" sz="1000" dirty="0"/>
                        <a:t>以上</a:t>
                      </a:r>
                      <a:r>
                        <a:rPr kumimoji="1" lang="en-US" altLang="ja-JP" sz="1000" dirty="0"/>
                        <a:t>2.5mm</a:t>
                      </a:r>
                      <a:r>
                        <a:rPr kumimoji="1" lang="ja-JP" altLang="en-US" sz="1000" dirty="0"/>
                        <a:t>以下　　砂</a:t>
                      </a:r>
                      <a:r>
                        <a:rPr kumimoji="1" lang="en-US" altLang="ja-JP" sz="1000" dirty="0"/>
                        <a:t>A</a:t>
                      </a:r>
                      <a:r>
                        <a:rPr kumimoji="1" lang="ja-JP" altLang="en-US" sz="1000" dirty="0"/>
                        <a:t>     砂</a:t>
                      </a:r>
                      <a:r>
                        <a:rPr kumimoji="1" lang="en-US" altLang="ja-JP" sz="1000" dirty="0"/>
                        <a:t>B</a:t>
                      </a:r>
                      <a:r>
                        <a:rPr kumimoji="1" lang="ja-JP" altLang="en-US" sz="1000" dirty="0"/>
                        <a:t>       砂</a:t>
                      </a:r>
                      <a:r>
                        <a:rPr kumimoji="1" lang="en-US" altLang="ja-JP" sz="1000" dirty="0"/>
                        <a:t>C</a:t>
                      </a:r>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r>
                        <a:rPr kumimoji="1" lang="ja-JP" altLang="en-US" sz="1000" dirty="0"/>
                        <a:t>図１　ユレルンダー１号　　　図２　容器　　</a:t>
                      </a:r>
                      <a:endParaRPr kumimoji="1" lang="en-US" altLang="ja-JP" sz="1000" dirty="0"/>
                    </a:p>
                  </a:txBody>
                  <a:tcPr>
                    <a:solidFill>
                      <a:schemeClr val="bg1"/>
                    </a:solidFill>
                  </a:tcPr>
                </a:tc>
                <a:extLst>
                  <a:ext uri="{0D108BD9-81ED-4DB2-BD59-A6C34878D82A}">
                    <a16:rowId xmlns:a16="http://schemas.microsoft.com/office/drawing/2014/main" val="1856233742"/>
                  </a:ext>
                </a:extLst>
              </a:tr>
            </a:tbl>
          </a:graphicData>
        </a:graphic>
      </p:graphicFrame>
      <p:pic>
        <p:nvPicPr>
          <p:cNvPr id="5" name="図 5">
            <a:extLst>
              <a:ext uri="{FF2B5EF4-FFF2-40B4-BE49-F238E27FC236}">
                <a16:creationId xmlns:a16="http://schemas.microsoft.com/office/drawing/2014/main" id="{D9557BEC-CD9B-2C4F-8937-1CF0768D8A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6893" y="4185471"/>
            <a:ext cx="1179161" cy="350985"/>
          </a:xfrm>
          <a:prstGeom prst="rect">
            <a:avLst/>
          </a:prstGeom>
        </p:spPr>
      </p:pic>
      <p:pic>
        <p:nvPicPr>
          <p:cNvPr id="9" name="図 11">
            <a:extLst>
              <a:ext uri="{FF2B5EF4-FFF2-40B4-BE49-F238E27FC236}">
                <a16:creationId xmlns:a16="http://schemas.microsoft.com/office/drawing/2014/main" id="{2A26C12E-C964-C346-A6A2-8304D4945C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520" y="4758296"/>
            <a:ext cx="1042121" cy="780129"/>
          </a:xfrm>
          <a:prstGeom prst="rect">
            <a:avLst/>
          </a:prstGeom>
        </p:spPr>
      </p:pic>
      <p:pic>
        <p:nvPicPr>
          <p:cNvPr id="14" name="図 15">
            <a:extLst>
              <a:ext uri="{FF2B5EF4-FFF2-40B4-BE49-F238E27FC236}">
                <a16:creationId xmlns:a16="http://schemas.microsoft.com/office/drawing/2014/main" id="{613775C4-5034-3B4A-AA09-67FABA52D3D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43262" y="4753239"/>
            <a:ext cx="759859" cy="825318"/>
          </a:xfrm>
          <a:prstGeom prst="rect">
            <a:avLst/>
          </a:prstGeom>
        </p:spPr>
      </p:pic>
      <p:graphicFrame>
        <p:nvGraphicFramePr>
          <p:cNvPr id="28" name="表 27">
            <a:extLst>
              <a:ext uri="{FF2B5EF4-FFF2-40B4-BE49-F238E27FC236}">
                <a16:creationId xmlns:a16="http://schemas.microsoft.com/office/drawing/2014/main" id="{61EA1E1B-2847-BA4A-883B-4278456A5FBC}"/>
              </a:ext>
            </a:extLst>
          </p:cNvPr>
          <p:cNvGraphicFramePr>
            <a:graphicFrameLocks noGrp="1"/>
          </p:cNvGraphicFramePr>
          <p:nvPr>
            <p:extLst>
              <p:ext uri="{D42A27DB-BD31-4B8C-83A1-F6EECF244321}">
                <p14:modId xmlns:p14="http://schemas.microsoft.com/office/powerpoint/2010/main" val="1780227232"/>
              </p:ext>
            </p:extLst>
          </p:nvPr>
        </p:nvGraphicFramePr>
        <p:xfrm>
          <a:off x="26945" y="5813526"/>
          <a:ext cx="3134860" cy="3983989"/>
        </p:xfrm>
        <a:graphic>
          <a:graphicData uri="http://schemas.openxmlformats.org/drawingml/2006/table">
            <a:tbl>
              <a:tblPr firstRow="1" bandRow="1">
                <a:tableStyleId>{5C22544A-7EE6-4342-B048-85BDC9FD1C3A}</a:tableStyleId>
              </a:tblPr>
              <a:tblGrid>
                <a:gridCol w="3134860">
                  <a:extLst>
                    <a:ext uri="{9D8B030D-6E8A-4147-A177-3AD203B41FA5}">
                      <a16:colId xmlns:a16="http://schemas.microsoft.com/office/drawing/2014/main" val="3487697804"/>
                    </a:ext>
                  </a:extLst>
                </a:gridCol>
              </a:tblGrid>
              <a:tr h="357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t>3.</a:t>
                      </a:r>
                      <a:r>
                        <a:rPr lang="ja-JP" altLang="en-US" sz="1200" b="1" dirty="0"/>
                        <a:t>実験</a:t>
                      </a:r>
                      <a:r>
                        <a:rPr lang="en-US" altLang="ja-JP" sz="1200" b="1" dirty="0"/>
                        <a:t>1</a:t>
                      </a:r>
                      <a:r>
                        <a:rPr lang="ja-JP" altLang="en-US" sz="1200" b="1" dirty="0"/>
                        <a:t>  砂粒の大きさによる差</a:t>
                      </a:r>
                    </a:p>
                  </a:txBody>
                  <a:tcPr>
                    <a:solidFill>
                      <a:srgbClr val="00B050"/>
                    </a:solidFill>
                  </a:tcPr>
                </a:tc>
                <a:extLst>
                  <a:ext uri="{0D108BD9-81ED-4DB2-BD59-A6C34878D82A}">
                    <a16:rowId xmlns:a16="http://schemas.microsoft.com/office/drawing/2014/main" val="4014677015"/>
                  </a:ext>
                </a:extLst>
              </a:tr>
              <a:tr h="3626111">
                <a:tc>
                  <a:txBody>
                    <a:bodyPr/>
                    <a:lstStyle/>
                    <a:p>
                      <a:pPr algn="l"/>
                      <a:r>
                        <a:rPr lang="ja-JP" altLang="en-US" sz="1200" dirty="0"/>
                        <a:t>仮説</a:t>
                      </a:r>
                      <a:r>
                        <a:rPr lang="ja-JP" altLang="en-US" sz="1800" dirty="0"/>
                        <a:t>　</a:t>
                      </a:r>
                      <a:r>
                        <a:rPr lang="ja-JP" altLang="en-US" sz="1000" dirty="0"/>
                        <a:t>砂粒が大きい方が液状化しやすい</a:t>
                      </a:r>
                    </a:p>
                    <a:p>
                      <a:pPr algn="l"/>
                      <a:r>
                        <a:rPr lang="ja-JP" altLang="en-US" sz="1200" dirty="0"/>
                        <a:t>実験方法</a:t>
                      </a:r>
                    </a:p>
                    <a:p>
                      <a:pPr algn="l"/>
                      <a:r>
                        <a:rPr lang="ja-JP" altLang="en-US" sz="1000" dirty="0"/>
                        <a:t>・容器に水</a:t>
                      </a:r>
                      <a:r>
                        <a:rPr lang="en-US" altLang="ja-JP" sz="1000" dirty="0"/>
                        <a:t>100ml</a:t>
                      </a:r>
                      <a:r>
                        <a:rPr lang="ja-JP" altLang="en-US" sz="1000" dirty="0"/>
                        <a:t>、砂</a:t>
                      </a:r>
                      <a:r>
                        <a:rPr lang="en-US" altLang="ja-JP" sz="1000" dirty="0"/>
                        <a:t>250ml</a:t>
                      </a:r>
                      <a:r>
                        <a:rPr lang="ja-JP" altLang="en-US" sz="1000" dirty="0"/>
                        <a:t>を入れ、液状化するまで振動を加え時間を測り同様の操作を</a:t>
                      </a:r>
                      <a:r>
                        <a:rPr lang="en-US" altLang="ja-JP" sz="1000" dirty="0"/>
                        <a:t>5</a:t>
                      </a:r>
                      <a:r>
                        <a:rPr lang="ja-JP" altLang="en-US" sz="1000" dirty="0"/>
                        <a:t>回行う</a:t>
                      </a:r>
                    </a:p>
                    <a:p>
                      <a:pPr algn="l"/>
                      <a:r>
                        <a:rPr lang="ja-JP" altLang="en-US" sz="1000" dirty="0"/>
                        <a:t>・この際、砂</a:t>
                      </a:r>
                      <a:r>
                        <a:rPr lang="en-US" altLang="ja-JP" sz="1000" dirty="0"/>
                        <a:t>275ml</a:t>
                      </a:r>
                      <a:r>
                        <a:rPr lang="ja-JP" altLang="en-US" sz="1000" dirty="0"/>
                        <a:t>、</a:t>
                      </a:r>
                      <a:r>
                        <a:rPr lang="en-US" altLang="ja-JP" sz="1000" dirty="0"/>
                        <a:t>280ml</a:t>
                      </a:r>
                      <a:r>
                        <a:rPr lang="ja-JP" altLang="en-US" sz="1000" dirty="0"/>
                        <a:t>でも行う</a:t>
                      </a:r>
                    </a:p>
                    <a:p>
                      <a:pPr algn="l"/>
                      <a:r>
                        <a:rPr lang="ja-JP" altLang="en-US" sz="1000" dirty="0"/>
                        <a:t>・この際、砂</a:t>
                      </a:r>
                      <a:r>
                        <a:rPr lang="en-US" altLang="ja-JP" sz="1000" dirty="0"/>
                        <a:t>A</a:t>
                      </a:r>
                      <a:r>
                        <a:rPr lang="ja-JP" altLang="en-US" sz="1000" dirty="0"/>
                        <a:t>、砂</a:t>
                      </a:r>
                      <a:r>
                        <a:rPr lang="en-US" altLang="ja-JP" sz="1000" dirty="0"/>
                        <a:t>B</a:t>
                      </a:r>
                      <a:r>
                        <a:rPr lang="ja-JP" altLang="en-US" sz="1000" dirty="0"/>
                        <a:t>に分けて行う</a:t>
                      </a:r>
                      <a:endParaRPr lang="en-US" altLang="ja-JP" sz="1000" dirty="0"/>
                    </a:p>
                    <a:p>
                      <a:pPr algn="l"/>
                      <a:r>
                        <a:rPr lang="en-US" altLang="ja-JP" sz="1000" dirty="0"/>
                        <a:t>  </a:t>
                      </a:r>
                      <a:r>
                        <a:rPr lang="ja-JP" altLang="en-US" sz="900" dirty="0"/>
                        <a:t>表１「砂</a:t>
                      </a:r>
                      <a:r>
                        <a:rPr lang="en-US" altLang="ja-JP" sz="900" dirty="0"/>
                        <a:t>A,B</a:t>
                      </a:r>
                      <a:r>
                        <a:rPr lang="ja-JP" altLang="en-US" sz="900" dirty="0"/>
                        <a:t>の液状化するまでの時間と砂の量」</a:t>
                      </a:r>
                      <a:endParaRPr lang="en-US" altLang="ja-JP" sz="9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en-US" altLang="ja-JP" sz="1000" dirty="0"/>
                    </a:p>
                    <a:p>
                      <a:pPr algn="l"/>
                      <a:endParaRPr kumimoji="1" lang="ja-JP" altLang="en-US" sz="1000" dirty="0"/>
                    </a:p>
                    <a:p>
                      <a:pPr algn="l"/>
                      <a:endParaRPr kumimoji="1" lang="ja-JP" altLang="en-US" sz="1000" dirty="0"/>
                    </a:p>
                    <a:p>
                      <a:pPr algn="l"/>
                      <a:endParaRPr kumimoji="1" lang="en-US" altLang="ja-JP" sz="1000" dirty="0"/>
                    </a:p>
                    <a:p>
                      <a:pPr algn="l"/>
                      <a:r>
                        <a:rPr kumimoji="1" lang="ja-JP" altLang="en-US" sz="1200" dirty="0"/>
                        <a:t>結果　砂</a:t>
                      </a:r>
                      <a:r>
                        <a:rPr kumimoji="1" lang="en-US" altLang="ja-JP" sz="1200" dirty="0"/>
                        <a:t>A</a:t>
                      </a:r>
                      <a:r>
                        <a:rPr kumimoji="1" lang="ja-JP" altLang="en-US" sz="1200" dirty="0"/>
                        <a:t>より砂</a:t>
                      </a:r>
                      <a:r>
                        <a:rPr kumimoji="1" lang="en-US" altLang="ja-JP" sz="1200" dirty="0"/>
                        <a:t>B</a:t>
                      </a:r>
                      <a:r>
                        <a:rPr kumimoji="1" lang="ja-JP" altLang="en-US" sz="1200" dirty="0"/>
                        <a:t>の方が液状化しやすい</a:t>
                      </a:r>
                      <a:endParaRPr kumimoji="1" lang="en-US" altLang="ja-JP" sz="1200" dirty="0"/>
                    </a:p>
                  </a:txBody>
                  <a:tcPr>
                    <a:solidFill>
                      <a:schemeClr val="accent6">
                        <a:lumMod val="20000"/>
                        <a:lumOff val="80000"/>
                      </a:schemeClr>
                    </a:solidFill>
                  </a:tcPr>
                </a:tc>
                <a:extLst>
                  <a:ext uri="{0D108BD9-81ED-4DB2-BD59-A6C34878D82A}">
                    <a16:rowId xmlns:a16="http://schemas.microsoft.com/office/drawing/2014/main" val="278307651"/>
                  </a:ext>
                </a:extLst>
              </a:tr>
            </a:tbl>
          </a:graphicData>
        </a:graphic>
      </p:graphicFrame>
      <p:graphicFrame>
        <p:nvGraphicFramePr>
          <p:cNvPr id="29" name="表 28">
            <a:extLst>
              <a:ext uri="{FF2B5EF4-FFF2-40B4-BE49-F238E27FC236}">
                <a16:creationId xmlns:a16="http://schemas.microsoft.com/office/drawing/2014/main" id="{710D0E41-A8F6-0544-8D5C-43218C3DC1FF}"/>
              </a:ext>
            </a:extLst>
          </p:cNvPr>
          <p:cNvGraphicFramePr>
            <a:graphicFrameLocks noGrp="1"/>
          </p:cNvGraphicFramePr>
          <p:nvPr>
            <p:extLst>
              <p:ext uri="{D42A27DB-BD31-4B8C-83A1-F6EECF244321}">
                <p14:modId xmlns:p14="http://schemas.microsoft.com/office/powerpoint/2010/main" val="1521679358"/>
              </p:ext>
            </p:extLst>
          </p:nvPr>
        </p:nvGraphicFramePr>
        <p:xfrm>
          <a:off x="130606" y="7456048"/>
          <a:ext cx="2782167" cy="698943"/>
        </p:xfrm>
        <a:graphic>
          <a:graphicData uri="http://schemas.openxmlformats.org/drawingml/2006/table">
            <a:tbl>
              <a:tblPr firstRow="1" bandRow="1">
                <a:tableStyleId>{5C22544A-7EE6-4342-B048-85BDC9FD1C3A}</a:tableStyleId>
              </a:tblPr>
              <a:tblGrid>
                <a:gridCol w="1009425">
                  <a:extLst>
                    <a:ext uri="{9D8B030D-6E8A-4147-A177-3AD203B41FA5}">
                      <a16:colId xmlns:a16="http://schemas.microsoft.com/office/drawing/2014/main" val="351018664"/>
                    </a:ext>
                  </a:extLst>
                </a:gridCol>
                <a:gridCol w="590914">
                  <a:extLst>
                    <a:ext uri="{9D8B030D-6E8A-4147-A177-3AD203B41FA5}">
                      <a16:colId xmlns:a16="http://schemas.microsoft.com/office/drawing/2014/main" val="506317456"/>
                    </a:ext>
                  </a:extLst>
                </a:gridCol>
                <a:gridCol w="590914">
                  <a:extLst>
                    <a:ext uri="{9D8B030D-6E8A-4147-A177-3AD203B41FA5}">
                      <a16:colId xmlns:a16="http://schemas.microsoft.com/office/drawing/2014/main" val="4244943737"/>
                    </a:ext>
                  </a:extLst>
                </a:gridCol>
                <a:gridCol w="590914">
                  <a:extLst>
                    <a:ext uri="{9D8B030D-6E8A-4147-A177-3AD203B41FA5}">
                      <a16:colId xmlns:a16="http://schemas.microsoft.com/office/drawing/2014/main" val="1525292725"/>
                    </a:ext>
                  </a:extLst>
                </a:gridCol>
              </a:tblGrid>
              <a:tr h="232981">
                <a:tc>
                  <a:txBody>
                    <a:bodyPr/>
                    <a:lstStyle/>
                    <a:p>
                      <a:endParaRPr kumimoji="1" lang="ja-JP" altLang="en-US" sz="900"/>
                    </a:p>
                  </a:txBody>
                  <a:tcPr>
                    <a:solidFill>
                      <a:schemeClr val="accent6">
                        <a:lumMod val="75000"/>
                      </a:schemeClr>
                    </a:solidFill>
                  </a:tcPr>
                </a:tc>
                <a:tc>
                  <a:txBody>
                    <a:bodyPr/>
                    <a:lstStyle/>
                    <a:p>
                      <a:r>
                        <a:rPr kumimoji="1" lang="en-US" altLang="ja-JP" sz="900" dirty="0"/>
                        <a:t>250ml</a:t>
                      </a:r>
                      <a:endParaRPr kumimoji="1" lang="ja-JP" altLang="en-US" sz="900"/>
                    </a:p>
                  </a:txBody>
                  <a:tcPr>
                    <a:solidFill>
                      <a:schemeClr val="accent6">
                        <a:lumMod val="75000"/>
                      </a:schemeClr>
                    </a:solidFill>
                  </a:tcPr>
                </a:tc>
                <a:tc>
                  <a:txBody>
                    <a:bodyPr/>
                    <a:lstStyle/>
                    <a:p>
                      <a:r>
                        <a:rPr kumimoji="1" lang="en-US" altLang="ja-JP" sz="900" dirty="0"/>
                        <a:t>275ml</a:t>
                      </a:r>
                      <a:endParaRPr kumimoji="1" lang="ja-JP" altLang="en-US" sz="900" dirty="0"/>
                    </a:p>
                  </a:txBody>
                  <a:tcPr>
                    <a:solidFill>
                      <a:schemeClr val="accent6">
                        <a:lumMod val="75000"/>
                      </a:schemeClr>
                    </a:solidFill>
                  </a:tcPr>
                </a:tc>
                <a:tc>
                  <a:txBody>
                    <a:bodyPr/>
                    <a:lstStyle/>
                    <a:p>
                      <a:r>
                        <a:rPr kumimoji="1" lang="en-US" altLang="ja-JP" sz="900" dirty="0"/>
                        <a:t>280ml</a:t>
                      </a:r>
                      <a:endParaRPr kumimoji="1" lang="ja-JP" altLang="en-US" sz="900"/>
                    </a:p>
                  </a:txBody>
                  <a:tcPr>
                    <a:solidFill>
                      <a:schemeClr val="accent6">
                        <a:lumMod val="75000"/>
                      </a:schemeClr>
                    </a:solidFill>
                  </a:tcPr>
                </a:tc>
                <a:extLst>
                  <a:ext uri="{0D108BD9-81ED-4DB2-BD59-A6C34878D82A}">
                    <a16:rowId xmlns:a16="http://schemas.microsoft.com/office/drawing/2014/main" val="2876369652"/>
                  </a:ext>
                </a:extLst>
              </a:tr>
              <a:tr h="232981">
                <a:tc>
                  <a:txBody>
                    <a:bodyPr/>
                    <a:lstStyle/>
                    <a:p>
                      <a:r>
                        <a:rPr kumimoji="1" lang="ja-JP" altLang="en-US" sz="900" dirty="0"/>
                        <a:t>砂</a:t>
                      </a:r>
                      <a:r>
                        <a:rPr kumimoji="1" lang="en-US" altLang="ja-JP" sz="900" dirty="0"/>
                        <a:t>A</a:t>
                      </a:r>
                      <a:r>
                        <a:rPr kumimoji="1" lang="ja-JP" altLang="en-US" sz="900" dirty="0"/>
                        <a:t>の平均時間</a:t>
                      </a:r>
                      <a:endParaRPr kumimoji="1" lang="ja-JP" altLang="en-US" sz="900" b="1" dirty="0">
                        <a:latin typeface="+mj-ea"/>
                        <a:ea typeface="+mj-ea"/>
                      </a:endParaRPr>
                    </a:p>
                  </a:txBody>
                  <a:tcPr>
                    <a:solidFill>
                      <a:schemeClr val="accent6">
                        <a:lumMod val="60000"/>
                        <a:lumOff val="40000"/>
                      </a:schemeClr>
                    </a:solidFill>
                  </a:tcPr>
                </a:tc>
                <a:tc>
                  <a:txBody>
                    <a:bodyPr/>
                    <a:lstStyle/>
                    <a:p>
                      <a:r>
                        <a:rPr kumimoji="1" lang="en-US" altLang="ja-JP" sz="900" dirty="0"/>
                        <a:t>5.64s</a:t>
                      </a:r>
                      <a:endParaRPr kumimoji="1" lang="ja-JP" altLang="en-US" sz="900"/>
                    </a:p>
                  </a:txBody>
                  <a:tcPr>
                    <a:solidFill>
                      <a:schemeClr val="accent6">
                        <a:lumMod val="60000"/>
                        <a:lumOff val="40000"/>
                      </a:schemeClr>
                    </a:solidFill>
                  </a:tcPr>
                </a:tc>
                <a:tc>
                  <a:txBody>
                    <a:bodyPr/>
                    <a:lstStyle/>
                    <a:p>
                      <a:r>
                        <a:rPr kumimoji="1" lang="en-US" altLang="ja-JP" sz="900" dirty="0"/>
                        <a:t>8.32s</a:t>
                      </a:r>
                      <a:endParaRPr kumimoji="1" lang="ja-JP" altLang="en-US" sz="900" dirty="0"/>
                    </a:p>
                  </a:txBody>
                  <a:tcPr>
                    <a:solidFill>
                      <a:schemeClr val="accent6">
                        <a:lumMod val="60000"/>
                        <a:lumOff val="40000"/>
                      </a:schemeClr>
                    </a:solidFill>
                  </a:tcPr>
                </a:tc>
                <a:tc>
                  <a:txBody>
                    <a:bodyPr/>
                    <a:lstStyle/>
                    <a:p>
                      <a:r>
                        <a:rPr kumimoji="1" lang="en-US" altLang="ja-JP" sz="900" dirty="0"/>
                        <a:t>9.87s</a:t>
                      </a:r>
                      <a:endParaRPr kumimoji="1" lang="ja-JP" altLang="en-US" sz="900"/>
                    </a:p>
                  </a:txBody>
                  <a:tcPr>
                    <a:solidFill>
                      <a:schemeClr val="accent6">
                        <a:lumMod val="60000"/>
                        <a:lumOff val="40000"/>
                      </a:schemeClr>
                    </a:solidFill>
                  </a:tcPr>
                </a:tc>
                <a:extLst>
                  <a:ext uri="{0D108BD9-81ED-4DB2-BD59-A6C34878D82A}">
                    <a16:rowId xmlns:a16="http://schemas.microsoft.com/office/drawing/2014/main" val="873710094"/>
                  </a:ext>
                </a:extLst>
              </a:tr>
              <a:tr h="232981">
                <a:tc>
                  <a:txBody>
                    <a:bodyPr/>
                    <a:lstStyle/>
                    <a:p>
                      <a:r>
                        <a:rPr kumimoji="1" lang="ja-JP" altLang="en-US" sz="900"/>
                        <a:t>砂</a:t>
                      </a:r>
                      <a:r>
                        <a:rPr kumimoji="1" lang="en-US" altLang="ja-JP" sz="900" dirty="0"/>
                        <a:t>B</a:t>
                      </a:r>
                      <a:r>
                        <a:rPr kumimoji="1" lang="ja-JP" altLang="en-US" sz="900"/>
                        <a:t>の平均時間</a:t>
                      </a:r>
                      <a:endParaRPr kumimoji="1" lang="ja-JP" altLang="en-US" sz="900" b="1"/>
                    </a:p>
                  </a:txBody>
                  <a:tcPr>
                    <a:solidFill>
                      <a:schemeClr val="accent6">
                        <a:lumMod val="60000"/>
                        <a:lumOff val="40000"/>
                      </a:schemeClr>
                    </a:solidFill>
                  </a:tcPr>
                </a:tc>
                <a:tc>
                  <a:txBody>
                    <a:bodyPr/>
                    <a:lstStyle/>
                    <a:p>
                      <a:r>
                        <a:rPr kumimoji="1" lang="en-US" altLang="ja-JP" sz="900" dirty="0"/>
                        <a:t>1.51s</a:t>
                      </a:r>
                      <a:endParaRPr kumimoji="1" lang="ja-JP" altLang="en-US" sz="900"/>
                    </a:p>
                  </a:txBody>
                  <a:tcPr>
                    <a:solidFill>
                      <a:schemeClr val="accent6">
                        <a:lumMod val="60000"/>
                        <a:lumOff val="40000"/>
                      </a:schemeClr>
                    </a:solidFill>
                  </a:tcPr>
                </a:tc>
                <a:tc>
                  <a:txBody>
                    <a:bodyPr/>
                    <a:lstStyle/>
                    <a:p>
                      <a:r>
                        <a:rPr kumimoji="1" lang="en-US" altLang="ja-JP" sz="900" dirty="0"/>
                        <a:t>2.38s</a:t>
                      </a:r>
                      <a:endParaRPr kumimoji="1" lang="ja-JP" altLang="en-US" sz="900"/>
                    </a:p>
                  </a:txBody>
                  <a:tcPr>
                    <a:solidFill>
                      <a:schemeClr val="accent6">
                        <a:lumMod val="60000"/>
                        <a:lumOff val="40000"/>
                      </a:schemeClr>
                    </a:solidFill>
                  </a:tcPr>
                </a:tc>
                <a:tc>
                  <a:txBody>
                    <a:bodyPr/>
                    <a:lstStyle/>
                    <a:p>
                      <a:r>
                        <a:rPr kumimoji="1" lang="en-US" altLang="ja-JP" sz="900" dirty="0"/>
                        <a:t>2.69s</a:t>
                      </a:r>
                      <a:endParaRPr kumimoji="1" lang="ja-JP" altLang="en-US" sz="900" dirty="0"/>
                    </a:p>
                  </a:txBody>
                  <a:tcPr>
                    <a:solidFill>
                      <a:schemeClr val="accent6">
                        <a:lumMod val="60000"/>
                        <a:lumOff val="40000"/>
                      </a:schemeClr>
                    </a:solidFill>
                  </a:tcPr>
                </a:tc>
                <a:extLst>
                  <a:ext uri="{0D108BD9-81ED-4DB2-BD59-A6C34878D82A}">
                    <a16:rowId xmlns:a16="http://schemas.microsoft.com/office/drawing/2014/main" val="1546906659"/>
                  </a:ext>
                </a:extLst>
              </a:tr>
            </a:tbl>
          </a:graphicData>
        </a:graphic>
      </p:graphicFrame>
      <p:graphicFrame>
        <p:nvGraphicFramePr>
          <p:cNvPr id="13" name="グラフ 12">
            <a:extLst>
              <a:ext uri="{FF2B5EF4-FFF2-40B4-BE49-F238E27FC236}">
                <a16:creationId xmlns:a16="http://schemas.microsoft.com/office/drawing/2014/main" id="{BCA76E13-9353-2F49-ABF5-3FF4FDCAD9A3}"/>
              </a:ext>
            </a:extLst>
          </p:cNvPr>
          <p:cNvGraphicFramePr>
            <a:graphicFrameLocks/>
          </p:cNvGraphicFramePr>
          <p:nvPr>
            <p:extLst>
              <p:ext uri="{D42A27DB-BD31-4B8C-83A1-F6EECF244321}">
                <p14:modId xmlns:p14="http://schemas.microsoft.com/office/powerpoint/2010/main" val="2169018589"/>
              </p:ext>
            </p:extLst>
          </p:nvPr>
        </p:nvGraphicFramePr>
        <p:xfrm>
          <a:off x="339822" y="8049843"/>
          <a:ext cx="2630533" cy="162143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表 29">
            <a:extLst>
              <a:ext uri="{FF2B5EF4-FFF2-40B4-BE49-F238E27FC236}">
                <a16:creationId xmlns:a16="http://schemas.microsoft.com/office/drawing/2014/main" id="{8DB927EF-E9D8-754C-84EC-2EBEA019FB1D}"/>
              </a:ext>
            </a:extLst>
          </p:cNvPr>
          <p:cNvGraphicFramePr>
            <a:graphicFrameLocks noGrp="1"/>
          </p:cNvGraphicFramePr>
          <p:nvPr>
            <p:extLst>
              <p:ext uri="{D42A27DB-BD31-4B8C-83A1-F6EECF244321}">
                <p14:modId xmlns:p14="http://schemas.microsoft.com/office/powerpoint/2010/main" val="3139280526"/>
              </p:ext>
            </p:extLst>
          </p:nvPr>
        </p:nvGraphicFramePr>
        <p:xfrm>
          <a:off x="3361473" y="1124015"/>
          <a:ext cx="3394927" cy="5114142"/>
        </p:xfrm>
        <a:graphic>
          <a:graphicData uri="http://schemas.openxmlformats.org/drawingml/2006/table">
            <a:tbl>
              <a:tblPr firstRow="1" bandRow="1">
                <a:tableStyleId>{5C22544A-7EE6-4342-B048-85BDC9FD1C3A}</a:tableStyleId>
              </a:tblPr>
              <a:tblGrid>
                <a:gridCol w="3394927">
                  <a:extLst>
                    <a:ext uri="{9D8B030D-6E8A-4147-A177-3AD203B41FA5}">
                      <a16:colId xmlns:a16="http://schemas.microsoft.com/office/drawing/2014/main" val="3726023202"/>
                    </a:ext>
                  </a:extLst>
                </a:gridCol>
              </a:tblGrid>
              <a:tr h="359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a:t>４</a:t>
                      </a:r>
                      <a:r>
                        <a:rPr kumimoji="1" lang="en-US" altLang="ja-JP" sz="1200" b="1" dirty="0"/>
                        <a:t>.</a:t>
                      </a:r>
                      <a:r>
                        <a:rPr kumimoji="1" lang="ja-JP" altLang="en-US" sz="1200" b="1"/>
                        <a:t>実験</a:t>
                      </a:r>
                      <a:r>
                        <a:rPr kumimoji="1" lang="en-US" altLang="ja-JP" sz="1200" b="1" dirty="0"/>
                        <a:t>2</a:t>
                      </a:r>
                      <a:r>
                        <a:rPr kumimoji="1" lang="ja-JP" altLang="en-US" sz="1200" b="1"/>
                        <a:t>  砂</a:t>
                      </a:r>
                      <a:r>
                        <a:rPr kumimoji="1" lang="en-US" altLang="ja-JP" sz="1200" b="1" dirty="0"/>
                        <a:t>A</a:t>
                      </a:r>
                      <a:r>
                        <a:rPr kumimoji="1" lang="ja-JP" altLang="en-US" sz="1200" b="1"/>
                        <a:t>の砂と水の体積比</a:t>
                      </a:r>
                      <a:endParaRPr kumimoji="1" lang="en-US" altLang="ja-JP" sz="1200" b="1" dirty="0"/>
                    </a:p>
                  </a:txBody>
                  <a:tcPr>
                    <a:solidFill>
                      <a:srgbClr val="00B050"/>
                    </a:solidFill>
                  </a:tcPr>
                </a:tc>
                <a:extLst>
                  <a:ext uri="{0D108BD9-81ED-4DB2-BD59-A6C34878D82A}">
                    <a16:rowId xmlns:a16="http://schemas.microsoft.com/office/drawing/2014/main" val="544217928"/>
                  </a:ext>
                </a:extLst>
              </a:tr>
              <a:tr h="2834723">
                <a:tc>
                  <a:txBody>
                    <a:bodyPr/>
                    <a:lstStyle/>
                    <a:p>
                      <a:r>
                        <a:rPr kumimoji="1" lang="ja-JP" altLang="en-US" sz="1200" dirty="0"/>
                        <a:t>仮説　</a:t>
                      </a:r>
                      <a:r>
                        <a:rPr kumimoji="1" lang="ja-JP" altLang="en-US" sz="1000" dirty="0"/>
                        <a:t>一定量の水に対する砂の体積をある値よ</a:t>
                      </a:r>
                      <a:endParaRPr kumimoji="1" lang="en-US" altLang="ja-JP" sz="1000" dirty="0"/>
                    </a:p>
                    <a:p>
                      <a:r>
                        <a:rPr kumimoji="1" lang="ja-JP" altLang="en-US" sz="1000" dirty="0"/>
                        <a:t>　　　　り大きくなると液状化しなくなる。</a:t>
                      </a:r>
                      <a:endParaRPr kumimoji="1" lang="en-US" altLang="ja-JP" sz="1000" dirty="0"/>
                    </a:p>
                    <a:p>
                      <a:r>
                        <a:rPr kumimoji="1" lang="ja-JP" altLang="en-US" sz="1200" dirty="0"/>
                        <a:t>実験方法　　　　　　　　　　　　　　</a:t>
                      </a:r>
                      <a:endParaRPr kumimoji="1" lang="ja-JP" altLang="en-US" sz="1000" dirty="0"/>
                    </a:p>
                    <a:p>
                      <a:r>
                        <a:rPr kumimoji="1" lang="ja-JP" altLang="en-US" sz="1000" dirty="0"/>
                        <a:t>・容器に水を入れ、水</a:t>
                      </a:r>
                      <a:r>
                        <a:rPr kumimoji="1" lang="en-US" altLang="ja-JP" sz="1000" dirty="0"/>
                        <a:t>100ml</a:t>
                      </a:r>
                      <a:r>
                        <a:rPr kumimoji="1" lang="ja-JP" altLang="en-US" sz="1000" dirty="0"/>
                        <a:t>に対する砂</a:t>
                      </a:r>
                      <a:r>
                        <a:rPr kumimoji="1" lang="en-US" altLang="ja-JP" sz="1000" dirty="0"/>
                        <a:t>A</a:t>
                      </a:r>
                      <a:r>
                        <a:rPr kumimoji="1" lang="ja-JP" altLang="en-US" sz="1000" dirty="0"/>
                        <a:t>の量を変えて、液状化しなくなる砂</a:t>
                      </a:r>
                      <a:r>
                        <a:rPr kumimoji="1" lang="en-US" altLang="ja-JP" sz="1000" dirty="0"/>
                        <a:t>A</a:t>
                      </a:r>
                      <a:r>
                        <a:rPr kumimoji="1" lang="ja-JP" altLang="en-US" sz="1000" dirty="0"/>
                        <a:t>の量を調べる。</a:t>
                      </a:r>
                    </a:p>
                    <a:p>
                      <a:r>
                        <a:rPr kumimoji="1" lang="ja-JP" altLang="en-US" sz="1200" dirty="0"/>
                        <a:t>・</a:t>
                      </a:r>
                      <a:r>
                        <a:rPr kumimoji="1" lang="ja-JP" altLang="en-US" sz="1000" dirty="0"/>
                        <a:t>各砂ごとに</a:t>
                      </a:r>
                      <a:r>
                        <a:rPr kumimoji="1" lang="en-US" altLang="ja-JP" sz="1000" dirty="0"/>
                        <a:t>5</a:t>
                      </a:r>
                      <a:r>
                        <a:rPr kumimoji="1" lang="ja-JP" altLang="en-US" sz="1000" dirty="0"/>
                        <a:t>回行う。</a:t>
                      </a:r>
                      <a:endParaRPr kumimoji="1"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t>表２「砂</a:t>
                      </a:r>
                      <a:r>
                        <a:rPr kumimoji="1" lang="en-US" altLang="ja-JP" sz="900" dirty="0"/>
                        <a:t>A</a:t>
                      </a:r>
                      <a:r>
                        <a:rPr kumimoji="1" lang="ja-JP" altLang="en-US" sz="900" dirty="0"/>
                        <a:t>の水</a:t>
                      </a:r>
                      <a:r>
                        <a:rPr kumimoji="1" lang="en-US" altLang="ja-JP" sz="900" dirty="0"/>
                        <a:t>100ml</a:t>
                      </a:r>
                      <a:r>
                        <a:rPr kumimoji="1" lang="ja-JP" altLang="en-US" sz="900" dirty="0"/>
                        <a:t>に対する液状化しなくなる砂の量」</a:t>
                      </a:r>
                    </a:p>
                    <a:p>
                      <a:endParaRPr kumimoji="1" lang="ja-JP" altLang="en-US" sz="9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r>
                        <a:rPr kumimoji="1" lang="ja-JP" altLang="en-US" sz="1200" dirty="0"/>
                        <a:t>結果　</a:t>
                      </a:r>
                      <a:r>
                        <a:rPr kumimoji="1" lang="ja-JP" altLang="en-US" sz="1000" dirty="0"/>
                        <a:t>水</a:t>
                      </a:r>
                      <a:r>
                        <a:rPr kumimoji="1" lang="en-US" altLang="ja-JP" sz="1000" dirty="0"/>
                        <a:t>100ml</a:t>
                      </a:r>
                      <a:r>
                        <a:rPr kumimoji="1" lang="ja-JP" altLang="en-US" sz="1000" dirty="0"/>
                        <a:t>に対して砂</a:t>
                      </a:r>
                      <a:r>
                        <a:rPr kumimoji="1" lang="en-US" altLang="ja-JP" sz="1000" dirty="0"/>
                        <a:t>A</a:t>
                      </a:r>
                      <a:r>
                        <a:rPr kumimoji="1" lang="ja-JP" altLang="en-US" sz="1000" dirty="0"/>
                        <a:t>が</a:t>
                      </a:r>
                      <a:r>
                        <a:rPr kumimoji="1" lang="en-US" altLang="ja-JP" sz="1000" dirty="0"/>
                        <a:t>300ml</a:t>
                      </a:r>
                      <a:r>
                        <a:rPr kumimoji="1" lang="ja-JP" altLang="en-US" sz="1000" dirty="0"/>
                        <a:t>より大きくなる</a:t>
                      </a:r>
                      <a:endParaRPr kumimoji="1" lang="en-US" altLang="ja-JP" sz="1000" dirty="0"/>
                    </a:p>
                    <a:p>
                      <a:r>
                        <a:rPr kumimoji="1" lang="ja-JP" altLang="en-US" sz="1000" dirty="0"/>
                        <a:t>　　　　と液状化しなくなる。</a:t>
                      </a:r>
                      <a:endParaRPr kumimoji="1" lang="en-US" altLang="ja-JP" sz="1000" dirty="0"/>
                    </a:p>
                    <a:p>
                      <a:endParaRPr kumimoji="1" lang="en-US" altLang="ja-JP" sz="1000" dirty="0"/>
                    </a:p>
                    <a:p>
                      <a:r>
                        <a:rPr kumimoji="1" lang="ja-JP" altLang="en-US" sz="1000" dirty="0"/>
                        <a:t>液状化せずとした、砂</a:t>
                      </a:r>
                      <a:r>
                        <a:rPr kumimoji="1" lang="en-US" altLang="ja-JP" sz="1000" dirty="0"/>
                        <a:t>A</a:t>
                      </a:r>
                    </a:p>
                    <a:p>
                      <a:r>
                        <a:rPr kumimoji="1" lang="en-US" altLang="ja-JP" sz="1000" dirty="0"/>
                        <a:t>310ml,320ml,330ml</a:t>
                      </a:r>
                      <a:r>
                        <a:rPr kumimoji="1" lang="ja-JP" altLang="en-US" sz="1000" dirty="0"/>
                        <a:t>に同じ</a:t>
                      </a:r>
                      <a:endParaRPr kumimoji="1" lang="en-US" altLang="ja-JP" sz="1000" dirty="0"/>
                    </a:p>
                    <a:p>
                      <a:r>
                        <a:rPr kumimoji="1" lang="ja-JP" altLang="en-US" sz="1000" dirty="0"/>
                        <a:t>位置に亀裂が発生してい　　　</a:t>
                      </a:r>
                      <a:r>
                        <a:rPr kumimoji="1" lang="en-US" altLang="ja-JP" sz="1000" dirty="0"/>
                        <a:t>310ml</a:t>
                      </a:r>
                      <a:r>
                        <a:rPr kumimoji="1" lang="ja-JP" altLang="en-US" sz="1000" dirty="0"/>
                        <a:t>       </a:t>
                      </a:r>
                      <a:r>
                        <a:rPr kumimoji="1" lang="en-US" altLang="ja-JP" sz="1000" dirty="0"/>
                        <a:t>320ml</a:t>
                      </a:r>
                      <a:r>
                        <a:rPr kumimoji="1" lang="ja-JP" altLang="en-US" sz="1000" dirty="0"/>
                        <a:t>      </a:t>
                      </a:r>
                      <a:r>
                        <a:rPr kumimoji="1" lang="en-US" altLang="ja-JP" sz="1000" dirty="0"/>
                        <a:t>330ml</a:t>
                      </a:r>
                    </a:p>
                    <a:p>
                      <a:r>
                        <a:rPr kumimoji="1" lang="ja-JP" altLang="en-US" sz="1000" dirty="0"/>
                        <a:t>た。　　　　</a:t>
                      </a:r>
                    </a:p>
                    <a:p>
                      <a:endParaRPr kumimoji="1" lang="ja-JP" altLang="en-US" sz="1000" dirty="0"/>
                    </a:p>
                    <a:p>
                      <a:endParaRPr kumimoji="1" lang="ja-JP" altLang="en-US" sz="1000" dirty="0"/>
                    </a:p>
                    <a:p>
                      <a:endParaRPr kumimoji="1" lang="en-US" altLang="ja-JP" sz="1000" dirty="0"/>
                    </a:p>
                    <a:p>
                      <a:endParaRPr kumimoji="1" lang="ja-JP" altLang="en-US" sz="1000" dirty="0"/>
                    </a:p>
                    <a:p>
                      <a:endParaRPr kumimoji="1" lang="en-US" altLang="ja-JP" sz="1000" dirty="0"/>
                    </a:p>
                    <a:p>
                      <a:endParaRPr kumimoji="1" lang="en-US" altLang="ja-JP" sz="1000" dirty="0"/>
                    </a:p>
                  </a:txBody>
                  <a:tcPr>
                    <a:solidFill>
                      <a:schemeClr val="accent6">
                        <a:lumMod val="20000"/>
                        <a:lumOff val="80000"/>
                      </a:schemeClr>
                    </a:solidFill>
                  </a:tcPr>
                </a:tc>
                <a:extLst>
                  <a:ext uri="{0D108BD9-81ED-4DB2-BD59-A6C34878D82A}">
                    <a16:rowId xmlns:a16="http://schemas.microsoft.com/office/drawing/2014/main" val="1320617248"/>
                  </a:ext>
                </a:extLst>
              </a:tr>
            </a:tbl>
          </a:graphicData>
        </a:graphic>
      </p:graphicFrame>
      <p:graphicFrame>
        <p:nvGraphicFramePr>
          <p:cNvPr id="31" name="表 30">
            <a:extLst>
              <a:ext uri="{FF2B5EF4-FFF2-40B4-BE49-F238E27FC236}">
                <a16:creationId xmlns:a16="http://schemas.microsoft.com/office/drawing/2014/main" id="{F60E69AE-1D3A-9645-B08E-596EC7C751FB}"/>
              </a:ext>
            </a:extLst>
          </p:cNvPr>
          <p:cNvGraphicFramePr>
            <a:graphicFrameLocks noGrp="1"/>
          </p:cNvGraphicFramePr>
          <p:nvPr>
            <p:extLst>
              <p:ext uri="{D42A27DB-BD31-4B8C-83A1-F6EECF244321}">
                <p14:modId xmlns:p14="http://schemas.microsoft.com/office/powerpoint/2010/main" val="3419356814"/>
              </p:ext>
            </p:extLst>
          </p:nvPr>
        </p:nvGraphicFramePr>
        <p:xfrm>
          <a:off x="3357068" y="5334488"/>
          <a:ext cx="3403736" cy="2026840"/>
        </p:xfrm>
        <a:graphic>
          <a:graphicData uri="http://schemas.openxmlformats.org/drawingml/2006/table">
            <a:tbl>
              <a:tblPr firstRow="1" bandRow="1">
                <a:tableStyleId>{5C22544A-7EE6-4342-B048-85BDC9FD1C3A}</a:tableStyleId>
              </a:tblPr>
              <a:tblGrid>
                <a:gridCol w="3403736">
                  <a:extLst>
                    <a:ext uri="{9D8B030D-6E8A-4147-A177-3AD203B41FA5}">
                      <a16:colId xmlns:a16="http://schemas.microsoft.com/office/drawing/2014/main" val="521756392"/>
                    </a:ext>
                  </a:extLst>
                </a:gridCol>
              </a:tblGrid>
              <a:tr h="250360">
                <a:tc>
                  <a:txBody>
                    <a:bodyPr/>
                    <a:lstStyle/>
                    <a:p>
                      <a:r>
                        <a:rPr kumimoji="1" lang="ja-JP" altLang="en-US" sz="1200"/>
                        <a:t>５</a:t>
                      </a:r>
                      <a:r>
                        <a:rPr kumimoji="1" lang="en-US" altLang="ja-JP" sz="1200" dirty="0"/>
                        <a:t>.</a:t>
                      </a:r>
                      <a:r>
                        <a:rPr kumimoji="1" lang="ja-JP" altLang="en-US" sz="1200"/>
                        <a:t>考察</a:t>
                      </a:r>
                    </a:p>
                  </a:txBody>
                  <a:tcPr>
                    <a:solidFill>
                      <a:srgbClr val="FFC000"/>
                    </a:solidFill>
                  </a:tcPr>
                </a:tc>
                <a:extLst>
                  <a:ext uri="{0D108BD9-81ED-4DB2-BD59-A6C34878D82A}">
                    <a16:rowId xmlns:a16="http://schemas.microsoft.com/office/drawing/2014/main" val="603877821"/>
                  </a:ext>
                </a:extLst>
              </a:tr>
              <a:tr h="1752520">
                <a:tc>
                  <a:txBody>
                    <a:bodyPr/>
                    <a:lstStyle/>
                    <a:p>
                      <a:r>
                        <a:rPr kumimoji="1" lang="ja-JP" altLang="en-US" sz="1000" dirty="0"/>
                        <a:t>・実験１より、砂</a:t>
                      </a:r>
                      <a:r>
                        <a:rPr kumimoji="1" lang="en-US" altLang="ja-JP" sz="1000" dirty="0"/>
                        <a:t>A</a:t>
                      </a:r>
                      <a:r>
                        <a:rPr kumimoji="1" lang="ja-JP" altLang="en-US" sz="1000" dirty="0"/>
                        <a:t>より砂</a:t>
                      </a:r>
                      <a:r>
                        <a:rPr kumimoji="1" lang="en-US" altLang="ja-JP" sz="1000" dirty="0"/>
                        <a:t>B</a:t>
                      </a:r>
                      <a:r>
                        <a:rPr kumimoji="1" lang="ja-JP" altLang="en-US" sz="1000" dirty="0"/>
                        <a:t>の方が液状化しやすかったことから、砂粒が大きい方が液状化しやすい。</a:t>
                      </a:r>
                      <a:endParaRPr kumimoji="1" lang="en-US" altLang="ja-JP" sz="1000" dirty="0"/>
                    </a:p>
                    <a:p>
                      <a:r>
                        <a:rPr kumimoji="1" lang="ja-JP" altLang="en-US" sz="1000" dirty="0"/>
                        <a:t>・実験２より、一定量の水に対し、砂の体積がある値を超えると液状化しなくなる。</a:t>
                      </a:r>
                      <a:endParaRPr kumimoji="1" lang="en-US" altLang="ja-JP" sz="1000" dirty="0"/>
                    </a:p>
                    <a:p>
                      <a:r>
                        <a:rPr kumimoji="1" lang="ja-JP" altLang="en-US" sz="1000" dirty="0"/>
                        <a:t>・実験２より、液状化しない際に発生した亀裂は、亀裂の位置より下の砂が液状化し、発生した。</a:t>
                      </a:r>
                      <a:endParaRPr kumimoji="1" lang="en-US" altLang="ja-JP" sz="1000" dirty="0"/>
                    </a:p>
                    <a:p>
                      <a:endParaRPr kumimoji="1" lang="en-US" altLang="ja-JP" sz="1000" dirty="0"/>
                    </a:p>
                    <a:p>
                      <a:endParaRPr kumimoji="1" lang="en-US" altLang="ja-JP" sz="1000" dirty="0"/>
                    </a:p>
                    <a:p>
                      <a:endParaRPr kumimoji="1" lang="en-US" altLang="ja-JP" sz="1000" dirty="0"/>
                    </a:p>
                  </a:txBody>
                  <a:tcPr>
                    <a:solidFill>
                      <a:schemeClr val="accent4">
                        <a:lumMod val="20000"/>
                        <a:lumOff val="80000"/>
                      </a:schemeClr>
                    </a:solidFill>
                  </a:tcPr>
                </a:tc>
                <a:extLst>
                  <a:ext uri="{0D108BD9-81ED-4DB2-BD59-A6C34878D82A}">
                    <a16:rowId xmlns:a16="http://schemas.microsoft.com/office/drawing/2014/main" val="1908314839"/>
                  </a:ext>
                </a:extLst>
              </a:tr>
            </a:tbl>
          </a:graphicData>
        </a:graphic>
      </p:graphicFrame>
      <p:graphicFrame>
        <p:nvGraphicFramePr>
          <p:cNvPr id="8" name="表 9">
            <a:extLst>
              <a:ext uri="{FF2B5EF4-FFF2-40B4-BE49-F238E27FC236}">
                <a16:creationId xmlns:a16="http://schemas.microsoft.com/office/drawing/2014/main" id="{C2AB728E-C93E-DD4B-8926-A26F610FCA82}"/>
              </a:ext>
            </a:extLst>
          </p:cNvPr>
          <p:cNvGraphicFramePr>
            <a:graphicFrameLocks noGrp="1"/>
          </p:cNvGraphicFramePr>
          <p:nvPr>
            <p:extLst>
              <p:ext uri="{D42A27DB-BD31-4B8C-83A1-F6EECF244321}">
                <p14:modId xmlns:p14="http://schemas.microsoft.com/office/powerpoint/2010/main" val="2572538188"/>
              </p:ext>
            </p:extLst>
          </p:nvPr>
        </p:nvGraphicFramePr>
        <p:xfrm>
          <a:off x="3361473" y="6731142"/>
          <a:ext cx="3394926" cy="1834090"/>
        </p:xfrm>
        <a:graphic>
          <a:graphicData uri="http://schemas.openxmlformats.org/drawingml/2006/table">
            <a:tbl>
              <a:tblPr firstRow="1" bandRow="1">
                <a:tableStyleId>{5C22544A-7EE6-4342-B048-85BDC9FD1C3A}</a:tableStyleId>
              </a:tblPr>
              <a:tblGrid>
                <a:gridCol w="3394926">
                  <a:extLst>
                    <a:ext uri="{9D8B030D-6E8A-4147-A177-3AD203B41FA5}">
                      <a16:colId xmlns:a16="http://schemas.microsoft.com/office/drawing/2014/main" val="2465259084"/>
                    </a:ext>
                  </a:extLst>
                </a:gridCol>
              </a:tblGrid>
              <a:tr h="249130">
                <a:tc>
                  <a:txBody>
                    <a:bodyPr/>
                    <a:lstStyle/>
                    <a:p>
                      <a:r>
                        <a:rPr kumimoji="1" lang="en-US" altLang="ja-JP" sz="1000" dirty="0"/>
                        <a:t>6.</a:t>
                      </a:r>
                      <a:r>
                        <a:rPr kumimoji="1" lang="ja-JP" altLang="en-US" sz="1000" dirty="0"/>
                        <a:t>今後の展望</a:t>
                      </a:r>
                    </a:p>
                  </a:txBody>
                  <a:tcPr>
                    <a:solidFill>
                      <a:srgbClr val="FFC000"/>
                    </a:solidFill>
                  </a:tcPr>
                </a:tc>
                <a:extLst>
                  <a:ext uri="{0D108BD9-81ED-4DB2-BD59-A6C34878D82A}">
                    <a16:rowId xmlns:a16="http://schemas.microsoft.com/office/drawing/2014/main" val="1745396725"/>
                  </a:ext>
                </a:extLst>
              </a:tr>
              <a:tr h="1384999">
                <a:tc>
                  <a:txBody>
                    <a:bodyPr/>
                    <a:lstStyle/>
                    <a:p>
                      <a:r>
                        <a:rPr kumimoji="1" lang="ja-JP" altLang="en-US" sz="1000" dirty="0"/>
                        <a:t>・一定量の水に対する液状化する砂の体積との関係を砂</a:t>
                      </a:r>
                      <a:r>
                        <a:rPr kumimoji="1" lang="en-US" altLang="ja-JP" sz="1000" dirty="0"/>
                        <a:t>A</a:t>
                      </a:r>
                      <a:r>
                        <a:rPr kumimoji="1" lang="ja-JP" altLang="en-US" sz="1000" dirty="0"/>
                        <a:t>の水の吸着性などの観点から、明らかにしていく</a:t>
                      </a:r>
                      <a:endParaRPr kumimoji="1" lang="en-US" altLang="ja-JP" sz="1000" dirty="0"/>
                    </a:p>
                    <a:p>
                      <a:r>
                        <a:rPr kumimoji="1" lang="ja-JP" altLang="en-US" sz="1000" dirty="0"/>
                        <a:t>・実験２より、液状化しない際に発生する亀裂の位置が底面積の違う容器で同様の実験を行うと差が出るのか、明らかにしていく。</a:t>
                      </a:r>
                      <a:endParaRPr kumimoji="1" lang="en-US" altLang="ja-JP" sz="1000" dirty="0"/>
                    </a:p>
                    <a:p>
                      <a:r>
                        <a:rPr kumimoji="1" lang="ja-JP" altLang="en-US" sz="1000" dirty="0"/>
                        <a:t>・液状化のしやすい条件を明らかにした上で、佐伯市で液状化しやすい場所が地震の避難経路に入っていないかなどを、佐伯の旧地図と比較して調査する。</a:t>
                      </a:r>
                      <a:endParaRPr kumimoji="1" lang="ja-JP" altLang="en-US" dirty="0"/>
                    </a:p>
                    <a:p>
                      <a:endParaRPr kumimoji="1" lang="ja-JP" altLang="en-US" dirty="0"/>
                    </a:p>
                  </a:txBody>
                  <a:tcPr>
                    <a:solidFill>
                      <a:schemeClr val="accent4">
                        <a:lumMod val="20000"/>
                        <a:lumOff val="80000"/>
                      </a:schemeClr>
                    </a:solidFill>
                  </a:tcPr>
                </a:tc>
                <a:extLst>
                  <a:ext uri="{0D108BD9-81ED-4DB2-BD59-A6C34878D82A}">
                    <a16:rowId xmlns:a16="http://schemas.microsoft.com/office/drawing/2014/main" val="1529464228"/>
                  </a:ext>
                </a:extLst>
              </a:tr>
            </a:tbl>
          </a:graphicData>
        </a:graphic>
      </p:graphicFrame>
      <p:graphicFrame>
        <p:nvGraphicFramePr>
          <p:cNvPr id="32" name="表 31">
            <a:extLst>
              <a:ext uri="{FF2B5EF4-FFF2-40B4-BE49-F238E27FC236}">
                <a16:creationId xmlns:a16="http://schemas.microsoft.com/office/drawing/2014/main" id="{C60ABFA8-0C3E-6B48-BB5C-5826BF1A54B6}"/>
              </a:ext>
            </a:extLst>
          </p:cNvPr>
          <p:cNvGraphicFramePr>
            <a:graphicFrameLocks noGrp="1"/>
          </p:cNvGraphicFramePr>
          <p:nvPr>
            <p:extLst>
              <p:ext uri="{D42A27DB-BD31-4B8C-83A1-F6EECF244321}">
                <p14:modId xmlns:p14="http://schemas.microsoft.com/office/powerpoint/2010/main" val="3309473542"/>
              </p:ext>
            </p:extLst>
          </p:nvPr>
        </p:nvGraphicFramePr>
        <p:xfrm>
          <a:off x="3361473" y="8295495"/>
          <a:ext cx="3403736" cy="1422400"/>
        </p:xfrm>
        <a:graphic>
          <a:graphicData uri="http://schemas.openxmlformats.org/drawingml/2006/table">
            <a:tbl>
              <a:tblPr firstRow="1" bandRow="1">
                <a:tableStyleId>{5C22544A-7EE6-4342-B048-85BDC9FD1C3A}</a:tableStyleId>
              </a:tblPr>
              <a:tblGrid>
                <a:gridCol w="3403736">
                  <a:extLst>
                    <a:ext uri="{9D8B030D-6E8A-4147-A177-3AD203B41FA5}">
                      <a16:colId xmlns:a16="http://schemas.microsoft.com/office/drawing/2014/main" val="2510853074"/>
                    </a:ext>
                  </a:extLst>
                </a:gridCol>
              </a:tblGrid>
              <a:tr h="370840">
                <a:tc>
                  <a:txBody>
                    <a:bodyPr/>
                    <a:lstStyle/>
                    <a:p>
                      <a:r>
                        <a:rPr kumimoji="1" lang="en-US" altLang="ja-JP" sz="1000" dirty="0"/>
                        <a:t>7</a:t>
                      </a:r>
                      <a:r>
                        <a:rPr kumimoji="1" lang="en-US" altLang="ja-JP" sz="1000" smtClean="0"/>
                        <a:t>.</a:t>
                      </a:r>
                      <a:r>
                        <a:rPr kumimoji="1" lang="ja-JP" altLang="en-US" sz="1000" dirty="0"/>
                        <a:t>引用・参考文献</a:t>
                      </a:r>
                    </a:p>
                  </a:txBody>
                  <a:tcPr>
                    <a:solidFill>
                      <a:schemeClr val="accent4"/>
                    </a:solidFill>
                  </a:tcPr>
                </a:tc>
                <a:extLst>
                  <a:ext uri="{0D108BD9-81ED-4DB2-BD59-A6C34878D82A}">
                    <a16:rowId xmlns:a16="http://schemas.microsoft.com/office/drawing/2014/main" val="706480324"/>
                  </a:ext>
                </a:extLst>
              </a:tr>
              <a:tr h="370840">
                <a:tc>
                  <a:txBody>
                    <a:bodyPr/>
                    <a:lstStyle/>
                    <a:p>
                      <a:pPr latinLnBrk="1"/>
                      <a:r>
                        <a:rPr kumimoji="1" lang="en-US" altLang="ja-JP" sz="900" kern="1200" dirty="0">
                          <a:solidFill>
                            <a:schemeClr val="dk1"/>
                          </a:solidFill>
                          <a:effectLst/>
                          <a:latin typeface="+mn-lt"/>
                          <a:ea typeface="+mn-ea"/>
                          <a:cs typeface="+mn-cs"/>
                        </a:rPr>
                        <a:t>(</a:t>
                      </a:r>
                      <a:r>
                        <a:rPr kumimoji="1" lang="ja-JP" altLang="ja-JP" sz="900" kern="1200" dirty="0">
                          <a:solidFill>
                            <a:schemeClr val="dk1"/>
                          </a:solidFill>
                          <a:effectLst/>
                          <a:latin typeface="+mn-lt"/>
                          <a:ea typeface="+mn-ea"/>
                          <a:cs typeface="+mn-cs"/>
                        </a:rPr>
                        <a:t>引用：大川秀雄　</a:t>
                      </a:r>
                      <a:r>
                        <a:rPr kumimoji="1" lang="en-US" altLang="ja-JP" sz="900" kern="1200" dirty="0">
                          <a:solidFill>
                            <a:schemeClr val="dk1"/>
                          </a:solidFill>
                          <a:effectLst/>
                          <a:latin typeface="+mn-lt"/>
                          <a:ea typeface="+mn-ea"/>
                          <a:cs typeface="+mn-cs"/>
                        </a:rPr>
                        <a:t>(1997)</a:t>
                      </a:r>
                      <a:r>
                        <a:rPr kumimoji="1" lang="ja-JP" altLang="ja-JP" sz="900" kern="1200" dirty="0">
                          <a:solidFill>
                            <a:schemeClr val="dk1"/>
                          </a:solidFill>
                          <a:effectLst/>
                          <a:latin typeface="+mn-lt"/>
                          <a:ea typeface="+mn-ea"/>
                          <a:cs typeface="+mn-cs"/>
                        </a:rPr>
                        <a:t>「液状化の発生メカニズムを考える」土木学会論文集</a:t>
                      </a:r>
                      <a:r>
                        <a:rPr kumimoji="1" lang="en-US" altLang="ja-JP" sz="900" kern="1200" dirty="0">
                          <a:solidFill>
                            <a:schemeClr val="dk1"/>
                          </a:solidFill>
                          <a:effectLst/>
                          <a:latin typeface="+mn-lt"/>
                          <a:ea typeface="+mn-ea"/>
                          <a:cs typeface="+mn-cs"/>
                        </a:rPr>
                        <a:t>No.568/</a:t>
                      </a:r>
                      <a:r>
                        <a:rPr kumimoji="1" lang="ja-JP" altLang="ja-JP" sz="900" kern="1200" dirty="0">
                          <a:solidFill>
                            <a:schemeClr val="dk1"/>
                          </a:solidFill>
                          <a:effectLst/>
                          <a:latin typeface="+mn-lt"/>
                          <a:ea typeface="+mn-ea"/>
                          <a:cs typeface="+mn-cs"/>
                        </a:rPr>
                        <a:t>Ⅲ</a:t>
                      </a:r>
                      <a:r>
                        <a:rPr kumimoji="1" lang="en-US" altLang="ja-JP" sz="900" kern="1200" dirty="0">
                          <a:solidFill>
                            <a:schemeClr val="dk1"/>
                          </a:solidFill>
                          <a:effectLst/>
                          <a:latin typeface="+mn-lt"/>
                          <a:ea typeface="+mn-ea"/>
                          <a:cs typeface="+mn-cs"/>
                        </a:rPr>
                        <a:t>-39</a:t>
                      </a:r>
                      <a:r>
                        <a:rPr kumimoji="1" lang="ja-JP" altLang="ja-JP" sz="900" kern="1200" dirty="0">
                          <a:solidFill>
                            <a:schemeClr val="dk1"/>
                          </a:solidFill>
                          <a:effectLst/>
                          <a:latin typeface="+mn-lt"/>
                          <a:ea typeface="+mn-ea"/>
                          <a:cs typeface="+mn-cs"/>
                        </a:rPr>
                        <a:t>、</a:t>
                      </a:r>
                      <a:r>
                        <a:rPr kumimoji="1" lang="en-US" altLang="ja-JP" sz="900" kern="1200" dirty="0">
                          <a:solidFill>
                            <a:schemeClr val="dk1"/>
                          </a:solidFill>
                          <a:effectLst/>
                          <a:latin typeface="+mn-lt"/>
                          <a:ea typeface="+mn-ea"/>
                          <a:cs typeface="+mn-cs"/>
                        </a:rPr>
                        <a:t>13-20</a:t>
                      </a:r>
                      <a:r>
                        <a:rPr kumimoji="1" lang="ja-JP" altLang="ja-JP" sz="900" kern="1200" dirty="0">
                          <a:solidFill>
                            <a:schemeClr val="dk1"/>
                          </a:solidFill>
                          <a:effectLst/>
                          <a:latin typeface="+mn-lt"/>
                          <a:ea typeface="+mn-ea"/>
                          <a:cs typeface="+mn-cs"/>
                        </a:rPr>
                        <a:t>，</a:t>
                      </a:r>
                      <a:r>
                        <a:rPr kumimoji="1" lang="en-US" altLang="ja-JP" sz="900" kern="1200" dirty="0">
                          <a:solidFill>
                            <a:schemeClr val="dk1"/>
                          </a:solidFill>
                          <a:effectLst/>
                          <a:latin typeface="+mn-lt"/>
                          <a:ea typeface="+mn-ea"/>
                          <a:cs typeface="+mn-cs"/>
                        </a:rPr>
                        <a:t>1997.</a:t>
                      </a:r>
                      <a:r>
                        <a:rPr kumimoji="1" lang="ja-JP" altLang="ja-JP" sz="900" kern="1200" dirty="0">
                          <a:solidFill>
                            <a:schemeClr val="dk1"/>
                          </a:solidFill>
                          <a:effectLst/>
                          <a:latin typeface="+mn-lt"/>
                          <a:ea typeface="+mn-ea"/>
                          <a:cs typeface="+mn-cs"/>
                        </a:rPr>
                        <a:t>．</a:t>
                      </a:r>
                      <a:r>
                        <a:rPr kumimoji="1" lang="en-US" altLang="ja-JP" sz="900" kern="1200" dirty="0">
                          <a:solidFill>
                            <a:schemeClr val="dk1"/>
                          </a:solidFill>
                          <a:effectLst/>
                          <a:latin typeface="+mn-lt"/>
                          <a:ea typeface="+mn-ea"/>
                          <a:cs typeface="+mn-cs"/>
                        </a:rPr>
                        <a:t>6)</a:t>
                      </a:r>
                      <a:endParaRPr kumimoji="1" lang="ja-JP" altLang="ja-JP" sz="900" kern="1200" dirty="0">
                        <a:solidFill>
                          <a:schemeClr val="dk1"/>
                        </a:solidFill>
                        <a:effectLst/>
                        <a:latin typeface="+mn-lt"/>
                        <a:ea typeface="+mn-ea"/>
                        <a:cs typeface="+mn-cs"/>
                      </a:endParaRPr>
                    </a:p>
                    <a:p>
                      <a:r>
                        <a:rPr kumimoji="1" lang="en-US" altLang="ja-JP" sz="800" u="sng" kern="1200" dirty="0">
                          <a:solidFill>
                            <a:schemeClr val="dk1"/>
                          </a:solidFill>
                          <a:effectLst/>
                          <a:latin typeface="+mn-lt"/>
                          <a:ea typeface="+mn-ea"/>
                          <a:cs typeface="+mn-cs"/>
                          <a:hlinkClick r:id="rId7"/>
                        </a:rPr>
                        <a:t>https://www.jstage.jst.go.jp/article/jscej1984/1997/568/1997_568_13/_pdf</a:t>
                      </a:r>
                      <a:endParaRPr kumimoji="1" lang="en-US" altLang="ja-JP" sz="800" u="sng" kern="1200" dirty="0">
                        <a:solidFill>
                          <a:schemeClr val="dk1"/>
                        </a:solidFill>
                        <a:effectLst/>
                        <a:latin typeface="+mn-lt"/>
                        <a:ea typeface="+mn-ea"/>
                        <a:cs typeface="+mn-cs"/>
                      </a:endParaRPr>
                    </a:p>
                    <a:p>
                      <a:r>
                        <a:rPr kumimoji="1" lang="ja-JP" altLang="ja-JP" sz="900" kern="1200" dirty="0">
                          <a:solidFill>
                            <a:schemeClr val="dk1"/>
                          </a:solidFill>
                          <a:effectLst/>
                          <a:latin typeface="+mn-lt"/>
                          <a:ea typeface="+mn-ea"/>
                          <a:cs typeface="+mn-cs"/>
                        </a:rPr>
                        <a:t>増渕雄一　</a:t>
                      </a:r>
                      <a:r>
                        <a:rPr kumimoji="1" lang="en-US" altLang="ja-JP" sz="900" kern="1200" dirty="0">
                          <a:solidFill>
                            <a:schemeClr val="dk1"/>
                          </a:solidFill>
                          <a:effectLst/>
                          <a:latin typeface="+mn-lt"/>
                          <a:ea typeface="+mn-ea"/>
                          <a:cs typeface="+mn-cs"/>
                        </a:rPr>
                        <a:t>(2010)</a:t>
                      </a:r>
                      <a:r>
                        <a:rPr kumimoji="1" lang="ja-JP" altLang="ja-JP" sz="900" kern="1200" dirty="0">
                          <a:solidFill>
                            <a:schemeClr val="dk1"/>
                          </a:solidFill>
                          <a:effectLst/>
                          <a:latin typeface="+mn-lt"/>
                          <a:ea typeface="+mn-ea"/>
                          <a:cs typeface="+mn-cs"/>
                        </a:rPr>
                        <a:t>．「おもしろレオロジー」．技術評論社</a:t>
                      </a:r>
                    </a:p>
                    <a:p>
                      <a:r>
                        <a:rPr kumimoji="1" lang="ja-JP" altLang="ja-JP" sz="900" kern="1200" dirty="0">
                          <a:solidFill>
                            <a:schemeClr val="dk1"/>
                          </a:solidFill>
                          <a:effectLst/>
                          <a:latin typeface="+mn-lt"/>
                          <a:ea typeface="+mn-ea"/>
                          <a:cs typeface="+mn-cs"/>
                        </a:rPr>
                        <a:t>上田隆宣．</a:t>
                      </a:r>
                      <a:r>
                        <a:rPr kumimoji="1" lang="en-US" altLang="ja-JP" sz="900" kern="1200" dirty="0">
                          <a:solidFill>
                            <a:schemeClr val="dk1"/>
                          </a:solidFill>
                          <a:effectLst/>
                          <a:latin typeface="+mn-lt"/>
                          <a:ea typeface="+mn-ea"/>
                          <a:cs typeface="+mn-cs"/>
                        </a:rPr>
                        <a:t>(2012)</a:t>
                      </a:r>
                      <a:r>
                        <a:rPr kumimoji="1" lang="ja-JP" altLang="ja-JP" sz="900" kern="1200" dirty="0">
                          <a:solidFill>
                            <a:schemeClr val="dk1"/>
                          </a:solidFill>
                          <a:effectLst/>
                          <a:latin typeface="+mn-lt"/>
                          <a:ea typeface="+mn-ea"/>
                          <a:cs typeface="+mn-cs"/>
                        </a:rPr>
                        <a:t>．「測定から読み解くレオロジーの基礎知識」．日刊工業新聞社</a:t>
                      </a:r>
                      <a:r>
                        <a:rPr lang="ja-JP" altLang="ja-JP" sz="900" dirty="0">
                          <a:effectLst/>
                        </a:rPr>
                        <a:t> </a:t>
                      </a:r>
                      <a:endParaRPr kumimoji="1" lang="ja-JP" altLang="ja-JP" sz="900" kern="1200" dirty="0">
                        <a:solidFill>
                          <a:schemeClr val="dk1"/>
                        </a:solidFill>
                        <a:effectLst/>
                        <a:latin typeface="+mn-lt"/>
                        <a:ea typeface="+mn-ea"/>
                        <a:cs typeface="+mn-cs"/>
                      </a:endParaRPr>
                    </a:p>
                    <a:p>
                      <a:endParaRPr kumimoji="1" lang="ja-JP" altLang="en-US" sz="1000" dirty="0"/>
                    </a:p>
                  </a:txBody>
                  <a:tcPr>
                    <a:solidFill>
                      <a:schemeClr val="bg1"/>
                    </a:solidFill>
                  </a:tcPr>
                </a:tc>
                <a:extLst>
                  <a:ext uri="{0D108BD9-81ED-4DB2-BD59-A6C34878D82A}">
                    <a16:rowId xmlns:a16="http://schemas.microsoft.com/office/drawing/2014/main" val="3986104523"/>
                  </a:ext>
                </a:extLst>
              </a:tr>
            </a:tbl>
          </a:graphicData>
        </a:graphic>
      </p:graphicFrame>
      <p:graphicFrame>
        <p:nvGraphicFramePr>
          <p:cNvPr id="4" name="表 3">
            <a:extLst>
              <a:ext uri="{FF2B5EF4-FFF2-40B4-BE49-F238E27FC236}">
                <a16:creationId xmlns:a16="http://schemas.microsoft.com/office/drawing/2014/main" id="{FA9F8881-44C4-1747-91CF-2756FC33B16A}"/>
              </a:ext>
            </a:extLst>
          </p:cNvPr>
          <p:cNvGraphicFramePr>
            <a:graphicFrameLocks noGrp="1"/>
          </p:cNvGraphicFramePr>
          <p:nvPr>
            <p:extLst>
              <p:ext uri="{D42A27DB-BD31-4B8C-83A1-F6EECF244321}">
                <p14:modId xmlns:p14="http://schemas.microsoft.com/office/powerpoint/2010/main" val="2607063613"/>
              </p:ext>
            </p:extLst>
          </p:nvPr>
        </p:nvGraphicFramePr>
        <p:xfrm>
          <a:off x="3518448" y="2728095"/>
          <a:ext cx="2751048" cy="1371600"/>
        </p:xfrm>
        <a:graphic>
          <a:graphicData uri="http://schemas.openxmlformats.org/drawingml/2006/table">
            <a:tbl>
              <a:tblPr firstRow="1" bandRow="1">
                <a:tableStyleId>{5C22544A-7EE6-4342-B048-85BDC9FD1C3A}</a:tableStyleId>
              </a:tblPr>
              <a:tblGrid>
                <a:gridCol w="498793">
                  <a:extLst>
                    <a:ext uri="{9D8B030D-6E8A-4147-A177-3AD203B41FA5}">
                      <a16:colId xmlns:a16="http://schemas.microsoft.com/office/drawing/2014/main" val="1832884664"/>
                    </a:ext>
                  </a:extLst>
                </a:gridCol>
                <a:gridCol w="450451">
                  <a:extLst>
                    <a:ext uri="{9D8B030D-6E8A-4147-A177-3AD203B41FA5}">
                      <a16:colId xmlns:a16="http://schemas.microsoft.com/office/drawing/2014/main" val="2237916630"/>
                    </a:ext>
                  </a:extLst>
                </a:gridCol>
                <a:gridCol w="450451">
                  <a:extLst>
                    <a:ext uri="{9D8B030D-6E8A-4147-A177-3AD203B41FA5}">
                      <a16:colId xmlns:a16="http://schemas.microsoft.com/office/drawing/2014/main" val="965606066"/>
                    </a:ext>
                  </a:extLst>
                </a:gridCol>
                <a:gridCol w="450451">
                  <a:extLst>
                    <a:ext uri="{9D8B030D-6E8A-4147-A177-3AD203B41FA5}">
                      <a16:colId xmlns:a16="http://schemas.microsoft.com/office/drawing/2014/main" val="3823615745"/>
                    </a:ext>
                  </a:extLst>
                </a:gridCol>
                <a:gridCol w="450451">
                  <a:extLst>
                    <a:ext uri="{9D8B030D-6E8A-4147-A177-3AD203B41FA5}">
                      <a16:colId xmlns:a16="http://schemas.microsoft.com/office/drawing/2014/main" val="710644917"/>
                    </a:ext>
                  </a:extLst>
                </a:gridCol>
                <a:gridCol w="450451">
                  <a:extLst>
                    <a:ext uri="{9D8B030D-6E8A-4147-A177-3AD203B41FA5}">
                      <a16:colId xmlns:a16="http://schemas.microsoft.com/office/drawing/2014/main" val="413062143"/>
                    </a:ext>
                  </a:extLst>
                </a:gridCol>
              </a:tblGrid>
              <a:tr h="213974">
                <a:tc>
                  <a:txBody>
                    <a:bodyPr/>
                    <a:lstStyle/>
                    <a:p>
                      <a:endParaRPr kumimoji="1" lang="ja-JP" altLang="en-US" sz="900" dirty="0"/>
                    </a:p>
                  </a:txBody>
                  <a:tcPr>
                    <a:solidFill>
                      <a:schemeClr val="accent6">
                        <a:lumMod val="75000"/>
                      </a:schemeClr>
                    </a:solidFill>
                  </a:tcPr>
                </a:tc>
                <a:tc>
                  <a:txBody>
                    <a:bodyPr/>
                    <a:lstStyle/>
                    <a:p>
                      <a:r>
                        <a:rPr kumimoji="1" lang="en-US" altLang="ja-JP" sz="800" dirty="0"/>
                        <a:t>1</a:t>
                      </a:r>
                      <a:r>
                        <a:rPr kumimoji="1" lang="ja-JP" altLang="en-US" sz="800" dirty="0"/>
                        <a:t>回目</a:t>
                      </a:r>
                    </a:p>
                  </a:txBody>
                  <a:tcPr>
                    <a:solidFill>
                      <a:schemeClr val="accent6">
                        <a:lumMod val="75000"/>
                      </a:schemeClr>
                    </a:solidFill>
                  </a:tcPr>
                </a:tc>
                <a:tc>
                  <a:txBody>
                    <a:bodyPr/>
                    <a:lstStyle/>
                    <a:p>
                      <a:r>
                        <a:rPr kumimoji="1" lang="en-US" altLang="ja-JP" sz="800" dirty="0"/>
                        <a:t>2</a:t>
                      </a:r>
                      <a:r>
                        <a:rPr kumimoji="1" lang="ja-JP" altLang="en-US" sz="800" dirty="0"/>
                        <a:t>回目</a:t>
                      </a:r>
                    </a:p>
                  </a:txBody>
                  <a:tcPr>
                    <a:solidFill>
                      <a:schemeClr val="accent6">
                        <a:lumMod val="75000"/>
                      </a:schemeClr>
                    </a:solidFill>
                  </a:tcPr>
                </a:tc>
                <a:tc>
                  <a:txBody>
                    <a:bodyPr/>
                    <a:lstStyle/>
                    <a:p>
                      <a:r>
                        <a:rPr kumimoji="1" lang="en-US" altLang="ja-JP" sz="800" dirty="0"/>
                        <a:t>3</a:t>
                      </a:r>
                      <a:r>
                        <a:rPr kumimoji="1" lang="ja-JP" altLang="en-US" sz="800" dirty="0"/>
                        <a:t>回目</a:t>
                      </a:r>
                    </a:p>
                  </a:txBody>
                  <a:tcPr>
                    <a:solidFill>
                      <a:schemeClr val="accent6">
                        <a:lumMod val="75000"/>
                      </a:schemeClr>
                    </a:solidFill>
                  </a:tcPr>
                </a:tc>
                <a:tc>
                  <a:txBody>
                    <a:bodyPr/>
                    <a:lstStyle/>
                    <a:p>
                      <a:r>
                        <a:rPr kumimoji="1" lang="en-US" altLang="ja-JP" sz="800" dirty="0"/>
                        <a:t>4</a:t>
                      </a:r>
                      <a:r>
                        <a:rPr kumimoji="1" lang="ja-JP" altLang="en-US" sz="800" dirty="0"/>
                        <a:t>回目</a:t>
                      </a:r>
                    </a:p>
                  </a:txBody>
                  <a:tcPr>
                    <a:solidFill>
                      <a:schemeClr val="accent6">
                        <a:lumMod val="75000"/>
                      </a:schemeClr>
                    </a:solidFill>
                  </a:tcPr>
                </a:tc>
                <a:tc>
                  <a:txBody>
                    <a:bodyPr/>
                    <a:lstStyle/>
                    <a:p>
                      <a:r>
                        <a:rPr kumimoji="1" lang="en-US" altLang="ja-JP" sz="800" dirty="0"/>
                        <a:t>5</a:t>
                      </a:r>
                      <a:r>
                        <a:rPr kumimoji="1" lang="ja-JP" altLang="en-US" sz="800" dirty="0"/>
                        <a:t>回目</a:t>
                      </a:r>
                    </a:p>
                  </a:txBody>
                  <a:tcPr>
                    <a:solidFill>
                      <a:schemeClr val="accent6">
                        <a:lumMod val="75000"/>
                      </a:schemeClr>
                    </a:solidFill>
                  </a:tcPr>
                </a:tc>
                <a:extLst>
                  <a:ext uri="{0D108BD9-81ED-4DB2-BD59-A6C34878D82A}">
                    <a16:rowId xmlns:a16="http://schemas.microsoft.com/office/drawing/2014/main" val="1062378789"/>
                  </a:ext>
                </a:extLst>
              </a:tr>
              <a:tr h="213974">
                <a:tc>
                  <a:txBody>
                    <a:bodyPr/>
                    <a:lstStyle/>
                    <a:p>
                      <a:r>
                        <a:rPr kumimoji="1" lang="en-US" altLang="ja-JP" sz="900" dirty="0"/>
                        <a:t>250ml</a:t>
                      </a:r>
                      <a:endParaRPr kumimoji="1" lang="ja-JP" altLang="en-US" sz="900" dirty="0"/>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dirty="0"/>
                        <a:t>○</a:t>
                      </a:r>
                    </a:p>
                  </a:txBody>
                  <a:tcPr>
                    <a:solidFill>
                      <a:schemeClr val="accent6">
                        <a:lumMod val="40000"/>
                        <a:lumOff val="60000"/>
                      </a:schemeClr>
                    </a:solidFill>
                  </a:tcPr>
                </a:tc>
                <a:extLst>
                  <a:ext uri="{0D108BD9-81ED-4DB2-BD59-A6C34878D82A}">
                    <a16:rowId xmlns:a16="http://schemas.microsoft.com/office/drawing/2014/main" val="2180197263"/>
                  </a:ext>
                </a:extLst>
              </a:tr>
              <a:tr h="213974">
                <a:tc>
                  <a:txBody>
                    <a:bodyPr/>
                    <a:lstStyle/>
                    <a:p>
                      <a:r>
                        <a:rPr kumimoji="1" lang="en-US" altLang="ja-JP" sz="900" dirty="0"/>
                        <a:t>300ml</a:t>
                      </a:r>
                      <a:endParaRPr kumimoji="1" lang="ja-JP" altLang="en-US" sz="900"/>
                    </a:p>
                  </a:txBody>
                  <a:tcPr>
                    <a:solidFill>
                      <a:schemeClr val="accent6">
                        <a:lumMod val="40000"/>
                        <a:lumOff val="60000"/>
                      </a:schemeClr>
                    </a:solidFill>
                  </a:tcPr>
                </a:tc>
                <a:tc>
                  <a:txBody>
                    <a:bodyPr/>
                    <a:lstStyle/>
                    <a:p>
                      <a:r>
                        <a:rPr kumimoji="1" lang="ja-JP" altLang="en-US" sz="900" dirty="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tc>
                  <a:txBody>
                    <a:bodyPr/>
                    <a:lstStyle/>
                    <a:p>
                      <a:r>
                        <a:rPr kumimoji="1" lang="ja-JP" altLang="en-US" sz="900"/>
                        <a:t>○</a:t>
                      </a:r>
                    </a:p>
                  </a:txBody>
                  <a:tcPr>
                    <a:solidFill>
                      <a:schemeClr val="accent6">
                        <a:lumMod val="40000"/>
                        <a:lumOff val="60000"/>
                      </a:schemeClr>
                    </a:solidFill>
                  </a:tcPr>
                </a:tc>
                <a:extLst>
                  <a:ext uri="{0D108BD9-81ED-4DB2-BD59-A6C34878D82A}">
                    <a16:rowId xmlns:a16="http://schemas.microsoft.com/office/drawing/2014/main" val="1534591925"/>
                  </a:ext>
                </a:extLst>
              </a:tr>
              <a:tr h="213974">
                <a:tc>
                  <a:txBody>
                    <a:bodyPr/>
                    <a:lstStyle/>
                    <a:p>
                      <a:r>
                        <a:rPr kumimoji="1" lang="en-US" altLang="ja-JP" sz="900" dirty="0"/>
                        <a:t>310ml</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extLst>
                  <a:ext uri="{0D108BD9-81ED-4DB2-BD59-A6C34878D82A}">
                    <a16:rowId xmlns:a16="http://schemas.microsoft.com/office/drawing/2014/main" val="1470443507"/>
                  </a:ext>
                </a:extLst>
              </a:tr>
              <a:tr h="213974">
                <a:tc>
                  <a:txBody>
                    <a:bodyPr/>
                    <a:lstStyle/>
                    <a:p>
                      <a:r>
                        <a:rPr kumimoji="1" lang="en-US" altLang="ja-JP" sz="900" dirty="0"/>
                        <a:t>320ml</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extLst>
                  <a:ext uri="{0D108BD9-81ED-4DB2-BD59-A6C34878D82A}">
                    <a16:rowId xmlns:a16="http://schemas.microsoft.com/office/drawing/2014/main" val="2063594201"/>
                  </a:ext>
                </a:extLst>
              </a:tr>
              <a:tr h="213974">
                <a:tc>
                  <a:txBody>
                    <a:bodyPr/>
                    <a:lstStyle/>
                    <a:p>
                      <a:r>
                        <a:rPr kumimoji="1" lang="en-US" altLang="ja-JP" sz="900" dirty="0"/>
                        <a:t>330ml</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tc>
                  <a:txBody>
                    <a:bodyPr/>
                    <a:lstStyle/>
                    <a:p>
                      <a:r>
                        <a:rPr kumimoji="1" lang="en-US" altLang="ja-JP" sz="900" dirty="0"/>
                        <a:t>×</a:t>
                      </a:r>
                      <a:endParaRPr kumimoji="1" lang="ja-JP" altLang="en-US" sz="900" dirty="0"/>
                    </a:p>
                  </a:txBody>
                  <a:tcPr>
                    <a:solidFill>
                      <a:schemeClr val="accent6">
                        <a:lumMod val="40000"/>
                        <a:lumOff val="60000"/>
                      </a:schemeClr>
                    </a:solidFill>
                  </a:tcPr>
                </a:tc>
                <a:extLst>
                  <a:ext uri="{0D108BD9-81ED-4DB2-BD59-A6C34878D82A}">
                    <a16:rowId xmlns:a16="http://schemas.microsoft.com/office/drawing/2014/main" val="3782896803"/>
                  </a:ext>
                </a:extLst>
              </a:tr>
            </a:tbl>
          </a:graphicData>
        </a:graphic>
      </p:graphicFrame>
      <p:pic>
        <p:nvPicPr>
          <p:cNvPr id="18" name="図 18">
            <a:extLst>
              <a:ext uri="{FF2B5EF4-FFF2-40B4-BE49-F238E27FC236}">
                <a16:creationId xmlns:a16="http://schemas.microsoft.com/office/drawing/2014/main" id="{705D948B-CDD4-8849-BE26-24680F0A8FF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41529" y="4366156"/>
            <a:ext cx="1397019" cy="586844"/>
          </a:xfrm>
          <a:prstGeom prst="rect">
            <a:avLst/>
          </a:prstGeom>
        </p:spPr>
      </p:pic>
      <p:sp>
        <p:nvSpPr>
          <p:cNvPr id="26" name="テキスト ボックス 25">
            <a:extLst>
              <a:ext uri="{FF2B5EF4-FFF2-40B4-BE49-F238E27FC236}">
                <a16:creationId xmlns:a16="http://schemas.microsoft.com/office/drawing/2014/main" id="{1D79E58D-4120-BB49-B226-E6848BE39EF2}"/>
              </a:ext>
            </a:extLst>
          </p:cNvPr>
          <p:cNvSpPr txBox="1"/>
          <p:nvPr/>
        </p:nvSpPr>
        <p:spPr>
          <a:xfrm>
            <a:off x="28593" y="1512013"/>
            <a:ext cx="3133212" cy="2246769"/>
          </a:xfrm>
          <a:prstGeom prst="rect">
            <a:avLst/>
          </a:prstGeom>
          <a:noFill/>
        </p:spPr>
        <p:txBody>
          <a:bodyPr wrap="square">
            <a:spAutoFit/>
          </a:bodyPr>
          <a:lstStyle/>
          <a:p>
            <a:pPr algn="just">
              <a:spcAft>
                <a:spcPts val="0"/>
              </a:spcAft>
            </a:pPr>
            <a:r>
              <a:rPr lang="en-US" altLang="ja-JP" sz="1000" kern="100" dirty="0" smtClean="0">
                <a:effectLst/>
                <a:latin typeface="Yu Mincho" panose="020B0300000000000000" pitchFamily="34" charset="-128"/>
                <a:ea typeface="Yu Mincho" panose="020B0300000000000000" pitchFamily="34" charset="-128"/>
                <a:cs typeface="Times New Roman" panose="020F0502020204030204" pitchFamily="34" charset="0"/>
              </a:rPr>
              <a:t>We researched </a:t>
            </a: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on liquefaction.Because we were interested</a:t>
            </a:r>
            <a:r>
              <a:rPr lang="ja-JP" altLang="en-US" sz="1000" kern="100" dirty="0">
                <a:latin typeface="Yu Mincho" panose="020B0300000000000000" pitchFamily="34" charset="-128"/>
                <a:ea typeface="Yu Mincho" panose="020B0300000000000000" pitchFamily="34" charset="-128"/>
                <a:cs typeface="Times New Roman" panose="020F0502020204030204" pitchFamily="34" charset="0"/>
              </a:rPr>
              <a:t> </a:t>
            </a: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in liquid mechanics by watching </a:t>
            </a:r>
            <a:r>
              <a:rPr lang="en-US" altLang="ja-JP" sz="1000" kern="100" dirty="0" err="1">
                <a:effectLst/>
                <a:latin typeface="Yu Mincho" panose="020B0300000000000000" pitchFamily="34" charset="-128"/>
                <a:ea typeface="Yu Mincho" panose="020B0300000000000000" pitchFamily="34" charset="-128"/>
                <a:cs typeface="Times New Roman" panose="020F0502020204030204" pitchFamily="34" charset="0"/>
              </a:rPr>
              <a:t>Dailatancy</a:t>
            </a: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 on</a:t>
            </a:r>
            <a:r>
              <a:rPr lang="ja-JP" altLang="en-US" sz="1000" kern="100" dirty="0">
                <a:effectLst/>
                <a:latin typeface="Yu Mincho" panose="020B0300000000000000" pitchFamily="34" charset="-128"/>
                <a:ea typeface="Yu Mincho" panose="020B0300000000000000" pitchFamily="34" charset="-128"/>
                <a:cs typeface="Times New Roman" panose="020F0502020204030204" pitchFamily="34" charset="0"/>
              </a:rPr>
              <a:t> </a:t>
            </a:r>
            <a:r>
              <a:rPr lang="en-US" altLang="ja-JP" sz="1000" kern="100" dirty="0" err="1">
                <a:effectLst/>
                <a:latin typeface="Yu Mincho" panose="020B0300000000000000" pitchFamily="34" charset="-128"/>
                <a:ea typeface="Yu Mincho" panose="020B0300000000000000" pitchFamily="34" charset="-128"/>
                <a:cs typeface="Times New Roman" panose="020F0502020204030204" pitchFamily="34" charset="0"/>
              </a:rPr>
              <a:t>TV.Weconducted</a:t>
            </a: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 two experiments.First, we researched about the relation of the grain size of sand at Liquefaction.Second, we researched the ease of Liquefaction by changing the amount of water to sand.</a:t>
            </a:r>
            <a:r>
              <a:rPr lang="ja-JP" altLang="en-US" sz="1000" kern="100" dirty="0">
                <a:effectLst/>
                <a:latin typeface="Yu Mincho" panose="020B0300000000000000" pitchFamily="34" charset="-128"/>
                <a:ea typeface="Yu Mincho" panose="020B0300000000000000" pitchFamily="34" charset="-128"/>
                <a:cs typeface="Times New Roman" panose="020F0502020204030204" pitchFamily="34" charset="0"/>
              </a:rPr>
              <a:t> </a:t>
            </a: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As the result of these experiments.</a:t>
            </a:r>
            <a:r>
              <a:rPr lang="ja-JP" altLang="en-US" sz="1000" kern="100" dirty="0">
                <a:effectLst/>
                <a:latin typeface="Yu Mincho" panose="020B0300000000000000" pitchFamily="34" charset="-128"/>
                <a:ea typeface="Yu Mincho" panose="020B0300000000000000" pitchFamily="34" charset="-128"/>
                <a:cs typeface="Times New Roman" panose="020F0502020204030204" pitchFamily="34" charset="0"/>
              </a:rPr>
              <a:t> </a:t>
            </a: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First, the big grain size of sand is more less time to happen Liquefaction. Second, we found that the 100ml water to sand whose amount is move than 300ml does not happen Liquefaction.Also, we started to find to stop Liquefaction,In fact, we find that we can stop Liquefaction to increase sands.</a:t>
            </a:r>
            <a:endParaRPr lang="ja-JP" altLang="ja-JP" sz="1000" kern="100" dirty="0">
              <a:effectLst/>
              <a:latin typeface="Yu Mincho" panose="020B0300000000000000" pitchFamily="34" charset="-128"/>
              <a:ea typeface="Yu Mincho" panose="020B0300000000000000" pitchFamily="34" charset="-128"/>
              <a:cs typeface="Times New Roman" panose="020F0502020204030204" pitchFamily="34" charset="0"/>
            </a:endParaRPr>
          </a:p>
          <a:p>
            <a:pPr algn="just">
              <a:spcAft>
                <a:spcPts val="0"/>
              </a:spcAft>
            </a:pPr>
            <a:r>
              <a:rPr lang="en-US" altLang="ja-JP" sz="1000" kern="100" dirty="0">
                <a:effectLst/>
                <a:latin typeface="Yu Mincho" panose="020B0300000000000000" pitchFamily="34" charset="-128"/>
                <a:ea typeface="Yu Mincho" panose="020B0300000000000000" pitchFamily="34" charset="-128"/>
                <a:cs typeface="Times New Roman" panose="020F0502020204030204" pitchFamily="34" charset="0"/>
              </a:rPr>
              <a:t>Therefore, we don’t know we carry out in real.</a:t>
            </a:r>
            <a:endParaRPr lang="ja-JP" altLang="ja-JP" sz="1000" kern="100" dirty="0">
              <a:effectLst/>
              <a:latin typeface="Yu Mincho" panose="020B0300000000000000" pitchFamily="34" charset="-128"/>
              <a:ea typeface="Yu Mincho" panose="020B0300000000000000" pitchFamily="34" charset="-128"/>
              <a:cs typeface="Times New Roman" panose="020F0502020204030204" pitchFamily="34" charset="0"/>
            </a:endParaRPr>
          </a:p>
        </p:txBody>
      </p:sp>
      <p:sp>
        <p:nvSpPr>
          <p:cNvPr id="7" name="正方形/長方形 6"/>
          <p:cNvSpPr/>
          <p:nvPr/>
        </p:nvSpPr>
        <p:spPr>
          <a:xfrm>
            <a:off x="129929" y="8372723"/>
            <a:ext cx="274434" cy="893643"/>
          </a:xfrm>
          <a:prstGeom prst="rect">
            <a:avLst/>
          </a:prstGeom>
        </p:spPr>
        <p:txBody>
          <a:bodyPr vert="wordArtVertRtl" wrap="none" anchor="ctr">
            <a:spAutoFit/>
          </a:bodyPr>
          <a:lstStyle/>
          <a:p>
            <a:pPr lvl="0" defTabSz="914400">
              <a:lnSpc>
                <a:spcPts val="700"/>
              </a:lnSpc>
            </a:pPr>
            <a:r>
              <a:rPr kumimoji="1" lang="ja-JP" altLang="en-US" sz="900" dirty="0" smtClean="0">
                <a:solidFill>
                  <a:prstClr val="black"/>
                </a:solidFill>
              </a:rPr>
              <a:t>時間</a:t>
            </a:r>
            <a:r>
              <a:rPr kumimoji="1" lang="en-US" altLang="ja-JP" sz="900" dirty="0" smtClean="0">
                <a:solidFill>
                  <a:prstClr val="black"/>
                </a:solidFill>
              </a:rPr>
              <a:t>〔s〕</a:t>
            </a:r>
            <a:endParaRPr kumimoji="1" lang="ja-JP" altLang="en-US" sz="900" b="1" dirty="0">
              <a:solidFill>
                <a:prstClr val="black"/>
              </a:solidFill>
              <a:latin typeface="游ゴシック Light" panose="020B0300000000000000" pitchFamily="50" charset="-128"/>
              <a:ea typeface="游ゴシック Light" panose="020B0300000000000000" pitchFamily="50" charset="-128"/>
            </a:endParaRPr>
          </a:p>
        </p:txBody>
      </p:sp>
    </p:spTree>
    <p:extLst>
      <p:ext uri="{BB962C8B-B14F-4D97-AF65-F5344CB8AC3E}">
        <p14:creationId xmlns:p14="http://schemas.microsoft.com/office/powerpoint/2010/main" val="2504085841"/>
      </p:ext>
    </p:extLst>
  </p:cSld>
  <p:clrMapOvr>
    <a:masterClrMapping/>
  </p:clrMapOvr>
</p:sld>
</file>

<file path=ppt/theme/theme1.xml><?xml version="1.0" encoding="utf-8"?>
<a:theme xmlns:a="http://schemas.openxmlformats.org/drawingml/2006/main" name="Office テーマ">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TotalTime>
  <Words>763</Words>
  <Application>Microsoft Office PowerPoint</Application>
  <PresentationFormat>A4 210 x 297 mm</PresentationFormat>
  <Paragraphs>126</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Helvetica Neue</vt:lpstr>
      <vt:lpstr>HGSMinchoE</vt:lpstr>
      <vt:lpstr>游ゴシック</vt:lpstr>
      <vt:lpstr>游ゴシック Light</vt:lpstr>
      <vt:lpstr>Yu Mincho</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日野佑介</dc:creator>
  <cp:lastModifiedBy>佐伯鶴城</cp:lastModifiedBy>
  <cp:revision>48</cp:revision>
  <cp:lastPrinted>2020-07-21T01:39:44Z</cp:lastPrinted>
  <dcterms:created xsi:type="dcterms:W3CDTF">2019-07-23T01:32:01Z</dcterms:created>
  <dcterms:modified xsi:type="dcterms:W3CDTF">2022-04-21T08:48:25Z</dcterms:modified>
</cp:coreProperties>
</file>