
<file path=[Content_Types].xml><?xml version="1.0" encoding="utf-8"?>
<Types xmlns="http://schemas.openxmlformats.org/package/2006/content-types">
  <Default Extension="png" ContentType="image/pn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59" r:id="rId6"/>
    <p:sldId id="261" r:id="rId7"/>
    <p:sldId id="263" r:id="rId8"/>
    <p:sldId id="264" r:id="rId9"/>
    <p:sldId id="265" r:id="rId10"/>
    <p:sldId id="272" r:id="rId11"/>
    <p:sldId id="274" r:id="rId12"/>
    <p:sldId id="273" r:id="rId13"/>
    <p:sldId id="267" r:id="rId14"/>
    <p:sldId id="277" r:id="rId15"/>
    <p:sldId id="278" r:id="rId16"/>
    <p:sldId id="275" r:id="rId17"/>
    <p:sldId id="276" r:id="rId18"/>
    <p:sldId id="269"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67" autoAdjust="0"/>
  </p:normalViewPr>
  <p:slideViewPr>
    <p:cSldViewPr snapToGrid="0">
      <p:cViewPr varScale="1">
        <p:scale>
          <a:sx n="71" d="100"/>
          <a:sy n="71" d="100"/>
        </p:scale>
        <p:origin x="110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[Book.xlsx]Sheet1!$B$3</c:f>
              <c:strCache>
                <c:ptCount val="1"/>
                <c:pt idx="0">
                  <c:v>タイム</c:v>
                </c:pt>
              </c:strCache>
            </c:strRef>
          </c:tx>
          <c:spPr>
            <a:solidFill>
              <a:schemeClr val="accent1"/>
            </a:solidFill>
            <a:ln>
              <a:noFill/>
            </a:ln>
            <a:effectLst/>
          </c:spPr>
          <c:invertIfNegative val="0"/>
          <c:cat>
            <c:strRef>
              <c:f>[Book.xlsx]Sheet1!$A$4:$A$6</c:f>
              <c:strCache>
                <c:ptCount val="3"/>
                <c:pt idx="0">
                  <c:v>何もなし</c:v>
                </c:pt>
                <c:pt idx="1">
                  <c:v>アップ</c:v>
                </c:pt>
                <c:pt idx="2">
                  <c:v>ロー</c:v>
                </c:pt>
              </c:strCache>
            </c:strRef>
          </c:cat>
          <c:val>
            <c:numRef>
              <c:f>[Book.xlsx]Sheet1!$B$4:$B$6</c:f>
              <c:numCache>
                <c:formatCode>General</c:formatCode>
                <c:ptCount val="3"/>
                <c:pt idx="0">
                  <c:v>2.42</c:v>
                </c:pt>
                <c:pt idx="1">
                  <c:v>2.06</c:v>
                </c:pt>
                <c:pt idx="2">
                  <c:v>2.16</c:v>
                </c:pt>
              </c:numCache>
            </c:numRef>
          </c:val>
          <c:extLst>
            <c:ext xmlns:c16="http://schemas.microsoft.com/office/drawing/2014/chart" uri="{C3380CC4-5D6E-409C-BE32-E72D297353CC}">
              <c16:uniqueId val="{00000000-7004-0C4F-97BD-3F873F2FC840}"/>
            </c:ext>
          </c:extLst>
        </c:ser>
        <c:dLbls>
          <c:showLegendKey val="0"/>
          <c:showVal val="0"/>
          <c:showCatName val="0"/>
          <c:showSerName val="0"/>
          <c:showPercent val="0"/>
          <c:showBubbleSize val="0"/>
        </c:dLbls>
        <c:gapWidth val="219"/>
        <c:overlap val="-27"/>
        <c:axId val="987952480"/>
        <c:axId val="987954448"/>
      </c:barChart>
      <c:catAx>
        <c:axId val="98795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987954448"/>
        <c:crosses val="autoZero"/>
        <c:auto val="1"/>
        <c:lblAlgn val="ctr"/>
        <c:lblOffset val="100"/>
        <c:noMultiLvlLbl val="0"/>
      </c:catAx>
      <c:valAx>
        <c:axId val="98795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98795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[Book.xlsx]Sheet1!$B$12</c:f>
              <c:strCache>
                <c:ptCount val="1"/>
                <c:pt idx="0">
                  <c:v>ミス数</c:v>
                </c:pt>
              </c:strCache>
            </c:strRef>
          </c:tx>
          <c:spPr>
            <a:solidFill>
              <a:schemeClr val="accent1"/>
            </a:solidFill>
            <a:ln>
              <a:noFill/>
            </a:ln>
            <a:effectLst/>
          </c:spPr>
          <c:invertIfNegative val="0"/>
          <c:cat>
            <c:strRef>
              <c:f>[Book.xlsx]Sheet1!$A$13:$A$15</c:f>
              <c:strCache>
                <c:ptCount val="3"/>
                <c:pt idx="0">
                  <c:v>何もなし</c:v>
                </c:pt>
                <c:pt idx="1">
                  <c:v>アップ</c:v>
                </c:pt>
                <c:pt idx="2">
                  <c:v>ロー</c:v>
                </c:pt>
              </c:strCache>
            </c:strRef>
          </c:cat>
          <c:val>
            <c:numRef>
              <c:f>[Book.xlsx]Sheet1!$B$13:$B$15</c:f>
              <c:numCache>
                <c:formatCode>General</c:formatCode>
                <c:ptCount val="3"/>
                <c:pt idx="0">
                  <c:v>2.5</c:v>
                </c:pt>
                <c:pt idx="1">
                  <c:v>0.25</c:v>
                </c:pt>
                <c:pt idx="2">
                  <c:v>0.75</c:v>
                </c:pt>
              </c:numCache>
            </c:numRef>
          </c:val>
          <c:extLst>
            <c:ext xmlns:c16="http://schemas.microsoft.com/office/drawing/2014/chart" uri="{C3380CC4-5D6E-409C-BE32-E72D297353CC}">
              <c16:uniqueId val="{00000000-1C6F-A543-BD28-FB13BFA40399}"/>
            </c:ext>
          </c:extLst>
        </c:ser>
        <c:dLbls>
          <c:showLegendKey val="0"/>
          <c:showVal val="0"/>
          <c:showCatName val="0"/>
          <c:showSerName val="0"/>
          <c:showPercent val="0"/>
          <c:showBubbleSize val="0"/>
        </c:dLbls>
        <c:gapWidth val="219"/>
        <c:overlap val="-27"/>
        <c:axId val="987090288"/>
        <c:axId val="987097616"/>
      </c:barChart>
      <c:catAx>
        <c:axId val="98709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987097616"/>
        <c:crosses val="autoZero"/>
        <c:auto val="1"/>
        <c:lblAlgn val="ctr"/>
        <c:lblOffset val="100"/>
        <c:noMultiLvlLbl val="0"/>
      </c:catAx>
      <c:valAx>
        <c:axId val="98709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98709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AF6FB-AE8B-B545-A854-1AA09A6CC50E}" type="datetimeFigureOut">
              <a:rPr kumimoji="1" lang="en-US" altLang="ja-JP" smtClean="0"/>
              <a:t>4/19/2022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A8049-CBEB-AC42-984C-BD022C30B339}" type="slidenum">
              <a:rPr kumimoji="1" lang="en-US" altLang="ja-JP" smtClean="0"/>
              <a:t>‹#›</a:t>
            </a:fld>
            <a:endParaRPr kumimoji="1" lang="ja-JP" altLang="en-US"/>
          </a:p>
        </p:txBody>
      </p:sp>
    </p:spTree>
    <p:extLst>
      <p:ext uri="{BB962C8B-B14F-4D97-AF65-F5344CB8AC3E}">
        <p14:creationId xmlns:p14="http://schemas.microsoft.com/office/powerpoint/2010/main" val="382506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私は大分県の健康寿命を伸ばすための効率の良いトレーニング方法を研究しました。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a:t>
            </a:fld>
            <a:endParaRPr kumimoji="1" lang="ja-JP" altLang="en-US"/>
          </a:p>
        </p:txBody>
      </p:sp>
    </p:spTree>
    <p:extLst>
      <p:ext uri="{BB962C8B-B14F-4D97-AF65-F5344CB8AC3E}">
        <p14:creationId xmlns:p14="http://schemas.microsoft.com/office/powerpoint/2010/main" val="321390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その実験の内容は、</a:t>
            </a:r>
          </a:p>
          <a:p>
            <a:r>
              <a:rPr kumimoji="1" lang="en-US" altLang="ja-JP" dirty="0" err="1"/>
              <a:t>NiziU</a:t>
            </a:r>
            <a:r>
              <a:rPr kumimoji="1" lang="ja-JP" altLang="en-US" dirty="0"/>
              <a:t>の</a:t>
            </a:r>
            <a:r>
              <a:rPr kumimoji="1" lang="en-US" altLang="ja-JP" dirty="0"/>
              <a:t>make</a:t>
            </a:r>
            <a:r>
              <a:rPr kumimoji="1" lang="ja-JP" altLang="en-US" dirty="0"/>
              <a:t> </a:t>
            </a:r>
            <a:r>
              <a:rPr kumimoji="1" lang="en-US" altLang="ja-JP" dirty="0"/>
              <a:t>you</a:t>
            </a:r>
            <a:r>
              <a:rPr kumimoji="1" lang="ja-JP" altLang="en-US" dirty="0"/>
              <a:t> </a:t>
            </a:r>
            <a:r>
              <a:rPr kumimoji="1" lang="en-US" altLang="ja-JP" dirty="0"/>
              <a:t>happy</a:t>
            </a:r>
            <a:r>
              <a:rPr kumimoji="1" lang="ja-JP" altLang="en-US" dirty="0"/>
              <a:t>と</a:t>
            </a:r>
            <a:endParaRPr kumimoji="1" lang="en-US" altLang="ja-JP" dirty="0"/>
          </a:p>
          <a:p>
            <a:r>
              <a:rPr kumimoji="1" lang="ja-JP" altLang="en-US" dirty="0"/>
              <a:t>嵐の</a:t>
            </a:r>
            <a:r>
              <a:rPr kumimoji="1" lang="en-US" altLang="ja-JP" dirty="0" err="1"/>
              <a:t>onelove</a:t>
            </a:r>
            <a:r>
              <a:rPr kumimoji="1" lang="ja-JP" altLang="en-US" dirty="0"/>
              <a:t>の</a:t>
            </a:r>
            <a:r>
              <a:rPr kumimoji="1" lang="en-US" altLang="ja-JP" dirty="0"/>
              <a:t>2</a:t>
            </a:r>
            <a:r>
              <a:rPr kumimoji="1" lang="ja-JP" altLang="en-US" dirty="0"/>
              <a:t>曲でダンスを作成し</a:t>
            </a:r>
            <a:r>
              <a:rPr kumimoji="1" lang="en-US" altLang="ja-JP" dirty="0"/>
              <a:t>,</a:t>
            </a:r>
            <a:endParaRPr kumimoji="1" lang="ja-JP" altLang="en-US" dirty="0"/>
          </a:p>
          <a:p>
            <a:r>
              <a:rPr kumimoji="1" lang="ja-JP" altLang="en-US" dirty="0"/>
              <a:t>対象者にはそれぞれダンスを踊った後百ます計算をしてもらうというものです。</a:t>
            </a:r>
            <a:endParaRPr kumimoji="1" lang="en-US" altLang="ja-JP" dirty="0"/>
          </a:p>
          <a:p>
            <a:r>
              <a:rPr kumimoji="1" lang="ja-JP" altLang="en-US" dirty="0"/>
              <a:t>そして、そのタイムとミスの数を調べ、比較してみ●ました。</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10</a:t>
            </a:fld>
            <a:endParaRPr kumimoji="1" lang="ja-JP" altLang="en-US"/>
          </a:p>
        </p:txBody>
      </p:sp>
    </p:spTree>
    <p:extLst>
      <p:ext uri="{BB962C8B-B14F-4D97-AF65-F5344CB8AC3E}">
        <p14:creationId xmlns:p14="http://schemas.microsoft.com/office/powerpoint/2010/main" val="421392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実際に対象者に踊ってもらったダンスの一部を流します。</a:t>
            </a:r>
            <a:endParaRPr kumimoji="1" lang="en-US" altLang="ja-JP" dirty="0"/>
          </a:p>
          <a:p>
            <a:endParaRPr kumimoji="1" lang="en-US" altLang="ja-JP" dirty="0"/>
          </a:p>
          <a:p>
            <a:endParaRPr kumimoji="1" lang="en-US" altLang="ja-JP" dirty="0"/>
          </a:p>
          <a:p>
            <a:endParaRPr kumimoji="1" lang="en-US" altLang="ja-JP" dirty="0"/>
          </a:p>
          <a:p>
            <a:r>
              <a:rPr kumimoji="1" lang="ja-JP" altLang="en-US" dirty="0"/>
              <a:t>このように、ダンスの内容はほとんど同じに作成しました。</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11</a:t>
            </a:fld>
            <a:endParaRPr kumimoji="1" lang="ja-JP" altLang="en-US"/>
          </a:p>
        </p:txBody>
      </p:sp>
    </p:spTree>
    <p:extLst>
      <p:ext uri="{BB962C8B-B14F-4D97-AF65-F5344CB8AC3E}">
        <p14:creationId xmlns:p14="http://schemas.microsoft.com/office/powerpoint/2010/main" val="66566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その結果は、</a:t>
            </a:r>
            <a:r>
              <a:rPr kumimoji="1" lang="ja-JP" altLang="en-US"/>
              <a:t>曲のテンポは計算</a:t>
            </a:r>
            <a:r>
              <a:rPr kumimoji="1" lang="ja-JP" altLang="en-US" dirty="0"/>
              <a:t>タイムにほとんど</a:t>
            </a:r>
            <a:r>
              <a:rPr kumimoji="1" lang="ja-JP" altLang="en-US"/>
              <a:t>影響しないことが解りました。しかし</a:t>
            </a:r>
            <a:r>
              <a:rPr kumimoji="1" lang="ja-JP" altLang="en-US" dirty="0"/>
              <a:t>、何もせずにただ計算</a:t>
            </a:r>
            <a:r>
              <a:rPr kumimoji="1" lang="ja-JP" altLang="en-US"/>
              <a:t>した</a:t>
            </a:r>
            <a:r>
              <a:rPr kumimoji="1" lang="ja-JP" altLang="en-US" dirty="0"/>
              <a:t>タイムよりも、</a:t>
            </a:r>
            <a:r>
              <a:rPr kumimoji="1" lang="ja-JP" altLang="en-US"/>
              <a:t>どちらも</a:t>
            </a:r>
            <a:r>
              <a:rPr kumimoji="1" lang="ja-JP" altLang="en-US" dirty="0"/>
              <a:t>●</a:t>
            </a:r>
            <a:r>
              <a:rPr kumimoji="1" lang="en-US" altLang="ja-JP" dirty="0"/>
              <a:t>30</a:t>
            </a:r>
            <a:r>
              <a:rPr kumimoji="1" lang="ja-JP" altLang="en-US" dirty="0"/>
              <a:t>秒近くタイムが縮み、正答率も●</a:t>
            </a:r>
            <a:r>
              <a:rPr kumimoji="1" lang="en-US" altLang="ja-JP" dirty="0"/>
              <a:t>99%</a:t>
            </a:r>
            <a:r>
              <a:rPr kumimoji="1" lang="ja-JP" altLang="en-US" dirty="0"/>
              <a:t>以上になりました。．</a:t>
            </a:r>
            <a:endParaRPr kumimoji="1" lang="en-US" altLang="ja-JP" dirty="0"/>
          </a:p>
          <a:p>
            <a:r>
              <a:rPr kumimoji="1" lang="ja-JP" altLang="en-US" dirty="0"/>
              <a:t>このことから、どちらの曲も集中力が向上することが分か●りました。</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12</a:t>
            </a:fld>
            <a:endParaRPr kumimoji="1" lang="ja-JP" altLang="en-US"/>
          </a:p>
        </p:txBody>
      </p:sp>
    </p:spTree>
    <p:extLst>
      <p:ext uri="{BB962C8B-B14F-4D97-AF65-F5344CB8AC3E}">
        <p14:creationId xmlns:p14="http://schemas.microsoft.com/office/powerpoint/2010/main" val="237338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今回の実験の結果から勉強や仕事を始める前にダンスを行えば、集中力が向上し、運動習慣が身につくので、健康寿命を伸ばすことができるという結論に至りました</a:t>
            </a:r>
          </a:p>
          <a:p>
            <a:endParaRPr kumimoji="1" lang="ja-JP" altLang="en-US" dirty="0"/>
          </a:p>
          <a:p>
            <a:r>
              <a:rPr kumimoji="1" lang="ja-JP" altLang="en-US" dirty="0"/>
              <a:t>自分の研究の課題は、今まさに健康寿命の問題に直面している高齢者が少しでも健康寿命を伸ばす方法を考えることです</a:t>
            </a:r>
          </a:p>
          <a:p>
            <a:r>
              <a:rPr kumimoji="1" lang="ja-JP" altLang="en-US" dirty="0"/>
              <a:t>また、自分が作成したダンスなどを働き盛りの人に広める方法を考えていきたいと思い●ます．</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13</a:t>
            </a:fld>
            <a:endParaRPr kumimoji="1" lang="ja-JP" altLang="en-US"/>
          </a:p>
        </p:txBody>
      </p:sp>
    </p:spTree>
    <p:extLst>
      <p:ext uri="{BB962C8B-B14F-4D97-AF65-F5344CB8AC3E}">
        <p14:creationId xmlns:p14="http://schemas.microsoft.com/office/powerpoint/2010/main" val="82397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しかし、ニュースでもうご存知の方もいると思いますが、大分県の健康寿命の最新のデータが●</a:t>
            </a:r>
            <a:r>
              <a:rPr kumimoji="1" lang="en-US" altLang="ja-JP" dirty="0"/>
              <a:t>12</a:t>
            </a:r>
            <a:r>
              <a:rPr kumimoji="1" lang="ja-JP" altLang="en-US" dirty="0"/>
              <a:t>月</a:t>
            </a:r>
            <a:r>
              <a:rPr kumimoji="1" lang="en-US" altLang="ja-JP" dirty="0"/>
              <a:t>21</a:t>
            </a:r>
            <a:r>
              <a:rPr kumimoji="1" lang="ja-JP" altLang="en-US" dirty="0"/>
              <a:t>日に発表されました。</a:t>
            </a:r>
            <a:endParaRPr kumimoji="1" lang="en-US" altLang="ja-JP" dirty="0"/>
          </a:p>
          <a:p>
            <a:r>
              <a:rPr kumimoji="1" lang="ja-JP" altLang="en-US" dirty="0"/>
              <a:t>その結果は</a:t>
            </a:r>
            <a:endParaRPr kumimoji="1" lang="en-US" altLang="ja-JP" dirty="0"/>
          </a:p>
          <a:p>
            <a:r>
              <a:rPr kumimoji="1" lang="ja-JP" altLang="en-US" dirty="0"/>
              <a:t>●何と男性は全国一位、女性は</a:t>
            </a:r>
            <a:r>
              <a:rPr kumimoji="1" lang="en-US" altLang="ja-JP" dirty="0"/>
              <a:t>4</a:t>
            </a:r>
            <a:r>
              <a:rPr kumimoji="1" lang="ja-JP" altLang="en-US" dirty="0"/>
              <a:t>位という結果となり、私が頑張らずとも健康寿命が格段に伸びてしましました。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14</a:t>
            </a:fld>
            <a:endParaRPr kumimoji="1" lang="ja-JP" altLang="en-US"/>
          </a:p>
        </p:txBody>
      </p:sp>
    </p:spTree>
    <p:extLst>
      <p:ext uri="{BB962C8B-B14F-4D97-AF65-F5344CB8AC3E}">
        <p14:creationId xmlns:p14="http://schemas.microsoft.com/office/powerpoint/2010/main" val="2249987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このデータの発表により、</a:t>
            </a:r>
            <a:r>
              <a:rPr kumimoji="1" lang="ja-JP" altLang="en-US"/>
              <a:t>ロコ団を広めていく前に</a:t>
            </a:r>
            <a:r>
              <a:rPr kumimoji="1" lang="ja-JP" altLang="en-US" dirty="0"/>
              <a:t>私の目標は達成となってしましました。しかし、この大分県の健康寿命の順位をキープするためにも若い世代から運動習慣を身に着け、少しでもより良い老後生活を送れるように取り組んでみましょう！</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15</a:t>
            </a:fld>
            <a:endParaRPr kumimoji="1" lang="ja-JP" altLang="en-US"/>
          </a:p>
        </p:txBody>
      </p:sp>
    </p:spTree>
    <p:extLst>
      <p:ext uri="{BB962C8B-B14F-4D97-AF65-F5344CB8AC3E}">
        <p14:creationId xmlns:p14="http://schemas.microsoft.com/office/powerpoint/2010/main" val="136657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参考文献は以下の通りです。</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16</a:t>
            </a:fld>
            <a:endParaRPr kumimoji="1" lang="ja-JP" altLang="en-US"/>
          </a:p>
        </p:txBody>
      </p:sp>
    </p:spTree>
    <p:extLst>
      <p:ext uri="{BB962C8B-B14F-4D97-AF65-F5344CB8AC3E}">
        <p14:creationId xmlns:p14="http://schemas.microsoft.com/office/powerpoint/2010/main" val="102688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これで発表を終わります</a:t>
            </a:r>
          </a:p>
          <a:p>
            <a:r>
              <a:rPr kumimoji="1" lang="ja-JP" altLang="en-US" dirty="0"/>
              <a:t>ご静聴ありがとうございました</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18</a:t>
            </a:fld>
            <a:endParaRPr kumimoji="1" lang="ja-JP" altLang="en-US"/>
          </a:p>
        </p:txBody>
      </p:sp>
    </p:spTree>
    <p:extLst>
      <p:ext uri="{BB962C8B-B14F-4D97-AF65-F5344CB8AC3E}">
        <p14:creationId xmlns:p14="http://schemas.microsoft.com/office/powerpoint/2010/main" val="100667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大分県の平均寿命と健康寿命の差が広がってきていることを知り、</a:t>
            </a:r>
            <a:endParaRPr kumimoji="1" lang="en-US" altLang="ja-JP" dirty="0"/>
          </a:p>
          <a:p>
            <a:r>
              <a:rPr kumimoji="1" lang="ja-JP" altLang="en-US" dirty="0"/>
              <a:t>健康寿命を伸ばせば、〇元気な老後生活を送れ、〇介護者の負担が軽減するのではないかと考えました．</a:t>
            </a:r>
          </a:p>
          <a:p>
            <a:endParaRPr kumimoji="1" lang="en-US" altLang="ja-JP" dirty="0"/>
          </a:p>
          <a:p>
            <a:r>
              <a:rPr kumimoji="1" lang="ja-JP" altLang="en-US" dirty="0"/>
              <a:t>健康寿命を伸ばすためには、若いうちから運動を継続的に行う必要がありますが、〇時間がなく、ハードな運動は〇続けにくい人がほとんどです。</a:t>
            </a:r>
            <a:endParaRPr kumimoji="1" lang="en-US" altLang="ja-JP"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2</a:t>
            </a:fld>
            <a:endParaRPr kumimoji="1" lang="ja-JP" altLang="en-US"/>
          </a:p>
        </p:txBody>
      </p:sp>
    </p:spTree>
    <p:extLst>
      <p:ext uri="{BB962C8B-B14F-4D97-AF65-F5344CB8AC3E}">
        <p14:creationId xmlns:p14="http://schemas.microsoft.com/office/powerpoint/2010/main" val="283460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そこで、運動不足になりがちな●</a:t>
            </a:r>
            <a:r>
              <a:rPr kumimoji="1" lang="en-US" altLang="ja-JP" dirty="0"/>
              <a:t>20-50</a:t>
            </a:r>
            <a:r>
              <a:rPr kumimoji="1" lang="ja-JP" altLang="en-US" dirty="0"/>
              <a:t>代の人たちを対象に●毎日●短時間でできる</a:t>
            </a:r>
          </a:p>
          <a:p>
            <a:r>
              <a:rPr kumimoji="1" lang="ja-JP" altLang="en-US" dirty="0"/>
              <a:t>●健康に効果的なトレーニングを見つけたいと思い、このテーマを設定しました．</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3</a:t>
            </a:fld>
            <a:endParaRPr kumimoji="1" lang="ja-JP" altLang="en-US"/>
          </a:p>
        </p:txBody>
      </p:sp>
    </p:spTree>
    <p:extLst>
      <p:ext uri="{BB962C8B-B14F-4D97-AF65-F5344CB8AC3E}">
        <p14:creationId xmlns:p14="http://schemas.microsoft.com/office/powerpoint/2010/main" val="376550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まず私は運動と音楽の関係性に着目して見ました。すると音楽がある運動には、精神面や免疫面など様々な効果があり、</a:t>
            </a: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MS Mincho" panose="020B0300000000000000" pitchFamily="34" charset="-128"/>
                <a:cs typeface="MS Mincho" panose="020B0300000000000000" pitchFamily="34" charset="-128"/>
              </a:rPr>
              <a:t>運動そのものにも、健康増進だけではなく、〇集中力向上の効果があることがわかりました。</a:t>
            </a: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MS Mincho" panose="020B0300000000000000" pitchFamily="34" charset="-128"/>
                <a:cs typeface="MS Mincho" panose="020B0300000000000000" pitchFamily="34" charset="-128"/>
              </a:rPr>
              <a:t>ストレッチや足踏みをするだけでも集中力向上の効果があることを先行研究で学びました。</a:t>
            </a: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MS Mincho" panose="020B0300000000000000" pitchFamily="34" charset="-128"/>
                <a:cs typeface="MS Mincho" panose="020B0300000000000000" pitchFamily="34" charset="-128"/>
              </a:rPr>
              <a:t>ーーーーーーーーーーーーーーー</a:t>
            </a: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MS Mincho" panose="020B0300000000000000" pitchFamily="34" charset="-128"/>
                <a:cs typeface="MS Mincho" panose="020B0300000000000000" pitchFamily="34" charset="-128"/>
              </a:rPr>
              <a:t>静的ストレッチは長座体前屈などと座って行うダウン</a:t>
            </a: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Yu Mincho" panose="020B0300000000000000" pitchFamily="34" charset="-128"/>
              <a:ea typeface="MS Mincho" panose="020B0300000000000000" pitchFamily="34" charset="-128"/>
              <a:cs typeface="MS Mincho" panose="020B03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MS Mincho" panose="020B0300000000000000" pitchFamily="34" charset="-128"/>
                <a:cs typeface="MS Mincho" panose="020B0300000000000000" pitchFamily="34" charset="-128"/>
              </a:rPr>
              <a:t>動的ストレッチは腿上げなど運動前に行う、心拍数を上げる効果のあるストレッチ　ウォームアップ</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800" kern="100" dirty="0">
              <a:effectLst/>
              <a:latin typeface="Yu Mincho" panose="020B0300000000000000" pitchFamily="34" charset="-128"/>
              <a:ea typeface="MS Mincho" panose="020B0300000000000000" pitchFamily="34" charset="-128"/>
              <a:cs typeface="Times New Roman"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Yu Mincho" panose="020B0300000000000000" pitchFamily="34" charset="-128"/>
              <a:ea typeface="Yu Mincho" panose="020B0300000000000000" pitchFamily="34" charset="-128"/>
              <a:cs typeface="Times New Roman"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Yu Mincho" panose="020B0300000000000000" pitchFamily="34" charset="-128"/>
                <a:ea typeface="Yu Mincho" panose="020B0300000000000000" pitchFamily="34" charset="-128"/>
                <a:cs typeface="Times New Roman" panose="020F0502020204030204" pitchFamily="34" charset="0"/>
              </a:rPr>
              <a:t>具体例として、音楽を用いた体操と、音楽を用いない体操の２つのグループに高齢者を分けたところ、音楽を用いた体操を実施したグループの方が</a:t>
            </a:r>
            <a:r>
              <a:rPr lang="ja-JP" altLang="ja-JP" sz="1200" kern="100" dirty="0">
                <a:effectLst/>
                <a:latin typeface="Yu Mincho" panose="020B0300000000000000" pitchFamily="34" charset="-128"/>
                <a:ea typeface="MS Mincho" panose="020B0300000000000000" pitchFamily="34" charset="-128"/>
                <a:cs typeface="MS Mincho" panose="020B0300000000000000" pitchFamily="34" charset="-128"/>
              </a:rPr>
              <a:t>参加率やその後の運動率・継続率が高かったという実験結果が出た。</a:t>
            </a:r>
            <a:r>
              <a:rPr lang="ja-JP" altLang="en-US" sz="1200" kern="100" dirty="0">
                <a:effectLst/>
                <a:latin typeface="Yu Mincho" panose="020B0300000000000000" pitchFamily="34" charset="-128"/>
                <a:ea typeface="MS Mincho" panose="020B0300000000000000" pitchFamily="34" charset="-128"/>
                <a:cs typeface="MS Mincho" panose="020B0300000000000000" pitchFamily="34" charset="-128"/>
              </a:rPr>
              <a:t>　に　</a:t>
            </a:r>
            <a:endParaRPr lang="en-US" altLang="ja-JP" sz="1200" kern="100" dirty="0">
              <a:effectLst/>
              <a:latin typeface="Yu Mincho" panose="020B0300000000000000" pitchFamily="34" charset="-128"/>
              <a:ea typeface="MS Mincho" panose="020B0300000000000000" pitchFamily="34" charset="-128"/>
              <a:cs typeface="MS Mincho" panose="020B0300000000000000" pitchFamily="34" charset="-128"/>
            </a:endParaRPr>
          </a:p>
          <a:p>
            <a:r>
              <a:rPr lang="ja-JP" altLang="en-US" sz="1200" kern="100" dirty="0">
                <a:effectLst/>
                <a:latin typeface="Yu Mincho" panose="020B0300000000000000" pitchFamily="34" charset="-128"/>
                <a:ea typeface="MS Mincho" panose="020B0300000000000000" pitchFamily="34" charset="-128"/>
                <a:cs typeface="MS Mincho" panose="020B0300000000000000" pitchFamily="34" charset="-128"/>
              </a:rPr>
              <a:t>静的ストレッチや動的ストレッチ、足踏みだけでも集中力向上の効果があるそうです．</a:t>
            </a:r>
            <a:endParaRPr kumimoji="1" lang="ja-JP" altLang="en-US"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4</a:t>
            </a:fld>
            <a:endParaRPr kumimoji="1" lang="ja-JP" altLang="en-US"/>
          </a:p>
        </p:txBody>
      </p:sp>
    </p:spTree>
    <p:extLst>
      <p:ext uri="{BB962C8B-B14F-4D97-AF65-F5344CB8AC3E}">
        <p14:creationId xmlns:p14="http://schemas.microsoft.com/office/powerpoint/2010/main" val="32155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また、国では、寝たきりにつながるロコモティブシンドロームを予防するために、ロコトレというものを推奨しています．右上の図がロコトレの一例である、片足立ちです。</a:t>
            </a:r>
          </a:p>
          <a:p>
            <a:endParaRPr kumimoji="1" lang="en-US" altLang="ja-JP" dirty="0"/>
          </a:p>
          <a:p>
            <a:r>
              <a:rPr kumimoji="1" lang="ja-JP" altLang="en-US" dirty="0"/>
              <a:t>大分県は県</a:t>
            </a:r>
            <a:endParaRPr kumimoji="1" lang="en-US" altLang="ja-JP" dirty="0"/>
          </a:p>
          <a:p>
            <a:r>
              <a:rPr kumimoji="1" lang="ja-JP" altLang="en-US" dirty="0"/>
              <a:t>第二次生涯健康県大分</a:t>
            </a:r>
            <a:r>
              <a:rPr kumimoji="1" lang="en-US" altLang="ja-JP" dirty="0"/>
              <a:t>21</a:t>
            </a:r>
            <a:r>
              <a:rPr kumimoji="1" lang="ja-JP" altLang="en-US" dirty="0"/>
              <a:t>というものを制定しました。</a:t>
            </a:r>
            <a:endParaRPr kumimoji="1" lang="en-US" altLang="ja-JP" dirty="0"/>
          </a:p>
          <a:p>
            <a:r>
              <a:rPr kumimoji="1" lang="ja-JP" altLang="en-US" dirty="0"/>
              <a:t>これは</a:t>
            </a:r>
            <a:r>
              <a:rPr kumimoji="1" lang="en-US" altLang="ja-JP" dirty="0"/>
              <a:t>2024</a:t>
            </a:r>
            <a:r>
              <a:rPr kumimoji="1" lang="ja-JP" altLang="en-US" dirty="0"/>
              <a:t>までに大分県民の健康寿命を男女共に全国一位とするという目標を達成するための計画です。</a:t>
            </a:r>
            <a:endParaRPr kumimoji="1" lang="en-US" altLang="ja-JP" dirty="0"/>
          </a:p>
          <a:p>
            <a:r>
              <a:rPr kumimoji="1" lang="ja-JP" altLang="en-US" dirty="0"/>
              <a:t>健康寿命は三年に一度調査されます。</a:t>
            </a:r>
            <a:r>
              <a:rPr kumimoji="1" lang="ja-JP" altLang="en-US"/>
              <a:t>そこで、</a:t>
            </a:r>
            <a:r>
              <a:rPr kumimoji="1" lang="en-US" altLang="ja-JP"/>
              <a:t>1</a:t>
            </a:r>
            <a:r>
              <a:rPr kumimoji="1" lang="ja-JP" altLang="en-US"/>
              <a:t>番最新の</a:t>
            </a:r>
            <a:r>
              <a:rPr kumimoji="1" lang="en-US" altLang="ja-JP"/>
              <a:t>2016</a:t>
            </a:r>
            <a:r>
              <a:rPr kumimoji="1" lang="ja-JP" altLang="en-US"/>
              <a:t>年のの大分県の健康寿命と、一つ前の</a:t>
            </a:r>
            <a:r>
              <a:rPr kumimoji="1" lang="en-US" altLang="ja-JP"/>
              <a:t>2013</a:t>
            </a:r>
            <a:r>
              <a:rPr kumimoji="1" lang="ja-JP" altLang="en-US"/>
              <a:t>年のデータを調べてみると、</a:t>
            </a:r>
            <a:r>
              <a:rPr kumimoji="1" lang="ja-JP" altLang="en-US" dirty="0"/>
              <a:t>逆に●健康寿命が短くなってしまったことがわかりました。</a:t>
            </a:r>
          </a:p>
          <a:p>
            <a:r>
              <a:rPr kumimoji="1" lang="ja-JP" altLang="en-US" dirty="0"/>
              <a:t>ーーーーーーーーーーーーーーー</a:t>
            </a:r>
            <a:endParaRPr kumimoji="1" lang="en-US" altLang="ja-JP" dirty="0"/>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Yu Mincho" panose="020B0300000000000000" pitchFamily="34" charset="-128"/>
                <a:ea typeface="Yu Mincho" panose="020B0300000000000000" pitchFamily="34" charset="-128"/>
                <a:cs typeface="Times New Roman" panose="020F0502020204030204" pitchFamily="34" charset="0"/>
              </a:rPr>
              <a:t>そのほかの健康</a:t>
            </a:r>
            <a:r>
              <a:rPr lang="en-US" altLang="ja-JP" sz="1800" kern="100" dirty="0">
                <a:effectLst/>
                <a:latin typeface="Yu Mincho" panose="020B0300000000000000" pitchFamily="34" charset="-128"/>
                <a:ea typeface="Yu Mincho" panose="020B0300000000000000" pitchFamily="34" charset="-128"/>
                <a:cs typeface="Times New Roman" panose="020F0502020204030204" pitchFamily="34" charset="0"/>
              </a:rPr>
              <a:t>21</a:t>
            </a:r>
            <a:endParaRPr lang="ja-JP" altLang="en-US" sz="1800" kern="100" dirty="0">
              <a:effectLst/>
              <a:latin typeface="Yu Mincho" panose="020B0300000000000000" pitchFamily="34" charset="-128"/>
              <a:ea typeface="Yu Mincho" panose="020B0300000000000000" pitchFamily="34" charset="-128"/>
              <a:cs typeface="Times New Roman"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Yu Mincho" panose="020B0300000000000000" pitchFamily="34" charset="-128"/>
                <a:ea typeface="Yu Mincho" panose="020B0300000000000000" pitchFamily="34" charset="-128"/>
                <a:cs typeface="Times New Roman" panose="020F0502020204030204" pitchFamily="34" charset="0"/>
              </a:rPr>
              <a:t>企業が従業員への検診受診の呼びかけをする事や事業所対抗運動イベントへの参加を促すことを、県がサポートしていたり、それぞれの地域別に塩分のとりすぎや野菜不足などの課題を出し、その課題を解決するためにその地域の人々に呼びかけたり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5</a:t>
            </a:fld>
            <a:endParaRPr kumimoji="1" lang="ja-JP" altLang="en-US"/>
          </a:p>
        </p:txBody>
      </p:sp>
    </p:spTree>
    <p:extLst>
      <p:ext uri="{BB962C8B-B14F-4D97-AF65-F5344CB8AC3E}">
        <p14:creationId xmlns:p14="http://schemas.microsoft.com/office/powerpoint/2010/main" val="386707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私は先行研究を調べていくうちに、ロコトレやラジオ体操には問題点があるということに気づきました。</a:t>
            </a:r>
            <a:endParaRPr kumimoji="1" lang="en-US" altLang="ja-JP" dirty="0"/>
          </a:p>
          <a:p>
            <a:endParaRPr kumimoji="1" lang="ja-JP" altLang="en-US" dirty="0"/>
          </a:p>
          <a:p>
            <a:r>
              <a:rPr kumimoji="1" lang="ja-JP" altLang="en-US" dirty="0"/>
              <a:t>ロコトレの問題点は、知名度が低く、取り組んでいる人が少ない、</a:t>
            </a:r>
            <a:endParaRPr kumimoji="1" lang="en-US" altLang="ja-JP" dirty="0"/>
          </a:p>
          <a:p>
            <a:r>
              <a:rPr kumimoji="1" lang="ja-JP" altLang="en-US" dirty="0"/>
              <a:t>音楽などがないため、継続しにくい、</a:t>
            </a:r>
            <a:endParaRPr kumimoji="1" lang="en-US" altLang="ja-JP" dirty="0"/>
          </a:p>
          <a:p>
            <a:r>
              <a:rPr kumimoji="1" lang="ja-JP" altLang="en-US" dirty="0"/>
              <a:t>動きが単純すぎるため、</a:t>
            </a:r>
            <a:r>
              <a:rPr kumimoji="1" lang="en-US" altLang="ja-JP" dirty="0"/>
              <a:t>20−50</a:t>
            </a:r>
            <a:r>
              <a:rPr kumimoji="1" lang="ja-JP" altLang="en-US" dirty="0"/>
              <a:t>代の人にとってやりがいがないことです。</a:t>
            </a:r>
            <a:endParaRPr kumimoji="1" lang="en-US" altLang="ja-JP" dirty="0"/>
          </a:p>
          <a:p>
            <a:endParaRPr kumimoji="1" lang="ja-JP" altLang="en-US" dirty="0"/>
          </a:p>
          <a:p>
            <a:r>
              <a:rPr kumimoji="1" lang="ja-JP" altLang="en-US" dirty="0"/>
              <a:t>そして、多くの人がやったことのあるラジオ体操は運動の基本である体感動作が欠けており、手首や足首の動作が多いことや、多くの人が間違った動作をしてしまっていることが問題です。</a:t>
            </a:r>
          </a:p>
          <a:p>
            <a:endParaRPr kumimoji="1" lang="ja-JP" altLang="en-US" dirty="0"/>
          </a:p>
          <a:p>
            <a:r>
              <a:rPr kumimoji="1" lang="ja-JP" altLang="en-US" dirty="0"/>
              <a:t>。</a:t>
            </a:r>
            <a:endParaRPr kumimoji="1" lang="en-US" altLang="ja-JP" dirty="0"/>
          </a:p>
          <a:p>
            <a:r>
              <a:rPr kumimoji="1" lang="ja-JP" altLang="en-US" dirty="0"/>
              <a:t>ーーーーーーーーーーーーーーー</a:t>
            </a:r>
            <a:endParaRPr kumimoji="1" lang="en-US" altLang="ja-JP" dirty="0"/>
          </a:p>
          <a:p>
            <a:r>
              <a:rPr kumimoji="1" lang="ja-JP" altLang="en-US" dirty="0"/>
              <a:t>最初の腕の伸び、腕を振って体を捻る</a:t>
            </a:r>
            <a:endParaRPr kumimoji="1" lang="en-US" altLang="ja-JP"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6</a:t>
            </a:fld>
            <a:endParaRPr kumimoji="1" lang="ja-JP" altLang="en-US"/>
          </a:p>
        </p:txBody>
      </p:sp>
    </p:spTree>
    <p:extLst>
      <p:ext uri="{BB962C8B-B14F-4D97-AF65-F5344CB8AC3E}">
        <p14:creationId xmlns:p14="http://schemas.microsoft.com/office/powerpoint/2010/main" val="4017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私はロコトレの長所とラジオ体操の長所を組み合わせた●新しいダンスを作り、それを広めることによって、多くの人が、●短時間の運動を習慣化できる</a:t>
            </a:r>
            <a:r>
              <a:rPr kumimoji="1" lang="ja-JP" altLang="en-US"/>
              <a:t>のではないか</a:t>
            </a:r>
            <a:r>
              <a:rPr kumimoji="1" lang="ja-JP" altLang="en-US" dirty="0"/>
              <a:t>と</a:t>
            </a:r>
            <a:r>
              <a:rPr kumimoji="1" lang="ja-JP" altLang="en-US"/>
              <a:t>考えました</a:t>
            </a:r>
            <a:r>
              <a:rPr kumimoji="1" lang="ja-JP" altLang="en-US" dirty="0"/>
              <a:t>。</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7</a:t>
            </a:fld>
            <a:endParaRPr kumimoji="1" lang="ja-JP" altLang="en-US"/>
          </a:p>
        </p:txBody>
      </p:sp>
    </p:spTree>
    <p:extLst>
      <p:ext uri="{BB962C8B-B14F-4D97-AF65-F5344CB8AC3E}">
        <p14:creationId xmlns:p14="http://schemas.microsoft.com/office/powerpoint/2010/main" val="203453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この</a:t>
            </a:r>
            <a:r>
              <a:rPr kumimoji="1" lang="ja-JP" altLang="en-US"/>
              <a:t>仮説</a:t>
            </a:r>
            <a:r>
              <a:rPr kumimoji="1" lang="ja-JP" altLang="en-US" dirty="0"/>
              <a:t>の目的は運動不足の人が多い</a:t>
            </a:r>
            <a:r>
              <a:rPr kumimoji="1" lang="en-US" altLang="ja-JP" dirty="0"/>
              <a:t>20</a:t>
            </a:r>
            <a:r>
              <a:rPr kumimoji="1" lang="ja-JP" altLang="en-US" dirty="0"/>
              <a:t>代ー</a:t>
            </a:r>
            <a:r>
              <a:rPr kumimoji="1" lang="en-US" altLang="ja-JP" dirty="0"/>
              <a:t>50</a:t>
            </a:r>
            <a:r>
              <a:rPr kumimoji="1" lang="ja-JP" altLang="en-US" dirty="0"/>
              <a:t>代の人の●運動を習慣化するということです．</a:t>
            </a:r>
          </a:p>
          <a:p>
            <a:r>
              <a:rPr kumimoji="1" lang="ja-JP" altLang="en-US" dirty="0"/>
              <a:t>例えば、学校や会社で毎日ダンスを行えば●●健康増進につながるだけでなく、●集中力が向上し</a:t>
            </a:r>
            <a:r>
              <a:rPr kumimoji="1" lang="ja-JP" altLang="en-US"/>
              <a:t>、●より</a:t>
            </a:r>
            <a:r>
              <a:rPr kumimoji="1" lang="ja-JP" altLang="en-US" dirty="0"/>
              <a:t>学業や仕事に取り組むことができるという利点もあります</a:t>
            </a:r>
          </a:p>
          <a:p>
            <a:endParaRPr kumimoji="1" lang="en-US" altLang="ja-JP" dirty="0"/>
          </a:p>
          <a:p>
            <a:r>
              <a:rPr kumimoji="1" lang="ja-JP" altLang="en-US" dirty="0"/>
              <a:t>また、ダンスを音楽に合わせて行うことで、継続しやすく、持ちベーションが上が●ります。</a:t>
            </a:r>
            <a:endParaRPr kumimoji="1" lang="en-US" altLang="ja-JP" dirty="0"/>
          </a:p>
          <a:p>
            <a:endParaRPr kumimoji="1" lang="en-US" altLang="ja-JP" dirty="0"/>
          </a:p>
          <a:p>
            <a:endParaRPr kumimoji="1" lang="en-US" altLang="ja-JP" dirty="0"/>
          </a:p>
          <a:p>
            <a:endParaRPr kumimoji="1" lang="en-US" altLang="ja-JP" dirty="0"/>
          </a:p>
          <a:p>
            <a:r>
              <a:rPr kumimoji="1" lang="ja-JP" altLang="en-US" dirty="0"/>
              <a:t>ーーーーーーーーーーーーーーー</a:t>
            </a:r>
            <a:endParaRPr kumimoji="1" lang="en-US" altLang="ja-JP" dirty="0"/>
          </a:p>
          <a:p>
            <a:endParaRPr kumimoji="1" lang="en-US" altLang="ja-JP" dirty="0"/>
          </a:p>
          <a:p>
            <a:endParaRPr kumimoji="1" lang="en-US" altLang="ja-JP" dirty="0"/>
          </a:p>
          <a:p>
            <a:r>
              <a:rPr kumimoji="1" lang="ja-JP" altLang="en-US" dirty="0"/>
              <a:t>朝礼がないところは　</a:t>
            </a:r>
          </a:p>
          <a:p>
            <a:r>
              <a:rPr kumimoji="1" lang="ja-JP" altLang="en-US" dirty="0"/>
              <a:t>社内放送</a:t>
            </a:r>
          </a:p>
          <a:p>
            <a:r>
              <a:rPr kumimoji="1" lang="ja-JP" altLang="en-US" dirty="0"/>
              <a:t>社内のインターネット</a:t>
            </a:r>
          </a:p>
          <a:p>
            <a:r>
              <a:rPr kumimoji="1" lang="ja-JP" altLang="en-US" dirty="0"/>
              <a:t>看護師　引き継ぎ</a:t>
            </a:r>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8</a:t>
            </a:fld>
            <a:endParaRPr kumimoji="1" lang="ja-JP" altLang="en-US"/>
          </a:p>
        </p:txBody>
      </p:sp>
    </p:spTree>
    <p:extLst>
      <p:ext uri="{BB962C8B-B14F-4D97-AF65-F5344CB8AC3E}">
        <p14:creationId xmlns:p14="http://schemas.microsoft.com/office/powerpoint/2010/main" val="44987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運動と集中力の関係性に注目したところ、有酸素運動や、音楽がある運動には、集中力が向上することがわかりましたが、ここで、一つの●疑問が上がりました</a:t>
            </a:r>
            <a:endParaRPr kumimoji="1" lang="en-US" altLang="ja-JP" dirty="0"/>
          </a:p>
          <a:p>
            <a:endParaRPr kumimoji="1" lang="en-US" altLang="ja-JP" dirty="0"/>
          </a:p>
          <a:p>
            <a:r>
              <a:rPr kumimoji="1" lang="ja-JP" altLang="en-US" dirty="0"/>
              <a:t>それは●アップテンポとローテンポの曲に効果の違いはあるのかということです</a:t>
            </a:r>
            <a:endParaRPr kumimoji="1" lang="en-US" altLang="ja-JP" dirty="0"/>
          </a:p>
          <a:p>
            <a:r>
              <a:rPr kumimoji="1" lang="ja-JP" altLang="en-US" dirty="0"/>
              <a:t>そこで私は、実験を行ってみること●にしました。</a:t>
            </a:r>
          </a:p>
        </p:txBody>
      </p:sp>
      <p:sp>
        <p:nvSpPr>
          <p:cNvPr id="4" name="スライド番号プレースホルダー 3"/>
          <p:cNvSpPr>
            <a:spLocks noGrp="1"/>
          </p:cNvSpPr>
          <p:nvPr>
            <p:ph type="sldNum" sz="quarter" idx="5"/>
          </p:nvPr>
        </p:nvSpPr>
        <p:spPr/>
        <p:txBody>
          <a:bodyPr/>
          <a:lstStyle/>
          <a:p>
            <a:fld id="{F6EA8049-CBEB-AC42-984C-BD022C30B339}" type="slidenum">
              <a:rPr kumimoji="1" lang="en-US" altLang="ja-JP" smtClean="0"/>
              <a:t>9</a:t>
            </a:fld>
            <a:endParaRPr kumimoji="1" lang="ja-JP" altLang="en-US"/>
          </a:p>
        </p:txBody>
      </p:sp>
    </p:spTree>
    <p:extLst>
      <p:ext uri="{BB962C8B-B14F-4D97-AF65-F5344CB8AC3E}">
        <p14:creationId xmlns:p14="http://schemas.microsoft.com/office/powerpoint/2010/main" val="291519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C9E5B-2F22-1243-BC7D-771EC84E835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C767A72-19DF-794B-9884-7D5CAB646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BE35DF8-9676-D140-BB00-376DE8A087F5}"/>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49385937-0377-0D4E-A3BC-8DF134B8F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8A49AA-9F2D-6545-9133-FA004A60FFCE}"/>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429126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BF7726-2E69-FA4E-BA5A-36AAB90F35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08AF8C-EA01-4544-B6D8-A2F408A05D5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E3D97E-F82B-5E40-B194-F3831C9C3202}"/>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2F9CDA00-025B-F147-9E37-CB00187365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6DF9A8-14CA-D144-900F-A0EAB7931004}"/>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20182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C4F401A-07C0-2A4C-BA65-7B9B0629CBF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C37015-1B64-F44B-AB86-DC1D88951E2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2F323D-BADD-6D4C-8D03-8922493BAFBF}"/>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E492D7FF-24F6-4348-A121-3E7F02F577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4958-5FED-714D-9AA7-665D13E3D381}"/>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285700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4A6F27-E0BF-BE44-A163-5C611E6351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C86429-2724-D54A-80DA-58442488DC1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B4CC5-3511-054C-A3E9-816802FEC5F3}"/>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46B27CB2-1903-2E4A-B378-A5D1347325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EB9433-3C70-884A-B0C7-AB47065CA108}"/>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77952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FA564A-6714-C248-B50E-48D495B1F8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23B89B-300E-4949-858C-3FB82F365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4E48E23-6496-A247-B291-9BA9C575605B}"/>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B0DC80B4-5D6D-A443-B6A7-BF993FD79B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FDFEBB-7A65-804A-9A1D-A4649483969F}"/>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294665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D865C-F954-F244-9D2C-CA777451E7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96AD2-FD28-0147-8AB0-F62EF0CB7E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4EB488E-9C4E-2749-BBD8-2E8B99B038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BE5A2F-2187-9742-8836-9D8F6FCDD74C}"/>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6" name="フッター プレースホルダー 5">
            <a:extLst>
              <a:ext uri="{FF2B5EF4-FFF2-40B4-BE49-F238E27FC236}">
                <a16:creationId xmlns:a16="http://schemas.microsoft.com/office/drawing/2014/main" id="{FBD26FCD-C74A-5B40-BEC4-6D1018DF98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10112F-D731-634F-8A65-E24508FA73B5}"/>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395034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878D6-6274-5E42-9C6F-8D20C5BC5B5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A82F6F-A96B-044A-9CAC-8332E1E13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1117EE5-8668-8D43-900A-88D37B92F9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94836C3-95B7-444F-AB45-D012533ED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CF342A-0516-8949-B57A-CF9A7C73EEB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A75E0D-A927-C245-8874-BF0341D7CA5E}"/>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8" name="フッター プレースホルダー 7">
            <a:extLst>
              <a:ext uri="{FF2B5EF4-FFF2-40B4-BE49-F238E27FC236}">
                <a16:creationId xmlns:a16="http://schemas.microsoft.com/office/drawing/2014/main" id="{5E03FE64-1297-0343-8A69-471468F6FF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51926BB-15FC-1B40-B811-47A4037CE849}"/>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87493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F1CC5-30B7-CB48-96A7-FADFB4C29A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3D092C5-1435-324D-9EFD-518479C0DD1E}"/>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4" name="フッター プレースホルダー 3">
            <a:extLst>
              <a:ext uri="{FF2B5EF4-FFF2-40B4-BE49-F238E27FC236}">
                <a16:creationId xmlns:a16="http://schemas.microsoft.com/office/drawing/2014/main" id="{1C01C4F6-9EEE-6B48-A540-4E0DABC6F7F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0667A1-E877-5345-9BE5-9D22A641D567}"/>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379556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7D2C2E-018F-F046-B665-4A2C12F5F45B}"/>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3" name="フッター プレースホルダー 2">
            <a:extLst>
              <a:ext uri="{FF2B5EF4-FFF2-40B4-BE49-F238E27FC236}">
                <a16:creationId xmlns:a16="http://schemas.microsoft.com/office/drawing/2014/main" id="{D73CCC8D-9E83-3242-A997-83305E8F884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9616AB-C5D9-3F47-9CB3-20A18FD69869}"/>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217847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1B6A6-E502-3749-A1DB-F661CDE30A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459D93-B6EC-BF41-AD85-E9C9744F3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AC94BD-DE80-3741-B729-751BE387E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A4F55A-61CD-7643-B990-3A7328ED7A9A}"/>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6" name="フッター プレースホルダー 5">
            <a:extLst>
              <a:ext uri="{FF2B5EF4-FFF2-40B4-BE49-F238E27FC236}">
                <a16:creationId xmlns:a16="http://schemas.microsoft.com/office/drawing/2014/main" id="{543D02CA-63C5-D44F-AA5F-46A5943B19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2E479F-571D-9E43-BB8D-24B4C0E96B6B}"/>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423656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E7C0EE-CF9C-F842-AF5A-02B7F94991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C162318-049E-E249-A609-06183938F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E056CFB-1ABE-9847-BA57-FCAA1CB8F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5CDE84-1F09-B54E-84E4-C215E9E58095}"/>
              </a:ext>
            </a:extLst>
          </p:cNvPr>
          <p:cNvSpPr>
            <a:spLocks noGrp="1"/>
          </p:cNvSpPr>
          <p:nvPr>
            <p:ph type="dt" sz="half" idx="10"/>
          </p:nvPr>
        </p:nvSpPr>
        <p:spPr/>
        <p:txBody>
          <a:bodyPr/>
          <a:lstStyle/>
          <a:p>
            <a:fld id="{A1F447DB-1DBA-4D44-B5F5-2178EF25F61A}" type="datetimeFigureOut">
              <a:rPr kumimoji="1" lang="en-US" altLang="ja-JP" smtClean="0"/>
              <a:t>4/19/2022</a:t>
            </a:fld>
            <a:endParaRPr kumimoji="1" lang="ja-JP" altLang="en-US"/>
          </a:p>
        </p:txBody>
      </p:sp>
      <p:sp>
        <p:nvSpPr>
          <p:cNvPr id="6" name="フッター プレースホルダー 5">
            <a:extLst>
              <a:ext uri="{FF2B5EF4-FFF2-40B4-BE49-F238E27FC236}">
                <a16:creationId xmlns:a16="http://schemas.microsoft.com/office/drawing/2014/main" id="{CB061365-03D9-4540-B93B-5D062A9E87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93B0E1-58E2-AF40-AD1D-9F4F3E2C6902}"/>
              </a:ext>
            </a:extLst>
          </p:cNvPr>
          <p:cNvSpPr>
            <a:spLocks noGrp="1"/>
          </p:cNvSpPr>
          <p:nvPr>
            <p:ph type="sldNum" sz="quarter" idx="12"/>
          </p:nvPr>
        </p:nvSpPr>
        <p:spPr/>
        <p:txBody>
          <a:body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352987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E4B1385-5B7F-A241-B309-B60A45B9B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BA6E5-BFB1-F84A-B5F6-7F1E8AE17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612A08-5738-0147-AB07-8CFFB58FC7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447DB-1DBA-4D44-B5F5-2178EF25F61A}" type="datetimeFigureOut">
              <a:rPr kumimoji="1" lang="en-US" altLang="ja-JP" smtClean="0"/>
              <a:t>4/19/2022</a:t>
            </a:fld>
            <a:endParaRPr kumimoji="1" lang="ja-JP" altLang="en-US"/>
          </a:p>
        </p:txBody>
      </p:sp>
      <p:sp>
        <p:nvSpPr>
          <p:cNvPr id="5" name="フッター プレースホルダー 4">
            <a:extLst>
              <a:ext uri="{FF2B5EF4-FFF2-40B4-BE49-F238E27FC236}">
                <a16:creationId xmlns:a16="http://schemas.microsoft.com/office/drawing/2014/main" id="{B529354D-74A1-5F41-B7AD-8E5B8575F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4D4E7D-B869-0049-8735-6852C46AB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4270D-6C3A-444F-B9CC-A820B3CE6030}" type="slidenum">
              <a:rPr kumimoji="1" lang="en-US" altLang="ja-JP" smtClean="0"/>
              <a:t>‹#›</a:t>
            </a:fld>
            <a:endParaRPr kumimoji="1" lang="ja-JP" altLang="en-US"/>
          </a:p>
        </p:txBody>
      </p:sp>
    </p:spTree>
    <p:extLst>
      <p:ext uri="{BB962C8B-B14F-4D97-AF65-F5344CB8AC3E}">
        <p14:creationId xmlns:p14="http://schemas.microsoft.com/office/powerpoint/2010/main" val="294009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OV"/><Relationship Id="rId7" Type="http://schemas.openxmlformats.org/officeDocument/2006/relationships/image" Target="../media/image8.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video" Target="../media/media2.MOV"/></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jstage.jst.go.jp/article/generalist/33/3/33_256/_pdf/-char/ja" TargetMode="External"/><Relationship Id="rId2" Type="http://schemas.openxmlformats.org/officeDocument/2006/relationships/hyperlink" Target="https://www.mhlw.go.jp/content/10904750/000495325.pdf" TargetMode="External"/><Relationship Id="rId1" Type="http://schemas.openxmlformats.org/officeDocument/2006/relationships/slideLayout" Target="../slideLayouts/slideLayout2.xml"/><Relationship Id="rId4" Type="http://schemas.openxmlformats.org/officeDocument/2006/relationships/hyperlink" Target="https://kozu-osaka.jp/cms/wp-content/uploads/2018/03/bc6c11f17f0c2328ea14517d0c9228c7.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18829-8D96-3044-92E5-7BF5EC974C4C}"/>
              </a:ext>
            </a:extLst>
          </p:cNvPr>
          <p:cNvSpPr>
            <a:spLocks noGrp="1"/>
          </p:cNvSpPr>
          <p:nvPr>
            <p:ph type="ctrTitle"/>
          </p:nvPr>
        </p:nvSpPr>
        <p:spPr>
          <a:xfrm>
            <a:off x="225035" y="1674462"/>
            <a:ext cx="11741929" cy="2126186"/>
          </a:xfrm>
        </p:spPr>
        <p:txBody>
          <a:bodyPr>
            <a:normAutofit/>
          </a:bodyPr>
          <a:lstStyle/>
          <a:p>
            <a:r>
              <a:rPr kumimoji="1" lang="ja-JP" altLang="en-US" sz="5400" b="1" dirty="0">
                <a:solidFill>
                  <a:schemeClr val="bg2">
                    <a:lumMod val="25000"/>
                  </a:schemeClr>
                </a:solidFill>
                <a:latin typeface="ヒラギノ角ゴ ProN W3" panose="020B0300000000000000" pitchFamily="34" charset="-128"/>
                <a:ea typeface="ヒラギノ角ゴ ProN W3" panose="020B0300000000000000" pitchFamily="34" charset="-128"/>
              </a:rPr>
              <a:t>効率の良いトレーニング方法は何か</a:t>
            </a:r>
            <a:r>
              <a:rPr kumimoji="1" lang="ja-JP" altLang="en-US" sz="5400" b="1" dirty="0">
                <a:solidFill>
                  <a:schemeClr val="bg2">
                    <a:lumMod val="25000"/>
                  </a:schemeClr>
                </a:solidFill>
              </a:rPr>
              <a:t/>
            </a:r>
            <a:br>
              <a:rPr kumimoji="1" lang="ja-JP" altLang="en-US" sz="5400" b="1" dirty="0">
                <a:solidFill>
                  <a:schemeClr val="bg2">
                    <a:lumMod val="25000"/>
                  </a:schemeClr>
                </a:solidFill>
              </a:rPr>
            </a:br>
            <a:r>
              <a:rPr kumimoji="1" lang="ja-JP" altLang="en-US" sz="4400" b="1" dirty="0">
                <a:solidFill>
                  <a:schemeClr val="bg2">
                    <a:lumMod val="25000"/>
                  </a:schemeClr>
                </a:solidFill>
              </a:rPr>
              <a:t/>
            </a:r>
            <a:br>
              <a:rPr kumimoji="1" lang="ja-JP" altLang="en-US" sz="4400" b="1" dirty="0">
                <a:solidFill>
                  <a:schemeClr val="bg2">
                    <a:lumMod val="25000"/>
                  </a:schemeClr>
                </a:solidFill>
              </a:rPr>
            </a:br>
            <a:r>
              <a:rPr kumimoji="1" lang="en-US" altLang="ja-JP" sz="4400" b="1" dirty="0">
                <a:solidFill>
                  <a:schemeClr val="bg2">
                    <a:lumMod val="25000"/>
                  </a:schemeClr>
                </a:solidFill>
              </a:rPr>
              <a:t>〜</a:t>
            </a:r>
            <a:r>
              <a:rPr kumimoji="1" lang="ja-JP" altLang="en-US" sz="4400" b="1" dirty="0">
                <a:solidFill>
                  <a:schemeClr val="bg2">
                    <a:lumMod val="25000"/>
                  </a:schemeClr>
                </a:solidFill>
                <a:latin typeface="ヒラギノ角ゴ Pro W3" panose="020B0300000000000000" pitchFamily="34" charset="-128"/>
                <a:ea typeface="ヒラギノ角ゴ Pro W3" panose="020B0300000000000000" pitchFamily="34" charset="-128"/>
              </a:rPr>
              <a:t>大分県の健康寿命を伸ばすために</a:t>
            </a:r>
            <a:r>
              <a:rPr kumimoji="1" lang="en-US" altLang="ja-JP" sz="4400" b="1" dirty="0">
                <a:solidFill>
                  <a:schemeClr val="bg2">
                    <a:lumMod val="25000"/>
                  </a:schemeClr>
                </a:solidFill>
              </a:rPr>
              <a:t>〜</a:t>
            </a:r>
            <a:endParaRPr kumimoji="1" lang="ja-JP" altLang="en-US" sz="4400" b="1" dirty="0">
              <a:solidFill>
                <a:schemeClr val="bg2">
                  <a:lumMod val="25000"/>
                </a:schemeClr>
              </a:solidFill>
            </a:endParaRPr>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7813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4">
            <a:extLst>
              <a:ext uri="{FF2B5EF4-FFF2-40B4-BE49-F238E27FC236}">
                <a16:creationId xmlns:a16="http://schemas.microsoft.com/office/drawing/2014/main" id="{9B613FA7-DE8B-504F-9A91-A55F3818E0EA}"/>
              </a:ext>
            </a:extLst>
          </p:cNvPr>
          <p:cNvSpPr/>
          <p:nvPr/>
        </p:nvSpPr>
        <p:spPr>
          <a:xfrm>
            <a:off x="0" y="-74908"/>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 name="タイトル 1">
            <a:extLst>
              <a:ext uri="{FF2B5EF4-FFF2-40B4-BE49-F238E27FC236}">
                <a16:creationId xmlns:a16="http://schemas.microsoft.com/office/drawing/2014/main" id="{2C6D7F86-4DB9-AF47-A062-9BB09FE3FE60}"/>
              </a:ext>
            </a:extLst>
          </p:cNvPr>
          <p:cNvSpPr>
            <a:spLocks noGrp="1"/>
          </p:cNvSpPr>
          <p:nvPr>
            <p:ph type="title"/>
          </p:nvPr>
        </p:nvSpPr>
        <p:spPr>
          <a:xfrm>
            <a:off x="0" y="0"/>
            <a:ext cx="11210416" cy="1325563"/>
          </a:xfrm>
        </p:spPr>
        <p:txBody>
          <a:bodyPr>
            <a:normAutofit fontScale="90000"/>
          </a:bodyPr>
          <a:lstStyle/>
          <a:p>
            <a:pPr marL="571500" indent="-571500">
              <a:buFont typeface="Wingdings" pitchFamily="2" charset="2"/>
              <a:buChar char="u"/>
            </a:pPr>
            <a:r>
              <a:rPr kumimoji="1" lang="ja-JP" altLang="en-US" sz="6000" b="1" dirty="0">
                <a:solidFill>
                  <a:schemeClr val="bg1"/>
                </a:solidFill>
                <a:latin typeface="ヒラギノ角ゴ ProN W3" panose="020B0300000000000000" pitchFamily="34" charset="-128"/>
                <a:ea typeface="ヒラギノ角ゴ ProN W3" panose="020B0300000000000000" pitchFamily="34" charset="-128"/>
              </a:rPr>
              <a:t>実験　テンポによる集中力の差</a:t>
            </a:r>
          </a:p>
        </p:txBody>
      </p:sp>
      <p:sp>
        <p:nvSpPr>
          <p:cNvPr id="3" name="コンテンツ プレースホルダー 2">
            <a:extLst>
              <a:ext uri="{FF2B5EF4-FFF2-40B4-BE49-F238E27FC236}">
                <a16:creationId xmlns:a16="http://schemas.microsoft.com/office/drawing/2014/main" id="{E3001148-8E00-7C43-84D5-00B69524A23B}"/>
              </a:ext>
            </a:extLst>
          </p:cNvPr>
          <p:cNvSpPr>
            <a:spLocks noGrp="1"/>
          </p:cNvSpPr>
          <p:nvPr>
            <p:ph idx="1"/>
          </p:nvPr>
        </p:nvSpPr>
        <p:spPr>
          <a:xfrm>
            <a:off x="0" y="1400471"/>
            <a:ext cx="12192000" cy="5557046"/>
          </a:xfrm>
        </p:spPr>
        <p:txBody>
          <a:bodyPr>
            <a:normAutofit/>
          </a:bodyPr>
          <a:lstStyle/>
          <a:p>
            <a:pPr marL="0" indent="0">
              <a:buNone/>
            </a:pPr>
            <a:r>
              <a:rPr lang="ja-JP" altLang="en-US"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方法</a:t>
            </a:r>
          </a:p>
          <a:p>
            <a:pPr marL="0" indent="0">
              <a:buNone/>
            </a:pPr>
            <a:r>
              <a:rPr lang="ja-JP" altLang="en-US" sz="3600" b="1" dirty="0">
                <a:solidFill>
                  <a:srgbClr val="0070C0"/>
                </a:solidFill>
                <a:latin typeface="ヒラギノ角ゴ ProN W3" panose="020B0300000000000000" pitchFamily="34" charset="-128"/>
                <a:ea typeface="ヒラギノ角ゴ ProN W3" panose="020B0300000000000000" pitchFamily="34" charset="-128"/>
              </a:rPr>
              <a:t>ローテンポ</a:t>
            </a:r>
            <a:r>
              <a:rPr kumimoji="1" lang="ja-JP" altLang="en-US" sz="3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en-US" altLang="ja-JP" sz="3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One love</a:t>
            </a:r>
            <a:r>
              <a:rPr kumimoji="1"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kumimoji="1"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600" b="1" dirty="0">
                <a:solidFill>
                  <a:srgbClr val="FF0000"/>
                </a:solidFill>
                <a:latin typeface="ヒラギノ角ゴ ProN W3" panose="020B0300000000000000" pitchFamily="34" charset="-128"/>
                <a:ea typeface="ヒラギノ角ゴ ProN W3" panose="020B0300000000000000" pitchFamily="34" charset="-128"/>
              </a:rPr>
              <a:t>アップテンポ</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en-US" altLang="ja-JP" sz="3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Make you happy</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の</a:t>
            </a:r>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曲のダンスを作成</a:t>
            </a:r>
            <a:endPar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タイムやミスの数　</a:t>
            </a:r>
            <a:endParaRPr kumimoji="1"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何もせずに百ます計算した時のタイムと比較</a:t>
            </a:r>
          </a:p>
          <a:p>
            <a:pPr marL="0" indent="0">
              <a:buNone/>
            </a:pPr>
            <a:endParaRPr kumimoji="1" lang="en-US" altLang="ja-JP"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en-US" altLang="ja-JP" sz="32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buNone/>
            </a:pPr>
            <a:endParaRPr kumimoji="1" lang="ja-JP" altLang="en-US" sz="3200" b="1" dirty="0">
              <a:solidFill>
                <a:schemeClr val="accent2"/>
              </a:solidFill>
              <a:latin typeface="ヒラギノ角ゴ ProN W3" panose="020B0300000000000000" pitchFamily="34" charset="-128"/>
              <a:ea typeface="ヒラギノ角ゴ ProN W3" panose="020B0300000000000000" pitchFamily="34" charset="-128"/>
            </a:endParaRPr>
          </a:p>
        </p:txBody>
      </p:sp>
    </p:spTree>
    <p:extLst>
      <p:ext uri="{BB962C8B-B14F-4D97-AF65-F5344CB8AC3E}">
        <p14:creationId xmlns:p14="http://schemas.microsoft.com/office/powerpoint/2010/main" val="47532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E7D92-870D-E948-BCA4-F31615AC4621}"/>
              </a:ext>
            </a:extLst>
          </p:cNvPr>
          <p:cNvSpPr>
            <a:spLocks noGrp="1"/>
          </p:cNvSpPr>
          <p:nvPr>
            <p:ph type="title"/>
          </p:nvPr>
        </p:nvSpPr>
        <p:spPr/>
        <p:txBody>
          <a:bodyPr>
            <a:normAutofit fontScale="90000"/>
          </a:bodyPr>
          <a:lstStyle/>
          <a:p>
            <a:r>
              <a:rPr lang="en-US" altLang="ja-JP" dirty="0"/>
              <a:t/>
            </a:r>
            <a:br>
              <a:rPr lang="en-US" altLang="ja-JP" dirty="0"/>
            </a:br>
            <a:r>
              <a:rPr lang="en-US" altLang="ja-JP" dirty="0"/>
              <a:t/>
            </a:r>
            <a:br>
              <a:rPr lang="en-US" altLang="ja-JP" dirty="0"/>
            </a:br>
            <a:endParaRPr kumimoji="1" lang="ja-JP" altLang="en-US" dirty="0"/>
          </a:p>
        </p:txBody>
      </p:sp>
      <p:pic>
        <p:nvPicPr>
          <p:cNvPr id="4" name="trim.FF0BA55D-1F4D-45A2-9610-D00EAAFE4487.MOV">
            <a:hlinkClick r:id="" action="ppaction://media"/>
            <a:extLst>
              <a:ext uri="{FF2B5EF4-FFF2-40B4-BE49-F238E27FC236}">
                <a16:creationId xmlns:a16="http://schemas.microsoft.com/office/drawing/2014/main" id="{37153767-774D-994F-8855-9F005DFF1622}"/>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7"/>
          <a:srcRect l="12752" t="-1070" r="12495" b="1070"/>
          <a:stretch/>
        </p:blipFill>
        <p:spPr>
          <a:xfrm>
            <a:off x="115708" y="624990"/>
            <a:ext cx="5782735" cy="4351338"/>
          </a:xfrm>
        </p:spPr>
      </p:pic>
      <p:pic>
        <p:nvPicPr>
          <p:cNvPr id="5" name="trim.4D8A3CBD-F30C-46BC-A301-16A5ABFE2165.MOV">
            <a:hlinkClick r:id="" action="ppaction://media"/>
            <a:extLst>
              <a:ext uri="{FF2B5EF4-FFF2-40B4-BE49-F238E27FC236}">
                <a16:creationId xmlns:a16="http://schemas.microsoft.com/office/drawing/2014/main" id="{84A58821-ABC7-C144-A563-648E9B806A75}"/>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12272" r="12799"/>
          <a:stretch/>
        </p:blipFill>
        <p:spPr>
          <a:xfrm>
            <a:off x="6651759" y="730886"/>
            <a:ext cx="5236543" cy="4314211"/>
          </a:xfrm>
          <a:prstGeom prst="rect">
            <a:avLst/>
          </a:prstGeom>
        </p:spPr>
      </p:pic>
      <p:sp>
        <p:nvSpPr>
          <p:cNvPr id="6" name="テキスト ボックス 5">
            <a:extLst>
              <a:ext uri="{FF2B5EF4-FFF2-40B4-BE49-F238E27FC236}">
                <a16:creationId xmlns:a16="http://schemas.microsoft.com/office/drawing/2014/main" id="{ACA283B2-4BBF-DC4E-8068-A97E568E0FEB}"/>
              </a:ext>
            </a:extLst>
          </p:cNvPr>
          <p:cNvSpPr txBox="1"/>
          <p:nvPr/>
        </p:nvSpPr>
        <p:spPr>
          <a:xfrm>
            <a:off x="115708" y="5113867"/>
            <a:ext cx="12302070" cy="1938992"/>
          </a:xfrm>
          <a:prstGeom prst="rect">
            <a:avLst/>
          </a:prstGeom>
          <a:noFill/>
        </p:spPr>
        <p:txBody>
          <a:bodyPr wrap="square" rtlCol="0">
            <a:spAutoFit/>
          </a:bodyPr>
          <a:lstStyle/>
          <a:p>
            <a:pPr marL="0" indent="0">
              <a:buNone/>
            </a:pPr>
            <a:r>
              <a:rPr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ローテンポ</a:t>
            </a:r>
            <a:r>
              <a:rPr kumimoji="1"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アップテンポ</a:t>
            </a:r>
            <a:endParaRPr lang="en-US" altLang="ja-JP"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kumimoji="1" lang="en-US" altLang="ja-JP" sz="4000" b="1" dirty="0">
                <a:solidFill>
                  <a:srgbClr val="0070C0"/>
                </a:solidFill>
                <a:latin typeface="ヒラギノ角ゴ ProN W3" panose="020B0300000000000000" pitchFamily="34" charset="-128"/>
                <a:ea typeface="ヒラギノ角ゴ ProN W3" panose="020B0300000000000000" pitchFamily="34" charset="-128"/>
              </a:rPr>
              <a:t>One love</a:t>
            </a:r>
            <a:r>
              <a:rPr kumimoji="1" lang="en-US" altLang="ja-JP"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lang="en-US" altLang="ja-JP" sz="4000" b="1" dirty="0">
                <a:solidFill>
                  <a:srgbClr val="FF0000"/>
                </a:solidFill>
                <a:latin typeface="ヒラギノ角ゴ ProN W3" panose="020B0300000000000000" pitchFamily="34" charset="-128"/>
                <a:ea typeface="ヒラギノ角ゴ ProN W3" panose="020B0300000000000000" pitchFamily="34" charset="-128"/>
              </a:rPr>
              <a:t>Make you happy</a:t>
            </a:r>
            <a:r>
              <a:rPr lang="ja-JP" altLang="en-US" sz="4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p>
          <a:p>
            <a:pPr marL="0" indent="0">
              <a:buNone/>
            </a:pPr>
            <a:endParaRPr lang="ja-JP" altLang="en-US" sz="4000" dirty="0">
              <a:latin typeface="ヒラギノ角ゴ ProN W3" panose="020B0300000000000000" pitchFamily="34" charset="-128"/>
              <a:ea typeface="ヒラギノ角ゴ ProN W3" panose="020B0300000000000000" pitchFamily="34" charset="-128"/>
            </a:endParaRPr>
          </a:p>
        </p:txBody>
      </p:sp>
      <p:sp>
        <p:nvSpPr>
          <p:cNvPr id="3" name="四角形 2">
            <a:extLst>
              <a:ext uri="{FF2B5EF4-FFF2-40B4-BE49-F238E27FC236}">
                <a16:creationId xmlns:a16="http://schemas.microsoft.com/office/drawing/2014/main" id="{62B94E8E-2355-734B-AA25-B8070A8252B9}"/>
              </a:ext>
            </a:extLst>
          </p:cNvPr>
          <p:cNvSpPr/>
          <p:nvPr/>
        </p:nvSpPr>
        <p:spPr>
          <a:xfrm>
            <a:off x="164855" y="1191589"/>
            <a:ext cx="1152760" cy="3785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6">
            <a:extLst>
              <a:ext uri="{FF2B5EF4-FFF2-40B4-BE49-F238E27FC236}">
                <a16:creationId xmlns:a16="http://schemas.microsoft.com/office/drawing/2014/main" id="{CDDEC85B-461C-2943-829F-7157FF73828F}"/>
              </a:ext>
            </a:extLst>
          </p:cNvPr>
          <p:cNvSpPr/>
          <p:nvPr/>
        </p:nvSpPr>
        <p:spPr>
          <a:xfrm>
            <a:off x="105740" y="624990"/>
            <a:ext cx="5782736" cy="3785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77949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F8E04-D2DF-7844-9338-C5AAAE01A5EF}"/>
              </a:ext>
            </a:extLst>
          </p:cNvPr>
          <p:cNvSpPr>
            <a:spLocks noGrp="1"/>
          </p:cNvSpPr>
          <p:nvPr>
            <p:ph type="title"/>
          </p:nvPr>
        </p:nvSpPr>
        <p:spPr>
          <a:xfrm>
            <a:off x="0" y="0"/>
            <a:ext cx="10515600" cy="1325563"/>
          </a:xfrm>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DF96C35-B8D8-7A48-B35D-5A35B322F14C}"/>
              </a:ext>
            </a:extLst>
          </p:cNvPr>
          <p:cNvSpPr>
            <a:spLocks noGrp="1"/>
          </p:cNvSpPr>
          <p:nvPr>
            <p:ph idx="1"/>
          </p:nvPr>
        </p:nvSpPr>
        <p:spPr>
          <a:xfrm>
            <a:off x="0" y="1453444"/>
            <a:ext cx="11198577" cy="5404556"/>
          </a:xfrm>
        </p:spPr>
        <p:txBody>
          <a:bodyPr>
            <a:normAutofit/>
          </a:bodyPr>
          <a:lstStyle/>
          <a:p>
            <a:pPr marL="0" indent="0">
              <a:buNone/>
            </a:pPr>
            <a:r>
              <a:rPr lang="ja-JP" altLang="en-US" sz="32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タイム、ミスの差はほとんどなし</a:t>
            </a:r>
            <a:endParaRPr kumimoji="1" lang="ja-JP" altLang="en-US" sz="32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p:txBody>
      </p:sp>
      <p:sp>
        <p:nvSpPr>
          <p:cNvPr id="6" name="四角形 5">
            <a:extLst>
              <a:ext uri="{FF2B5EF4-FFF2-40B4-BE49-F238E27FC236}">
                <a16:creationId xmlns:a16="http://schemas.microsoft.com/office/drawing/2014/main" id="{1202A47D-6230-AC4A-BEF6-BE40A8664394}"/>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6000" b="1" dirty="0">
                <a:latin typeface="ヒラギノ角ゴ ProN W3" panose="020B0300000000000000" pitchFamily="34" charset="-128"/>
                <a:ea typeface="ヒラギノ角ゴ ProN W3" panose="020B0300000000000000" pitchFamily="34" charset="-128"/>
              </a:rPr>
              <a:t>◆実験の結果</a:t>
            </a:r>
          </a:p>
        </p:txBody>
      </p:sp>
      <p:graphicFrame>
        <p:nvGraphicFramePr>
          <p:cNvPr id="8" name="グラフ 7">
            <a:extLst>
              <a:ext uri="{FF2B5EF4-FFF2-40B4-BE49-F238E27FC236}">
                <a16:creationId xmlns:a16="http://schemas.microsoft.com/office/drawing/2014/main" id="{F105A1E0-B1B9-5B42-9CC3-2B9477AFFE36}"/>
              </a:ext>
            </a:extLst>
          </p:cNvPr>
          <p:cNvGraphicFramePr>
            <a:graphicFrameLocks/>
          </p:cNvGraphicFramePr>
          <p:nvPr>
            <p:extLst>
              <p:ext uri="{D42A27DB-BD31-4B8C-83A1-F6EECF244321}">
                <p14:modId xmlns:p14="http://schemas.microsoft.com/office/powerpoint/2010/main" val="363631986"/>
              </p:ext>
            </p:extLst>
          </p:nvPr>
        </p:nvGraphicFramePr>
        <p:xfrm>
          <a:off x="508283" y="2089681"/>
          <a:ext cx="5384799" cy="3571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331CE9E9-C0E7-384D-BDE8-B4F40B3FE361}"/>
              </a:ext>
              <a:ext uri="{147F2762-F138-4A5C-976F-8EAC2B608ADB}">
                <a16:predDERef xmlns:a16="http://schemas.microsoft.com/office/drawing/2014/main" pred="{DCFAD678-449D-DC4F-92E8-A65FD0055317}"/>
              </a:ext>
            </a:extLst>
          </p:cNvPr>
          <p:cNvGraphicFramePr>
            <a:graphicFrameLocks/>
          </p:cNvGraphicFramePr>
          <p:nvPr>
            <p:extLst>
              <p:ext uri="{D42A27DB-BD31-4B8C-83A1-F6EECF244321}">
                <p14:modId xmlns:p14="http://schemas.microsoft.com/office/powerpoint/2010/main" val="3840105728"/>
              </p:ext>
            </p:extLst>
          </p:nvPr>
        </p:nvGraphicFramePr>
        <p:xfrm>
          <a:off x="6378222" y="2114261"/>
          <a:ext cx="5658556" cy="3571216"/>
        </p:xfrm>
        <a:graphic>
          <a:graphicData uri="http://schemas.openxmlformats.org/drawingml/2006/chart">
            <c:chart xmlns:c="http://schemas.openxmlformats.org/drawingml/2006/chart" xmlns:r="http://schemas.openxmlformats.org/officeDocument/2006/relationships" r:id="rId4"/>
          </a:graphicData>
        </a:graphic>
      </p:graphicFrame>
      <p:sp>
        <p:nvSpPr>
          <p:cNvPr id="13" name="四角形 12">
            <a:extLst>
              <a:ext uri="{FF2B5EF4-FFF2-40B4-BE49-F238E27FC236}">
                <a16:creationId xmlns:a16="http://schemas.microsoft.com/office/drawing/2014/main" id="{9B951D9A-BE19-C447-A4D4-49C85E242F2C}"/>
              </a:ext>
            </a:extLst>
          </p:cNvPr>
          <p:cNvSpPr/>
          <p:nvPr/>
        </p:nvSpPr>
        <p:spPr>
          <a:xfrm>
            <a:off x="3078338" y="1945503"/>
            <a:ext cx="7109884" cy="533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四角形 14">
            <a:extLst>
              <a:ext uri="{FF2B5EF4-FFF2-40B4-BE49-F238E27FC236}">
                <a16:creationId xmlns:a16="http://schemas.microsoft.com/office/drawing/2014/main" id="{50820242-7D0E-1F40-9CBA-21D918AA91F6}"/>
              </a:ext>
            </a:extLst>
          </p:cNvPr>
          <p:cNvSpPr/>
          <p:nvPr/>
        </p:nvSpPr>
        <p:spPr>
          <a:xfrm>
            <a:off x="2792288" y="1925106"/>
            <a:ext cx="8825390" cy="66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7416BCA9-6226-7343-B46B-C89F1317417C}"/>
              </a:ext>
            </a:extLst>
          </p:cNvPr>
          <p:cNvSpPr txBox="1"/>
          <p:nvPr/>
        </p:nvSpPr>
        <p:spPr>
          <a:xfrm>
            <a:off x="2065863" y="2033641"/>
            <a:ext cx="2020712" cy="584775"/>
          </a:xfrm>
          <a:prstGeom prst="rect">
            <a:avLst/>
          </a:prstGeom>
          <a:noFill/>
        </p:spPr>
        <p:txBody>
          <a:bodyPr wrap="square" rtlCol="0">
            <a:spAutoFit/>
          </a:bodyPr>
          <a:lstStyle/>
          <a:p>
            <a:pPr algn="l"/>
            <a:r>
              <a:rPr lang="ja-JP" altLang="en-US" sz="32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タイム</a:t>
            </a:r>
            <a:endParaRPr lang="ja-JP" altLang="en-US" sz="3200" dirty="0">
              <a:latin typeface="ヒラギノ角ゴ ProN W3" panose="020B0300000000000000" pitchFamily="34" charset="-128"/>
              <a:ea typeface="ヒラギノ角ゴ ProN W3" panose="020B0300000000000000" pitchFamily="34" charset="-128"/>
            </a:endParaRPr>
          </a:p>
        </p:txBody>
      </p:sp>
      <p:sp>
        <p:nvSpPr>
          <p:cNvPr id="11" name="テキスト ボックス 10">
            <a:extLst>
              <a:ext uri="{FF2B5EF4-FFF2-40B4-BE49-F238E27FC236}">
                <a16:creationId xmlns:a16="http://schemas.microsoft.com/office/drawing/2014/main" id="{9ECDBBCD-CDFF-574A-80DA-41777B5F3CCB}"/>
              </a:ext>
            </a:extLst>
          </p:cNvPr>
          <p:cNvSpPr txBox="1"/>
          <p:nvPr/>
        </p:nvSpPr>
        <p:spPr>
          <a:xfrm>
            <a:off x="8647641" y="2051478"/>
            <a:ext cx="1828800" cy="584775"/>
          </a:xfrm>
          <a:prstGeom prst="rect">
            <a:avLst/>
          </a:prstGeom>
          <a:noFill/>
        </p:spPr>
        <p:txBody>
          <a:bodyPr wrap="square" rtlCol="0">
            <a:spAutoFit/>
          </a:bodyPr>
          <a:lstStyle/>
          <a:p>
            <a:pPr algn="l"/>
            <a:r>
              <a:rPr lang="ja-JP" altLang="en-US" sz="32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ミス数</a:t>
            </a:r>
            <a:endParaRPr lang="ja-JP" altLang="en-US" sz="3200" dirty="0">
              <a:latin typeface="ヒラギノ角ゴ ProN W3" panose="020B0300000000000000" pitchFamily="34" charset="-128"/>
              <a:ea typeface="ヒラギノ角ゴ ProN W3" panose="020B0300000000000000" pitchFamily="34" charset="-128"/>
            </a:endParaRPr>
          </a:p>
        </p:txBody>
      </p:sp>
      <p:sp>
        <p:nvSpPr>
          <p:cNvPr id="18" name="四角形 17">
            <a:extLst>
              <a:ext uri="{FF2B5EF4-FFF2-40B4-BE49-F238E27FC236}">
                <a16:creationId xmlns:a16="http://schemas.microsoft.com/office/drawing/2014/main" id="{2AA8C06E-179D-8E4A-91D3-BBF79AA8EC2A}"/>
              </a:ext>
            </a:extLst>
          </p:cNvPr>
          <p:cNvSpPr/>
          <p:nvPr/>
        </p:nvSpPr>
        <p:spPr>
          <a:xfrm>
            <a:off x="606036" y="5134807"/>
            <a:ext cx="11287829" cy="638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テキスト ボックス 19">
            <a:extLst>
              <a:ext uri="{FF2B5EF4-FFF2-40B4-BE49-F238E27FC236}">
                <a16:creationId xmlns:a16="http://schemas.microsoft.com/office/drawing/2014/main" id="{A06AD674-B490-EF48-8844-AD550EB7EA72}"/>
              </a:ext>
            </a:extLst>
          </p:cNvPr>
          <p:cNvSpPr txBox="1"/>
          <p:nvPr/>
        </p:nvSpPr>
        <p:spPr>
          <a:xfrm>
            <a:off x="10533239" y="5149116"/>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ロー</a:t>
            </a:r>
          </a:p>
        </p:txBody>
      </p:sp>
      <p:sp>
        <p:nvSpPr>
          <p:cNvPr id="21" name="テキスト ボックス 20">
            <a:extLst>
              <a:ext uri="{FF2B5EF4-FFF2-40B4-BE49-F238E27FC236}">
                <a16:creationId xmlns:a16="http://schemas.microsoft.com/office/drawing/2014/main" id="{79F9D58F-AACC-3F4D-A6A0-9CA32B4C262F}"/>
              </a:ext>
            </a:extLst>
          </p:cNvPr>
          <p:cNvSpPr txBox="1"/>
          <p:nvPr/>
        </p:nvSpPr>
        <p:spPr>
          <a:xfrm>
            <a:off x="8705851" y="5149117"/>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アップ</a:t>
            </a:r>
          </a:p>
        </p:txBody>
      </p:sp>
      <p:sp>
        <p:nvSpPr>
          <p:cNvPr id="22" name="テキスト ボックス 21">
            <a:extLst>
              <a:ext uri="{FF2B5EF4-FFF2-40B4-BE49-F238E27FC236}">
                <a16:creationId xmlns:a16="http://schemas.microsoft.com/office/drawing/2014/main" id="{571ECDB6-9E28-3A42-90FB-22189B1B4F62}"/>
              </a:ext>
            </a:extLst>
          </p:cNvPr>
          <p:cNvSpPr txBox="1"/>
          <p:nvPr/>
        </p:nvSpPr>
        <p:spPr>
          <a:xfrm>
            <a:off x="6735233" y="5155520"/>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何もなし</a:t>
            </a:r>
          </a:p>
        </p:txBody>
      </p:sp>
      <p:sp>
        <p:nvSpPr>
          <p:cNvPr id="23" name="テキスト ボックス 22">
            <a:extLst>
              <a:ext uri="{FF2B5EF4-FFF2-40B4-BE49-F238E27FC236}">
                <a16:creationId xmlns:a16="http://schemas.microsoft.com/office/drawing/2014/main" id="{B26D0592-FEE7-E14A-A9F4-D568163AE2D6}"/>
              </a:ext>
            </a:extLst>
          </p:cNvPr>
          <p:cNvSpPr txBox="1"/>
          <p:nvPr/>
        </p:nvSpPr>
        <p:spPr>
          <a:xfrm>
            <a:off x="5139266" y="5061009"/>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ロー</a:t>
            </a:r>
          </a:p>
        </p:txBody>
      </p:sp>
      <p:sp>
        <p:nvSpPr>
          <p:cNvPr id="24" name="テキスト ボックス 23">
            <a:extLst>
              <a:ext uri="{FF2B5EF4-FFF2-40B4-BE49-F238E27FC236}">
                <a16:creationId xmlns:a16="http://schemas.microsoft.com/office/drawing/2014/main" id="{DFD4B4DB-DB81-384F-B868-94C1F4E1AE6C}"/>
              </a:ext>
            </a:extLst>
          </p:cNvPr>
          <p:cNvSpPr txBox="1"/>
          <p:nvPr/>
        </p:nvSpPr>
        <p:spPr>
          <a:xfrm>
            <a:off x="3119257" y="5099979"/>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アップ</a:t>
            </a:r>
          </a:p>
        </p:txBody>
      </p:sp>
      <p:sp>
        <p:nvSpPr>
          <p:cNvPr id="25" name="テキスト ボックス 24">
            <a:extLst>
              <a:ext uri="{FF2B5EF4-FFF2-40B4-BE49-F238E27FC236}">
                <a16:creationId xmlns:a16="http://schemas.microsoft.com/office/drawing/2014/main" id="{0214A06B-EE02-7943-A975-322E1F5AD749}"/>
              </a:ext>
            </a:extLst>
          </p:cNvPr>
          <p:cNvSpPr txBox="1"/>
          <p:nvPr/>
        </p:nvSpPr>
        <p:spPr>
          <a:xfrm>
            <a:off x="659693" y="5109825"/>
            <a:ext cx="1828800" cy="584775"/>
          </a:xfrm>
          <a:prstGeom prst="rect">
            <a:avLst/>
          </a:prstGeom>
          <a:noFill/>
        </p:spPr>
        <p:txBody>
          <a:bodyPr wrap="square" rtlCol="0">
            <a:spAutoFit/>
          </a:bodyPr>
          <a:lstStyle/>
          <a:p>
            <a:pPr algn="l"/>
            <a:r>
              <a:rPr lang="ja-JP" altLang="en-US" sz="3200" dirty="0">
                <a:latin typeface="ヒラギノ角ゴ ProN W3" panose="020B0300000000000000" pitchFamily="34" charset="-128"/>
                <a:ea typeface="ヒラギノ角ゴ ProN W3" panose="020B0300000000000000" pitchFamily="34" charset="-128"/>
              </a:rPr>
              <a:t>何もなし</a:t>
            </a:r>
          </a:p>
        </p:txBody>
      </p:sp>
      <p:sp>
        <p:nvSpPr>
          <p:cNvPr id="29" name="テキスト ボックス 28">
            <a:extLst>
              <a:ext uri="{FF2B5EF4-FFF2-40B4-BE49-F238E27FC236}">
                <a16:creationId xmlns:a16="http://schemas.microsoft.com/office/drawing/2014/main" id="{9A15D1A8-57ED-3E47-A5DB-D2FDDD482C23}"/>
              </a:ext>
            </a:extLst>
          </p:cNvPr>
          <p:cNvSpPr txBox="1"/>
          <p:nvPr/>
        </p:nvSpPr>
        <p:spPr>
          <a:xfrm>
            <a:off x="993423" y="6035040"/>
            <a:ext cx="5658555" cy="584775"/>
          </a:xfrm>
          <a:prstGeom prst="rect">
            <a:avLst/>
          </a:prstGeom>
          <a:noFill/>
        </p:spPr>
        <p:txBody>
          <a:bodyPr wrap="square" rtlCol="0">
            <a:spAutoFit/>
          </a:bodyPr>
          <a:lstStyle/>
          <a:p>
            <a:pPr algn="l"/>
            <a:r>
              <a:rPr lang="ja-JP" altLang="en-US" sz="3200" b="1" u="sng" dirty="0">
                <a:solidFill>
                  <a:schemeClr val="accent2"/>
                </a:solidFill>
                <a:latin typeface="ヒラギノ角ゴ ProN W3" panose="020B0300000000000000" pitchFamily="34" charset="-128"/>
                <a:ea typeface="ヒラギノ角ゴ ProN W3" panose="020B0300000000000000" pitchFamily="34" charset="-128"/>
              </a:rPr>
              <a:t>どちらも集中力が上がる！</a:t>
            </a:r>
          </a:p>
        </p:txBody>
      </p:sp>
      <p:sp>
        <p:nvSpPr>
          <p:cNvPr id="4" name="星 12 3">
            <a:extLst>
              <a:ext uri="{FF2B5EF4-FFF2-40B4-BE49-F238E27FC236}">
                <a16:creationId xmlns:a16="http://schemas.microsoft.com/office/drawing/2014/main" id="{2204191F-B895-EE4B-ADC2-E8B9D790C632}"/>
              </a:ext>
            </a:extLst>
          </p:cNvPr>
          <p:cNvSpPr/>
          <p:nvPr/>
        </p:nvSpPr>
        <p:spPr>
          <a:xfrm>
            <a:off x="3333700" y="2266189"/>
            <a:ext cx="3067666" cy="1500010"/>
          </a:xfrm>
          <a:prstGeom prst="star12">
            <a:avLst>
              <a:gd name="adj" fmla="val 3359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30</a:t>
            </a:r>
            <a:r>
              <a:rPr lang="ja-JP" altLang="en-US" sz="2400" b="1" dirty="0">
                <a:solidFill>
                  <a:schemeClr val="tx1"/>
                </a:solidFill>
              </a:rPr>
              <a:t>秒短縮</a:t>
            </a:r>
          </a:p>
        </p:txBody>
      </p:sp>
      <p:sp>
        <p:nvSpPr>
          <p:cNvPr id="7" name="星 12 6">
            <a:extLst>
              <a:ext uri="{FF2B5EF4-FFF2-40B4-BE49-F238E27FC236}">
                <a16:creationId xmlns:a16="http://schemas.microsoft.com/office/drawing/2014/main" id="{E59D7618-19B9-B545-97E6-3499F6FF2DFB}"/>
              </a:ext>
            </a:extLst>
          </p:cNvPr>
          <p:cNvSpPr/>
          <p:nvPr/>
        </p:nvSpPr>
        <p:spPr>
          <a:xfrm>
            <a:off x="8858302" y="2680478"/>
            <a:ext cx="3349873" cy="1500010"/>
          </a:xfrm>
          <a:prstGeom prst="star12">
            <a:avLst>
              <a:gd name="adj" fmla="val 33591"/>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正答率</a:t>
            </a:r>
            <a:r>
              <a:rPr lang="en-US" altLang="ja-JP" sz="2400" b="1" dirty="0">
                <a:solidFill>
                  <a:schemeClr val="tx1"/>
                </a:solidFill>
              </a:rPr>
              <a:t>99%</a:t>
            </a:r>
            <a:r>
              <a:rPr lang="ja-JP" altLang="en-US" sz="2400" b="1" dirty="0">
                <a:solidFill>
                  <a:schemeClr val="tx1"/>
                </a:solidFill>
              </a:rPr>
              <a:t>以上</a:t>
            </a:r>
          </a:p>
        </p:txBody>
      </p:sp>
    </p:spTree>
    <p:extLst>
      <p:ext uri="{BB962C8B-B14F-4D97-AF65-F5344CB8AC3E}">
        <p14:creationId xmlns:p14="http://schemas.microsoft.com/office/powerpoint/2010/main" val="159836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a:extLst>
              <a:ext uri="{FF2B5EF4-FFF2-40B4-BE49-F238E27FC236}">
                <a16:creationId xmlns:a16="http://schemas.microsoft.com/office/drawing/2014/main" id="{F90FC8AF-1B7F-2B48-BA0A-9B2A55BD32AE}"/>
              </a:ext>
            </a:extLst>
          </p:cNvPr>
          <p:cNvSpPr/>
          <p:nvPr/>
        </p:nvSpPr>
        <p:spPr>
          <a:xfrm>
            <a:off x="0" y="-117826"/>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 name="タイトル 1">
            <a:extLst>
              <a:ext uri="{FF2B5EF4-FFF2-40B4-BE49-F238E27FC236}">
                <a16:creationId xmlns:a16="http://schemas.microsoft.com/office/drawing/2014/main" id="{B9421D47-32F3-A84E-8701-E7743609ABA3}"/>
              </a:ext>
            </a:extLst>
          </p:cNvPr>
          <p:cNvSpPr>
            <a:spLocks noGrp="1"/>
          </p:cNvSpPr>
          <p:nvPr>
            <p:ph type="title"/>
          </p:nvPr>
        </p:nvSpPr>
        <p:spPr>
          <a:xfrm>
            <a:off x="0" y="-117826"/>
            <a:ext cx="10515600" cy="1325563"/>
          </a:xfrm>
        </p:spPr>
        <p:txBody>
          <a:bodyPr>
            <a:normAutofit/>
          </a:bodyPr>
          <a:lstStyle/>
          <a:p>
            <a:pPr marL="571500" indent="-571500">
              <a:buFont typeface="Wingdings" pitchFamily="2" charset="2"/>
              <a:buChar char="u"/>
            </a:pPr>
            <a:r>
              <a:rPr kumimoji="1" lang="ja-JP" altLang="en-US" sz="6000" b="1">
                <a:solidFill>
                  <a:schemeClr val="bg1"/>
                </a:solidFill>
                <a:latin typeface="ヒラギノ角ゴ ProN W3" panose="020B0300000000000000" pitchFamily="34" charset="-128"/>
                <a:ea typeface="ヒラギノ角ゴ ProN W3" panose="020B0300000000000000" pitchFamily="34" charset="-128"/>
              </a:rPr>
              <a:t>まとめ</a:t>
            </a:r>
          </a:p>
        </p:txBody>
      </p:sp>
      <p:sp>
        <p:nvSpPr>
          <p:cNvPr id="3" name="コンテンツ プレースホルダー 2">
            <a:extLst>
              <a:ext uri="{FF2B5EF4-FFF2-40B4-BE49-F238E27FC236}">
                <a16:creationId xmlns:a16="http://schemas.microsoft.com/office/drawing/2014/main" id="{7C397783-B13C-B74B-8E1A-2853BF617973}"/>
              </a:ext>
            </a:extLst>
          </p:cNvPr>
          <p:cNvSpPr>
            <a:spLocks noGrp="1"/>
          </p:cNvSpPr>
          <p:nvPr>
            <p:ph idx="1"/>
          </p:nvPr>
        </p:nvSpPr>
        <p:spPr>
          <a:xfrm>
            <a:off x="287866" y="1374069"/>
            <a:ext cx="10515600" cy="5371042"/>
          </a:xfrm>
        </p:spPr>
        <p:txBody>
          <a:bodyPr>
            <a:normAutofit/>
          </a:bodyPr>
          <a:lstStyle/>
          <a:p>
            <a:pPr marL="0" indent="0">
              <a:buNone/>
            </a:pPr>
            <a:r>
              <a:rPr kumimoji="1" lang="ja-JP" altLang="en-US" sz="44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結論</a:t>
            </a:r>
          </a:p>
          <a:p>
            <a:pPr marL="0" indent="0">
              <a:buNone/>
            </a:pP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勉強、仕事を始める前に</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ダンス</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を推奨</a:t>
            </a:r>
          </a:p>
          <a:p>
            <a:pPr marL="0" indent="0">
              <a:buNone/>
            </a:pP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→集中力向上、運動習慣が身につく</a:t>
            </a:r>
            <a:r>
              <a:rPr lang="ja-JP" altLang="en-US" sz="360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endParaRPr lang="ja-JP" altLang="en-US" sz="3200" dirty="0">
              <a:solidFill>
                <a:schemeClr val="accent2"/>
              </a:solidFill>
              <a:latin typeface="ヒラギノ角ゴ ProN W3" panose="020B0300000000000000" pitchFamily="34" charset="-128"/>
              <a:ea typeface="ヒラギノ角ゴ ProN W3" panose="020B0300000000000000" pitchFamily="34" charset="-128"/>
            </a:endParaRPr>
          </a:p>
          <a:p>
            <a:pPr marL="0" indent="0">
              <a:buNone/>
            </a:pPr>
            <a:endParaRPr lang="en-US" altLang="ja-JP"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44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課題</a:t>
            </a:r>
          </a:p>
          <a:p>
            <a:pPr marL="0" indent="0">
              <a:buNone/>
            </a:pP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高齢者が健康寿命を伸ばす方法を考える</a:t>
            </a:r>
          </a:p>
          <a:p>
            <a:pPr marL="0" indent="0">
              <a:buNone/>
            </a:pP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働き盛りの人にダンスを広める方法を考える</a:t>
            </a:r>
          </a:p>
          <a:p>
            <a:pPr marL="0" indent="0">
              <a:buNone/>
            </a:pPr>
            <a:endParaRPr kumimoji="1" lang="ja-JP" altLang="en-US" sz="3200" dirty="0">
              <a:solidFill>
                <a:schemeClr val="accent2"/>
              </a:solidFill>
              <a:latin typeface="ヒラギノ角ゴ ProN W3" panose="020B0300000000000000" pitchFamily="34" charset="-128"/>
              <a:ea typeface="ヒラギノ角ゴ ProN W3" panose="020B0300000000000000" pitchFamily="34" charset="-128"/>
            </a:endParaRPr>
          </a:p>
        </p:txBody>
      </p:sp>
      <p:sp>
        <p:nvSpPr>
          <p:cNvPr id="8" name="テキスト ボックス 7">
            <a:extLst>
              <a:ext uri="{FF2B5EF4-FFF2-40B4-BE49-F238E27FC236}">
                <a16:creationId xmlns:a16="http://schemas.microsoft.com/office/drawing/2014/main" id="{7DC5353A-590A-FB4D-8CA1-0A2D8469A162}"/>
              </a:ext>
            </a:extLst>
          </p:cNvPr>
          <p:cNvSpPr txBox="1"/>
          <p:nvPr/>
        </p:nvSpPr>
        <p:spPr>
          <a:xfrm>
            <a:off x="6935612" y="2640169"/>
            <a:ext cx="6272388" cy="646331"/>
          </a:xfrm>
          <a:prstGeom prst="rect">
            <a:avLst/>
          </a:prstGeom>
          <a:noFill/>
        </p:spPr>
        <p:txBody>
          <a:bodyPr wrap="square">
            <a:spAutoFit/>
          </a:bodyPr>
          <a:lstStyle/>
          <a:p>
            <a:pPr marL="0" indent="0" algn="ctr">
              <a:buNone/>
            </a:pPr>
            <a:r>
              <a:rPr lang="ja-JP" altLang="en-US" sz="3600" b="1" dirty="0">
                <a:solidFill>
                  <a:schemeClr val="accent2"/>
                </a:solidFill>
                <a:latin typeface="ヒラギノ角ゴ ProN W3" panose="020B0300000000000000" pitchFamily="34" charset="-128"/>
                <a:ea typeface="ヒラギノ角ゴ ProN W3" panose="020B0300000000000000" pitchFamily="34" charset="-128"/>
              </a:rPr>
              <a:t>健康寿命を伸ばす</a:t>
            </a:r>
          </a:p>
        </p:txBody>
      </p:sp>
      <p:pic>
        <p:nvPicPr>
          <p:cNvPr id="4" name="図 4">
            <a:extLst>
              <a:ext uri="{FF2B5EF4-FFF2-40B4-BE49-F238E27FC236}">
                <a16:creationId xmlns:a16="http://schemas.microsoft.com/office/drawing/2014/main" id="{AEDA2117-10EE-FB49-A082-A6400D2A6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261" y="-81657"/>
            <a:ext cx="3417873" cy="2670213"/>
          </a:xfrm>
          <a:prstGeom prst="rect">
            <a:avLst/>
          </a:prstGeom>
        </p:spPr>
      </p:pic>
    </p:spTree>
    <p:extLst>
      <p:ext uri="{BB962C8B-B14F-4D97-AF65-F5344CB8AC3E}">
        <p14:creationId xmlns:p14="http://schemas.microsoft.com/office/powerpoint/2010/main" val="30635898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F504AB-B2D4-A749-AE84-C52BC5031C4B}"/>
              </a:ext>
            </a:extLst>
          </p:cNvPr>
          <p:cNvSpPr>
            <a:spLocks noGrp="1"/>
          </p:cNvSpPr>
          <p:nvPr>
            <p:ph idx="1"/>
          </p:nvPr>
        </p:nvSpPr>
        <p:spPr>
          <a:xfrm>
            <a:off x="2192124" y="1938437"/>
            <a:ext cx="8669718" cy="2378732"/>
          </a:xfrm>
        </p:spPr>
        <p:txBody>
          <a:bodyPr>
            <a:noAutofit/>
          </a:bodyPr>
          <a:lstStyle/>
          <a:p>
            <a:pPr marL="0" indent="0">
              <a:buNone/>
            </a:pPr>
            <a:r>
              <a:rPr kumimoji="1" lang="ja-JP" altLang="en-US" sz="9600" b="1" dirty="0"/>
              <a:t>が、しかし</a:t>
            </a:r>
          </a:p>
        </p:txBody>
      </p:sp>
      <p:sp>
        <p:nvSpPr>
          <p:cNvPr id="4" name="テキスト ボックス 3">
            <a:extLst>
              <a:ext uri="{FF2B5EF4-FFF2-40B4-BE49-F238E27FC236}">
                <a16:creationId xmlns:a16="http://schemas.microsoft.com/office/drawing/2014/main" id="{362A05F5-343D-C64B-A77B-C49DB1D4B286}"/>
              </a:ext>
            </a:extLst>
          </p:cNvPr>
          <p:cNvSpPr txBox="1"/>
          <p:nvPr/>
        </p:nvSpPr>
        <p:spPr>
          <a:xfrm>
            <a:off x="2421275" y="3672512"/>
            <a:ext cx="10244667" cy="6370975"/>
          </a:xfrm>
          <a:prstGeom prst="rect">
            <a:avLst/>
          </a:prstGeom>
          <a:noFill/>
        </p:spPr>
        <p:txBody>
          <a:bodyPr wrap="square" rtlCol="0">
            <a:spAutoFit/>
          </a:bodyPr>
          <a:lstStyle/>
          <a:p>
            <a:pPr algn="l"/>
            <a:r>
              <a:rPr lang="ja-JP" altLang="en-US" sz="6000" b="1" dirty="0"/>
              <a:t>大分県の健康寿命　</a:t>
            </a:r>
            <a:endParaRPr lang="en-US" altLang="ja-JP" sz="6000" b="1" dirty="0"/>
          </a:p>
          <a:p>
            <a:pPr algn="l"/>
            <a:r>
              <a:rPr lang="en-US" altLang="ja-JP" sz="6000" b="1" dirty="0"/>
              <a:t>2021</a:t>
            </a:r>
            <a:r>
              <a:rPr lang="ja-JP" altLang="en-US" sz="6000" b="1" dirty="0"/>
              <a:t>年</a:t>
            </a:r>
            <a:r>
              <a:rPr lang="en-US" altLang="ja-JP" sz="6000" b="1" dirty="0"/>
              <a:t>12</a:t>
            </a:r>
            <a:r>
              <a:rPr lang="ja-JP" altLang="en-US" sz="6000" b="1" dirty="0"/>
              <a:t>月</a:t>
            </a:r>
            <a:r>
              <a:rPr lang="en-US" altLang="ja-JP" sz="6000" b="1" dirty="0"/>
              <a:t>21</a:t>
            </a:r>
            <a:r>
              <a:rPr lang="ja-JP" altLang="en-US" sz="6000" b="1" dirty="0"/>
              <a:t>日発表</a:t>
            </a:r>
            <a:endParaRPr lang="en-US" altLang="ja-JP" sz="6000"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en-US" altLang="ja-JP" b="1" dirty="0"/>
          </a:p>
          <a:p>
            <a:pPr algn="l"/>
            <a:endParaRPr lang="ja-JP" altLang="en-US" b="1" dirty="0"/>
          </a:p>
        </p:txBody>
      </p:sp>
      <p:pic>
        <p:nvPicPr>
          <p:cNvPr id="5" name="図 5">
            <a:extLst>
              <a:ext uri="{FF2B5EF4-FFF2-40B4-BE49-F238E27FC236}">
                <a16:creationId xmlns:a16="http://schemas.microsoft.com/office/drawing/2014/main" id="{E6B53CC1-621B-9E47-BF01-797A8CE38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30871"/>
            <a:ext cx="9652000" cy="6919741"/>
          </a:xfrm>
          <a:prstGeom prst="rect">
            <a:avLst/>
          </a:prstGeom>
        </p:spPr>
      </p:pic>
    </p:spTree>
    <p:extLst>
      <p:ext uri="{BB962C8B-B14F-4D97-AF65-F5344CB8AC3E}">
        <p14:creationId xmlns:p14="http://schemas.microsoft.com/office/powerpoint/2010/main" val="36154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EA05C1-E871-2E43-8700-CAFF97836A1E}"/>
              </a:ext>
            </a:extLst>
          </p:cNvPr>
          <p:cNvSpPr>
            <a:spLocks noGrp="1"/>
          </p:cNvSpPr>
          <p:nvPr>
            <p:ph idx="1"/>
          </p:nvPr>
        </p:nvSpPr>
        <p:spPr>
          <a:xfrm>
            <a:off x="193040" y="91440"/>
            <a:ext cx="11795759" cy="6573520"/>
          </a:xfrm>
        </p:spPr>
        <p:txBody>
          <a:bodyPr>
            <a:normAutofit/>
          </a:bodyPr>
          <a:lstStyle/>
          <a:p>
            <a:pPr marL="0" indent="0" algn="ctr">
              <a:buNone/>
            </a:pPr>
            <a:endParaRPr kumimoji="1" lang="en-US" altLang="ja-JP" sz="4800" dirty="0"/>
          </a:p>
          <a:p>
            <a:pPr marL="0" indent="0" algn="ctr">
              <a:buNone/>
            </a:pPr>
            <a:r>
              <a:rPr kumimoji="1" lang="ja-JP" altLang="en-US" sz="4800" b="1" dirty="0"/>
              <a:t>この順位をキープし、</a:t>
            </a:r>
            <a:endParaRPr kumimoji="1" lang="en-US" altLang="ja-JP" sz="4800" b="1" dirty="0"/>
          </a:p>
          <a:p>
            <a:pPr marL="0" indent="0" algn="ctr">
              <a:buNone/>
            </a:pPr>
            <a:r>
              <a:rPr kumimoji="1" lang="ja-JP" altLang="en-US" sz="4800" b="1" dirty="0"/>
              <a:t>男女ともに一位を達成するためにも、</a:t>
            </a:r>
            <a:endParaRPr lang="en-US" altLang="ja-JP" sz="4800" b="1" dirty="0"/>
          </a:p>
          <a:p>
            <a:pPr marL="0" indent="0" algn="ctr">
              <a:buNone/>
            </a:pPr>
            <a:endParaRPr kumimoji="1" lang="en-US" altLang="ja-JP" sz="4800" dirty="0"/>
          </a:p>
          <a:p>
            <a:pPr marL="0" indent="0" algn="ctr">
              <a:buNone/>
            </a:pPr>
            <a:endParaRPr lang="en-US" altLang="ja-JP" sz="4800" dirty="0"/>
          </a:p>
          <a:p>
            <a:pPr marL="0" indent="0" algn="ctr">
              <a:buNone/>
            </a:pPr>
            <a:r>
              <a:rPr kumimoji="1" lang="ja-JP" altLang="en-US" sz="6000" b="1" dirty="0">
                <a:solidFill>
                  <a:schemeClr val="accent2"/>
                </a:solidFill>
              </a:rPr>
              <a:t>運動習慣を身につけましょう！</a:t>
            </a:r>
            <a:endParaRPr kumimoji="1" lang="en-US" altLang="ja-JP" sz="6000" b="1" dirty="0">
              <a:solidFill>
                <a:schemeClr val="accent2"/>
              </a:solidFill>
            </a:endParaRPr>
          </a:p>
        </p:txBody>
      </p:sp>
    </p:spTree>
    <p:extLst>
      <p:ext uri="{BB962C8B-B14F-4D97-AF65-F5344CB8AC3E}">
        <p14:creationId xmlns:p14="http://schemas.microsoft.com/office/powerpoint/2010/main" val="379643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9535E24-231C-2D4D-99A9-D632A9D58820}"/>
              </a:ext>
            </a:extLst>
          </p:cNvPr>
          <p:cNvSpPr>
            <a:spLocks noGrp="1"/>
          </p:cNvSpPr>
          <p:nvPr>
            <p:ph idx="1"/>
          </p:nvPr>
        </p:nvSpPr>
        <p:spPr>
          <a:xfrm>
            <a:off x="183445" y="1325563"/>
            <a:ext cx="11825110" cy="5363104"/>
          </a:xfrm>
        </p:spPr>
        <p:txBody>
          <a:bodyPr/>
          <a:lstStyle/>
          <a:p>
            <a:pPr marL="0" indent="0">
              <a:buNone/>
            </a:pP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日赤健康体操を活用した与信への影響について</a:t>
            </a:r>
            <a:endParaRPr lang="en-US"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endParaRPr>
          </a:p>
          <a:p>
            <a:pPr marL="0" indent="0">
              <a:buNone/>
            </a:pP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特に健康な高齢者を対象とし</a:t>
            </a:r>
            <a:r>
              <a:rPr lang="ja-JP" altLang="en-US"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て</a:t>
            </a:r>
            <a:endParaRPr lang="ja-JP" altLang="en-US" dirty="0"/>
          </a:p>
          <a:p>
            <a:pPr marL="0" indent="0">
              <a:buNone/>
            </a:pP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重川敬三</a:t>
            </a:r>
            <a:r>
              <a:rPr lang="ja-JP" altLang="en-US"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　</a:t>
            </a:r>
            <a:r>
              <a:rPr lang="en-US" altLang="ja-JP" dirty="0">
                <a:effectLst/>
                <a:latin typeface="ヒラギノ角ゴ Pro W3" panose="020B0300000000000000" pitchFamily="34" charset="-128"/>
                <a:ea typeface="ヒラギノ角ゴ Pro W3" panose="020B0300000000000000" pitchFamily="34" charset="-128"/>
                <a:cs typeface="Times New Roman" panose="02020603050405020304" pitchFamily="18" charset="0"/>
              </a:rPr>
              <a:t>2019</a:t>
            </a: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年</a:t>
            </a:r>
            <a:r>
              <a:rPr lang="en-US"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3</a:t>
            </a: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月</a:t>
            </a:r>
            <a:r>
              <a:rPr lang="en-US"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28</a:t>
            </a: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日</a:t>
            </a:r>
            <a:r>
              <a:rPr lang="ja-JP" altLang="en-US"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　</a:t>
            </a:r>
            <a:r>
              <a:rPr lang="ja-JP" altLang="ja-JP" dirty="0">
                <a:effectLst/>
                <a:latin typeface="ヒラギノ角ゴ ProN W3" panose="020B0300000000000000" pitchFamily="34" charset="-128"/>
                <a:ea typeface="ヒラギノ角ゴ ProN W3" panose="020B0300000000000000" pitchFamily="34" charset="-128"/>
                <a:cs typeface="Times New Roman" panose="02020603050405020304" pitchFamily="18" charset="0"/>
              </a:rPr>
              <a:t>日本赤十字秋田短期大</a:t>
            </a:r>
            <a:r>
              <a:rPr lang="ja-JP" altLang="en-US" dirty="0">
                <a:latin typeface="ヒラギノ角ゴ ProN W3" panose="020B0300000000000000" pitchFamily="34" charset="-128"/>
                <a:ea typeface="ヒラギノ角ゴ ProN W3" panose="020B0300000000000000" pitchFamily="34" charset="-128"/>
                <a:cs typeface="Times New Roman" panose="02020603050405020304" pitchFamily="18" charset="0"/>
              </a:rPr>
              <a:t>学</a:t>
            </a:r>
          </a:p>
          <a:p>
            <a:pPr marL="0" indent="0">
              <a:buNone/>
            </a:pPr>
            <a:endParaRPr lang="ja-JP" altLang="en-US" dirty="0">
              <a:latin typeface="ヒラギノ角ゴ ProN W3" panose="020B0300000000000000" pitchFamily="34" charset="-128"/>
              <a:ea typeface="ヒラギノ角ゴ ProN W3" panose="020B0300000000000000" pitchFamily="34" charset="-128"/>
              <a:cs typeface="Times New Roman" panose="02020603050405020304" pitchFamily="18" charset="0"/>
            </a:endParaRPr>
          </a:p>
          <a:p>
            <a:pPr marL="0" indent="0">
              <a:buNone/>
            </a:pP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健康寿命とロコモ</a:t>
            </a:r>
            <a:r>
              <a:rPr lang="ja-JP" altLang="en-US" b="1" i="0" u="none" strike="noStrike" dirty="0">
                <a:solidFill>
                  <a:srgbClr val="000000"/>
                </a:solidFill>
                <a:effectLst/>
                <a:latin typeface="Arial" panose="020B0604020202020204" pitchFamily="34" charset="0"/>
              </a:rPr>
              <a:t> </a:t>
            </a:r>
            <a:r>
              <a:rPr lang="en-US" altLang="ja-JP" i="0" u="none" strike="noStrike" dirty="0">
                <a:solidFill>
                  <a:srgbClr val="000000"/>
                </a:solidFill>
                <a:effectLst/>
                <a:latin typeface="Arial" panose="020B0604020202020204" pitchFamily="34" charset="0"/>
              </a:rPr>
              <a:t>(</a:t>
            </a: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特集 ロコモティブシンドローム</a:t>
            </a:r>
            <a:r>
              <a:rPr lang="en-US" altLang="ja-JP" i="0" u="none" strike="noStrike" dirty="0">
                <a:solidFill>
                  <a:srgbClr val="000000"/>
                </a:solidFill>
                <a:effectLst/>
                <a:latin typeface="Arial" panose="020B0604020202020204" pitchFamily="34" charset="0"/>
              </a:rPr>
              <a:t>(</a:t>
            </a: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運動器症候群</a:t>
            </a:r>
            <a:r>
              <a:rPr lang="en-US" altLang="ja-JP" i="0" u="none" strike="noStrike" dirty="0">
                <a:solidFill>
                  <a:srgbClr val="000000"/>
                </a:solidFill>
                <a:effectLst/>
                <a:latin typeface="Arial" panose="020B0604020202020204" pitchFamily="34" charset="0"/>
              </a:rPr>
              <a:t>)</a:t>
            </a: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の原因と対策</a:t>
            </a:r>
            <a:r>
              <a:rPr lang="ja-JP" altLang="en-US" i="0" u="none" strike="noStrike" dirty="0">
                <a:solidFill>
                  <a:srgbClr val="000000"/>
                </a:solidFill>
                <a:effectLst/>
                <a:latin typeface="Arial" panose="020B0604020202020204" pitchFamily="34" charset="0"/>
              </a:rPr>
              <a:t> </a:t>
            </a:r>
            <a:r>
              <a:rPr lang="en-US" altLang="ja-JP" i="0" u="none" strike="noStrike" dirty="0">
                <a:solidFill>
                  <a:srgbClr val="000000"/>
                </a:solidFill>
                <a:effectLst/>
                <a:latin typeface="Arial" panose="020B0604020202020204" pitchFamily="34" charset="0"/>
              </a:rPr>
              <a:t>: </a:t>
            </a: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寝たきりにならないために</a:t>
            </a:r>
            <a:r>
              <a:rPr lang="en-US" altLang="ja-JP" i="0" u="none" strike="noStrike" dirty="0">
                <a:solidFill>
                  <a:srgbClr val="000000"/>
                </a:solidFill>
                <a:effectLst/>
                <a:latin typeface="Arial" panose="020B0604020202020204" pitchFamily="34" charset="0"/>
              </a:rPr>
              <a:t>)</a:t>
            </a:r>
            <a:endParaRPr lang="ja-JP" altLang="en-US" i="0" u="none" strike="noStrike" dirty="0">
              <a:solidFill>
                <a:srgbClr val="000000"/>
              </a:solidFill>
              <a:effectLst/>
              <a:latin typeface="Arial" panose="020B0604020202020204" pitchFamily="34" charset="0"/>
            </a:endParaRPr>
          </a:p>
          <a:p>
            <a:pPr marL="0" indent="0">
              <a:buNone/>
            </a:pPr>
            <a:r>
              <a:rPr lang="ja-JP" altLang="en-US" dirty="0">
                <a:solidFill>
                  <a:srgbClr val="000000"/>
                </a:solidFill>
                <a:latin typeface="ヒラギノ角ゴ ProN W3" panose="020B0300000000000000" pitchFamily="34" charset="-128"/>
                <a:ea typeface="ヒラギノ角ゴ ProN W3" panose="020B0300000000000000" pitchFamily="34" charset="-128"/>
              </a:rPr>
              <a:t>後藤知宏　</a:t>
            </a:r>
            <a:r>
              <a:rPr lang="en-US" altLang="ja-JP" dirty="0">
                <a:solidFill>
                  <a:srgbClr val="000000"/>
                </a:solidFill>
                <a:latin typeface="ヒラギノ角ゴ ProN W3" panose="020B0300000000000000" pitchFamily="34" charset="-128"/>
                <a:ea typeface="ヒラギノ角ゴ ProN W3" panose="020B0300000000000000" pitchFamily="34" charset="-128"/>
              </a:rPr>
              <a:t>2011</a:t>
            </a:r>
            <a:r>
              <a:rPr lang="ja-JP" altLang="en-US" dirty="0">
                <a:solidFill>
                  <a:srgbClr val="000000"/>
                </a:solidFill>
                <a:latin typeface="ヒラギノ角ゴ ProN W3" panose="020B0300000000000000" pitchFamily="34" charset="-128"/>
                <a:ea typeface="ヒラギノ角ゴ ProN W3" panose="020B0300000000000000" pitchFamily="34" charset="-128"/>
              </a:rPr>
              <a:t> </a:t>
            </a:r>
            <a:r>
              <a:rPr lang="en-US" altLang="ja-JP" dirty="0">
                <a:solidFill>
                  <a:srgbClr val="000000"/>
                </a:solidFill>
                <a:latin typeface="ヒラギノ角ゴ ProN W3" panose="020B0300000000000000" pitchFamily="34" charset="-128"/>
                <a:ea typeface="ヒラギノ角ゴ ProN W3" panose="020B0300000000000000" pitchFamily="34" charset="-128"/>
              </a:rPr>
              <a:t>12.20</a:t>
            </a:r>
            <a:endParaRPr lang="ja-JP" altLang="en-US" dirty="0">
              <a:solidFill>
                <a:srgbClr val="000000"/>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endParaRPr>
          </a:p>
          <a:p>
            <a:pPr marL="0" indent="0">
              <a:buNone/>
            </a:pPr>
            <a:r>
              <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rPr>
              <a:t>ロコモを予防して健康寿命の延伸を！</a:t>
            </a:r>
          </a:p>
          <a:p>
            <a:pPr marL="0" indent="0">
              <a:buNone/>
            </a:pPr>
            <a:r>
              <a:rPr lang="ja-JP" altLang="en-US" dirty="0">
                <a:solidFill>
                  <a:srgbClr val="000000"/>
                </a:solidFill>
                <a:latin typeface="ヒラギノ角ゴ ProN W3" panose="020B0300000000000000" pitchFamily="34" charset="-128"/>
                <a:ea typeface="ヒラギノ角ゴ ProN W3" panose="020B0300000000000000" pitchFamily="34" charset="-128"/>
              </a:rPr>
              <a:t>渡辺一志　</a:t>
            </a:r>
            <a:r>
              <a:rPr lang="en-US" altLang="ja-JP" dirty="0">
                <a:solidFill>
                  <a:srgbClr val="000000"/>
                </a:solidFill>
                <a:latin typeface="ヒラギノ角ゴ ProN W3" panose="020B0300000000000000" pitchFamily="34" charset="-128"/>
                <a:ea typeface="ヒラギノ角ゴ ProN W3" panose="020B0300000000000000" pitchFamily="34" charset="-128"/>
              </a:rPr>
              <a:t>2017</a:t>
            </a:r>
            <a:r>
              <a:rPr lang="ja-JP" altLang="en-US" dirty="0">
                <a:solidFill>
                  <a:srgbClr val="000000"/>
                </a:solidFill>
                <a:latin typeface="ヒラギノ角ゴ ProN W3" panose="020B0300000000000000" pitchFamily="34" charset="-128"/>
                <a:ea typeface="ヒラギノ角ゴ ProN W3" panose="020B0300000000000000" pitchFamily="34" charset="-128"/>
              </a:rPr>
              <a:t> </a:t>
            </a:r>
            <a:r>
              <a:rPr lang="en-US" altLang="ja-JP" dirty="0">
                <a:solidFill>
                  <a:srgbClr val="000000"/>
                </a:solidFill>
                <a:latin typeface="ヒラギノ角ゴ ProN W3" panose="020B0300000000000000" pitchFamily="34" charset="-128"/>
                <a:ea typeface="ヒラギノ角ゴ ProN W3" panose="020B0300000000000000" pitchFamily="34" charset="-128"/>
              </a:rPr>
              <a:t>3</a:t>
            </a:r>
            <a:r>
              <a:rPr lang="ja-JP" altLang="en-US" dirty="0">
                <a:solidFill>
                  <a:srgbClr val="000000"/>
                </a:solidFill>
                <a:latin typeface="ヒラギノ角ゴ ProN W3" panose="020B0300000000000000" pitchFamily="34" charset="-128"/>
                <a:ea typeface="ヒラギノ角ゴ ProN W3" panose="020B0300000000000000" pitchFamily="34" charset="-128"/>
              </a:rPr>
              <a:t>月</a:t>
            </a:r>
            <a:endParaRPr lang="ja-JP" altLang="en-US" i="0" u="none" strike="noStrike" dirty="0">
              <a:solidFill>
                <a:srgbClr val="000000"/>
              </a:solidFill>
              <a:effectLst/>
              <a:latin typeface="ヒラギノ角ゴ ProN W3" panose="020B0300000000000000" pitchFamily="34" charset="-128"/>
              <a:ea typeface="ヒラギノ角ゴ ProN W3" panose="020B0300000000000000" pitchFamily="34" charset="-128"/>
            </a:endParaRPr>
          </a:p>
          <a:p>
            <a:pPr marL="0" indent="0">
              <a:buNone/>
            </a:pPr>
            <a:endParaRPr lang="ja-JP" altLang="en-US" dirty="0">
              <a:latin typeface="ヒラギノ角ゴ ProN W3" panose="020B0300000000000000" pitchFamily="34" charset="-128"/>
              <a:ea typeface="ヒラギノ角ゴ ProN W3" panose="020B0300000000000000" pitchFamily="34" charset="-128"/>
              <a:cs typeface="Times New Roman" panose="02020603050405020304" pitchFamily="18" charset="0"/>
            </a:endParaRPr>
          </a:p>
          <a:p>
            <a:pPr marL="0" indent="0">
              <a:buNone/>
            </a:pPr>
            <a:endParaRPr lang="ja-JP" altLang="en-US" dirty="0">
              <a:latin typeface="ヒラギノ角ゴ ProN W3" panose="020B0300000000000000" pitchFamily="34" charset="-128"/>
              <a:ea typeface="ヒラギノ角ゴ ProN W3" panose="020B0300000000000000" pitchFamily="34" charset="-128"/>
              <a:cs typeface="Times New Roman" panose="02020603050405020304" pitchFamily="18" charset="0"/>
            </a:endParaRPr>
          </a:p>
          <a:p>
            <a:pPr marL="0" indent="0">
              <a:buNone/>
            </a:pPr>
            <a:endParaRPr lang="ja-JP" altLang="en-US" dirty="0">
              <a:latin typeface="ヒラギノ角ゴ ProN W3" panose="020B0300000000000000" pitchFamily="34" charset="-128"/>
              <a:ea typeface="ヒラギノ角ゴ ProN W3" panose="020B0300000000000000" pitchFamily="34" charset="-128"/>
              <a:cs typeface="Times New Roman" panose="02020603050405020304" pitchFamily="18" charset="0"/>
            </a:endParaRPr>
          </a:p>
          <a:p>
            <a:pPr marL="0" indent="0">
              <a:buNone/>
            </a:pPr>
            <a:endParaRPr lang="ja-JP" altLang="en-US" dirty="0"/>
          </a:p>
        </p:txBody>
      </p:sp>
      <p:sp>
        <p:nvSpPr>
          <p:cNvPr id="5" name="四角形 4">
            <a:extLst>
              <a:ext uri="{FF2B5EF4-FFF2-40B4-BE49-F238E27FC236}">
                <a16:creationId xmlns:a16="http://schemas.microsoft.com/office/drawing/2014/main" id="{BABAF45B-74CC-F74C-8B52-4BA7EB2CA6AB}"/>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dirty="0"/>
          </a:p>
        </p:txBody>
      </p:sp>
      <p:sp>
        <p:nvSpPr>
          <p:cNvPr id="2" name="タイトル 1">
            <a:extLst>
              <a:ext uri="{FF2B5EF4-FFF2-40B4-BE49-F238E27FC236}">
                <a16:creationId xmlns:a16="http://schemas.microsoft.com/office/drawing/2014/main" id="{F0EDA3E9-DE17-DF42-A815-B7D419FCC5E6}"/>
              </a:ext>
            </a:extLst>
          </p:cNvPr>
          <p:cNvSpPr>
            <a:spLocks noGrp="1"/>
          </p:cNvSpPr>
          <p:nvPr>
            <p:ph type="title"/>
          </p:nvPr>
        </p:nvSpPr>
        <p:spPr>
          <a:xfrm>
            <a:off x="0" y="0"/>
            <a:ext cx="10515600" cy="1325563"/>
          </a:xfrm>
        </p:spPr>
        <p:txBody>
          <a:bodyPr>
            <a:normAutofit/>
          </a:bodyPr>
          <a:lstStyle/>
          <a:p>
            <a:pPr marL="571500" indent="-571500">
              <a:buFont typeface="Wingdings" pitchFamily="2" charset="2"/>
              <a:buChar char="u"/>
            </a:pPr>
            <a:r>
              <a:rPr kumimoji="1" lang="ja-JP" altLang="en-US" sz="6000" b="1" dirty="0">
                <a:solidFill>
                  <a:schemeClr val="bg1"/>
                </a:solidFill>
                <a:latin typeface="ヒラギノ角ゴ ProN W3" panose="020B0300000000000000" pitchFamily="34" charset="-128"/>
                <a:ea typeface="ヒラギノ角ゴ ProN W3" panose="020B0300000000000000" pitchFamily="34" charset="-128"/>
              </a:rPr>
              <a:t>参考文献</a:t>
            </a:r>
          </a:p>
        </p:txBody>
      </p:sp>
    </p:spTree>
    <p:extLst>
      <p:ext uri="{BB962C8B-B14F-4D97-AF65-F5344CB8AC3E}">
        <p14:creationId xmlns:p14="http://schemas.microsoft.com/office/powerpoint/2010/main" val="343744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DF8931-9213-A64B-B818-0B14E0D2C980}"/>
              </a:ext>
            </a:extLst>
          </p:cNvPr>
          <p:cNvSpPr>
            <a:spLocks noGrp="1"/>
          </p:cNvSpPr>
          <p:nvPr>
            <p:ph idx="1"/>
          </p:nvPr>
        </p:nvSpPr>
        <p:spPr>
          <a:xfrm>
            <a:off x="348544" y="1436688"/>
            <a:ext cx="11494911" cy="5310187"/>
          </a:xfrm>
        </p:spPr>
        <p:txBody>
          <a:bodyPr>
            <a:normAutofit/>
          </a:bodyPr>
          <a:lstStyle/>
          <a:p>
            <a:pPr marL="0" indent="0">
              <a:buNone/>
            </a:pPr>
            <a:r>
              <a:rPr kumimoji="1" lang="ja-JP" altLang="en-US" dirty="0"/>
              <a:t>「健康寿命の延伸の効果に係る研究班」議論の整理</a:t>
            </a:r>
            <a:endParaRPr kumimoji="1" lang="en-US" altLang="ja-JP" dirty="0"/>
          </a:p>
          <a:p>
            <a:pPr marL="0" indent="0">
              <a:buNone/>
            </a:pPr>
            <a:r>
              <a:rPr kumimoji="1" lang="ja-JP" altLang="en-US" dirty="0"/>
              <a:t>平成</a:t>
            </a:r>
            <a:r>
              <a:rPr kumimoji="1" lang="en-US" altLang="ja-JP" dirty="0"/>
              <a:t>31</a:t>
            </a:r>
            <a:r>
              <a:rPr kumimoji="1" lang="ja-JP" altLang="en-US" dirty="0"/>
              <a:t>年</a:t>
            </a:r>
            <a:r>
              <a:rPr kumimoji="1" lang="en-US" altLang="ja-JP" dirty="0"/>
              <a:t> 3</a:t>
            </a:r>
            <a:r>
              <a:rPr kumimoji="1" lang="ja-JP" altLang="en-US" dirty="0"/>
              <a:t>月</a:t>
            </a:r>
            <a:r>
              <a:rPr kumimoji="1" lang="en-US" altLang="ja-JP" dirty="0"/>
              <a:t>28</a:t>
            </a:r>
            <a:r>
              <a:rPr lang="ja-JP" altLang="en-US" dirty="0"/>
              <a:t>日</a:t>
            </a:r>
            <a:endParaRPr lang="ja-JP" altLang="en-US" dirty="0">
              <a:hlinkClick r:id="rId2"/>
            </a:endParaRPr>
          </a:p>
          <a:p>
            <a:pPr marL="0" indent="0">
              <a:buNone/>
            </a:pPr>
            <a:r>
              <a:rPr kumimoji="1" lang="en-US" altLang="ja-JP" sz="2400" dirty="0">
                <a:hlinkClick r:id="rId2"/>
              </a:rPr>
              <a:t>https://</a:t>
            </a:r>
            <a:r>
              <a:rPr kumimoji="1" lang="en-US" altLang="ja-JP" sz="2400" dirty="0" err="1">
                <a:hlinkClick r:id="rId2"/>
              </a:rPr>
              <a:t>www.mhlw.go.jp</a:t>
            </a:r>
            <a:r>
              <a:rPr kumimoji="1" lang="en-US" altLang="ja-JP" sz="2400" dirty="0">
                <a:hlinkClick r:id="rId2"/>
              </a:rPr>
              <a:t>/content/10904750/000495325.pdf</a:t>
            </a:r>
            <a:endParaRPr kumimoji="1" lang="en-US" altLang="ja-JP" sz="2400" dirty="0"/>
          </a:p>
          <a:p>
            <a:pPr marL="0" indent="0">
              <a:buNone/>
            </a:pPr>
            <a:r>
              <a:rPr lang="ja-JP" altLang="en-US" b="0" i="0" u="none" strike="noStrike" dirty="0">
                <a:effectLst/>
                <a:latin typeface="robotomedium"/>
              </a:rPr>
              <a:t>老老介護の現状と主介護者の介護負担感に関連する要因</a:t>
            </a:r>
            <a:endParaRPr lang="en-US" altLang="ja-JP" b="0" i="0" u="none" strike="noStrike" dirty="0">
              <a:effectLst/>
              <a:latin typeface="robotomedium"/>
            </a:endParaRPr>
          </a:p>
          <a:p>
            <a:pPr marL="0" indent="0">
              <a:buNone/>
            </a:pPr>
            <a:r>
              <a:rPr kumimoji="1" lang="ja-JP" altLang="en-US" dirty="0">
                <a:latin typeface="robotomedium"/>
              </a:rPr>
              <a:t>堀田和司　奥野純子　深作貴子　柳久子</a:t>
            </a:r>
            <a:r>
              <a:rPr kumimoji="1" lang="en-US" altLang="ja-JP" dirty="0">
                <a:latin typeface="robotomedium"/>
              </a:rPr>
              <a:t>    </a:t>
            </a:r>
            <a:r>
              <a:rPr kumimoji="1" lang="en-US" altLang="ja-JP" dirty="0"/>
              <a:t>2010</a:t>
            </a:r>
          </a:p>
          <a:p>
            <a:pPr marL="0" indent="0">
              <a:buNone/>
            </a:pPr>
            <a:r>
              <a:rPr lang="en-US" altLang="ja-JP" dirty="0">
                <a:hlinkClick r:id="rId3"/>
              </a:rPr>
              <a:t>https://</a:t>
            </a:r>
            <a:r>
              <a:rPr lang="en-US" altLang="ja-JP" dirty="0" err="1">
                <a:hlinkClick r:id="rId3"/>
              </a:rPr>
              <a:t>www.jstage.jst.go.jp</a:t>
            </a:r>
            <a:r>
              <a:rPr lang="en-US" altLang="ja-JP" dirty="0">
                <a:hlinkClick r:id="rId3"/>
              </a:rPr>
              <a:t>/article/generalist/33/3/33_256/_pdf/-char/ja</a:t>
            </a:r>
            <a:endParaRPr lang="en-US" altLang="ja-JP" dirty="0"/>
          </a:p>
          <a:p>
            <a:pPr marL="0" indent="0">
              <a:buNone/>
            </a:pPr>
            <a:r>
              <a:rPr kumimoji="1" lang="ja-JP" altLang="en-US" dirty="0"/>
              <a:t>筋肉と集中力の関係　健康班　大西風歌</a:t>
            </a:r>
          </a:p>
          <a:p>
            <a:pPr marL="0" indent="0">
              <a:buNone/>
            </a:pPr>
            <a:r>
              <a:rPr kumimoji="1" lang="en-US" altLang="ja-JP" dirty="0">
                <a:hlinkClick r:id="rId4"/>
              </a:rPr>
              <a:t>https://</a:t>
            </a:r>
            <a:r>
              <a:rPr kumimoji="1" lang="en-US" altLang="ja-JP" dirty="0" err="1">
                <a:hlinkClick r:id="rId4"/>
              </a:rPr>
              <a:t>kozu-osaka.jp</a:t>
            </a:r>
            <a:r>
              <a:rPr kumimoji="1" lang="en-US" altLang="ja-JP" dirty="0">
                <a:hlinkClick r:id="rId4"/>
              </a:rPr>
              <a:t>/</a:t>
            </a:r>
            <a:r>
              <a:rPr kumimoji="1" lang="en-US" altLang="ja-JP" dirty="0" err="1">
                <a:hlinkClick r:id="rId4"/>
              </a:rPr>
              <a:t>cms</a:t>
            </a:r>
            <a:r>
              <a:rPr kumimoji="1" lang="en-US" altLang="ja-JP" dirty="0">
                <a:hlinkClick r:id="rId4"/>
              </a:rPr>
              <a:t>/</a:t>
            </a:r>
            <a:r>
              <a:rPr kumimoji="1" lang="en-US" altLang="ja-JP" dirty="0" err="1">
                <a:hlinkClick r:id="rId4"/>
              </a:rPr>
              <a:t>wp-content</a:t>
            </a:r>
            <a:r>
              <a:rPr kumimoji="1" lang="en-US" altLang="ja-JP" dirty="0">
                <a:hlinkClick r:id="rId4"/>
              </a:rPr>
              <a:t>/uploads/2018/03/bc6c11f17f0c2328ea14517d0c9228c7.pdf</a:t>
            </a:r>
            <a:endParaRPr kumimoji="1" lang="ja-JP" altLang="en-US" dirty="0"/>
          </a:p>
          <a:p>
            <a:pPr marL="0" indent="0">
              <a:buNone/>
            </a:pPr>
            <a:endParaRPr lang="en-US" altLang="ja-JP" dirty="0"/>
          </a:p>
          <a:p>
            <a:pPr marL="0" indent="0">
              <a:buNone/>
            </a:pPr>
            <a:endParaRPr lang="en-US" altLang="ja-JP" dirty="0"/>
          </a:p>
          <a:p>
            <a:pPr marL="0" indent="0">
              <a:buNone/>
            </a:pPr>
            <a:endParaRPr lang="ja-JP" altLang="en-US" dirty="0"/>
          </a:p>
          <a:p>
            <a:pPr marL="0" indent="0">
              <a:buNone/>
            </a:pPr>
            <a:endParaRPr kumimoji="1" lang="en-US" altLang="ja-JP" dirty="0"/>
          </a:p>
        </p:txBody>
      </p:sp>
      <p:sp>
        <p:nvSpPr>
          <p:cNvPr id="5" name="四角形 4">
            <a:extLst>
              <a:ext uri="{FF2B5EF4-FFF2-40B4-BE49-F238E27FC236}">
                <a16:creationId xmlns:a16="http://schemas.microsoft.com/office/drawing/2014/main" id="{0D629232-26F4-F945-8FB2-F73E74DAD352}"/>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dirty="0"/>
          </a:p>
        </p:txBody>
      </p:sp>
      <p:sp>
        <p:nvSpPr>
          <p:cNvPr id="2" name="タイトル 1">
            <a:extLst>
              <a:ext uri="{FF2B5EF4-FFF2-40B4-BE49-F238E27FC236}">
                <a16:creationId xmlns:a16="http://schemas.microsoft.com/office/drawing/2014/main" id="{F97B1654-BD05-534E-A3D7-B92ACD42FB64}"/>
              </a:ext>
            </a:extLst>
          </p:cNvPr>
          <p:cNvSpPr>
            <a:spLocks noGrp="1"/>
          </p:cNvSpPr>
          <p:nvPr>
            <p:ph type="title"/>
          </p:nvPr>
        </p:nvSpPr>
        <p:spPr>
          <a:xfrm>
            <a:off x="0" y="111125"/>
            <a:ext cx="10515600" cy="1325563"/>
          </a:xfrm>
        </p:spPr>
        <p:txBody>
          <a:bodyPr>
            <a:normAutofit/>
          </a:bodyPr>
          <a:lstStyle/>
          <a:p>
            <a:pPr marL="571500" indent="-571500">
              <a:buFont typeface="Wingdings" pitchFamily="2" charset="2"/>
              <a:buChar char="u"/>
            </a:pPr>
            <a:r>
              <a:rPr kumimoji="1" lang="ja-JP" altLang="en-US" sz="6000" b="1" dirty="0">
                <a:solidFill>
                  <a:schemeClr val="bg1"/>
                </a:solidFill>
                <a:latin typeface="ヒラギノ角ゴ ProN W3" panose="020B0300000000000000" pitchFamily="34" charset="-128"/>
                <a:ea typeface="ヒラギノ角ゴ ProN W3" panose="020B0300000000000000" pitchFamily="34" charset="-128"/>
              </a:rPr>
              <a:t>参考文献</a:t>
            </a:r>
          </a:p>
        </p:txBody>
      </p:sp>
    </p:spTree>
    <p:extLst>
      <p:ext uri="{BB962C8B-B14F-4D97-AF65-F5344CB8AC3E}">
        <p14:creationId xmlns:p14="http://schemas.microsoft.com/office/powerpoint/2010/main" val="39174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3">
            <a:extLst>
              <a:ext uri="{FF2B5EF4-FFF2-40B4-BE49-F238E27FC236}">
                <a16:creationId xmlns:a16="http://schemas.microsoft.com/office/drawing/2014/main" id="{D3AE8151-4526-764A-B542-50395A40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222" y="0"/>
            <a:ext cx="6180667" cy="6880365"/>
          </a:xfrm>
          <a:prstGeom prst="rect">
            <a:avLst/>
          </a:prstGeom>
        </p:spPr>
      </p:pic>
    </p:spTree>
    <p:extLst>
      <p:ext uri="{BB962C8B-B14F-4D97-AF65-F5344CB8AC3E}">
        <p14:creationId xmlns:p14="http://schemas.microsoft.com/office/powerpoint/2010/main" val="345966007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a:extLst>
              <a:ext uri="{FF2B5EF4-FFF2-40B4-BE49-F238E27FC236}">
                <a16:creationId xmlns:a16="http://schemas.microsoft.com/office/drawing/2014/main" id="{A5F69438-063E-D144-A530-56435CA71384}"/>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50D28C4-464D-344A-902A-02F5460169FD}"/>
              </a:ext>
            </a:extLst>
          </p:cNvPr>
          <p:cNvSpPr>
            <a:spLocks noGrp="1"/>
          </p:cNvSpPr>
          <p:nvPr>
            <p:ph type="title"/>
          </p:nvPr>
        </p:nvSpPr>
        <p:spPr>
          <a:xfrm>
            <a:off x="0" y="81280"/>
            <a:ext cx="10515600" cy="1325563"/>
          </a:xfrm>
        </p:spPr>
        <p:txBody>
          <a:bodyPr>
            <a:normAutofit/>
          </a:bodyPr>
          <a:lstStyle/>
          <a:p>
            <a:r>
              <a:rPr kumimoji="1" lang="ja-JP" altLang="en-US" sz="6000" b="1" dirty="0">
                <a:solidFill>
                  <a:schemeClr val="bg1"/>
                </a:solidFill>
                <a:latin typeface="ヒラギノ角ゴ Pro W3" panose="020B0300000000000000" pitchFamily="34" charset="-128"/>
                <a:ea typeface="ヒラギノ角ゴ Pro W3" panose="020B0300000000000000" pitchFamily="34" charset="-128"/>
              </a:rPr>
              <a:t>第一章 はじめに</a:t>
            </a:r>
          </a:p>
        </p:txBody>
      </p:sp>
      <p:sp>
        <p:nvSpPr>
          <p:cNvPr id="3" name="コンテンツ プレースホルダー 2">
            <a:extLst>
              <a:ext uri="{FF2B5EF4-FFF2-40B4-BE49-F238E27FC236}">
                <a16:creationId xmlns:a16="http://schemas.microsoft.com/office/drawing/2014/main" id="{A42BBE59-C492-C041-B29C-4F7F55552D3A}"/>
              </a:ext>
            </a:extLst>
          </p:cNvPr>
          <p:cNvSpPr>
            <a:spLocks noGrp="1"/>
          </p:cNvSpPr>
          <p:nvPr>
            <p:ph idx="1"/>
          </p:nvPr>
        </p:nvSpPr>
        <p:spPr>
          <a:xfrm>
            <a:off x="176389" y="1325562"/>
            <a:ext cx="11839222" cy="5532437"/>
          </a:xfrm>
        </p:spPr>
        <p:txBody>
          <a:bodyPr vert="horz" lIns="91440" tIns="45720" rIns="91440" bIns="45720" rtlCol="0" anchor="t">
            <a:normAutofit fontScale="85000" lnSpcReduction="20000"/>
          </a:bodyPr>
          <a:lstStyle/>
          <a:p>
            <a:pPr>
              <a:lnSpc>
                <a:spcPct val="170000"/>
              </a:lnSpc>
              <a:buFont typeface="Wingdings" pitchFamily="2" charset="2"/>
              <a:buChar char="u"/>
            </a:pPr>
            <a:r>
              <a:rPr lang="ja-JP" altLang="en-US"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研究の背景</a:t>
            </a:r>
            <a:endParaRPr lang="en-US" altLang="ja-JP"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平均寿命と健康寿命の差</a:t>
            </a:r>
            <a:r>
              <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（男性</a:t>
            </a:r>
            <a:r>
              <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9</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年女性</a:t>
            </a:r>
            <a:r>
              <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12</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年）</a:t>
            </a:r>
          </a:p>
          <a:p>
            <a:pPr marL="0" indent="0">
              <a:buNone/>
            </a:pP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健康寿命を伸ばす</a:t>
            </a:r>
            <a:endPar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3900" b="1" dirty="0">
                <a:solidFill>
                  <a:schemeClr val="accent2"/>
                </a:solidFill>
                <a:latin typeface="ヒラギノ角ゴ ProN W3" panose="020B0300000000000000" pitchFamily="34" charset="-128"/>
                <a:ea typeface="ヒラギノ角ゴ ProN W3" panose="020B0300000000000000" pitchFamily="34" charset="-128"/>
              </a:rPr>
              <a:t>　　　　　　　　</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ja-JP" altLang="en-US"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a:buFont typeface="Wingdings" pitchFamily="2" charset="2"/>
              <a:buChar char="u"/>
            </a:pPr>
            <a:r>
              <a:rPr lang="ja-JP" altLang="en-US"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テーマ設定の理由</a:t>
            </a:r>
            <a:r>
              <a:rPr lang="ja-JP" altLang="en-US"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健康寿命を伸ばす＝運動を継続的に実施</a:t>
            </a:r>
          </a:p>
          <a:p>
            <a:pPr marL="0" indent="0">
              <a:buNone/>
            </a:pPr>
            <a:endParaRPr lang="en-US" altLang="ja-JP"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900" dirty="0">
                <a:solidFill>
                  <a:schemeClr val="tx1">
                    <a:lumMod val="75000"/>
                    <a:lumOff val="25000"/>
                  </a:schemeClr>
                </a:solidFill>
                <a:latin typeface="ヒラギノ角ゴ ProN W3" panose="020B0300000000000000" pitchFamily="34" charset="-128"/>
                <a:ea typeface="ヒラギノ角ゴ ProN W3"/>
              </a:rPr>
              <a:t>しかし</a:t>
            </a:r>
            <a:r>
              <a:rPr lang="en-US" altLang="ja-JP" sz="3900" dirty="0">
                <a:solidFill>
                  <a:schemeClr val="tx1">
                    <a:lumMod val="75000"/>
                    <a:lumOff val="25000"/>
                  </a:schemeClr>
                </a:solidFill>
                <a:latin typeface="ヒラギノ角ゴ ProN W3" panose="020B0300000000000000" pitchFamily="34" charset="-128"/>
                <a:ea typeface="ヒラギノ角ゴ ProN W3"/>
              </a:rPr>
              <a:t>…</a:t>
            </a:r>
            <a:r>
              <a:rPr lang="ja-JP" altLang="en-US" sz="3900" dirty="0">
                <a:solidFill>
                  <a:schemeClr val="tx1">
                    <a:lumMod val="75000"/>
                    <a:lumOff val="25000"/>
                  </a:schemeClr>
                </a:solidFill>
                <a:latin typeface="ヒラギノ角ゴ ProN W3" panose="020B0300000000000000" pitchFamily="34" charset="-128"/>
                <a:ea typeface="ヒラギノ角ゴ ProN W3"/>
              </a:rPr>
              <a:t>　　　　　　　ハードな運動は　</a:t>
            </a:r>
            <a:r>
              <a:rPr lang="ja-JP" altLang="en-US" sz="3200" dirty="0">
                <a:solidFill>
                  <a:schemeClr val="tx1">
                    <a:lumMod val="75000"/>
                    <a:lumOff val="25000"/>
                  </a:schemeClr>
                </a:solidFill>
                <a:latin typeface="ヒラギノ角ゴ ProN W3" panose="020B0300000000000000" pitchFamily="34" charset="-128"/>
                <a:ea typeface="ヒラギノ角ゴ ProN W3"/>
              </a:rPr>
              <a:t>　</a:t>
            </a:r>
            <a:r>
              <a:rPr lang="ja-JP" altLang="en-US" dirty="0">
                <a:solidFill>
                  <a:schemeClr val="tx1">
                    <a:lumMod val="75000"/>
                    <a:lumOff val="25000"/>
                  </a:schemeClr>
                </a:solidFill>
                <a:latin typeface="ヒラギノ角ゴ ProN W3" panose="020B0300000000000000" pitchFamily="34" charset="-128"/>
                <a:ea typeface="ヒラギノ角ゴ ProN W3"/>
              </a:rPr>
              <a:t>　　　　　　　　</a:t>
            </a:r>
          </a:p>
        </p:txBody>
      </p:sp>
      <p:sp>
        <p:nvSpPr>
          <p:cNvPr id="4" name="テキスト ボックス 3">
            <a:extLst>
              <a:ext uri="{FF2B5EF4-FFF2-40B4-BE49-F238E27FC236}">
                <a16:creationId xmlns:a16="http://schemas.microsoft.com/office/drawing/2014/main" id="{3D260102-0764-4D9B-9430-BC7655D429C0}"/>
              </a:ext>
            </a:extLst>
          </p:cNvPr>
          <p:cNvSpPr txBox="1"/>
          <p:nvPr/>
        </p:nvSpPr>
        <p:spPr>
          <a:xfrm>
            <a:off x="867269" y="3511803"/>
            <a:ext cx="3775287" cy="646331"/>
          </a:xfrm>
          <a:prstGeom prst="rect">
            <a:avLst/>
          </a:prstGeom>
          <a:noFill/>
        </p:spPr>
        <p:txBody>
          <a:bodyPr wrap="square" rtlCol="0">
            <a:spAutoFit/>
          </a:bodyPr>
          <a:lstStyle/>
          <a:p>
            <a:r>
              <a:rPr lang="ja-JP" altLang="en-US" sz="3600" b="1" dirty="0">
                <a:solidFill>
                  <a:srgbClr val="ED7D31"/>
                </a:solidFill>
                <a:latin typeface="ヒラギノ角ゴ ProN W3" panose="020B0300000000000000" pitchFamily="34" charset="-128"/>
                <a:ea typeface="ヒラギノ角ゴ ProN W3" panose="020B0300000000000000" pitchFamily="34" charset="-128"/>
              </a:rPr>
              <a:t>元気な</a:t>
            </a:r>
            <a:r>
              <a:rPr lang="ja-JP" altLang="en-US" sz="3600" b="1" u="sng" dirty="0">
                <a:solidFill>
                  <a:srgbClr val="ED7D31"/>
                </a:solidFill>
                <a:latin typeface="ヒラギノ角ゴ ProN W3" panose="020B0300000000000000" pitchFamily="34" charset="-128"/>
                <a:ea typeface="ヒラギノ角ゴ ProN W3" panose="020B0300000000000000" pitchFamily="34" charset="-128"/>
              </a:rPr>
              <a:t>老後生活</a:t>
            </a:r>
            <a:endParaRPr kumimoji="1" lang="ja-JP" altLang="en-US" dirty="0"/>
          </a:p>
        </p:txBody>
      </p:sp>
      <p:sp>
        <p:nvSpPr>
          <p:cNvPr id="8" name="テキスト ボックス 7">
            <a:extLst>
              <a:ext uri="{FF2B5EF4-FFF2-40B4-BE49-F238E27FC236}">
                <a16:creationId xmlns:a16="http://schemas.microsoft.com/office/drawing/2014/main" id="{3BEDF2BE-463C-44D8-9307-E2343A16B55B}"/>
              </a:ext>
            </a:extLst>
          </p:cNvPr>
          <p:cNvSpPr txBox="1"/>
          <p:nvPr/>
        </p:nvSpPr>
        <p:spPr>
          <a:xfrm>
            <a:off x="2133257" y="5968180"/>
            <a:ext cx="3007360" cy="646331"/>
          </a:xfrm>
          <a:prstGeom prst="rect">
            <a:avLst/>
          </a:prstGeom>
          <a:noFill/>
        </p:spPr>
        <p:txBody>
          <a:bodyPr wrap="square" rtlCol="0">
            <a:spAutoFit/>
          </a:bodyPr>
          <a:lstStyle/>
          <a:p>
            <a:r>
              <a:rPr lang="ja-JP" altLang="en-US" sz="3600" b="1" u="sng" dirty="0">
                <a:solidFill>
                  <a:srgbClr val="ED7D31"/>
                </a:solidFill>
                <a:latin typeface="ヒラギノ角ゴ ProN W3" panose="020B0300000000000000" pitchFamily="34" charset="-128"/>
                <a:ea typeface="ヒラギノ角ゴ ProN W3"/>
              </a:rPr>
              <a:t>時間がない</a:t>
            </a:r>
            <a:r>
              <a:rPr lang="ja-JP" altLang="en-US" sz="3600" dirty="0">
                <a:solidFill>
                  <a:prstClr val="black">
                    <a:lumMod val="75000"/>
                    <a:lumOff val="25000"/>
                  </a:prstClr>
                </a:solidFill>
                <a:latin typeface="ヒラギノ角ゴ ProN W3" panose="020B0300000000000000" pitchFamily="34" charset="-128"/>
                <a:ea typeface="ヒラギノ角ゴ ProN W3"/>
              </a:rPr>
              <a:t>　</a:t>
            </a:r>
            <a:endParaRPr kumimoji="1" lang="ja-JP" altLang="en-US" dirty="0"/>
          </a:p>
        </p:txBody>
      </p:sp>
      <p:sp>
        <p:nvSpPr>
          <p:cNvPr id="9" name="テキスト ボックス 8">
            <a:extLst>
              <a:ext uri="{FF2B5EF4-FFF2-40B4-BE49-F238E27FC236}">
                <a16:creationId xmlns:a16="http://schemas.microsoft.com/office/drawing/2014/main" id="{7B02E9A6-D428-456D-890C-6D8BD7FF2EE4}"/>
              </a:ext>
            </a:extLst>
          </p:cNvPr>
          <p:cNvSpPr txBox="1"/>
          <p:nvPr/>
        </p:nvSpPr>
        <p:spPr>
          <a:xfrm>
            <a:off x="4983480" y="3540056"/>
            <a:ext cx="4206240" cy="594906"/>
          </a:xfrm>
          <a:prstGeom prst="rect">
            <a:avLst/>
          </a:prstGeom>
          <a:noFill/>
        </p:spPr>
        <p:txBody>
          <a:bodyPr wrap="square" rtlCol="0">
            <a:spAutoFit/>
          </a:bodyPr>
          <a:lstStyle/>
          <a:p>
            <a:pPr lvl="0">
              <a:lnSpc>
                <a:spcPct val="90000"/>
              </a:lnSpc>
              <a:spcBef>
                <a:spcPts val="1000"/>
              </a:spcBef>
            </a:pPr>
            <a:r>
              <a:rPr lang="ja-JP" altLang="en-US" sz="3600" b="1" dirty="0">
                <a:solidFill>
                  <a:srgbClr val="ED7D31"/>
                </a:solidFill>
                <a:latin typeface="ヒラギノ角ゴ ProN W3" panose="020B0300000000000000" pitchFamily="34" charset="-128"/>
                <a:ea typeface="ヒラギノ角ゴ ProN W3" panose="020B0300000000000000" pitchFamily="34" charset="-128"/>
              </a:rPr>
              <a:t>介護者の</a:t>
            </a:r>
            <a:r>
              <a:rPr lang="ja-JP" altLang="en-US" sz="3600" b="1" u="sng" dirty="0">
                <a:solidFill>
                  <a:srgbClr val="ED7D31"/>
                </a:solidFill>
                <a:latin typeface="ヒラギノ角ゴ ProN W3" panose="020B0300000000000000" pitchFamily="34" charset="-128"/>
                <a:ea typeface="ヒラギノ角ゴ ProN W3" panose="020B0300000000000000" pitchFamily="34" charset="-128"/>
              </a:rPr>
              <a:t>負担軽減</a:t>
            </a:r>
            <a:endParaRPr lang="en-US" altLang="ja-JP" sz="3600" b="1" u="sng" dirty="0">
              <a:solidFill>
                <a:srgbClr val="ED7D31"/>
              </a:solidFill>
              <a:latin typeface="ヒラギノ角ゴ ProN W3" panose="020B0300000000000000" pitchFamily="34" charset="-128"/>
              <a:ea typeface="ヒラギノ角ゴ ProN W3" panose="020B0300000000000000" pitchFamily="34" charset="-128"/>
            </a:endParaRPr>
          </a:p>
        </p:txBody>
      </p:sp>
      <p:sp>
        <p:nvSpPr>
          <p:cNvPr id="10" name="テキスト ボックス 9">
            <a:extLst>
              <a:ext uri="{FF2B5EF4-FFF2-40B4-BE49-F238E27FC236}">
                <a16:creationId xmlns:a16="http://schemas.microsoft.com/office/drawing/2014/main" id="{15725C90-2B4F-4C85-AF6C-B6B56FF56585}"/>
              </a:ext>
            </a:extLst>
          </p:cNvPr>
          <p:cNvSpPr txBox="1"/>
          <p:nvPr/>
        </p:nvSpPr>
        <p:spPr>
          <a:xfrm>
            <a:off x="7977769" y="5968180"/>
            <a:ext cx="3007360" cy="646331"/>
          </a:xfrm>
          <a:prstGeom prst="rect">
            <a:avLst/>
          </a:prstGeom>
          <a:noFill/>
        </p:spPr>
        <p:txBody>
          <a:bodyPr wrap="square" rtlCol="0">
            <a:spAutoFit/>
          </a:bodyPr>
          <a:lstStyle/>
          <a:p>
            <a:r>
              <a:rPr lang="ja-JP" altLang="en-US" sz="3600" b="1" u="sng" dirty="0">
                <a:solidFill>
                  <a:srgbClr val="ED7D31"/>
                </a:solidFill>
                <a:latin typeface="ヒラギノ角ゴ ProN W3" panose="020B0300000000000000" pitchFamily="34" charset="-128"/>
                <a:ea typeface="ヒラギノ角ゴ ProN W3"/>
              </a:rPr>
              <a:t>続けにくい</a:t>
            </a:r>
            <a:endParaRPr kumimoji="1" lang="ja-JP" altLang="en-US" dirty="0"/>
          </a:p>
        </p:txBody>
      </p:sp>
      <p:sp>
        <p:nvSpPr>
          <p:cNvPr id="12" name="テキスト ボックス 11">
            <a:extLst>
              <a:ext uri="{FF2B5EF4-FFF2-40B4-BE49-F238E27FC236}">
                <a16:creationId xmlns:a16="http://schemas.microsoft.com/office/drawing/2014/main" id="{FC81984C-979B-429E-8E13-4AD1215751FC}"/>
              </a:ext>
            </a:extLst>
          </p:cNvPr>
          <p:cNvSpPr txBox="1"/>
          <p:nvPr/>
        </p:nvSpPr>
        <p:spPr>
          <a:xfrm>
            <a:off x="4345940" y="3511802"/>
            <a:ext cx="589280" cy="646331"/>
          </a:xfrm>
          <a:prstGeom prst="rect">
            <a:avLst/>
          </a:prstGeom>
          <a:noFill/>
        </p:spPr>
        <p:txBody>
          <a:bodyPr wrap="square" rtlCol="0">
            <a:spAutoFit/>
          </a:bodyPr>
          <a:lstStyle/>
          <a:p>
            <a:r>
              <a:rPr lang="en-US" altLang="ja-JP" sz="3600" dirty="0">
                <a:solidFill>
                  <a:prstClr val="black">
                    <a:lumMod val="75000"/>
                    <a:lumOff val="25000"/>
                  </a:prstClr>
                </a:solidFill>
                <a:latin typeface="ヒラギノ角ゴ ProN W3" panose="020B0300000000000000" pitchFamily="34" charset="-128"/>
                <a:ea typeface="ヒラギノ角ゴ ProN W3" panose="020B0300000000000000" pitchFamily="34" charset="-128"/>
              </a:rPr>
              <a:t>&amp;</a:t>
            </a:r>
            <a:endParaRPr kumimoji="1" lang="ja-JP" altLang="en-US" dirty="0"/>
          </a:p>
        </p:txBody>
      </p:sp>
      <p:pic>
        <p:nvPicPr>
          <p:cNvPr id="7" name="図 10">
            <a:extLst>
              <a:ext uri="{FF2B5EF4-FFF2-40B4-BE49-F238E27FC236}">
                <a16:creationId xmlns:a16="http://schemas.microsoft.com/office/drawing/2014/main" id="{4C4337CB-F94A-9347-AB85-956551617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369" y="3989578"/>
            <a:ext cx="1605838" cy="1886470"/>
          </a:xfrm>
          <a:prstGeom prst="rect">
            <a:avLst/>
          </a:prstGeom>
        </p:spPr>
      </p:pic>
      <p:pic>
        <p:nvPicPr>
          <p:cNvPr id="11" name="図 12">
            <a:extLst>
              <a:ext uri="{FF2B5EF4-FFF2-40B4-BE49-F238E27FC236}">
                <a16:creationId xmlns:a16="http://schemas.microsoft.com/office/drawing/2014/main" id="{51C01458-6ED5-D744-A5A4-24AF9A836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874" y="4081710"/>
            <a:ext cx="2006208" cy="1886470"/>
          </a:xfrm>
          <a:prstGeom prst="rect">
            <a:avLst/>
          </a:prstGeom>
        </p:spPr>
      </p:pic>
    </p:spTree>
    <p:extLst>
      <p:ext uri="{BB962C8B-B14F-4D97-AF65-F5344CB8AC3E}">
        <p14:creationId xmlns:p14="http://schemas.microsoft.com/office/powerpoint/2010/main" val="848795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68F9028-519F-E348-BDCB-F775CB95A620}"/>
              </a:ext>
            </a:extLst>
          </p:cNvPr>
          <p:cNvSpPr>
            <a:spLocks noGrp="1"/>
          </p:cNvSpPr>
          <p:nvPr>
            <p:ph idx="1"/>
          </p:nvPr>
        </p:nvSpPr>
        <p:spPr>
          <a:xfrm>
            <a:off x="526270" y="1813650"/>
            <a:ext cx="10515600" cy="5044350"/>
          </a:xfrm>
        </p:spPr>
        <p:txBody>
          <a:bodyPr>
            <a:normAutofit fontScale="92500" lnSpcReduction="20000"/>
          </a:bodyPr>
          <a:lstStyle/>
          <a:p>
            <a:pPr marL="0" indent="0">
              <a:buNone/>
            </a:pPr>
            <a:r>
              <a:rPr kumimoji="1" lang="ja-JP" altLang="en-US" sz="3900" dirty="0">
                <a:solidFill>
                  <a:schemeClr val="tx1">
                    <a:lumMod val="75000"/>
                    <a:lumOff val="25000"/>
                  </a:schemeClr>
                </a:solidFill>
                <a:latin typeface="ヒラギノ角ゴ Pro W3" panose="020B0300000000000000" pitchFamily="34" charset="-128"/>
                <a:ea typeface="ヒラギノ角ゴ Pro W3" panose="020B0300000000000000" pitchFamily="34" charset="-128"/>
              </a:rPr>
              <a:t>そこで</a:t>
            </a:r>
            <a:r>
              <a:rPr kumimoji="1" lang="en-US" altLang="ja-JP" dirty="0">
                <a:solidFill>
                  <a:schemeClr val="tx1">
                    <a:lumMod val="75000"/>
                    <a:lumOff val="25000"/>
                  </a:schemeClr>
                </a:solidFill>
              </a:rPr>
              <a:t>…</a:t>
            </a:r>
            <a:r>
              <a:rPr kumimoji="1" lang="ja-JP" altLang="en-US" dirty="0">
                <a:solidFill>
                  <a:schemeClr val="tx1">
                    <a:lumMod val="75000"/>
                    <a:lumOff val="25000"/>
                  </a:schemeClr>
                </a:solidFill>
              </a:rPr>
              <a:t>  </a:t>
            </a:r>
          </a:p>
          <a:p>
            <a:pPr marL="0" indent="0">
              <a:buNone/>
            </a:pPr>
            <a:endParaRPr kumimoji="1" lang="ja-JP" altLang="en-US" sz="6000" dirty="0">
              <a:solidFill>
                <a:schemeClr val="tx1">
                  <a:lumMod val="75000"/>
                  <a:lumOff val="25000"/>
                </a:schemeClr>
              </a:solidFill>
              <a:latin typeface="ヒラギノ角ゴシック W3" panose="020B0300000000000000" pitchFamily="34" charset="-128"/>
              <a:ea typeface="ヒラギノ角ゴシック W3" panose="020B0300000000000000" pitchFamily="34" charset="-128"/>
            </a:endParaRPr>
          </a:p>
          <a:p>
            <a:pPr marL="0" indent="0">
              <a:buNone/>
            </a:pPr>
            <a:r>
              <a:rPr kumimoji="1" lang="ja-JP" altLang="en-US" sz="60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kumimoji="1" lang="ja-JP" altLang="en-US" sz="6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ja-JP" altLang="en-US" sz="60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kumimoji="1" lang="ja-JP" altLang="en-US" sz="6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60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32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p>
          <a:p>
            <a:pPr marL="0" indent="0">
              <a:buNone/>
            </a:pPr>
            <a:r>
              <a:rPr lang="ja-JP" altLang="en-US" sz="32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lang="ja-JP" altLang="en-US" sz="39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sz="39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en-US" altLang="ja-JP" sz="39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kumimoji="1" lang="ja-JP" altLang="en-US" sz="39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を見つけたい！！</a:t>
            </a:r>
          </a:p>
        </p:txBody>
      </p:sp>
      <p:sp>
        <p:nvSpPr>
          <p:cNvPr id="13" name="四角形 12">
            <a:extLst>
              <a:ext uri="{FF2B5EF4-FFF2-40B4-BE49-F238E27FC236}">
                <a16:creationId xmlns:a16="http://schemas.microsoft.com/office/drawing/2014/main" id="{86426C20-0DEA-B44F-AFA6-469E8BF8A1B4}"/>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0" b="1">
              <a:latin typeface="ヒラギノ角ゴ ProN W3" panose="020B0300000000000000" pitchFamily="34" charset="-128"/>
              <a:ea typeface="ヒラギノ角ゴ ProN W3" panose="020B0300000000000000" pitchFamily="34" charset="-128"/>
            </a:endParaRPr>
          </a:p>
        </p:txBody>
      </p:sp>
      <p:sp>
        <p:nvSpPr>
          <p:cNvPr id="2" name="テキスト ボックス 1">
            <a:extLst>
              <a:ext uri="{FF2B5EF4-FFF2-40B4-BE49-F238E27FC236}">
                <a16:creationId xmlns:a16="http://schemas.microsoft.com/office/drawing/2014/main" id="{F595B273-1217-B440-84A2-10F9132FA7AD}"/>
              </a:ext>
            </a:extLst>
          </p:cNvPr>
          <p:cNvSpPr txBox="1"/>
          <p:nvPr/>
        </p:nvSpPr>
        <p:spPr>
          <a:xfrm>
            <a:off x="0" y="117495"/>
            <a:ext cx="7542315" cy="1015663"/>
          </a:xfrm>
          <a:prstGeom prst="rect">
            <a:avLst/>
          </a:prstGeom>
          <a:noFill/>
        </p:spPr>
        <p:txBody>
          <a:bodyPr wrap="square" rtlCol="0">
            <a:spAutoFit/>
          </a:bodyPr>
          <a:lstStyle/>
          <a:p>
            <a:pPr marL="857250" indent="-857250" algn="l">
              <a:buFont typeface="Wingdings" pitchFamily="2" charset="2"/>
              <a:buChar char="u"/>
            </a:pPr>
            <a:r>
              <a:rPr lang="ja-JP" altLang="en-US" sz="6000" b="1">
                <a:solidFill>
                  <a:schemeClr val="bg1"/>
                </a:solidFill>
                <a:latin typeface="ヒラギノ角ゴ ProN W3" panose="020B0300000000000000" pitchFamily="34" charset="-128"/>
                <a:ea typeface="ヒラギノ角ゴ ProN W3" panose="020B0300000000000000" pitchFamily="34" charset="-128"/>
              </a:rPr>
              <a:t>テーマ設定の理由</a:t>
            </a:r>
          </a:p>
        </p:txBody>
      </p:sp>
      <p:sp>
        <p:nvSpPr>
          <p:cNvPr id="4" name="テキスト ボックス 3">
            <a:extLst>
              <a:ext uri="{FF2B5EF4-FFF2-40B4-BE49-F238E27FC236}">
                <a16:creationId xmlns:a16="http://schemas.microsoft.com/office/drawing/2014/main" id="{CF4A4EAE-CB71-9F46-8AAC-D1EC9538FACC}"/>
              </a:ext>
            </a:extLst>
          </p:cNvPr>
          <p:cNvSpPr txBox="1"/>
          <p:nvPr/>
        </p:nvSpPr>
        <p:spPr>
          <a:xfrm>
            <a:off x="526270" y="2925938"/>
            <a:ext cx="3434607" cy="1006123"/>
          </a:xfrm>
          <a:prstGeom prst="rect">
            <a:avLst/>
          </a:prstGeom>
          <a:noFill/>
        </p:spPr>
        <p:txBody>
          <a:bodyPr wrap="square" rtlCol="0">
            <a:spAutoFit/>
          </a:bodyPr>
          <a:lstStyle/>
          <a:p>
            <a:pPr algn="l"/>
            <a:r>
              <a:rPr kumimoji="1" lang="en-US" altLang="ja-JP" sz="6000" b="1" u="sng" dirty="0">
                <a:solidFill>
                  <a:schemeClr val="tx1">
                    <a:lumMod val="75000"/>
                    <a:lumOff val="25000"/>
                  </a:schemeClr>
                </a:solidFill>
                <a:latin typeface="ヒラギノ角ゴシック W3" panose="020B0300000000000000" pitchFamily="34" charset="-128"/>
                <a:ea typeface="ヒラギノ角ゴシック W3" panose="020B0300000000000000" pitchFamily="34" charset="-128"/>
              </a:rPr>
              <a:t>20-50</a:t>
            </a:r>
            <a:r>
              <a:rPr kumimoji="1" lang="ja-JP" altLang="en-US" sz="60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代</a:t>
            </a:r>
            <a:endParaRPr lang="ja-JP" altLang="en-US" sz="6000" dirty="0"/>
          </a:p>
        </p:txBody>
      </p:sp>
      <p:sp>
        <p:nvSpPr>
          <p:cNvPr id="5" name="テキスト ボックス 4">
            <a:extLst>
              <a:ext uri="{FF2B5EF4-FFF2-40B4-BE49-F238E27FC236}">
                <a16:creationId xmlns:a16="http://schemas.microsoft.com/office/drawing/2014/main" id="{A511E219-23AE-F44F-9CF7-7E9ECF017BA7}"/>
              </a:ext>
            </a:extLst>
          </p:cNvPr>
          <p:cNvSpPr txBox="1"/>
          <p:nvPr/>
        </p:nvSpPr>
        <p:spPr>
          <a:xfrm>
            <a:off x="5153331" y="2925938"/>
            <a:ext cx="1885338" cy="1006123"/>
          </a:xfrm>
          <a:prstGeom prst="rect">
            <a:avLst/>
          </a:prstGeom>
          <a:noFill/>
        </p:spPr>
        <p:txBody>
          <a:bodyPr wrap="square" rtlCol="0">
            <a:spAutoFit/>
          </a:bodyPr>
          <a:lstStyle/>
          <a:p>
            <a:pPr algn="l"/>
            <a:r>
              <a:rPr kumimoji="1" lang="ja-JP" altLang="en-US" sz="60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毎日</a:t>
            </a:r>
            <a:endParaRPr lang="ja-JP" altLang="en-US" sz="6000" dirty="0"/>
          </a:p>
        </p:txBody>
      </p:sp>
      <p:sp>
        <p:nvSpPr>
          <p:cNvPr id="6" name="テキスト ボックス 5">
            <a:extLst>
              <a:ext uri="{FF2B5EF4-FFF2-40B4-BE49-F238E27FC236}">
                <a16:creationId xmlns:a16="http://schemas.microsoft.com/office/drawing/2014/main" id="{BCB4607A-64F9-644C-80B1-D0E698EC6473}"/>
              </a:ext>
            </a:extLst>
          </p:cNvPr>
          <p:cNvSpPr txBox="1"/>
          <p:nvPr/>
        </p:nvSpPr>
        <p:spPr>
          <a:xfrm>
            <a:off x="8231125" y="2916398"/>
            <a:ext cx="2577986" cy="1015663"/>
          </a:xfrm>
          <a:prstGeom prst="rect">
            <a:avLst/>
          </a:prstGeom>
          <a:noFill/>
        </p:spPr>
        <p:txBody>
          <a:bodyPr wrap="square" rtlCol="0">
            <a:spAutoFit/>
          </a:bodyPr>
          <a:lstStyle/>
          <a:p>
            <a:pPr algn="l"/>
            <a:r>
              <a:rPr kumimoji="1" lang="ja-JP" altLang="en-US" sz="60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短時間</a:t>
            </a:r>
            <a:endParaRPr lang="ja-JP" altLang="en-US" sz="6000" dirty="0"/>
          </a:p>
        </p:txBody>
      </p:sp>
      <p:sp>
        <p:nvSpPr>
          <p:cNvPr id="7" name="テキスト ボックス 6">
            <a:extLst>
              <a:ext uri="{FF2B5EF4-FFF2-40B4-BE49-F238E27FC236}">
                <a16:creationId xmlns:a16="http://schemas.microsoft.com/office/drawing/2014/main" id="{73346593-3B0B-4E45-B267-86647D7B9184}"/>
              </a:ext>
            </a:extLst>
          </p:cNvPr>
          <p:cNvSpPr txBox="1"/>
          <p:nvPr/>
        </p:nvSpPr>
        <p:spPr>
          <a:xfrm>
            <a:off x="557509" y="4887199"/>
            <a:ext cx="11108221" cy="1015663"/>
          </a:xfrm>
          <a:prstGeom prst="rect">
            <a:avLst/>
          </a:prstGeom>
          <a:noFill/>
        </p:spPr>
        <p:txBody>
          <a:bodyPr wrap="square" rtlCol="0">
            <a:spAutoFit/>
          </a:bodyPr>
          <a:lstStyle/>
          <a:p>
            <a:pPr algn="l"/>
            <a:r>
              <a:rPr lang="ja-JP" altLang="en-US" sz="6000" b="1" dirty="0">
                <a:solidFill>
                  <a:schemeClr val="accent2"/>
                </a:solidFill>
                <a:latin typeface="ヒラギノ角ゴ ProN W3" panose="020B0300000000000000" pitchFamily="34" charset="-128"/>
                <a:ea typeface="ヒラギノ角ゴ ProN W3" panose="020B0300000000000000" pitchFamily="34" charset="-128"/>
              </a:rPr>
              <a:t>健康に効果的なトレーニング</a:t>
            </a:r>
            <a:endParaRPr lang="ja-JP" altLang="en-US" sz="6000" dirty="0"/>
          </a:p>
        </p:txBody>
      </p:sp>
    </p:spTree>
    <p:extLst>
      <p:ext uri="{BB962C8B-B14F-4D97-AF65-F5344CB8AC3E}">
        <p14:creationId xmlns:p14="http://schemas.microsoft.com/office/powerpoint/2010/main" val="170327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1DE0695-2737-6A4F-B920-863F55FBEBA2}"/>
              </a:ext>
            </a:extLst>
          </p:cNvPr>
          <p:cNvSpPr>
            <a:spLocks noGrp="1"/>
          </p:cNvSpPr>
          <p:nvPr>
            <p:ph idx="1"/>
          </p:nvPr>
        </p:nvSpPr>
        <p:spPr>
          <a:xfrm>
            <a:off x="126999" y="1467556"/>
            <a:ext cx="11890829" cy="5164665"/>
          </a:xfrm>
        </p:spPr>
        <p:txBody>
          <a:bodyPr>
            <a:normAutofit fontScale="92500"/>
          </a:bodyPr>
          <a:lstStyle/>
          <a:p>
            <a:pPr marL="0" indent="0">
              <a:buNone/>
            </a:pPr>
            <a:r>
              <a:rPr lang="ja-JP" altLang="en-US" sz="54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音楽</a:t>
            </a:r>
          </a:p>
          <a:p>
            <a:pPr marL="0" indent="0">
              <a:buNone/>
            </a:pPr>
            <a:r>
              <a:rPr kumimoji="1"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効果</a:t>
            </a:r>
            <a:r>
              <a:rPr kumimoji="1" lang="en-US" altLang="ja-JP"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精神面　免疫面　運動遂行に対する有効性</a:t>
            </a:r>
          </a:p>
          <a:p>
            <a:pPr marL="0" indent="0">
              <a:buNone/>
            </a:pPr>
            <a:endParaRPr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54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運動</a:t>
            </a:r>
          </a:p>
          <a:p>
            <a:pPr marL="0" indent="0">
              <a:buNone/>
            </a:pPr>
            <a:r>
              <a:rPr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効果</a:t>
            </a:r>
            <a:r>
              <a:rPr lang="en-US" altLang="ja-JP"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44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健康増進、集中力向上</a:t>
            </a:r>
          </a:p>
          <a:p>
            <a:pPr marL="0" indent="0">
              <a:buNone/>
            </a:pPr>
            <a:r>
              <a:rPr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静的ストレッチ、動的ストレッチ、足踏み</a:t>
            </a:r>
          </a:p>
          <a:p>
            <a:pPr marL="0" indent="0">
              <a:buNone/>
            </a:pPr>
            <a:r>
              <a:rPr kumimoji="1"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4400" b="1" dirty="0">
                <a:solidFill>
                  <a:schemeClr val="accent2"/>
                </a:solidFill>
                <a:latin typeface="ヒラギノ角ゴ ProN W3" panose="020B0300000000000000" pitchFamily="34" charset="-128"/>
                <a:ea typeface="ヒラギノ角ゴ ProN W3" panose="020B0300000000000000" pitchFamily="34" charset="-128"/>
              </a:rPr>
              <a:t>　　　　　　</a:t>
            </a:r>
            <a:r>
              <a:rPr kumimoji="1" lang="ja-JP" altLang="en-US" sz="44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の効果有り　</a:t>
            </a:r>
          </a:p>
        </p:txBody>
      </p:sp>
      <p:sp>
        <p:nvSpPr>
          <p:cNvPr id="5" name="四角形 4">
            <a:extLst>
              <a:ext uri="{FF2B5EF4-FFF2-40B4-BE49-F238E27FC236}">
                <a16:creationId xmlns:a16="http://schemas.microsoft.com/office/drawing/2014/main" id="{F997B6B5-B32D-254B-A3CD-2C64B1BC8382}"/>
              </a:ext>
            </a:extLst>
          </p:cNvPr>
          <p:cNvSpPr/>
          <p:nvPr/>
        </p:nvSpPr>
        <p:spPr>
          <a:xfrm>
            <a:off x="1"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5D706C6A-87D6-AD48-B2D0-CD5596791F74}"/>
              </a:ext>
            </a:extLst>
          </p:cNvPr>
          <p:cNvSpPr txBox="1"/>
          <p:nvPr/>
        </p:nvSpPr>
        <p:spPr>
          <a:xfrm>
            <a:off x="191167" y="234992"/>
            <a:ext cx="11162633" cy="101566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6000" b="1" dirty="0">
                <a:solidFill>
                  <a:schemeClr val="bg1"/>
                </a:solidFill>
                <a:latin typeface="ヒラギノ角ゴ ProN W3" panose="020B0300000000000000" pitchFamily="34" charset="-128"/>
                <a:ea typeface="ヒラギノ角ゴ ProN W3" panose="020B0300000000000000" pitchFamily="34" charset="-128"/>
              </a:rPr>
              <a:t>第二章　研究テーマについて</a:t>
            </a:r>
          </a:p>
        </p:txBody>
      </p:sp>
      <p:sp>
        <p:nvSpPr>
          <p:cNvPr id="2" name="テキスト ボックス 1">
            <a:extLst>
              <a:ext uri="{FF2B5EF4-FFF2-40B4-BE49-F238E27FC236}">
                <a16:creationId xmlns:a16="http://schemas.microsoft.com/office/drawing/2014/main" id="{DB6C79F3-528F-414D-A48B-B4383116C24D}"/>
              </a:ext>
            </a:extLst>
          </p:cNvPr>
          <p:cNvSpPr txBox="1"/>
          <p:nvPr/>
        </p:nvSpPr>
        <p:spPr>
          <a:xfrm>
            <a:off x="814449" y="5649172"/>
            <a:ext cx="3330039" cy="769441"/>
          </a:xfrm>
          <a:prstGeom prst="rect">
            <a:avLst/>
          </a:prstGeom>
          <a:noFill/>
        </p:spPr>
        <p:txBody>
          <a:bodyPr wrap="square" rtlCol="0">
            <a:spAutoFit/>
          </a:bodyPr>
          <a:lstStyle/>
          <a:p>
            <a:r>
              <a:rPr lang="ja-JP" altLang="en-US" sz="4400" b="1" dirty="0">
                <a:solidFill>
                  <a:srgbClr val="ED7D31"/>
                </a:solidFill>
                <a:latin typeface="ヒラギノ角ゴ ProN W3" panose="020B0300000000000000" pitchFamily="34" charset="-128"/>
                <a:ea typeface="ヒラギノ角ゴ ProN W3" panose="020B0300000000000000" pitchFamily="34" charset="-128"/>
              </a:rPr>
              <a:t>集中力向上　</a:t>
            </a:r>
            <a:endParaRPr kumimoji="1" lang="ja-JP" altLang="en-US" sz="2400" dirty="0"/>
          </a:p>
        </p:txBody>
      </p:sp>
      <p:pic>
        <p:nvPicPr>
          <p:cNvPr id="6" name="図 6">
            <a:extLst>
              <a:ext uri="{FF2B5EF4-FFF2-40B4-BE49-F238E27FC236}">
                <a16:creationId xmlns:a16="http://schemas.microsoft.com/office/drawing/2014/main" id="{38D585D1-4190-C247-ADF2-DC0CFA72B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778" y="3073399"/>
            <a:ext cx="1952978" cy="1952978"/>
          </a:xfrm>
          <a:prstGeom prst="rect">
            <a:avLst/>
          </a:prstGeom>
        </p:spPr>
      </p:pic>
    </p:spTree>
    <p:extLst>
      <p:ext uri="{BB962C8B-B14F-4D97-AF65-F5344CB8AC3E}">
        <p14:creationId xmlns:p14="http://schemas.microsoft.com/office/powerpoint/2010/main" val="4201269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6">
            <a:extLst>
              <a:ext uri="{FF2B5EF4-FFF2-40B4-BE49-F238E27FC236}">
                <a16:creationId xmlns:a16="http://schemas.microsoft.com/office/drawing/2014/main" id="{759FDCD4-DBA4-2948-A514-5D024A86DDEB}"/>
              </a:ext>
            </a:extLst>
          </p:cNvPr>
          <p:cNvSpPr/>
          <p:nvPr/>
        </p:nvSpPr>
        <p:spPr>
          <a:xfrm>
            <a:off x="1"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EB610DD7-AC53-4B4B-9E8A-819B260E5491}"/>
              </a:ext>
            </a:extLst>
          </p:cNvPr>
          <p:cNvSpPr txBox="1"/>
          <p:nvPr/>
        </p:nvSpPr>
        <p:spPr>
          <a:xfrm>
            <a:off x="731640" y="5935674"/>
            <a:ext cx="10033002" cy="769441"/>
          </a:xfrm>
          <a:prstGeom prst="rect">
            <a:avLst/>
          </a:prstGeom>
          <a:noFill/>
        </p:spPr>
        <p:txBody>
          <a:bodyPr wrap="square" rtlCol="0">
            <a:spAutoFit/>
          </a:bodyPr>
          <a:lstStyle/>
          <a:p>
            <a:pPr algn="l"/>
            <a:r>
              <a:rPr lang="ja-JP" altLang="en-US" sz="4400" b="1" dirty="0">
                <a:solidFill>
                  <a:schemeClr val="accent2"/>
                </a:solidFill>
                <a:latin typeface="ヒラギノ角ゴ ProN W3" panose="020B0300000000000000" pitchFamily="34" charset="-128"/>
                <a:ea typeface="ヒラギノ角ゴ ProN W3" panose="020B0300000000000000" pitchFamily="34" charset="-128"/>
              </a:rPr>
              <a:t>健康寿命が短くなっている！！</a:t>
            </a:r>
            <a:r>
              <a:rPr lang="ja-JP" altLang="en-US" sz="3600" b="1" dirty="0">
                <a:solidFill>
                  <a:schemeClr val="accent2"/>
                </a:solidFill>
                <a:latin typeface="ヒラギノ角ゴ ProN W3" panose="020B0300000000000000" pitchFamily="34" charset="-128"/>
                <a:ea typeface="ヒラギノ角ゴ ProN W3" panose="020B0300000000000000" pitchFamily="34" charset="-128"/>
              </a:rPr>
              <a:t>　</a:t>
            </a:r>
            <a:endParaRPr lang="ja-JP" altLang="en-US" sz="3600" dirty="0">
              <a:solidFill>
                <a:srgbClr val="00B0F0"/>
              </a:solidFill>
              <a:latin typeface="ヒラギノ角ゴ ProN W3" panose="020B0300000000000000" pitchFamily="34" charset="-128"/>
              <a:ea typeface="ヒラギノ角ゴ ProN W3" panose="020B0300000000000000" pitchFamily="34" charset="-128"/>
            </a:endParaRPr>
          </a:p>
        </p:txBody>
      </p:sp>
      <p:sp>
        <p:nvSpPr>
          <p:cNvPr id="5" name="テキスト ボックス 4">
            <a:extLst>
              <a:ext uri="{FF2B5EF4-FFF2-40B4-BE49-F238E27FC236}">
                <a16:creationId xmlns:a16="http://schemas.microsoft.com/office/drawing/2014/main" id="{D45D4170-1462-D94F-AD54-B426AEF2F0CD}"/>
              </a:ext>
            </a:extLst>
          </p:cNvPr>
          <p:cNvSpPr txBox="1"/>
          <p:nvPr/>
        </p:nvSpPr>
        <p:spPr>
          <a:xfrm>
            <a:off x="16933" y="117495"/>
            <a:ext cx="6079067" cy="1015663"/>
          </a:xfrm>
          <a:prstGeom prst="rect">
            <a:avLst/>
          </a:prstGeom>
          <a:noFill/>
        </p:spPr>
        <p:txBody>
          <a:bodyPr wrap="square" rtlCol="0">
            <a:spAutoFit/>
          </a:bodyPr>
          <a:lstStyle/>
          <a:p>
            <a:pPr marL="857250" indent="-857250" algn="l">
              <a:buFont typeface="Wingdings" pitchFamily="2" charset="2"/>
              <a:buChar char="u"/>
            </a:pPr>
            <a:r>
              <a:rPr lang="ja-JP" altLang="en-US" sz="6000" b="1" dirty="0">
                <a:solidFill>
                  <a:schemeClr val="bg1"/>
                </a:solidFill>
                <a:latin typeface="ヒラギノ角ゴ ProN W3" panose="020B0300000000000000" pitchFamily="34" charset="-128"/>
                <a:ea typeface="ヒラギノ角ゴ ProN W3" panose="020B0300000000000000" pitchFamily="34" charset="-128"/>
              </a:rPr>
              <a:t>先行研究</a:t>
            </a:r>
          </a:p>
        </p:txBody>
      </p:sp>
      <p:pic>
        <p:nvPicPr>
          <p:cNvPr id="6" name="図 5">
            <a:extLst>
              <a:ext uri="{FF2B5EF4-FFF2-40B4-BE49-F238E27FC236}">
                <a16:creationId xmlns:a16="http://schemas.microsoft.com/office/drawing/2014/main" id="{EFF3760C-DB0A-4CCF-B4C7-8002C2A05EA8}"/>
              </a:ext>
            </a:extLst>
          </p:cNvPr>
          <p:cNvPicPr>
            <a:picLocks noChangeAspect="1"/>
          </p:cNvPicPr>
          <p:nvPr/>
        </p:nvPicPr>
        <p:blipFill>
          <a:blip r:embed="rId3"/>
          <a:stretch>
            <a:fillRect/>
          </a:stretch>
        </p:blipFill>
        <p:spPr>
          <a:xfrm>
            <a:off x="7066013" y="0"/>
            <a:ext cx="5142920" cy="5246914"/>
          </a:xfrm>
          <a:prstGeom prst="rect">
            <a:avLst/>
          </a:prstGeom>
        </p:spPr>
      </p:pic>
      <p:sp>
        <p:nvSpPr>
          <p:cNvPr id="3" name="コンテンツ プレースホルダー 2">
            <a:extLst>
              <a:ext uri="{FF2B5EF4-FFF2-40B4-BE49-F238E27FC236}">
                <a16:creationId xmlns:a16="http://schemas.microsoft.com/office/drawing/2014/main" id="{1ADBF371-7CD0-D149-99A7-3EDC8A526C2B}"/>
              </a:ext>
            </a:extLst>
          </p:cNvPr>
          <p:cNvSpPr>
            <a:spLocks noGrp="1"/>
          </p:cNvSpPr>
          <p:nvPr>
            <p:ph idx="1"/>
          </p:nvPr>
        </p:nvSpPr>
        <p:spPr>
          <a:xfrm>
            <a:off x="338667" y="1362073"/>
            <a:ext cx="10515600" cy="5495927"/>
          </a:xfrm>
        </p:spPr>
        <p:txBody>
          <a:bodyPr>
            <a:normAutofit fontScale="77500" lnSpcReduction="20000"/>
          </a:bodyPr>
          <a:lstStyle/>
          <a:p>
            <a:pPr marL="0" indent="0">
              <a:buNone/>
            </a:pPr>
            <a:endParaRPr kumimoji="1" lang="ja-JP" altLang="en-US"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43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国</a:t>
            </a:r>
            <a:r>
              <a:rPr kumimoji="1" lang="en-US" altLang="ja-JP" sz="43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kumimoji="1" lang="ja-JP" altLang="en-US" sz="47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ロコトレ</a:t>
            </a:r>
            <a:r>
              <a:rPr kumimoji="1" lang="ja-JP" altLang="en-US" sz="47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推奨</a:t>
            </a:r>
            <a:endParaRPr lang="ja-JP" altLang="en-US" sz="47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kumimoji="1" lang="ja-JP" altLang="en-US" sz="47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→ロコモティブシンドローム予防</a:t>
            </a:r>
          </a:p>
          <a:p>
            <a:pPr marL="0" indent="0">
              <a:buNone/>
            </a:pPr>
            <a:endParaRPr lang="ja-JP" altLang="en-US" sz="39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47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県</a:t>
            </a:r>
            <a:r>
              <a:rPr lang="en-US" altLang="ja-JP" sz="47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a:t>
            </a:r>
            <a:r>
              <a:rPr lang="ja-JP" altLang="en-US" sz="47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第二次生涯健康県大分</a:t>
            </a:r>
            <a:r>
              <a:rPr lang="en-US" altLang="ja-JP" sz="47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21</a:t>
            </a:r>
            <a:endParaRPr lang="ja-JP" altLang="en-US" sz="4700"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39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en-US" altLang="ja-JP"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2024</a:t>
            </a:r>
            <a:r>
              <a:rPr lang="ja-JP" altLang="en-US"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年までに健康寿命男女</a:t>
            </a:r>
            <a:r>
              <a:rPr lang="en-US" altLang="ja-JP"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a:t>
            </a:r>
            <a:r>
              <a:rPr lang="ja-JP" altLang="en-US"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位</a:t>
            </a:r>
          </a:p>
          <a:p>
            <a:pPr marL="0" indent="0">
              <a:buNone/>
            </a:pPr>
            <a:endParaRPr lang="ja-JP" altLang="en-US" sz="43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→健康寿命　</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女</a:t>
            </a:r>
            <a:r>
              <a:rPr lang="en-US" altLang="ja-JP"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10</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位→</a:t>
            </a:r>
            <a:r>
              <a:rPr lang="en-US" altLang="ja-JP"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12</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位　</a:t>
            </a:r>
            <a:r>
              <a:rPr lang="ja-JP" altLang="en-US" sz="4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男</a:t>
            </a:r>
            <a:r>
              <a:rPr lang="en-US" altLang="ja-JP"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16</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位→</a:t>
            </a:r>
            <a:r>
              <a:rPr lang="en-US" altLang="ja-JP"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36</a:t>
            </a:r>
            <a:r>
              <a:rPr lang="ja-JP" altLang="en-US"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位</a:t>
            </a:r>
            <a:endParaRPr lang="en-US" altLang="ja-JP" sz="46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endParaRPr lang="en-US" altLang="ja-JP"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en-US" altLang="ja-JP"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35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32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65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3200" b="1" dirty="0">
              <a:solidFill>
                <a:schemeClr val="accent2"/>
              </a:solidFill>
              <a:latin typeface="ヒラギノ角ゴ ProN W3" panose="020B0300000000000000" pitchFamily="34" charset="-128"/>
              <a:ea typeface="ヒラギノ角ゴ ProN W3" panose="020B0300000000000000" pitchFamily="34" charset="-128"/>
            </a:endParaRPr>
          </a:p>
        </p:txBody>
      </p:sp>
    </p:spTree>
    <p:extLst>
      <p:ext uri="{BB962C8B-B14F-4D97-AF65-F5344CB8AC3E}">
        <p14:creationId xmlns:p14="http://schemas.microsoft.com/office/powerpoint/2010/main" val="1950359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4E8CB87-993A-F64F-AE4D-AE9985F145D6}"/>
              </a:ext>
            </a:extLst>
          </p:cNvPr>
          <p:cNvSpPr>
            <a:spLocks noGrp="1"/>
          </p:cNvSpPr>
          <p:nvPr>
            <p:ph idx="1"/>
          </p:nvPr>
        </p:nvSpPr>
        <p:spPr>
          <a:xfrm>
            <a:off x="341489" y="1552222"/>
            <a:ext cx="11509022" cy="5305778"/>
          </a:xfrm>
        </p:spPr>
        <p:txBody>
          <a:bodyPr>
            <a:normAutofit/>
          </a:bodyPr>
          <a:lstStyle/>
          <a:p>
            <a:pPr marL="0" indent="0">
              <a:buNone/>
            </a:pPr>
            <a:r>
              <a:rPr lang="ja-JP" altLang="en-US" sz="4400" b="1" dirty="0">
                <a:solidFill>
                  <a:schemeClr val="accent2"/>
                </a:solidFill>
                <a:latin typeface="ヒラギノ角ゴ ProN W3" panose="020B0300000000000000" pitchFamily="34" charset="-128"/>
                <a:ea typeface="ヒラギノ角ゴ ProN W3" panose="020B0300000000000000" pitchFamily="34" charset="-128"/>
              </a:rPr>
              <a:t>ロコトレ</a:t>
            </a:r>
          </a:p>
          <a:p>
            <a:pPr marL="0" indent="0">
              <a:buNone/>
            </a:pPr>
            <a:r>
              <a:rPr kumimoji="1"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a:t>
            </a:r>
            <a:r>
              <a:rPr kumimoji="1"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．知名度が低い</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 </a:t>
            </a:r>
          </a:p>
          <a:p>
            <a:pPr marL="0" indent="0">
              <a:buNone/>
            </a:pPr>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．音楽がない　</a:t>
            </a:r>
          </a:p>
          <a:p>
            <a:pPr marL="0" indent="0">
              <a:buNone/>
            </a:pPr>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3</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．単純すぎる</a:t>
            </a:r>
          </a:p>
          <a:p>
            <a:pPr marL="0" indent="0">
              <a:buNone/>
            </a:pPr>
            <a:endParaRPr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4400" b="1" dirty="0">
                <a:solidFill>
                  <a:schemeClr val="accent2"/>
                </a:solidFill>
                <a:latin typeface="ヒラギノ角ゴ ProN W3" panose="020B0300000000000000" pitchFamily="34" charset="-128"/>
                <a:ea typeface="ヒラギノ角ゴ ProN W3" panose="020B0300000000000000" pitchFamily="34" charset="-128"/>
              </a:rPr>
              <a:t>ラジオ体操</a:t>
            </a:r>
          </a:p>
          <a:p>
            <a:pPr marL="0" indent="0">
              <a:buNone/>
            </a:pPr>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1</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．体幹動作の欠如</a:t>
            </a:r>
          </a:p>
          <a:p>
            <a:pPr marL="0" indent="0">
              <a:buNone/>
            </a:pPr>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．間違った動作が浸透してしまっている</a:t>
            </a:r>
          </a:p>
          <a:p>
            <a:pPr marL="0" indent="0">
              <a:buNone/>
            </a:pPr>
            <a:endParaRPr kumimoji="1"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kumimoji="1" lang="ja-JP" altLang="en-US" sz="32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p:txBody>
      </p:sp>
      <p:sp>
        <p:nvSpPr>
          <p:cNvPr id="5" name="四角形 4">
            <a:extLst>
              <a:ext uri="{FF2B5EF4-FFF2-40B4-BE49-F238E27FC236}">
                <a16:creationId xmlns:a16="http://schemas.microsoft.com/office/drawing/2014/main" id="{80CF8EF7-F944-8744-82F1-45BCE7FBA160}"/>
              </a:ext>
            </a:extLst>
          </p:cNvPr>
          <p:cNvSpPr/>
          <p:nvPr/>
        </p:nvSpPr>
        <p:spPr>
          <a:xfrm>
            <a:off x="1"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1A2E6F3F-AD58-2345-B589-84D5D467BE60}"/>
              </a:ext>
            </a:extLst>
          </p:cNvPr>
          <p:cNvSpPr txBox="1"/>
          <p:nvPr/>
        </p:nvSpPr>
        <p:spPr>
          <a:xfrm rot="10800000" flipH="1" flipV="1">
            <a:off x="183444" y="117495"/>
            <a:ext cx="5531556" cy="1015663"/>
          </a:xfrm>
          <a:prstGeom prst="rect">
            <a:avLst/>
          </a:prstGeom>
          <a:noFill/>
        </p:spPr>
        <p:txBody>
          <a:bodyPr wrap="square" rtlCol="0">
            <a:spAutoFit/>
          </a:bodyPr>
          <a:lstStyle/>
          <a:p>
            <a:pPr marL="857250" indent="-857250" algn="l">
              <a:buFont typeface="Wingdings" pitchFamily="2" charset="2"/>
              <a:buChar char="u"/>
            </a:pPr>
            <a:r>
              <a:rPr lang="ja-JP" altLang="en-US" sz="6000" b="1">
                <a:solidFill>
                  <a:schemeClr val="bg1"/>
                </a:solidFill>
                <a:latin typeface="ヒラギノ角ゴ ProN W3" panose="020B0300000000000000" pitchFamily="34" charset="-128"/>
                <a:ea typeface="ヒラギノ角ゴ ProN W3" panose="020B0300000000000000" pitchFamily="34" charset="-128"/>
              </a:rPr>
              <a:t>問題</a:t>
            </a:r>
          </a:p>
        </p:txBody>
      </p:sp>
      <p:sp>
        <p:nvSpPr>
          <p:cNvPr id="2" name="テキスト ボックス 1">
            <a:extLst>
              <a:ext uri="{FF2B5EF4-FFF2-40B4-BE49-F238E27FC236}">
                <a16:creationId xmlns:a16="http://schemas.microsoft.com/office/drawing/2014/main" id="{7C182301-1F6D-5145-B970-471D4AACA712}"/>
              </a:ext>
            </a:extLst>
          </p:cNvPr>
          <p:cNvSpPr txBox="1"/>
          <p:nvPr/>
        </p:nvSpPr>
        <p:spPr>
          <a:xfrm>
            <a:off x="5715000" y="3105834"/>
            <a:ext cx="6447502" cy="646331"/>
          </a:xfrm>
          <a:prstGeom prst="rect">
            <a:avLst/>
          </a:prstGeom>
          <a:noFill/>
        </p:spPr>
        <p:txBody>
          <a:bodyPr wrap="square" rtlCol="0">
            <a:spAutoFit/>
          </a:bodyPr>
          <a:lstStyle/>
          <a:p>
            <a:pPr algn="l"/>
            <a:r>
              <a:rPr lang="ja-JP" altLang="en-US" sz="3600" u="sng" dirty="0">
                <a:solidFill>
                  <a:schemeClr val="bg1">
                    <a:lumMod val="25000"/>
                  </a:schemeClr>
                </a:solidFill>
                <a:latin typeface="ヒラギノ角ゴ ProN W3" panose="020B0300000000000000" pitchFamily="34" charset="-128"/>
                <a:ea typeface="ヒラギノ角ゴ ProN W3" panose="020B0300000000000000" pitchFamily="34" charset="-128"/>
              </a:rPr>
              <a:t>モチベーションが上がらない</a:t>
            </a:r>
          </a:p>
        </p:txBody>
      </p:sp>
      <p:sp>
        <p:nvSpPr>
          <p:cNvPr id="7" name="矢印: 右 6">
            <a:extLst>
              <a:ext uri="{FF2B5EF4-FFF2-40B4-BE49-F238E27FC236}">
                <a16:creationId xmlns:a16="http://schemas.microsoft.com/office/drawing/2014/main" id="{D84E47A4-4F50-0848-AA2F-C82E7B51F30A}"/>
              </a:ext>
            </a:extLst>
          </p:cNvPr>
          <p:cNvSpPr/>
          <p:nvPr/>
        </p:nvSpPr>
        <p:spPr>
          <a:xfrm>
            <a:off x="3660758" y="3071906"/>
            <a:ext cx="1742251" cy="646331"/>
          </a:xfrm>
          <a:prstGeom prst="rightArrow">
            <a:avLst>
              <a:gd name="adj1" fmla="val 50000"/>
              <a:gd name="adj2" fmla="val 10397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7">
            <a:extLst>
              <a:ext uri="{FF2B5EF4-FFF2-40B4-BE49-F238E27FC236}">
                <a16:creationId xmlns:a16="http://schemas.microsoft.com/office/drawing/2014/main" id="{E012E674-6605-5649-ACA8-351D77ECE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556" y="3969065"/>
            <a:ext cx="2277534" cy="2277534"/>
          </a:xfrm>
          <a:prstGeom prst="rect">
            <a:avLst/>
          </a:prstGeom>
        </p:spPr>
      </p:pic>
    </p:spTree>
    <p:extLst>
      <p:ext uri="{BB962C8B-B14F-4D97-AF65-F5344CB8AC3E}">
        <p14:creationId xmlns:p14="http://schemas.microsoft.com/office/powerpoint/2010/main" val="313714735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減算記号 15">
            <a:extLst>
              <a:ext uri="{FF2B5EF4-FFF2-40B4-BE49-F238E27FC236}">
                <a16:creationId xmlns:a16="http://schemas.microsoft.com/office/drawing/2014/main" id="{925C5EFF-61CF-454B-BA1B-3FB0B6B1FFC6}"/>
              </a:ext>
            </a:extLst>
          </p:cNvPr>
          <p:cNvSpPr/>
          <p:nvPr/>
        </p:nvSpPr>
        <p:spPr>
          <a:xfrm rot="5400000" flipV="1">
            <a:off x="3435017" y="3971680"/>
            <a:ext cx="4649952" cy="479699"/>
          </a:xfrm>
          <a:prstGeom prst="mathMinus">
            <a:avLst>
              <a:gd name="adj1" fmla="val 2352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減算記号 14">
            <a:extLst>
              <a:ext uri="{FF2B5EF4-FFF2-40B4-BE49-F238E27FC236}">
                <a16:creationId xmlns:a16="http://schemas.microsoft.com/office/drawing/2014/main" id="{75B7C139-C65C-6B48-BF40-B1740F5F6832}"/>
              </a:ext>
            </a:extLst>
          </p:cNvPr>
          <p:cNvSpPr/>
          <p:nvPr/>
        </p:nvSpPr>
        <p:spPr>
          <a:xfrm>
            <a:off x="3732563" y="2116262"/>
            <a:ext cx="4322234" cy="669742"/>
          </a:xfrm>
          <a:prstGeom prst="mathMinus">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四角形 4">
            <a:extLst>
              <a:ext uri="{FF2B5EF4-FFF2-40B4-BE49-F238E27FC236}">
                <a16:creationId xmlns:a16="http://schemas.microsoft.com/office/drawing/2014/main" id="{E8F6719F-F6FE-4642-B125-B3244D8839BF}"/>
              </a:ext>
            </a:extLst>
          </p:cNvPr>
          <p:cNvSpPr/>
          <p:nvPr/>
        </p:nvSpPr>
        <p:spPr>
          <a:xfrm>
            <a:off x="1"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CDC62E2A-9258-D04A-8D3D-B8B2A238A061}"/>
              </a:ext>
            </a:extLst>
          </p:cNvPr>
          <p:cNvSpPr>
            <a:spLocks noGrp="1"/>
          </p:cNvSpPr>
          <p:nvPr>
            <p:ph type="title"/>
          </p:nvPr>
        </p:nvSpPr>
        <p:spPr>
          <a:xfrm>
            <a:off x="0" y="18255"/>
            <a:ext cx="10515600" cy="1325563"/>
          </a:xfrm>
        </p:spPr>
        <p:txBody>
          <a:bodyPr>
            <a:normAutofit/>
          </a:bodyPr>
          <a:lstStyle/>
          <a:p>
            <a:pPr marL="857250" indent="-857250">
              <a:buFont typeface="Wingdings" pitchFamily="2" charset="2"/>
              <a:buChar char="u"/>
            </a:pPr>
            <a:r>
              <a:rPr kumimoji="1" lang="ja-JP" altLang="en-US" sz="6000" b="1" dirty="0">
                <a:solidFill>
                  <a:schemeClr val="bg1"/>
                </a:solidFill>
                <a:latin typeface="ヒラギノ角ゴ ProN W3" panose="020B0300000000000000" pitchFamily="34" charset="-128"/>
                <a:ea typeface="ヒラギノ角ゴ ProN W3" panose="020B0300000000000000" pitchFamily="34" charset="-128"/>
              </a:rPr>
              <a:t>仮説</a:t>
            </a:r>
          </a:p>
        </p:txBody>
      </p:sp>
      <p:sp>
        <p:nvSpPr>
          <p:cNvPr id="7" name="楕円 6">
            <a:extLst>
              <a:ext uri="{FF2B5EF4-FFF2-40B4-BE49-F238E27FC236}">
                <a16:creationId xmlns:a16="http://schemas.microsoft.com/office/drawing/2014/main" id="{C222740E-F5D7-9341-B6BA-3B0C73106CB9}"/>
              </a:ext>
            </a:extLst>
          </p:cNvPr>
          <p:cNvSpPr/>
          <p:nvPr/>
        </p:nvSpPr>
        <p:spPr>
          <a:xfrm>
            <a:off x="2501191" y="1268910"/>
            <a:ext cx="2254604" cy="225460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FD037FF2-912D-1E44-9680-DA085DEEEA45}"/>
              </a:ext>
            </a:extLst>
          </p:cNvPr>
          <p:cNvSpPr txBox="1"/>
          <p:nvPr/>
        </p:nvSpPr>
        <p:spPr>
          <a:xfrm>
            <a:off x="2351674" y="1971284"/>
            <a:ext cx="2593147" cy="1384995"/>
          </a:xfrm>
          <a:prstGeom prst="rect">
            <a:avLst/>
          </a:prstGeom>
          <a:noFill/>
        </p:spPr>
        <p:txBody>
          <a:bodyPr wrap="square" rtlCol="0" anchor="ctr">
            <a:spAutoFit/>
          </a:bodyPr>
          <a:lstStyle/>
          <a:p>
            <a:pPr algn="ctr"/>
            <a:r>
              <a:rPr lang="ja-JP" altLang="en-US" sz="4400" b="1" dirty="0">
                <a:solidFill>
                  <a:schemeClr val="bg1"/>
                </a:solidFill>
                <a:latin typeface="ヒラギノ角ゴ ProN W3" panose="020B0300000000000000" pitchFamily="34" charset="-128"/>
                <a:ea typeface="ヒラギノ角ゴ ProN W3" panose="020B0300000000000000" pitchFamily="34" charset="-128"/>
              </a:rPr>
              <a:t>ロコトレ</a:t>
            </a:r>
          </a:p>
          <a:p>
            <a:pPr algn="ctr"/>
            <a:endParaRPr lang="ja-JP" altLang="en-US" sz="4000" dirty="0">
              <a:solidFill>
                <a:schemeClr val="bg1"/>
              </a:solidFill>
              <a:latin typeface="ヒラギノ角ゴ ProN W3" panose="020B0300000000000000" pitchFamily="34" charset="-128"/>
              <a:ea typeface="ヒラギノ角ゴ ProN W3" panose="020B0300000000000000" pitchFamily="34" charset="-128"/>
            </a:endParaRPr>
          </a:p>
        </p:txBody>
      </p:sp>
      <p:sp>
        <p:nvSpPr>
          <p:cNvPr id="9" name="楕円 8">
            <a:extLst>
              <a:ext uri="{FF2B5EF4-FFF2-40B4-BE49-F238E27FC236}">
                <a16:creationId xmlns:a16="http://schemas.microsoft.com/office/drawing/2014/main" id="{32CFDD11-386D-834A-8C30-003CD69DE020}"/>
              </a:ext>
            </a:extLst>
          </p:cNvPr>
          <p:cNvSpPr/>
          <p:nvPr/>
        </p:nvSpPr>
        <p:spPr>
          <a:xfrm>
            <a:off x="6727644" y="1250655"/>
            <a:ext cx="2254604" cy="225460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a:extLst>
              <a:ext uri="{FF2B5EF4-FFF2-40B4-BE49-F238E27FC236}">
                <a16:creationId xmlns:a16="http://schemas.microsoft.com/office/drawing/2014/main" id="{36C581AB-CC67-E941-BB1F-B28AFE4A25CC}"/>
              </a:ext>
            </a:extLst>
          </p:cNvPr>
          <p:cNvSpPr txBox="1"/>
          <p:nvPr/>
        </p:nvSpPr>
        <p:spPr>
          <a:xfrm>
            <a:off x="6727644" y="1701263"/>
            <a:ext cx="2345623" cy="1446550"/>
          </a:xfrm>
          <a:prstGeom prst="rect">
            <a:avLst/>
          </a:prstGeom>
          <a:noFill/>
        </p:spPr>
        <p:txBody>
          <a:bodyPr wrap="square" rtlCol="0">
            <a:spAutoFit/>
          </a:bodyPr>
          <a:lstStyle/>
          <a:p>
            <a:pPr algn="ctr"/>
            <a:r>
              <a:rPr lang="ja-JP" altLang="en-US" sz="4400" b="1" dirty="0">
                <a:solidFill>
                  <a:schemeClr val="bg1"/>
                </a:solidFill>
                <a:latin typeface="ヒラギノ角ゴ ProN W3" panose="020B0300000000000000" pitchFamily="34" charset="-128"/>
                <a:ea typeface="ヒラギノ角ゴ ProN W3" panose="020B0300000000000000" pitchFamily="34" charset="-128"/>
              </a:rPr>
              <a:t>ラジオ体操</a:t>
            </a:r>
          </a:p>
        </p:txBody>
      </p:sp>
      <p:sp>
        <p:nvSpPr>
          <p:cNvPr id="4" name="楕円 3">
            <a:extLst>
              <a:ext uri="{FF2B5EF4-FFF2-40B4-BE49-F238E27FC236}">
                <a16:creationId xmlns:a16="http://schemas.microsoft.com/office/drawing/2014/main" id="{B70B97B4-E59F-C44E-9F53-E9BC4BF23997}"/>
              </a:ext>
            </a:extLst>
          </p:cNvPr>
          <p:cNvSpPr/>
          <p:nvPr/>
        </p:nvSpPr>
        <p:spPr>
          <a:xfrm>
            <a:off x="4632691" y="4071997"/>
            <a:ext cx="2254604" cy="22546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コンテンツ プレースホルダー 2">
            <a:extLst>
              <a:ext uri="{FF2B5EF4-FFF2-40B4-BE49-F238E27FC236}">
                <a16:creationId xmlns:a16="http://schemas.microsoft.com/office/drawing/2014/main" id="{D5637203-4932-0445-A1B5-2FD8B294E246}"/>
              </a:ext>
            </a:extLst>
          </p:cNvPr>
          <p:cNvSpPr>
            <a:spLocks noGrp="1"/>
          </p:cNvSpPr>
          <p:nvPr>
            <p:ph idx="1"/>
          </p:nvPr>
        </p:nvSpPr>
        <p:spPr>
          <a:xfrm>
            <a:off x="4870767" y="4650265"/>
            <a:ext cx="2016528" cy="1365071"/>
          </a:xfrm>
        </p:spPr>
        <p:txBody>
          <a:bodyPr>
            <a:noAutofit/>
          </a:bodyPr>
          <a:lstStyle/>
          <a:p>
            <a:pPr marL="0" indent="0">
              <a:buNone/>
            </a:pPr>
            <a:r>
              <a:rPr kumimoji="1" lang="ja-JP" altLang="en-US" sz="4400" b="1" dirty="0">
                <a:solidFill>
                  <a:schemeClr val="bg1"/>
                </a:solidFill>
                <a:latin typeface="ヒラギノ角ゴ ProN W3" panose="020B0300000000000000" pitchFamily="34" charset="-128"/>
                <a:ea typeface="ヒラギノ角ゴ ProN W3" panose="020B0300000000000000" pitchFamily="34" charset="-128"/>
              </a:rPr>
              <a:t>新しいダンス</a:t>
            </a:r>
          </a:p>
        </p:txBody>
      </p:sp>
      <p:sp>
        <p:nvSpPr>
          <p:cNvPr id="11" name="テキスト ボックス 10">
            <a:extLst>
              <a:ext uri="{FF2B5EF4-FFF2-40B4-BE49-F238E27FC236}">
                <a16:creationId xmlns:a16="http://schemas.microsoft.com/office/drawing/2014/main" id="{32183388-2247-9A40-8DE7-70E4A2B4F880}"/>
              </a:ext>
            </a:extLst>
          </p:cNvPr>
          <p:cNvSpPr txBox="1"/>
          <p:nvPr/>
        </p:nvSpPr>
        <p:spPr>
          <a:xfrm>
            <a:off x="5094338" y="1713614"/>
            <a:ext cx="1828800" cy="769441"/>
          </a:xfrm>
          <a:prstGeom prst="rect">
            <a:avLst/>
          </a:prstGeom>
          <a:noFill/>
        </p:spPr>
        <p:txBody>
          <a:bodyPr wrap="square" rtlCol="0">
            <a:spAutoFit/>
          </a:bodyPr>
          <a:lstStyle/>
          <a:p>
            <a:pPr algn="l"/>
            <a:r>
              <a:rPr lang="ja-JP" altLang="en-US" sz="44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長所</a:t>
            </a:r>
          </a:p>
        </p:txBody>
      </p:sp>
      <p:sp>
        <p:nvSpPr>
          <p:cNvPr id="13" name="矢印: 右 12">
            <a:extLst>
              <a:ext uri="{FF2B5EF4-FFF2-40B4-BE49-F238E27FC236}">
                <a16:creationId xmlns:a16="http://schemas.microsoft.com/office/drawing/2014/main" id="{5C85F4AB-EB63-DB45-8759-C35C4A781703}"/>
              </a:ext>
            </a:extLst>
          </p:cNvPr>
          <p:cNvSpPr/>
          <p:nvPr/>
        </p:nvSpPr>
        <p:spPr>
          <a:xfrm>
            <a:off x="6977320" y="4958837"/>
            <a:ext cx="1509961" cy="747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AC7F0DA0-DFBF-1747-A95C-2E8634935A2C}"/>
              </a:ext>
            </a:extLst>
          </p:cNvPr>
          <p:cNvSpPr txBox="1"/>
          <p:nvPr/>
        </p:nvSpPr>
        <p:spPr>
          <a:xfrm>
            <a:off x="8512970" y="4998876"/>
            <a:ext cx="3834251" cy="1446550"/>
          </a:xfrm>
          <a:prstGeom prst="rect">
            <a:avLst/>
          </a:prstGeom>
          <a:noFill/>
        </p:spPr>
        <p:txBody>
          <a:bodyPr wrap="square" rtlCol="0">
            <a:spAutoFit/>
          </a:bodyPr>
          <a:lstStyle/>
          <a:p>
            <a:pPr algn="l"/>
            <a:r>
              <a:rPr lang="ja-JP" altLang="en-US" sz="4400" b="1" u="sng" dirty="0">
                <a:latin typeface="ヒラギノ角ゴ ProN W3" panose="020B0300000000000000" pitchFamily="34" charset="-128"/>
                <a:ea typeface="ヒラギノ角ゴ ProN W3" panose="020B0300000000000000" pitchFamily="34" charset="-128"/>
              </a:rPr>
              <a:t>短時間の運動</a:t>
            </a:r>
            <a:endParaRPr lang="en-US" altLang="ja-JP" sz="4400" b="1" u="sng" dirty="0">
              <a:latin typeface="ヒラギノ角ゴ ProN W3" panose="020B0300000000000000" pitchFamily="34" charset="-128"/>
              <a:ea typeface="ヒラギノ角ゴ ProN W3" panose="020B0300000000000000" pitchFamily="34" charset="-128"/>
            </a:endParaRPr>
          </a:p>
          <a:p>
            <a:pPr algn="l"/>
            <a:r>
              <a:rPr lang="ja-JP" altLang="en-US" sz="4400" b="1" u="sng" dirty="0">
                <a:latin typeface="ヒラギノ角ゴ ProN W3" panose="020B0300000000000000" pitchFamily="34" charset="-128"/>
                <a:ea typeface="ヒラギノ角ゴ ProN W3" panose="020B0300000000000000" pitchFamily="34" charset="-128"/>
              </a:rPr>
              <a:t>　を習慣化</a:t>
            </a:r>
          </a:p>
        </p:txBody>
      </p:sp>
    </p:spTree>
    <p:extLst>
      <p:ext uri="{BB962C8B-B14F-4D97-AF65-F5344CB8AC3E}">
        <p14:creationId xmlns:p14="http://schemas.microsoft.com/office/powerpoint/2010/main" val="1509200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0" grpId="0"/>
      <p:bldP spid="3"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5">
            <a:extLst>
              <a:ext uri="{FF2B5EF4-FFF2-40B4-BE49-F238E27FC236}">
                <a16:creationId xmlns:a16="http://schemas.microsoft.com/office/drawing/2014/main" id="{D19BB658-2B82-7A45-83A2-D23D2B9668EB}"/>
              </a:ext>
            </a:extLst>
          </p:cNvPr>
          <p:cNvSpPr/>
          <p:nvPr/>
        </p:nvSpPr>
        <p:spPr>
          <a:xfrm>
            <a:off x="0"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2" name="タイトル 1">
            <a:extLst>
              <a:ext uri="{FF2B5EF4-FFF2-40B4-BE49-F238E27FC236}">
                <a16:creationId xmlns:a16="http://schemas.microsoft.com/office/drawing/2014/main" id="{FB85212D-8CD2-FD42-A80C-2134CF06A357}"/>
              </a:ext>
            </a:extLst>
          </p:cNvPr>
          <p:cNvSpPr>
            <a:spLocks noGrp="1"/>
          </p:cNvSpPr>
          <p:nvPr>
            <p:ph type="title"/>
          </p:nvPr>
        </p:nvSpPr>
        <p:spPr>
          <a:xfrm>
            <a:off x="0" y="0"/>
            <a:ext cx="10515600" cy="1325563"/>
          </a:xfrm>
        </p:spPr>
        <p:txBody>
          <a:bodyPr>
            <a:normAutofit/>
          </a:bodyPr>
          <a:lstStyle/>
          <a:p>
            <a:pPr marL="857250" indent="-857250">
              <a:buFont typeface="Wingdings" pitchFamily="2" charset="2"/>
              <a:buChar char="u"/>
            </a:pPr>
            <a:r>
              <a:rPr kumimoji="1" lang="ja-JP" altLang="en-US" sz="6000" b="1">
                <a:solidFill>
                  <a:schemeClr val="bg1"/>
                </a:solidFill>
                <a:latin typeface="ヒラギノ角ゴ ProN W3" panose="020B0300000000000000" pitchFamily="34" charset="-128"/>
                <a:ea typeface="ヒラギノ角ゴ ProN W3" panose="020B0300000000000000" pitchFamily="34" charset="-128"/>
              </a:rPr>
              <a:t>目的</a:t>
            </a:r>
          </a:p>
        </p:txBody>
      </p:sp>
      <p:sp>
        <p:nvSpPr>
          <p:cNvPr id="3" name="コンテンツ プレースホルダー 2">
            <a:extLst>
              <a:ext uri="{FF2B5EF4-FFF2-40B4-BE49-F238E27FC236}">
                <a16:creationId xmlns:a16="http://schemas.microsoft.com/office/drawing/2014/main" id="{9EBEE5BE-FA23-D24D-B539-A86129C6A86E}"/>
              </a:ext>
            </a:extLst>
          </p:cNvPr>
          <p:cNvSpPr>
            <a:spLocks noGrp="1"/>
          </p:cNvSpPr>
          <p:nvPr>
            <p:ph idx="1"/>
          </p:nvPr>
        </p:nvSpPr>
        <p:spPr>
          <a:xfrm>
            <a:off x="563966" y="1543403"/>
            <a:ext cx="10515600" cy="5272264"/>
          </a:xfrm>
        </p:spPr>
        <p:txBody>
          <a:bodyPr/>
          <a:lstStyle/>
          <a:p>
            <a:r>
              <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20〜50</a:t>
            </a: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代の</a:t>
            </a:r>
            <a:endParaRPr lang="ja-JP" altLang="en-US" sz="3600" b="1" dirty="0">
              <a:solidFill>
                <a:schemeClr val="accent2"/>
              </a:solidFill>
              <a:latin typeface="ヒラギノ角ゴ ProN W3" panose="020B0300000000000000" pitchFamily="34" charset="-128"/>
              <a:ea typeface="ヒラギノ角ゴ ProN W3" panose="020B0300000000000000" pitchFamily="34" charset="-128"/>
            </a:endParaRPr>
          </a:p>
          <a:p>
            <a:endPar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学校→朝のホームルーム</a:t>
            </a:r>
          </a:p>
          <a:p>
            <a:pPr marL="0" indent="0">
              <a:buNone/>
            </a:pPr>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企業→朝礼など</a:t>
            </a:r>
          </a:p>
          <a:p>
            <a:endParaRPr lang="ja-JP" altLang="en-US" sz="3600" dirty="0"/>
          </a:p>
          <a:p>
            <a:endPar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endParaRPr lang="en-US" altLang="ja-JP"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音楽をつける→継続、意欲向上</a:t>
            </a:r>
          </a:p>
          <a:p>
            <a:endParaRPr kumimoji="1" lang="ja-JP" altLang="en-US" sz="3200" dirty="0">
              <a:solidFill>
                <a:schemeClr val="accent2"/>
              </a:solidFill>
              <a:latin typeface="ヒラギノ角ゴ ProN W3" panose="020B0300000000000000" pitchFamily="34" charset="-128"/>
              <a:ea typeface="ヒラギノ角ゴ ProN W3" panose="020B0300000000000000" pitchFamily="34" charset="-128"/>
            </a:endParaRPr>
          </a:p>
          <a:p>
            <a:endParaRPr lang="ja-JP" altLang="en-US" sz="3200" dirty="0"/>
          </a:p>
          <a:p>
            <a:endParaRPr kumimoji="1" lang="ja-JP" altLang="en-US" dirty="0"/>
          </a:p>
          <a:p>
            <a:endParaRPr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5" name="テキスト ボックス 4">
            <a:extLst>
              <a:ext uri="{FF2B5EF4-FFF2-40B4-BE49-F238E27FC236}">
                <a16:creationId xmlns:a16="http://schemas.microsoft.com/office/drawing/2014/main" id="{4777C0A1-D976-0D42-80CF-AFAFB292F5EC}"/>
              </a:ext>
            </a:extLst>
          </p:cNvPr>
          <p:cNvSpPr txBox="1"/>
          <p:nvPr/>
        </p:nvSpPr>
        <p:spPr>
          <a:xfrm>
            <a:off x="5257800" y="4574169"/>
            <a:ext cx="5130352" cy="646331"/>
          </a:xfrm>
          <a:prstGeom prst="rect">
            <a:avLst/>
          </a:prstGeom>
          <a:noFill/>
        </p:spPr>
        <p:txBody>
          <a:bodyPr wrap="square" rtlCol="0">
            <a:spAutoFit/>
          </a:bodyPr>
          <a:lstStyle/>
          <a:p>
            <a:pPr algn="l"/>
            <a:r>
              <a:rPr lang="ja-JP" altLang="en-US" sz="3600" b="1" dirty="0">
                <a:solidFill>
                  <a:schemeClr val="accent2"/>
                </a:solidFill>
                <a:latin typeface="ヒラギノ角ゴ ProN W3" panose="020B0300000000000000" pitchFamily="34" charset="-128"/>
                <a:ea typeface="ヒラギノ角ゴ ProN W3" panose="020B0300000000000000" pitchFamily="34" charset="-128"/>
              </a:rPr>
              <a:t>集中力アップ！</a:t>
            </a:r>
          </a:p>
        </p:txBody>
      </p:sp>
      <p:sp>
        <p:nvSpPr>
          <p:cNvPr id="7" name="テキスト ボックス 6">
            <a:extLst>
              <a:ext uri="{FF2B5EF4-FFF2-40B4-BE49-F238E27FC236}">
                <a16:creationId xmlns:a16="http://schemas.microsoft.com/office/drawing/2014/main" id="{E53168D6-E221-A94B-92A6-F0594798375C}"/>
              </a:ext>
            </a:extLst>
          </p:cNvPr>
          <p:cNvSpPr txBox="1"/>
          <p:nvPr/>
        </p:nvSpPr>
        <p:spPr>
          <a:xfrm>
            <a:off x="2491544" y="4574169"/>
            <a:ext cx="3489679" cy="646331"/>
          </a:xfrm>
          <a:prstGeom prst="rect">
            <a:avLst/>
          </a:prstGeom>
          <a:noFill/>
        </p:spPr>
        <p:txBody>
          <a:bodyPr wrap="square" rtlCol="0">
            <a:spAutoFit/>
          </a:bodyPr>
          <a:lstStyle/>
          <a:p>
            <a:pPr algn="l"/>
            <a:r>
              <a:rPr lang="ja-JP" altLang="en-US" sz="3600" b="1" dirty="0">
                <a:solidFill>
                  <a:schemeClr val="accent2"/>
                </a:solidFill>
                <a:latin typeface="ヒラギノ角ゴ ProN W3" panose="020B0300000000000000" pitchFamily="34" charset="-128"/>
                <a:ea typeface="ヒラギノ角ゴ ProN W3" panose="020B0300000000000000" pitchFamily="34" charset="-128"/>
              </a:rPr>
              <a:t>健康増進！</a:t>
            </a:r>
          </a:p>
        </p:txBody>
      </p:sp>
      <p:sp>
        <p:nvSpPr>
          <p:cNvPr id="8" name="テキスト ボックス 7">
            <a:extLst>
              <a:ext uri="{FF2B5EF4-FFF2-40B4-BE49-F238E27FC236}">
                <a16:creationId xmlns:a16="http://schemas.microsoft.com/office/drawing/2014/main" id="{111A7617-051A-3745-98A5-8CB56E525215}"/>
              </a:ext>
            </a:extLst>
          </p:cNvPr>
          <p:cNvSpPr txBox="1"/>
          <p:nvPr/>
        </p:nvSpPr>
        <p:spPr>
          <a:xfrm>
            <a:off x="3361265" y="1525036"/>
            <a:ext cx="5669845" cy="646331"/>
          </a:xfrm>
          <a:prstGeom prst="rect">
            <a:avLst/>
          </a:prstGeom>
          <a:noFill/>
        </p:spPr>
        <p:txBody>
          <a:bodyPr wrap="square" rtlCol="0">
            <a:spAutoFit/>
          </a:bodyPr>
          <a:lstStyle/>
          <a:p>
            <a:pPr algn="l"/>
            <a:r>
              <a:rPr lang="ja-JP" altLang="en-US" sz="3600" b="1" dirty="0">
                <a:solidFill>
                  <a:schemeClr val="accent2"/>
                </a:solidFill>
                <a:latin typeface="ヒラギノ角ゴ ProN W3" panose="020B0300000000000000" pitchFamily="34" charset="-128"/>
                <a:ea typeface="ヒラギノ角ゴ ProN W3" panose="020B0300000000000000" pitchFamily="34" charset="-128"/>
              </a:rPr>
              <a:t>運動を習慣化する</a:t>
            </a:r>
            <a:endParaRPr lang="ja-JP" altLang="en-US" sz="3600" dirty="0">
              <a:latin typeface="ヒラギノ角ゴ ProN W3" panose="020B0300000000000000" pitchFamily="34" charset="-128"/>
              <a:ea typeface="ヒラギノ角ゴ ProN W3" panose="020B0300000000000000" pitchFamily="34" charset="-128"/>
            </a:endParaRPr>
          </a:p>
        </p:txBody>
      </p:sp>
      <p:sp>
        <p:nvSpPr>
          <p:cNvPr id="9" name="矢印: 上向き折線 8">
            <a:extLst>
              <a:ext uri="{FF2B5EF4-FFF2-40B4-BE49-F238E27FC236}">
                <a16:creationId xmlns:a16="http://schemas.microsoft.com/office/drawing/2014/main" id="{9357738F-B56B-3145-854A-F9263AADF5E2}"/>
              </a:ext>
            </a:extLst>
          </p:cNvPr>
          <p:cNvSpPr/>
          <p:nvPr/>
        </p:nvSpPr>
        <p:spPr>
          <a:xfrm rot="5400000">
            <a:off x="1082380" y="3929393"/>
            <a:ext cx="1069503" cy="1512710"/>
          </a:xfrm>
          <a:prstGeom prst="bentUpArrow">
            <a:avLst>
              <a:gd name="adj1" fmla="val 31597"/>
              <a:gd name="adj2" fmla="val 25000"/>
              <a:gd name="adj3"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結合子 10">
            <a:extLst>
              <a:ext uri="{FF2B5EF4-FFF2-40B4-BE49-F238E27FC236}">
                <a16:creationId xmlns:a16="http://schemas.microsoft.com/office/drawing/2014/main" id="{13DABEB7-42EF-D94E-BD1C-5E9AD5CE624C}"/>
              </a:ext>
            </a:extLst>
          </p:cNvPr>
          <p:cNvSpPr/>
          <p:nvPr/>
        </p:nvSpPr>
        <p:spPr>
          <a:xfrm>
            <a:off x="5981223" y="2189734"/>
            <a:ext cx="5002606" cy="2291034"/>
          </a:xfrm>
          <a:prstGeom prst="flowChartConnector">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lumMod val="25000"/>
                  </a:schemeClr>
                </a:solidFill>
                <a:latin typeface="ヒラギノ角ゴ ProN W3" panose="020B0300000000000000" pitchFamily="34" charset="-128"/>
                <a:ea typeface="ヒラギノ角ゴ ProN W3" panose="020B0300000000000000" pitchFamily="34" charset="-128"/>
              </a:rPr>
              <a:t>より仕事や学業に取り組める！</a:t>
            </a:r>
          </a:p>
        </p:txBody>
      </p:sp>
      <p:pic>
        <p:nvPicPr>
          <p:cNvPr id="4" name="図 9">
            <a:extLst>
              <a:ext uri="{FF2B5EF4-FFF2-40B4-BE49-F238E27FC236}">
                <a16:creationId xmlns:a16="http://schemas.microsoft.com/office/drawing/2014/main" id="{B48A4981-4990-D14C-B7BF-1CA37621B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773" y="3612444"/>
            <a:ext cx="3033497" cy="3130903"/>
          </a:xfrm>
          <a:prstGeom prst="rect">
            <a:avLst/>
          </a:prstGeom>
        </p:spPr>
      </p:pic>
    </p:spTree>
    <p:extLst>
      <p:ext uri="{BB962C8B-B14F-4D97-AF65-F5344CB8AC3E}">
        <p14:creationId xmlns:p14="http://schemas.microsoft.com/office/powerpoint/2010/main" val="1361373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4">
            <a:extLst>
              <a:ext uri="{FF2B5EF4-FFF2-40B4-BE49-F238E27FC236}">
                <a16:creationId xmlns:a16="http://schemas.microsoft.com/office/drawing/2014/main" id="{3BA8DDDA-891C-8345-BC5D-D9A8805A2EA2}"/>
              </a:ext>
            </a:extLst>
          </p:cNvPr>
          <p:cNvSpPr/>
          <p:nvPr/>
        </p:nvSpPr>
        <p:spPr>
          <a:xfrm>
            <a:off x="1" y="0"/>
            <a:ext cx="12192000" cy="1250655"/>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3BC56264-69CA-9A45-9918-F7C9C7B1B918}"/>
              </a:ext>
            </a:extLst>
          </p:cNvPr>
          <p:cNvSpPr>
            <a:spLocks noGrp="1"/>
          </p:cNvSpPr>
          <p:nvPr>
            <p:ph type="title"/>
          </p:nvPr>
        </p:nvSpPr>
        <p:spPr>
          <a:xfrm>
            <a:off x="0" y="46771"/>
            <a:ext cx="10515600" cy="1325563"/>
          </a:xfrm>
        </p:spPr>
        <p:txBody>
          <a:bodyPr>
            <a:normAutofit/>
          </a:bodyPr>
          <a:lstStyle/>
          <a:p>
            <a:pPr marL="571500" indent="-571500">
              <a:buFont typeface="Wingdings" pitchFamily="2" charset="2"/>
              <a:buChar char="u"/>
            </a:pPr>
            <a:r>
              <a:rPr kumimoji="1" lang="ja-JP" altLang="en-US" sz="6000" b="1">
                <a:solidFill>
                  <a:schemeClr val="bg1"/>
                </a:solidFill>
                <a:latin typeface="ヒラギノ角ゴ ProN W3" panose="020B0300000000000000" pitchFamily="34" charset="-128"/>
                <a:ea typeface="ヒラギノ角ゴ ProN W3" panose="020B0300000000000000" pitchFamily="34" charset="-128"/>
              </a:rPr>
              <a:t>疑問</a:t>
            </a:r>
          </a:p>
        </p:txBody>
      </p:sp>
      <p:sp>
        <p:nvSpPr>
          <p:cNvPr id="3" name="コンテンツ プレースホルダー 2">
            <a:extLst>
              <a:ext uri="{FF2B5EF4-FFF2-40B4-BE49-F238E27FC236}">
                <a16:creationId xmlns:a16="http://schemas.microsoft.com/office/drawing/2014/main" id="{854A2479-2DB7-434F-8F3F-9DD338543002}"/>
              </a:ext>
            </a:extLst>
          </p:cNvPr>
          <p:cNvSpPr>
            <a:spLocks noGrp="1"/>
          </p:cNvSpPr>
          <p:nvPr>
            <p:ph idx="1"/>
          </p:nvPr>
        </p:nvSpPr>
        <p:spPr>
          <a:xfrm>
            <a:off x="838200" y="1372334"/>
            <a:ext cx="10515600" cy="5438895"/>
          </a:xfrm>
        </p:spPr>
        <p:txBody>
          <a:bodyPr>
            <a:normAutofit/>
          </a:bodyPr>
          <a:lstStyle/>
          <a:p>
            <a:pPr marL="0" indent="0">
              <a:buNone/>
            </a:pPr>
            <a:r>
              <a:rPr lang="ja-JP" altLang="en-US" sz="48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運動による</a:t>
            </a:r>
            <a:r>
              <a:rPr lang="ja-JP" altLang="en-US" sz="4800" b="1" u="sng"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集中力</a:t>
            </a:r>
            <a:r>
              <a:rPr lang="ja-JP" altLang="en-US" sz="48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に注目</a:t>
            </a:r>
            <a:endParaRPr lang="ja-JP" altLang="en-US" sz="58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endParaRPr lang="ja-JP" altLang="en-US" sz="35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r>
              <a:rPr lang="ja-JP" altLang="en-US" sz="3600" dirty="0">
                <a:solidFill>
                  <a:schemeClr val="tx1">
                    <a:lumMod val="75000"/>
                    <a:lumOff val="25000"/>
                  </a:schemeClr>
                </a:solidFill>
                <a:latin typeface="ヒラギノ角ゴ ProN W3" panose="020B0300000000000000" pitchFamily="34" charset="-128"/>
                <a:ea typeface="ヒラギノ角ゴ ProN W3" panose="020B0300000000000000" pitchFamily="34" charset="-128"/>
              </a:rPr>
              <a:t>有酸素運動、音楽がある運動→集中力向上</a:t>
            </a:r>
            <a:endParaRPr lang="ja-JP" altLang="en-US" sz="3600" dirty="0"/>
          </a:p>
          <a:p>
            <a:pPr marL="0" indent="0">
              <a:buNone/>
            </a:pPr>
            <a:endParaRPr lang="ja-JP" altLang="en-US" sz="43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buNone/>
            </a:pPr>
            <a:endParaRPr lang="ja-JP" altLang="en-US" sz="43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lgn="ctr">
              <a:buNone/>
            </a:pPr>
            <a:endParaRPr lang="ja-JP" altLang="en-US" sz="4300" b="1" dirty="0">
              <a:solidFill>
                <a:schemeClr val="accent2"/>
              </a:solidFill>
              <a:latin typeface="ヒラギノ角ゴ ProN W3" panose="020B0300000000000000" pitchFamily="34" charset="-128"/>
              <a:ea typeface="ヒラギノ角ゴ ProN W3" panose="020B0300000000000000" pitchFamily="34" charset="-128"/>
            </a:endParaRPr>
          </a:p>
          <a:p>
            <a:endParaRPr kumimoji="1" lang="ja-JP" altLang="en-US" dirty="0"/>
          </a:p>
          <a:p>
            <a:endParaRPr kumimoji="1" lang="ja-JP" altLang="en-US" dirty="0"/>
          </a:p>
        </p:txBody>
      </p:sp>
      <p:sp>
        <p:nvSpPr>
          <p:cNvPr id="14" name="テキスト ボックス 13">
            <a:extLst>
              <a:ext uri="{FF2B5EF4-FFF2-40B4-BE49-F238E27FC236}">
                <a16:creationId xmlns:a16="http://schemas.microsoft.com/office/drawing/2014/main" id="{E2C4F064-F7D7-1243-BFEB-351E9BF3C11A}"/>
              </a:ext>
            </a:extLst>
          </p:cNvPr>
          <p:cNvSpPr txBox="1"/>
          <p:nvPr/>
        </p:nvSpPr>
        <p:spPr>
          <a:xfrm>
            <a:off x="10731" y="3867727"/>
            <a:ext cx="10515599" cy="2554545"/>
          </a:xfrm>
          <a:prstGeom prst="rect">
            <a:avLst/>
          </a:prstGeom>
          <a:noFill/>
        </p:spPr>
        <p:txBody>
          <a:bodyPr wrap="square">
            <a:spAutoFit/>
          </a:bodyPr>
          <a:lstStyle/>
          <a:p>
            <a:pPr marL="0" indent="0" algn="ctr">
              <a:buNone/>
            </a:pPr>
            <a:endParaRPr lang="en-US" altLang="ja-JP" sz="4000" b="1" dirty="0">
              <a:solidFill>
                <a:schemeClr val="tx1">
                  <a:lumMod val="75000"/>
                  <a:lumOff val="25000"/>
                </a:schemeClr>
              </a:solidFill>
              <a:latin typeface="ヒラギノ角ゴ ProN W3" panose="020B0300000000000000" pitchFamily="34" charset="-128"/>
              <a:ea typeface="ヒラギノ角ゴ ProN W3" panose="020B0300000000000000" pitchFamily="34" charset="-128"/>
            </a:endParaRPr>
          </a:p>
          <a:p>
            <a:pPr marL="0" indent="0" algn="ctr">
              <a:buNone/>
            </a:pPr>
            <a:r>
              <a:rPr lang="ja-JP" altLang="en-US" sz="4000" b="1" dirty="0">
                <a:solidFill>
                  <a:schemeClr val="accent2"/>
                </a:solidFill>
                <a:latin typeface="ヒラギノ角ゴ ProN W3" panose="020B0300000000000000" pitchFamily="34" charset="-128"/>
                <a:ea typeface="ヒラギノ角ゴ ProN W3" panose="020B0300000000000000" pitchFamily="34" charset="-128"/>
              </a:rPr>
              <a:t>アップテンポとローテンポのダンスに</a:t>
            </a:r>
            <a:endParaRPr lang="en-US" altLang="ja-JP" sz="4000" b="1" dirty="0">
              <a:solidFill>
                <a:schemeClr val="accent2"/>
              </a:solidFill>
              <a:latin typeface="ヒラギノ角ゴ ProN W3" panose="020B0300000000000000" pitchFamily="34" charset="-128"/>
              <a:ea typeface="ヒラギノ角ゴ ProN W3" panose="020B0300000000000000" pitchFamily="34" charset="-128"/>
            </a:endParaRPr>
          </a:p>
          <a:p>
            <a:pPr marL="0" indent="0" algn="ctr">
              <a:buNone/>
            </a:pPr>
            <a:r>
              <a:rPr lang="ja-JP" altLang="en-US" sz="4000" b="1" dirty="0">
                <a:solidFill>
                  <a:schemeClr val="accent2"/>
                </a:solidFill>
                <a:latin typeface="ヒラギノ角ゴ ProN W3" panose="020B0300000000000000" pitchFamily="34" charset="-128"/>
                <a:ea typeface="ヒラギノ角ゴ ProN W3" panose="020B0300000000000000" pitchFamily="34" charset="-128"/>
              </a:rPr>
              <a:t>違いはあるのか</a:t>
            </a:r>
          </a:p>
          <a:p>
            <a:endParaRPr lang="ja-JP" altLang="en-US" sz="4000" dirty="0"/>
          </a:p>
        </p:txBody>
      </p:sp>
      <p:pic>
        <p:nvPicPr>
          <p:cNvPr id="4" name="図 5">
            <a:extLst>
              <a:ext uri="{FF2B5EF4-FFF2-40B4-BE49-F238E27FC236}">
                <a16:creationId xmlns:a16="http://schemas.microsoft.com/office/drawing/2014/main" id="{3167FAFA-66D0-2648-8B29-9CF1FDAB3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700" y="4364976"/>
            <a:ext cx="2228779" cy="2393874"/>
          </a:xfrm>
          <a:prstGeom prst="rect">
            <a:avLst/>
          </a:prstGeom>
        </p:spPr>
      </p:pic>
      <p:sp>
        <p:nvSpPr>
          <p:cNvPr id="9" name="思考の吹き出し: 雲形 8">
            <a:extLst>
              <a:ext uri="{FF2B5EF4-FFF2-40B4-BE49-F238E27FC236}">
                <a16:creationId xmlns:a16="http://schemas.microsoft.com/office/drawing/2014/main" id="{6AD4779A-FCFB-B842-8739-BADCEAFFBE1F}"/>
              </a:ext>
            </a:extLst>
          </p:cNvPr>
          <p:cNvSpPr/>
          <p:nvPr/>
        </p:nvSpPr>
        <p:spPr>
          <a:xfrm rot="713823">
            <a:off x="9817847" y="2714326"/>
            <a:ext cx="2308635" cy="1551668"/>
          </a:xfrm>
          <a:prstGeom prst="cloudCallou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accent5">
                    <a:lumMod val="50000"/>
                  </a:schemeClr>
                </a:solidFill>
                <a:latin typeface="ヒラギノ角ゴ ProN W3" panose="020B0300000000000000" pitchFamily="34" charset="-128"/>
                <a:ea typeface="ヒラギノ角ゴ ProN W3" panose="020B0300000000000000" pitchFamily="34" charset="-128"/>
              </a:rPr>
              <a:t>疑問</a:t>
            </a:r>
          </a:p>
        </p:txBody>
      </p:sp>
    </p:spTree>
    <p:extLst>
      <p:ext uri="{BB962C8B-B14F-4D97-AF65-F5344CB8AC3E}">
        <p14:creationId xmlns:p14="http://schemas.microsoft.com/office/powerpoint/2010/main" val="25363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2109</Words>
  <Application>Microsoft Office PowerPoint</Application>
  <PresentationFormat>ワイド画面</PresentationFormat>
  <Paragraphs>291</Paragraphs>
  <Slides>18</Slides>
  <Notes>17</Notes>
  <HiddenSlides>0</HiddenSlides>
  <MMClips>2</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MS Mincho</vt:lpstr>
      <vt:lpstr>robotomedium</vt:lpstr>
      <vt:lpstr>ヒラギノ角ゴ Pro W3</vt:lpstr>
      <vt:lpstr>ヒラギノ角ゴ ProN W3</vt:lpstr>
      <vt:lpstr>ヒラギノ角ゴシック W3</vt:lpstr>
      <vt:lpstr>游ゴシック</vt:lpstr>
      <vt:lpstr>游ゴシック Light</vt:lpstr>
      <vt:lpstr>Yu Mincho</vt:lpstr>
      <vt:lpstr>Arial</vt:lpstr>
      <vt:lpstr>Times New Roman</vt:lpstr>
      <vt:lpstr>Wingdings</vt:lpstr>
      <vt:lpstr>Office テーマ</vt:lpstr>
      <vt:lpstr>効率の良いトレーニング方法は何か  〜大分県の健康寿命を伸ばすために〜</vt:lpstr>
      <vt:lpstr>第一章 はじめに</vt:lpstr>
      <vt:lpstr>PowerPoint プレゼンテーション</vt:lpstr>
      <vt:lpstr>PowerPoint プレゼンテーション</vt:lpstr>
      <vt:lpstr>PowerPoint プレゼンテーション</vt:lpstr>
      <vt:lpstr>PowerPoint プレゼンテーション</vt:lpstr>
      <vt:lpstr>仮説</vt:lpstr>
      <vt:lpstr>目的</vt:lpstr>
      <vt:lpstr>疑問</vt:lpstr>
      <vt:lpstr>実験　テンポによる集中力の差</vt:lpstr>
      <vt:lpstr>  </vt:lpstr>
      <vt:lpstr>PowerPoint プレゼンテーション</vt:lpstr>
      <vt:lpstr>まとめ</vt:lpstr>
      <vt:lpstr>PowerPoint プレゼンテーション</vt:lpstr>
      <vt:lpstr>PowerPoint プレゼンテーション</vt:lpstr>
      <vt:lpstr>参考文献</vt:lpstr>
      <vt:lpstr>参考文献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効率の良いトレーニング方法は何か  〜大分県の健康寿命を伸ばすために〜</dc:title>
  <dc:creator>21大分西3201今井美月</dc:creator>
  <cp:lastModifiedBy>Windows ユーザー</cp:lastModifiedBy>
  <cp:revision>47</cp:revision>
  <dcterms:created xsi:type="dcterms:W3CDTF">2021-07-12T09:50:59Z</dcterms:created>
  <dcterms:modified xsi:type="dcterms:W3CDTF">2022-04-19T06:45:18Z</dcterms:modified>
</cp:coreProperties>
</file>