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iCObviiWgM8oEgcLZ4EApW1mpX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コンビニを作ったり、電車を待つスペースを作ったり</a:t>
            </a:r>
            <a:endParaRPr/>
          </a:p>
        </p:txBody>
      </p:sp>
      <p:sp>
        <p:nvSpPr>
          <p:cNvPr id="216" name="Google Shape;21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課題として駅周りに外灯が少なくくらいということがあったのも、駅で使う電気は駅で作るようにすればコストを気にせずいくらでも作れるようになる</a:t>
            </a:r>
            <a:endParaRPr/>
          </a:p>
        </p:txBody>
      </p:sp>
      <p:sp>
        <p:nvSpPr>
          <p:cNvPr id="239" name="Google Shape;23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ja-JP"/>
              <a:t>まずなぜ歩道橋が必要なのか</a:t>
            </a:r>
            <a:endParaRPr/>
          </a:p>
          <a:p>
            <a:pPr marL="0" lvl="0" indent="0" algn="l" rtl="0">
              <a:spcBef>
                <a:spcPts val="0"/>
              </a:spcBef>
              <a:spcAft>
                <a:spcPts val="0"/>
              </a:spcAft>
              <a:buNone/>
            </a:pPr>
            <a:r>
              <a:rPr lang="ja-JP"/>
              <a:t>中判田駅は豊肥本線では数少ないホームがふたつの駅。電車の離合に使われるためホームの数を減らす訳にはいかない</a:t>
            </a:r>
            <a:endParaRPr/>
          </a:p>
          <a:p>
            <a:pPr marL="0" lvl="0" indent="0" algn="l" rtl="0">
              <a:spcBef>
                <a:spcPts val="0"/>
              </a:spcBef>
              <a:spcAft>
                <a:spcPts val="0"/>
              </a:spcAft>
              <a:buNone/>
            </a:pPr>
            <a:r>
              <a:rPr lang="ja-JP"/>
              <a:t>他にホームがふたつの駅というと滝尾駅があり、滝尾駅は構内に踏切がありホームと改札を繋いでいる。中判田駅も同じようにすればいいのではないか。</a:t>
            </a:r>
            <a:endParaRPr/>
          </a:p>
          <a:p>
            <a:pPr marL="0" lvl="0" indent="0" algn="l" rtl="0">
              <a:spcBef>
                <a:spcPts val="0"/>
              </a:spcBef>
              <a:spcAft>
                <a:spcPts val="0"/>
              </a:spcAft>
              <a:buNone/>
            </a:pPr>
            <a:r>
              <a:rPr lang="ja-JP"/>
              <a:t>判田や周辺地区は高齢化が進んできていて、利用者を増やすためには高齢の方々にも使いやすい駅を目指すことが必要である。</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9" name="Google Shape;17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戸次や国道から駅を利用する人は今まで通りの改札の場所が利用しやすいと思うけど、南高生や判田地区から使う人は駅まで大回りしていかなければならない また南高生は踏切がない所を渡ることを余儀なくされてるいなどの危険な現状もある</a:t>
            </a:r>
            <a:endParaRPr/>
          </a:p>
          <a:p>
            <a:pPr marL="0" lvl="0" indent="0" algn="l" rtl="0">
              <a:spcBef>
                <a:spcPts val="0"/>
              </a:spcBef>
              <a:spcAft>
                <a:spcPts val="0"/>
              </a:spcAft>
              <a:buNone/>
            </a:pPr>
            <a:r>
              <a:rPr lang="ja-JP"/>
              <a:t>それを改善するためには改札を2箇所に分けることが有効な手段だと考えられる</a:t>
            </a:r>
            <a:endParaRPr/>
          </a:p>
        </p:txBody>
      </p:sp>
      <p:sp>
        <p:nvSpPr>
          <p:cNvPr id="192" name="Google Shape;19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
        <p:cNvGrpSpPr/>
        <p:nvPr/>
      </p:nvGrpSpPr>
      <p:grpSpPr>
        <a:xfrm>
          <a:off x="0" y="0"/>
          <a:ext cx="0" cy="0"/>
          <a:chOff x="0" y="0"/>
          <a:chExt cx="0" cy="0"/>
        </a:xfrm>
      </p:grpSpPr>
      <p:sp>
        <p:nvSpPr>
          <p:cNvPr id="31" name="Google Shape;31;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2"/>
          <p:cNvSpPr>
            <a:spLocks noGrp="1"/>
          </p:cNvSpPr>
          <p:nvPr>
            <p:ph type="pic" idx="2"/>
          </p:nvPr>
        </p:nvSpPr>
        <p:spPr>
          <a:xfrm>
            <a:off x="5183188" y="987425"/>
            <a:ext cx="6172200" cy="4873625"/>
          </a:xfrm>
          <a:prstGeom prst="rect">
            <a:avLst/>
          </a:prstGeom>
          <a:noFill/>
          <a:ln>
            <a:noFill/>
          </a:ln>
        </p:spPr>
      </p:sp>
      <p:sp>
        <p:nvSpPr>
          <p:cNvPr id="33" name="Google Shape;33;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 name="Google Shape;3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
          <p:cNvSpPr txBox="1">
            <a:spLocks noGrp="1"/>
          </p:cNvSpPr>
          <p:nvPr>
            <p:ph type="ctrTitle"/>
          </p:nvPr>
        </p:nvSpPr>
        <p:spPr>
          <a:xfrm>
            <a:off x="866550" y="616425"/>
            <a:ext cx="10479000" cy="3123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Arial"/>
              <a:buNone/>
            </a:pPr>
            <a:r>
              <a:rPr lang="ja-JP">
                <a:latin typeface="Arial"/>
                <a:ea typeface="Arial"/>
                <a:cs typeface="Arial"/>
                <a:sym typeface="Arial"/>
              </a:rPr>
              <a:t>NMP　</a:t>
            </a:r>
            <a:br>
              <a:rPr lang="ja-JP">
                <a:latin typeface="Arial"/>
                <a:ea typeface="Arial"/>
                <a:cs typeface="Arial"/>
                <a:sym typeface="Arial"/>
              </a:rPr>
            </a:br>
            <a:r>
              <a:rPr lang="ja-JP" sz="7200">
                <a:latin typeface="Arial"/>
                <a:ea typeface="Arial"/>
                <a:cs typeface="Arial"/>
                <a:sym typeface="Arial"/>
              </a:rPr>
              <a:t>中判田未来プロジェクト</a:t>
            </a:r>
            <a:endParaRPr/>
          </a:p>
        </p:txBody>
      </p:sp>
      <p:sp>
        <p:nvSpPr>
          <p:cNvPr id="100" name="Google Shape;100;p1"/>
          <p:cNvSpPr txBox="1">
            <a:spLocks noGrp="1"/>
          </p:cNvSpPr>
          <p:nvPr>
            <p:ph type="subTitle" idx="1"/>
          </p:nvPr>
        </p:nvSpPr>
        <p:spPr>
          <a:xfrm>
            <a:off x="2291702" y="3856863"/>
            <a:ext cx="7735019" cy="66422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3400"/>
              <a:buNone/>
            </a:pPr>
            <a:r>
              <a:rPr lang="ja-JP" sz="3400">
                <a:latin typeface="MS PGothic"/>
                <a:ea typeface="MS PGothic"/>
                <a:cs typeface="MS PGothic"/>
                <a:sym typeface="MS PGothic"/>
              </a:rPr>
              <a:t>～誰もが利用しやすい駅にするために～</a:t>
            </a:r>
            <a:endParaRPr sz="3200"/>
          </a:p>
        </p:txBody>
      </p:sp>
      <p:sp>
        <p:nvSpPr>
          <p:cNvPr id="101" name="Google Shape;101;p1"/>
          <p:cNvSpPr txBox="1"/>
          <p:nvPr/>
        </p:nvSpPr>
        <p:spPr>
          <a:xfrm>
            <a:off x="7197305" y="4638136"/>
            <a:ext cx="277195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b="1" i="0" u="none" strike="noStrike" cap="none">
                <a:solidFill>
                  <a:schemeClr val="dk1"/>
                </a:solidFill>
                <a:latin typeface="Calibri"/>
                <a:ea typeface="Calibri"/>
                <a:cs typeface="Calibri"/>
                <a:sym typeface="Calibri"/>
              </a:rPr>
              <a:t>２年３組１班</a:t>
            </a:r>
            <a:endParaRPr sz="24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0"/>
          <p:cNvPicPr preferRelativeResize="0"/>
          <p:nvPr/>
        </p:nvPicPr>
        <p:blipFill rotWithShape="1">
          <a:blip r:embed="rId3">
            <a:alphaModFix/>
          </a:blip>
          <a:srcRect/>
          <a:stretch/>
        </p:blipFill>
        <p:spPr>
          <a:xfrm>
            <a:off x="1377522" y="177867"/>
            <a:ext cx="3353492" cy="6536359"/>
          </a:xfrm>
          <a:prstGeom prst="rect">
            <a:avLst/>
          </a:prstGeom>
          <a:noFill/>
          <a:ln>
            <a:noFill/>
          </a:ln>
        </p:spPr>
      </p:pic>
      <p:pic>
        <p:nvPicPr>
          <p:cNvPr id="209" name="Google Shape;209;p10"/>
          <p:cNvPicPr preferRelativeResize="0"/>
          <p:nvPr/>
        </p:nvPicPr>
        <p:blipFill rotWithShape="1">
          <a:blip r:embed="rId4">
            <a:alphaModFix/>
          </a:blip>
          <a:srcRect/>
          <a:stretch/>
        </p:blipFill>
        <p:spPr>
          <a:xfrm>
            <a:off x="4954438" y="179864"/>
            <a:ext cx="6898253" cy="6455140"/>
          </a:xfrm>
          <a:prstGeom prst="rect">
            <a:avLst/>
          </a:prstGeom>
          <a:noFill/>
          <a:ln>
            <a:noFill/>
          </a:ln>
        </p:spPr>
      </p:pic>
      <p:sp>
        <p:nvSpPr>
          <p:cNvPr id="210" name="Google Shape;210;p10"/>
          <p:cNvSpPr/>
          <p:nvPr/>
        </p:nvSpPr>
        <p:spPr>
          <a:xfrm rot="3360000">
            <a:off x="3265119" y="1821239"/>
            <a:ext cx="1092678" cy="4126298"/>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1" name="Google Shape;211;p10"/>
          <p:cNvSpPr/>
          <p:nvPr/>
        </p:nvSpPr>
        <p:spPr>
          <a:xfrm>
            <a:off x="2876" y="4984629"/>
            <a:ext cx="3148639" cy="2559170"/>
          </a:xfrm>
          <a:prstGeom prst="mathMinus">
            <a:avLst>
              <a:gd name="adj1" fmla="val 2352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a:solidFill>
                  <a:schemeClr val="dk1"/>
                </a:solidFill>
                <a:latin typeface="Calibri"/>
                <a:ea typeface="Calibri"/>
                <a:cs typeface="Calibri"/>
                <a:sym typeface="Calibri"/>
              </a:rPr>
              <a:t>中判田駅</a:t>
            </a:r>
            <a:endParaRPr sz="2400" b="1">
              <a:solidFill>
                <a:schemeClr val="dk1"/>
              </a:solidFill>
              <a:latin typeface="Calibri"/>
              <a:ea typeface="Calibri"/>
              <a:cs typeface="Calibri"/>
              <a:sym typeface="Calibri"/>
            </a:endParaRPr>
          </a:p>
        </p:txBody>
      </p:sp>
      <p:sp>
        <p:nvSpPr>
          <p:cNvPr id="212" name="Google Shape;212;p10"/>
          <p:cNvSpPr/>
          <p:nvPr/>
        </p:nvSpPr>
        <p:spPr>
          <a:xfrm>
            <a:off x="3755366" y="-651297"/>
            <a:ext cx="2343508" cy="1912190"/>
          </a:xfrm>
          <a:prstGeom prst="mathMinus">
            <a:avLst>
              <a:gd name="adj1" fmla="val 2352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400" b="1">
                <a:solidFill>
                  <a:schemeClr val="dk1"/>
                </a:solidFill>
                <a:latin typeface="Calibri"/>
                <a:ea typeface="Calibri"/>
                <a:cs typeface="Calibri"/>
                <a:sym typeface="Calibri"/>
              </a:rPr>
              <a:t>大分南高校</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11"/>
          <p:cNvSpPr txBox="1">
            <a:spLocks noGrp="1"/>
          </p:cNvSpPr>
          <p:nvPr>
            <p:ph type="title"/>
          </p:nvPr>
        </p:nvSpPr>
        <p:spPr>
          <a:xfrm>
            <a:off x="281066" y="36155"/>
            <a:ext cx="3974066" cy="1608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ja-JP" sz="4400">
                <a:latin typeface="MS PGothic"/>
                <a:ea typeface="MS PGothic"/>
                <a:cs typeface="MS PGothic"/>
                <a:sym typeface="MS PGothic"/>
              </a:rPr>
              <a:t>未来予想図③</a:t>
            </a:r>
            <a:r>
              <a:rPr lang="ja-JP" sz="4400"/>
              <a:t/>
            </a:r>
            <a:br>
              <a:rPr lang="ja-JP" sz="4400"/>
            </a:br>
            <a:endParaRPr sz="3600"/>
          </a:p>
        </p:txBody>
      </p:sp>
      <p:sp>
        <p:nvSpPr>
          <p:cNvPr id="219" name="Google Shape;219;p11"/>
          <p:cNvSpPr txBox="1">
            <a:spLocks noGrp="1"/>
          </p:cNvSpPr>
          <p:nvPr>
            <p:ph type="body" idx="1"/>
          </p:nvPr>
        </p:nvSpPr>
        <p:spPr>
          <a:xfrm rot="10800000">
            <a:off x="5194107" y="261757"/>
            <a:ext cx="195510" cy="76571"/>
          </a:xfrm>
          <a:prstGeom prst="rect">
            <a:avLst/>
          </a:prstGeom>
          <a:noFill/>
          <a:ln>
            <a:noFill/>
          </a:ln>
        </p:spPr>
        <p:txBody>
          <a:bodyPr spcFirstLastPara="1" wrap="square" lIns="91425" tIns="45700" rIns="91425" bIns="45700" anchor="ctr" anchorCtr="0">
            <a:normAutofit fontScale="25000" lnSpcReduction="20000"/>
          </a:bodyPr>
          <a:lstStyle/>
          <a:p>
            <a:pPr marL="0" lvl="0" indent="0" algn="l" rtl="0">
              <a:lnSpc>
                <a:spcPct val="90000"/>
              </a:lnSpc>
              <a:spcBef>
                <a:spcPts val="0"/>
              </a:spcBef>
              <a:spcAft>
                <a:spcPts val="0"/>
              </a:spcAft>
              <a:buClr>
                <a:schemeClr val="dk1"/>
              </a:buClr>
              <a:buSzPct val="100000"/>
              <a:buNone/>
            </a:pPr>
            <a:r>
              <a:rPr lang="ja-JP" sz="2000"/>
              <a:t>l</a:t>
            </a:r>
            <a:endParaRPr/>
          </a:p>
        </p:txBody>
      </p:sp>
      <p:pic>
        <p:nvPicPr>
          <p:cNvPr id="220" name="Google Shape;220;p11"/>
          <p:cNvPicPr preferRelativeResize="0"/>
          <p:nvPr/>
        </p:nvPicPr>
        <p:blipFill rotWithShape="1">
          <a:blip r:embed="rId3">
            <a:alphaModFix/>
          </a:blip>
          <a:srcRect l="44971" t="34759" r="4657" b="19607"/>
          <a:stretch/>
        </p:blipFill>
        <p:spPr>
          <a:xfrm>
            <a:off x="245008" y="1632192"/>
            <a:ext cx="5005967" cy="2967091"/>
          </a:xfrm>
          <a:prstGeom prst="rect">
            <a:avLst/>
          </a:prstGeom>
          <a:noFill/>
          <a:ln>
            <a:noFill/>
          </a:ln>
        </p:spPr>
      </p:pic>
      <p:sp>
        <p:nvSpPr>
          <p:cNvPr id="221" name="Google Shape;221;p11"/>
          <p:cNvSpPr txBox="1"/>
          <p:nvPr/>
        </p:nvSpPr>
        <p:spPr>
          <a:xfrm>
            <a:off x="4985021" y="303704"/>
            <a:ext cx="31888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a:solidFill>
                  <a:schemeClr val="dk1"/>
                </a:solidFill>
                <a:highlight>
                  <a:srgbClr val="C0C0C0"/>
                </a:highlight>
                <a:latin typeface="Calibri"/>
                <a:ea typeface="Calibri"/>
                <a:cs typeface="Calibri"/>
                <a:sym typeface="Calibri"/>
              </a:rPr>
              <a:t>駐輪場</a:t>
            </a:r>
            <a:endParaRPr/>
          </a:p>
        </p:txBody>
      </p:sp>
      <p:sp>
        <p:nvSpPr>
          <p:cNvPr id="222" name="Google Shape;222;p11"/>
          <p:cNvSpPr txBox="1"/>
          <p:nvPr/>
        </p:nvSpPr>
        <p:spPr>
          <a:xfrm>
            <a:off x="4088326" y="5514411"/>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11"/>
          <p:cNvSpPr txBox="1"/>
          <p:nvPr/>
        </p:nvSpPr>
        <p:spPr>
          <a:xfrm>
            <a:off x="1187923" y="5587448"/>
            <a:ext cx="920383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MS PGothic"/>
                <a:ea typeface="MS PGothic"/>
                <a:cs typeface="MS PGothic"/>
                <a:sym typeface="MS PGothic"/>
              </a:rPr>
              <a:t>駐輪場を立体にすることで、スペースを活用できる</a:t>
            </a:r>
            <a:endParaRPr/>
          </a:p>
        </p:txBody>
      </p:sp>
      <p:sp>
        <p:nvSpPr>
          <p:cNvPr id="224" name="Google Shape;224;p11"/>
          <p:cNvSpPr/>
          <p:nvPr/>
        </p:nvSpPr>
        <p:spPr>
          <a:xfrm rot="-5400000">
            <a:off x="4170479" y="2834630"/>
            <a:ext cx="2141482" cy="748861"/>
          </a:xfrm>
          <a:prstGeom prst="down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5" name="Google Shape;225;p11"/>
          <p:cNvPicPr preferRelativeResize="0"/>
          <p:nvPr/>
        </p:nvPicPr>
        <p:blipFill rotWithShape="1">
          <a:blip r:embed="rId4">
            <a:alphaModFix/>
          </a:blip>
          <a:srcRect/>
          <a:stretch/>
        </p:blipFill>
        <p:spPr>
          <a:xfrm>
            <a:off x="5621558" y="1255939"/>
            <a:ext cx="6373608" cy="4088320"/>
          </a:xfrm>
          <a:prstGeom prst="rect">
            <a:avLst/>
          </a:prstGeom>
          <a:noFill/>
          <a:ln>
            <a:noFill/>
          </a:ln>
        </p:spPr>
      </p:pic>
      <p:sp>
        <p:nvSpPr>
          <p:cNvPr id="226" name="Google Shape;226;p11"/>
          <p:cNvSpPr txBox="1"/>
          <p:nvPr/>
        </p:nvSpPr>
        <p:spPr>
          <a:xfrm>
            <a:off x="9253268" y="4911306"/>
            <a:ext cx="27432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000">
                <a:solidFill>
                  <a:schemeClr val="dk1"/>
                </a:solidFill>
                <a:latin typeface="Calibri"/>
                <a:ea typeface="Calibri"/>
                <a:cs typeface="Calibri"/>
                <a:sym typeface="Calibri"/>
              </a:rPr>
              <a:t>＊画像はイメージです</a:t>
            </a:r>
            <a:endParaRPr sz="20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4"/>
                                        </p:tgtEl>
                                        <p:attrNameLst>
                                          <p:attrName>style.visibility</p:attrName>
                                        </p:attrNameLst>
                                      </p:cBhvr>
                                      <p:to>
                                        <p:strVal val="visible"/>
                                      </p:to>
                                    </p:set>
                                    <p:animEffect transition="in" filter="fade">
                                      <p:cBhvr>
                                        <p:cTn id="12" dur="500"/>
                                        <p:tgtEl>
                                          <p:spTgt spid="2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animEffect transition="in" filter="fade">
                                      <p:cBhvr>
                                        <p:cTn id="17" dur="500"/>
                                        <p:tgtEl>
                                          <p:spTgt spid="2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6"/>
                                        </p:tgtEl>
                                        <p:attrNameLst>
                                          <p:attrName>style.visibility</p:attrName>
                                        </p:attrNameLst>
                                      </p:cBhvr>
                                      <p:to>
                                        <p:strVal val="visible"/>
                                      </p:to>
                                    </p:set>
                                    <p:animEffect transition="in" filter="fade">
                                      <p:cBhvr>
                                        <p:cTn id="22" dur="500"/>
                                        <p:tgtEl>
                                          <p:spTgt spid="2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3"/>
                                        </p:tgtEl>
                                        <p:attrNameLst>
                                          <p:attrName>style.visibility</p:attrName>
                                        </p:attrNameLst>
                                      </p:cBhvr>
                                      <p:to>
                                        <p:strVal val="visible"/>
                                      </p:to>
                                    </p:set>
                                    <p:animEffect transition="in" filter="fade">
                                      <p:cBhvr>
                                        <p:cTn id="2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2"/>
          <p:cNvSpPr txBox="1"/>
          <p:nvPr/>
        </p:nvSpPr>
        <p:spPr>
          <a:xfrm>
            <a:off x="439947" y="425570"/>
            <a:ext cx="389338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400" b="1">
                <a:solidFill>
                  <a:schemeClr val="dk1"/>
                </a:solidFill>
                <a:latin typeface="MS Gothic"/>
                <a:ea typeface="MS Gothic"/>
                <a:cs typeface="MS Gothic"/>
                <a:sym typeface="MS Gothic"/>
              </a:rPr>
              <a:t>提言(まとめ)</a:t>
            </a:r>
            <a:endParaRPr sz="4400" b="1">
              <a:solidFill>
                <a:schemeClr val="dk1"/>
              </a:solidFill>
              <a:latin typeface="MS Gothic"/>
              <a:ea typeface="MS Gothic"/>
              <a:cs typeface="MS Gothic"/>
              <a:sym typeface="MS Gothic"/>
            </a:endParaRPr>
          </a:p>
        </p:txBody>
      </p:sp>
      <p:sp>
        <p:nvSpPr>
          <p:cNvPr id="232" name="Google Shape;232;p12"/>
          <p:cNvSpPr txBox="1"/>
          <p:nvPr/>
        </p:nvSpPr>
        <p:spPr>
          <a:xfrm>
            <a:off x="726596" y="1560483"/>
            <a:ext cx="776089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Calibri"/>
                <a:ea typeface="Calibri"/>
                <a:cs typeface="Calibri"/>
                <a:sym typeface="Calibri"/>
              </a:rPr>
              <a:t>１．歩道橋を撤去し、</a:t>
            </a:r>
            <a:r>
              <a:rPr lang="ja-JP" sz="3200" b="1">
                <a:solidFill>
                  <a:srgbClr val="FF0000"/>
                </a:solidFill>
                <a:latin typeface="Calibri"/>
                <a:ea typeface="Calibri"/>
                <a:cs typeface="Calibri"/>
                <a:sym typeface="Calibri"/>
              </a:rPr>
              <a:t>構内に踏切</a:t>
            </a:r>
            <a:r>
              <a:rPr lang="ja-JP" sz="3200" b="1">
                <a:solidFill>
                  <a:schemeClr val="dk1"/>
                </a:solidFill>
                <a:latin typeface="Calibri"/>
                <a:ea typeface="Calibri"/>
                <a:cs typeface="Calibri"/>
                <a:sym typeface="Calibri"/>
              </a:rPr>
              <a:t>を作る</a:t>
            </a:r>
            <a:endParaRPr/>
          </a:p>
        </p:txBody>
      </p:sp>
      <p:sp>
        <p:nvSpPr>
          <p:cNvPr id="233" name="Google Shape;233;p12"/>
          <p:cNvSpPr txBox="1"/>
          <p:nvPr/>
        </p:nvSpPr>
        <p:spPr>
          <a:xfrm>
            <a:off x="727495" y="2510287"/>
            <a:ext cx="9975011"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Calibri"/>
                <a:ea typeface="Calibri"/>
                <a:cs typeface="Calibri"/>
                <a:sym typeface="Calibri"/>
              </a:rPr>
              <a:t>２．</a:t>
            </a:r>
            <a:r>
              <a:rPr lang="ja-JP" sz="3200" b="1">
                <a:solidFill>
                  <a:srgbClr val="FF0000"/>
                </a:solidFill>
                <a:latin typeface="Calibri"/>
                <a:ea typeface="Calibri"/>
                <a:cs typeface="Calibri"/>
                <a:sym typeface="Calibri"/>
              </a:rPr>
              <a:t>駅の裏側にも改札</a:t>
            </a:r>
            <a:r>
              <a:rPr lang="ja-JP" sz="3200" b="1">
                <a:solidFill>
                  <a:schemeClr val="dk1"/>
                </a:solidFill>
                <a:latin typeface="Calibri"/>
                <a:ea typeface="Calibri"/>
                <a:cs typeface="Calibri"/>
                <a:sym typeface="Calibri"/>
              </a:rPr>
              <a:t>を作り、２つの入り口から入れ</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ja-JP" sz="3200" b="1">
                <a:solidFill>
                  <a:schemeClr val="dk1"/>
                </a:solidFill>
                <a:latin typeface="Calibri"/>
                <a:ea typeface="Calibri"/>
                <a:cs typeface="Calibri"/>
                <a:sym typeface="Calibri"/>
              </a:rPr>
              <a:t>　　るようにする</a:t>
            </a:r>
            <a:endParaRPr sz="1800">
              <a:solidFill>
                <a:schemeClr val="dk1"/>
              </a:solidFill>
              <a:latin typeface="Calibri"/>
              <a:ea typeface="Calibri"/>
              <a:cs typeface="Calibri"/>
              <a:sym typeface="Calibri"/>
            </a:endParaRPr>
          </a:p>
        </p:txBody>
      </p:sp>
      <p:sp>
        <p:nvSpPr>
          <p:cNvPr id="234" name="Google Shape;234;p12"/>
          <p:cNvSpPr txBox="1"/>
          <p:nvPr/>
        </p:nvSpPr>
        <p:spPr>
          <a:xfrm>
            <a:off x="726595" y="3961501"/>
            <a:ext cx="1059323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Calibri"/>
                <a:ea typeface="Calibri"/>
                <a:cs typeface="Calibri"/>
                <a:sym typeface="Calibri"/>
              </a:rPr>
              <a:t>３．</a:t>
            </a:r>
            <a:r>
              <a:rPr lang="ja-JP" sz="3200" b="1">
                <a:solidFill>
                  <a:srgbClr val="FF0000"/>
                </a:solidFill>
                <a:latin typeface="Calibri"/>
                <a:ea typeface="Calibri"/>
                <a:cs typeface="Calibri"/>
                <a:sym typeface="Calibri"/>
              </a:rPr>
              <a:t>立体駐輪場</a:t>
            </a:r>
            <a:r>
              <a:rPr lang="ja-JP" sz="3200" b="1">
                <a:solidFill>
                  <a:schemeClr val="dk1"/>
                </a:solidFill>
                <a:latin typeface="Calibri"/>
                <a:ea typeface="Calibri"/>
                <a:cs typeface="Calibri"/>
                <a:sym typeface="Calibri"/>
              </a:rPr>
              <a:t>に作り変え、上のスペースを活用する。</a:t>
            </a:r>
            <a:endParaRPr/>
          </a:p>
        </p:txBody>
      </p:sp>
      <p:sp>
        <p:nvSpPr>
          <p:cNvPr id="235" name="Google Shape;235;p12"/>
          <p:cNvSpPr txBox="1"/>
          <p:nvPr/>
        </p:nvSpPr>
        <p:spPr>
          <a:xfrm>
            <a:off x="1688980" y="4909508"/>
            <a:ext cx="780402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highlight>
                  <a:srgbClr val="FFFF00"/>
                </a:highlight>
                <a:latin typeface="Calibri"/>
                <a:ea typeface="Calibri"/>
                <a:cs typeface="Calibri"/>
                <a:sym typeface="Calibri"/>
              </a:rPr>
              <a:t>上記の３つを実現することで中判田駅が誰もが利用しやすい駅になると思う</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500"/>
                                        <p:tgtEl>
                                          <p:spTgt spid="2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3"/>
                                        </p:tgtEl>
                                        <p:attrNameLst>
                                          <p:attrName>style.visibility</p:attrName>
                                        </p:attrNameLst>
                                      </p:cBhvr>
                                      <p:to>
                                        <p:strVal val="visible"/>
                                      </p:to>
                                    </p:set>
                                    <p:animEffect transition="in" filter="fade">
                                      <p:cBhvr>
                                        <p:cTn id="12" dur="500"/>
                                        <p:tgtEl>
                                          <p:spTgt spid="2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fade">
                                      <p:cBhvr>
                                        <p:cTn id="17" dur="50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5"/>
                                        </p:tgtEl>
                                        <p:attrNameLst>
                                          <p:attrName>style.visibility</p:attrName>
                                        </p:attrNameLst>
                                      </p:cBhvr>
                                      <p:to>
                                        <p:strVal val="visible"/>
                                      </p:to>
                                    </p:set>
                                    <p:animEffect transition="in" filter="fade">
                                      <p:cBhvr>
                                        <p:cTn id="22"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p:nvPr/>
        </p:nvSpPr>
        <p:spPr>
          <a:xfrm>
            <a:off x="313325" y="261295"/>
            <a:ext cx="487104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400" b="1">
                <a:solidFill>
                  <a:schemeClr val="dk1"/>
                </a:solidFill>
                <a:latin typeface="MS Gothic"/>
                <a:ea typeface="MS Gothic"/>
                <a:cs typeface="MS Gothic"/>
                <a:sym typeface="MS Gothic"/>
              </a:rPr>
              <a:t>考えられる課題</a:t>
            </a:r>
            <a:endParaRPr sz="4400" b="1">
              <a:solidFill>
                <a:schemeClr val="dk1"/>
              </a:solidFill>
              <a:latin typeface="MS Gothic"/>
              <a:ea typeface="MS Gothic"/>
              <a:cs typeface="MS Gothic"/>
              <a:sym typeface="MS Gothic"/>
            </a:endParaRPr>
          </a:p>
        </p:txBody>
      </p:sp>
      <p:sp>
        <p:nvSpPr>
          <p:cNvPr id="242" name="Google Shape;242;p13"/>
          <p:cNvSpPr txBox="1"/>
          <p:nvPr/>
        </p:nvSpPr>
        <p:spPr>
          <a:xfrm>
            <a:off x="2808810" y="1955464"/>
            <a:ext cx="88392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Calibri"/>
                <a:ea typeface="Calibri"/>
                <a:cs typeface="Calibri"/>
                <a:sym typeface="Calibri"/>
              </a:rPr>
              <a:t>立体駐輪場の上に</a:t>
            </a:r>
            <a:r>
              <a:rPr lang="ja-JP" sz="3200" b="1">
                <a:solidFill>
                  <a:srgbClr val="FF0000"/>
                </a:solidFill>
                <a:latin typeface="Calibri"/>
                <a:ea typeface="Calibri"/>
                <a:cs typeface="Calibri"/>
                <a:sym typeface="Calibri"/>
              </a:rPr>
              <a:t>太陽光パネルを設置</a:t>
            </a:r>
            <a:r>
              <a:rPr lang="ja-JP" sz="3200" b="1">
                <a:solidFill>
                  <a:schemeClr val="dk1"/>
                </a:solidFill>
                <a:latin typeface="Calibri"/>
                <a:ea typeface="Calibri"/>
                <a:cs typeface="Calibri"/>
                <a:sym typeface="Calibri"/>
              </a:rPr>
              <a:t>し、</a:t>
            </a:r>
            <a:endParaRPr sz="3200" b="1">
              <a:solidFill>
                <a:schemeClr val="dk1"/>
              </a:solidFill>
              <a:latin typeface="Calibri"/>
              <a:ea typeface="Calibri"/>
              <a:cs typeface="Calibri"/>
              <a:sym typeface="Calibri"/>
            </a:endParaRPr>
          </a:p>
          <a:p>
            <a:pPr marL="0" marR="0" lvl="0" indent="0" algn="l" rtl="0">
              <a:spcBef>
                <a:spcPts val="0"/>
              </a:spcBef>
              <a:spcAft>
                <a:spcPts val="0"/>
              </a:spcAft>
              <a:buNone/>
            </a:pPr>
            <a:r>
              <a:rPr lang="ja-JP" sz="3200" b="1">
                <a:solidFill>
                  <a:schemeClr val="dk1"/>
                </a:solidFill>
                <a:latin typeface="Calibri"/>
                <a:ea typeface="Calibri"/>
                <a:cs typeface="Calibri"/>
                <a:sym typeface="Calibri"/>
              </a:rPr>
              <a:t>駅内で使う電気は</a:t>
            </a:r>
            <a:r>
              <a:rPr lang="ja-JP" sz="3200" b="1">
                <a:solidFill>
                  <a:schemeClr val="dk1"/>
                </a:solidFill>
                <a:highlight>
                  <a:srgbClr val="FFFF00"/>
                </a:highlight>
                <a:latin typeface="Calibri"/>
                <a:ea typeface="Calibri"/>
                <a:cs typeface="Calibri"/>
                <a:sym typeface="Calibri"/>
              </a:rPr>
              <a:t>自給自足</a:t>
            </a:r>
            <a:r>
              <a:rPr lang="ja-JP" sz="3200" b="1">
                <a:solidFill>
                  <a:schemeClr val="dk1"/>
                </a:solidFill>
                <a:latin typeface="Calibri"/>
                <a:ea typeface="Calibri"/>
                <a:cs typeface="Calibri"/>
                <a:sym typeface="Calibri"/>
              </a:rPr>
              <a:t>できるようにする</a:t>
            </a:r>
            <a:endParaRPr sz="3200" b="1">
              <a:solidFill>
                <a:schemeClr val="dk1"/>
              </a:solidFill>
              <a:latin typeface="Calibri"/>
              <a:ea typeface="Calibri"/>
              <a:cs typeface="Calibri"/>
              <a:sym typeface="Calibri"/>
            </a:endParaRPr>
          </a:p>
        </p:txBody>
      </p:sp>
      <p:sp>
        <p:nvSpPr>
          <p:cNvPr id="243" name="Google Shape;243;p13"/>
          <p:cNvSpPr txBox="1"/>
          <p:nvPr/>
        </p:nvSpPr>
        <p:spPr>
          <a:xfrm>
            <a:off x="1004066" y="1213988"/>
            <a:ext cx="6308784" cy="86177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3200"/>
              <a:buFont typeface="Arial"/>
              <a:buChar char="•"/>
            </a:pPr>
            <a:r>
              <a:rPr lang="ja-JP" sz="3200" b="1" u="sng">
                <a:solidFill>
                  <a:schemeClr val="dk1"/>
                </a:solidFill>
                <a:latin typeface="Calibri"/>
                <a:ea typeface="Calibri"/>
                <a:cs typeface="Calibri"/>
                <a:sym typeface="Calibri"/>
              </a:rPr>
              <a:t>莫大なコストがかかる</a:t>
            </a:r>
            <a:endParaRPr/>
          </a:p>
          <a:p>
            <a:pPr marL="285750" marR="0" lvl="0" indent="-171450" algn="l" rtl="0">
              <a:spcBef>
                <a:spcPts val="0"/>
              </a:spcBef>
              <a:spcAft>
                <a:spcPts val="0"/>
              </a:spcAft>
              <a:buClr>
                <a:schemeClr val="dk1"/>
              </a:buClr>
              <a:buSzPts val="1800"/>
              <a:buFont typeface="Arial"/>
              <a:buNone/>
            </a:pPr>
            <a:endParaRPr sz="1800" u="sng">
              <a:solidFill>
                <a:schemeClr val="dk1"/>
              </a:solidFill>
              <a:latin typeface="Calibri"/>
              <a:ea typeface="Calibri"/>
              <a:cs typeface="Calibri"/>
              <a:sym typeface="Calibri"/>
            </a:endParaRPr>
          </a:p>
        </p:txBody>
      </p:sp>
      <p:sp>
        <p:nvSpPr>
          <p:cNvPr id="244" name="Google Shape;244;p13"/>
          <p:cNvSpPr/>
          <p:nvPr/>
        </p:nvSpPr>
        <p:spPr>
          <a:xfrm rot="5400000">
            <a:off x="2080304" y="1766623"/>
            <a:ext cx="589471" cy="747621"/>
          </a:xfrm>
          <a:prstGeom prst="bentUpArrow">
            <a:avLst>
              <a:gd name="adj1" fmla="val 25000"/>
              <a:gd name="adj2" fmla="val 25000"/>
              <a:gd name="adj3" fmla="val 25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 name="Google Shape;245;p13"/>
          <p:cNvSpPr txBox="1"/>
          <p:nvPr/>
        </p:nvSpPr>
        <p:spPr>
          <a:xfrm>
            <a:off x="973533" y="4887210"/>
            <a:ext cx="525923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b="1" u="sng">
                <a:solidFill>
                  <a:schemeClr val="dk1"/>
                </a:solidFill>
                <a:latin typeface="Arial"/>
                <a:ea typeface="Arial"/>
                <a:cs typeface="Arial"/>
                <a:sym typeface="Arial"/>
              </a:rPr>
              <a:t>・</a:t>
            </a:r>
            <a:r>
              <a:rPr lang="ja-JP" sz="3200" b="1" u="sng">
                <a:solidFill>
                  <a:schemeClr val="dk1"/>
                </a:solidFill>
                <a:latin typeface="Arial"/>
                <a:ea typeface="Arial"/>
                <a:cs typeface="Arial"/>
                <a:sym typeface="Arial"/>
              </a:rPr>
              <a:t>たくさんの時間が必要</a:t>
            </a:r>
            <a:endParaRPr sz="1800" u="sng">
              <a:solidFill>
                <a:schemeClr val="dk1"/>
              </a:solidFill>
              <a:latin typeface="Calibri"/>
              <a:ea typeface="Calibri"/>
              <a:cs typeface="Calibri"/>
              <a:sym typeface="Calibri"/>
            </a:endParaRPr>
          </a:p>
        </p:txBody>
      </p:sp>
      <p:sp>
        <p:nvSpPr>
          <p:cNvPr id="246" name="Google Shape;246;p13"/>
          <p:cNvSpPr/>
          <p:nvPr/>
        </p:nvSpPr>
        <p:spPr>
          <a:xfrm rot="5400000">
            <a:off x="2080304" y="5579760"/>
            <a:ext cx="575095" cy="733245"/>
          </a:xfrm>
          <a:prstGeom prst="bentUpArrow">
            <a:avLst>
              <a:gd name="adj1" fmla="val 25000"/>
              <a:gd name="adj2" fmla="val 25000"/>
              <a:gd name="adj3" fmla="val 25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13"/>
          <p:cNvSpPr txBox="1"/>
          <p:nvPr/>
        </p:nvSpPr>
        <p:spPr>
          <a:xfrm>
            <a:off x="2748850" y="5644012"/>
            <a:ext cx="938319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Calibri"/>
                <a:ea typeface="Calibri"/>
                <a:cs typeface="Calibri"/>
                <a:sym typeface="Calibri"/>
              </a:rPr>
              <a:t>これらの開発を進めるためにはたくさんの時間が必要になるため、</a:t>
            </a:r>
            <a:r>
              <a:rPr lang="ja-JP" sz="3200" b="1">
                <a:solidFill>
                  <a:srgbClr val="FF0000"/>
                </a:solidFill>
                <a:latin typeface="Calibri"/>
                <a:ea typeface="Calibri"/>
                <a:cs typeface="Calibri"/>
                <a:sym typeface="Calibri"/>
              </a:rPr>
              <a:t>地域の方々の協力が必要</a:t>
            </a:r>
            <a:r>
              <a:rPr lang="ja-JP" sz="3200" b="1">
                <a:solidFill>
                  <a:schemeClr val="dk1"/>
                </a:solidFill>
                <a:latin typeface="Calibri"/>
                <a:ea typeface="Calibri"/>
                <a:cs typeface="Calibri"/>
                <a:sym typeface="Calibri"/>
              </a:rPr>
              <a:t>になる</a:t>
            </a:r>
            <a:endParaRPr/>
          </a:p>
        </p:txBody>
      </p:sp>
      <p:sp>
        <p:nvSpPr>
          <p:cNvPr id="248" name="Google Shape;248;p13"/>
          <p:cNvSpPr txBox="1"/>
          <p:nvPr/>
        </p:nvSpPr>
        <p:spPr>
          <a:xfrm>
            <a:off x="973533" y="3118141"/>
            <a:ext cx="9842420" cy="56938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3100"/>
              <a:buFont typeface="Arial"/>
              <a:buChar char="•"/>
            </a:pPr>
            <a:r>
              <a:rPr lang="ja-JP" sz="3100" b="1" u="sng">
                <a:solidFill>
                  <a:schemeClr val="dk1"/>
                </a:solidFill>
                <a:latin typeface="Calibri"/>
                <a:ea typeface="Calibri"/>
                <a:cs typeface="Calibri"/>
                <a:sym typeface="Calibri"/>
              </a:rPr>
              <a:t>駅裏側(2つ目の改札)の道が狭い</a:t>
            </a:r>
            <a:endParaRPr/>
          </a:p>
        </p:txBody>
      </p:sp>
      <p:sp>
        <p:nvSpPr>
          <p:cNvPr id="249" name="Google Shape;249;p13"/>
          <p:cNvSpPr/>
          <p:nvPr/>
        </p:nvSpPr>
        <p:spPr>
          <a:xfrm rot="5400000">
            <a:off x="2140264" y="3773094"/>
            <a:ext cx="589471" cy="747621"/>
          </a:xfrm>
          <a:prstGeom prst="bentUpArrow">
            <a:avLst>
              <a:gd name="adj1" fmla="val 25000"/>
              <a:gd name="adj2" fmla="val 25000"/>
              <a:gd name="adj3" fmla="val 25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13"/>
          <p:cNvSpPr txBox="1"/>
          <p:nvPr/>
        </p:nvSpPr>
        <p:spPr>
          <a:xfrm>
            <a:off x="2748850" y="3826489"/>
            <a:ext cx="88392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rgbClr val="FF0000"/>
                </a:solidFill>
                <a:latin typeface="Calibri"/>
                <a:ea typeface="Calibri"/>
                <a:cs typeface="Calibri"/>
                <a:sym typeface="Calibri"/>
              </a:rPr>
              <a:t>徒歩での利用に限定したり、前の道を混む時間帯のみ一方通行にしたりする</a:t>
            </a:r>
            <a:r>
              <a:rPr lang="ja-JP" sz="3200" b="1">
                <a:solidFill>
                  <a:schemeClr val="dk1"/>
                </a:solidFill>
                <a:latin typeface="Calibri"/>
                <a:ea typeface="Calibri"/>
                <a:cs typeface="Calibri"/>
                <a:sym typeface="Calibri"/>
              </a:rPr>
              <a:t>などの工夫が必要</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50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
                                        </p:tgtEl>
                                        <p:attrNameLst>
                                          <p:attrName>style.visibility</p:attrName>
                                        </p:attrNameLst>
                                      </p:cBhvr>
                                      <p:to>
                                        <p:strVal val="visible"/>
                                      </p:to>
                                    </p:set>
                                    <p:animEffect transition="in" filter="fade">
                                      <p:cBhvr>
                                        <p:cTn id="12" dur="500"/>
                                        <p:tgtEl>
                                          <p:spTgt spid="2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fade">
                                      <p:cBhvr>
                                        <p:cTn id="17" dur="500"/>
                                        <p:tgtEl>
                                          <p:spTgt spid="2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8"/>
                                        </p:tgtEl>
                                        <p:attrNameLst>
                                          <p:attrName>style.visibility</p:attrName>
                                        </p:attrNameLst>
                                      </p:cBhvr>
                                      <p:to>
                                        <p:strVal val="visible"/>
                                      </p:to>
                                    </p:set>
                                    <p:animEffect transition="in" filter="fade">
                                      <p:cBhvr>
                                        <p:cTn id="22" dur="500"/>
                                        <p:tgtEl>
                                          <p:spTgt spid="2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9"/>
                                        </p:tgtEl>
                                        <p:attrNameLst>
                                          <p:attrName>style.visibility</p:attrName>
                                        </p:attrNameLst>
                                      </p:cBhvr>
                                      <p:to>
                                        <p:strVal val="visible"/>
                                      </p:to>
                                    </p:set>
                                    <p:animEffect transition="in" filter="fade">
                                      <p:cBhvr>
                                        <p:cTn id="27" dur="500"/>
                                        <p:tgtEl>
                                          <p:spTgt spid="2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0"/>
                                        </p:tgtEl>
                                        <p:attrNameLst>
                                          <p:attrName>style.visibility</p:attrName>
                                        </p:attrNameLst>
                                      </p:cBhvr>
                                      <p:to>
                                        <p:strVal val="visible"/>
                                      </p:to>
                                    </p:set>
                                    <p:animEffect transition="in" filter="fade">
                                      <p:cBhvr>
                                        <p:cTn id="32" dur="500"/>
                                        <p:tgtEl>
                                          <p:spTgt spid="2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5"/>
                                        </p:tgtEl>
                                        <p:attrNameLst>
                                          <p:attrName>style.visibility</p:attrName>
                                        </p:attrNameLst>
                                      </p:cBhvr>
                                      <p:to>
                                        <p:strVal val="visible"/>
                                      </p:to>
                                    </p:set>
                                    <p:animEffect transition="in" filter="fade">
                                      <p:cBhvr>
                                        <p:cTn id="37" dur="500"/>
                                        <p:tgtEl>
                                          <p:spTgt spid="2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6"/>
                                        </p:tgtEl>
                                        <p:attrNameLst>
                                          <p:attrName>style.visibility</p:attrName>
                                        </p:attrNameLst>
                                      </p:cBhvr>
                                      <p:to>
                                        <p:strVal val="visible"/>
                                      </p:to>
                                    </p:set>
                                    <p:animEffect transition="in" filter="fade">
                                      <p:cBhvr>
                                        <p:cTn id="42" dur="500"/>
                                        <p:tgtEl>
                                          <p:spTgt spid="2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7"/>
                                        </p:tgtEl>
                                        <p:attrNameLst>
                                          <p:attrName>style.visibility</p:attrName>
                                        </p:attrNameLst>
                                      </p:cBhvr>
                                      <p:to>
                                        <p:strVal val="visible"/>
                                      </p:to>
                                    </p:set>
                                    <p:animEffect transition="in" filter="fade">
                                      <p:cBhvr>
                                        <p:cTn id="47" dur="500"/>
                                        <p:tgtEl>
                                          <p:spTgt spid="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5" name="Google Shape;255;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4"/>
          <p:cNvSpPr/>
          <p:nvPr/>
        </p:nvSpPr>
        <p:spPr>
          <a:xfrm>
            <a:off x="321732" y="321733"/>
            <a:ext cx="11546828" cy="6214534"/>
          </a:xfrm>
          <a:custGeom>
            <a:avLst/>
            <a:gdLst/>
            <a:ahLst/>
            <a:cxnLst/>
            <a:rect l="l" t="t" r="r" b="b"/>
            <a:pathLst>
              <a:path w="11546828" h="6214534" extrusionOk="0">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rgbClr val="7F7F7F">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14"/>
          <p:cNvSpPr/>
          <p:nvPr/>
        </p:nvSpPr>
        <p:spPr>
          <a:xfrm flipH="1">
            <a:off x="8576720" y="3335867"/>
            <a:ext cx="3291840" cy="3200400"/>
          </a:xfrm>
          <a:prstGeom prst="rtTriangl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14"/>
          <p:cNvSpPr/>
          <p:nvPr/>
        </p:nvSpPr>
        <p:spPr>
          <a:xfrm>
            <a:off x="641774" y="623275"/>
            <a:ext cx="10905053" cy="560788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14"/>
          <p:cNvSpPr txBox="1"/>
          <p:nvPr/>
        </p:nvSpPr>
        <p:spPr>
          <a:xfrm>
            <a:off x="374296" y="1188637"/>
            <a:ext cx="3141430" cy="4480726"/>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None/>
            </a:pPr>
            <a:r>
              <a:rPr lang="ja-JP" sz="6600" b="1">
                <a:solidFill>
                  <a:schemeClr val="dk1"/>
                </a:solidFill>
                <a:latin typeface="Calibri"/>
                <a:ea typeface="Calibri"/>
                <a:cs typeface="Calibri"/>
                <a:sym typeface="Calibri"/>
              </a:rPr>
              <a:t>感想</a:t>
            </a:r>
            <a:endParaRPr sz="6600" b="1">
              <a:solidFill>
                <a:schemeClr val="dk1"/>
              </a:solidFill>
              <a:latin typeface="Calibri"/>
              <a:ea typeface="Calibri"/>
              <a:cs typeface="Calibri"/>
              <a:sym typeface="Calibri"/>
            </a:endParaRPr>
          </a:p>
        </p:txBody>
      </p:sp>
      <p:cxnSp>
        <p:nvCxnSpPr>
          <p:cNvPr id="260" name="Google Shape;260;p14"/>
          <p:cNvCxnSpPr/>
          <p:nvPr/>
        </p:nvCxnSpPr>
        <p:spPr>
          <a:xfrm>
            <a:off x="4654296" y="1852863"/>
            <a:ext cx="0" cy="3236495"/>
          </a:xfrm>
          <a:prstGeom prst="straightConnector1">
            <a:avLst/>
          </a:prstGeom>
          <a:noFill/>
          <a:ln w="19050" cap="sq" cmpd="sng">
            <a:solidFill>
              <a:srgbClr val="3F3F3F"/>
            </a:solidFill>
            <a:prstDash val="solid"/>
            <a:miter lim="800000"/>
            <a:headEnd type="none" w="sm" len="sm"/>
            <a:tailEnd type="none" w="sm" len="sm"/>
          </a:ln>
        </p:spPr>
      </p:cxnSp>
      <p:sp>
        <p:nvSpPr>
          <p:cNvPr id="261" name="Google Shape;261;p14"/>
          <p:cNvSpPr txBox="1"/>
          <p:nvPr/>
        </p:nvSpPr>
        <p:spPr>
          <a:xfrm>
            <a:off x="4808248" y="778012"/>
            <a:ext cx="6722150" cy="576205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ja-JP" sz="3600" b="1">
                <a:solidFill>
                  <a:schemeClr val="dk1"/>
                </a:solidFill>
                <a:latin typeface="Calibri"/>
                <a:ea typeface="Calibri"/>
                <a:cs typeface="Calibri"/>
                <a:sym typeface="Calibri"/>
              </a:rPr>
              <a:t>中判田駅についてたくさんの課題を見つけ、たくさんの改善策を立てることができてとても良かった。考えた改善策には課題も多いが、私たちが考えた改善策が中判田駅をより良い駅にすることに少しでもつながっていけばいいなと思う。</a:t>
            </a:r>
            <a:endParaRPr sz="36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
                                        </p:tgtEl>
                                        <p:attrNameLst>
                                          <p:attrName>style.visibility</p:attrName>
                                        </p:attrNameLst>
                                      </p:cBhvr>
                                      <p:to>
                                        <p:strVal val="visible"/>
                                      </p:to>
                                    </p:set>
                                    <p:animEffect transition="in" filter="fade">
                                      <p:cBhvr>
                                        <p:cTn id="12"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Shape 265"/>
        <p:cNvGrpSpPr/>
        <p:nvPr/>
      </p:nvGrpSpPr>
      <p:grpSpPr>
        <a:xfrm>
          <a:off x="0" y="0"/>
          <a:ext cx="0" cy="0"/>
          <a:chOff x="0" y="0"/>
          <a:chExt cx="0" cy="0"/>
        </a:xfrm>
      </p:grpSpPr>
      <p:sp>
        <p:nvSpPr>
          <p:cNvPr id="266" name="Google Shape;266;p15"/>
          <p:cNvSpPr/>
          <p:nvPr/>
        </p:nvSpPr>
        <p:spPr>
          <a:xfrm>
            <a:off x="0" y="1"/>
            <a:ext cx="12191695" cy="6858000"/>
          </a:xfrm>
          <a:prstGeom prst="rect">
            <a:avLst/>
          </a:prstGeom>
          <a:solidFill>
            <a:srgbClr val="EDEDE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15"/>
          <p:cNvSpPr/>
          <p:nvPr/>
        </p:nvSpPr>
        <p:spPr>
          <a:xfrm>
            <a:off x="0"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alibri"/>
              <a:ea typeface="Calibri"/>
              <a:cs typeface="Calibri"/>
              <a:sym typeface="Calibri"/>
            </a:endParaRPr>
          </a:p>
        </p:txBody>
      </p:sp>
      <p:sp>
        <p:nvSpPr>
          <p:cNvPr id="268" name="Google Shape;268;p15"/>
          <p:cNvSpPr txBox="1"/>
          <p:nvPr/>
        </p:nvSpPr>
        <p:spPr>
          <a:xfrm>
            <a:off x="1235993" y="990513"/>
            <a:ext cx="10294615" cy="297634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ja-JP" sz="5200" b="1">
                <a:solidFill>
                  <a:schemeClr val="dk1"/>
                </a:solidFill>
                <a:latin typeface="Calibri"/>
                <a:ea typeface="Calibri"/>
                <a:cs typeface="Calibri"/>
                <a:sym typeface="Calibri"/>
              </a:rPr>
              <a:t>ご清聴ありがとうございました！</a:t>
            </a:r>
            <a:endParaRPr sz="5200" b="1">
              <a:solidFill>
                <a:schemeClr val="dk1"/>
              </a:solidFill>
              <a:latin typeface="Calibri"/>
              <a:ea typeface="Calibri"/>
              <a:cs typeface="Calibri"/>
              <a:sym typeface="Calibri"/>
            </a:endParaRPr>
          </a:p>
        </p:txBody>
      </p:sp>
      <p:grpSp>
        <p:nvGrpSpPr>
          <p:cNvPr id="269" name="Google Shape;269;p15"/>
          <p:cNvGrpSpPr/>
          <p:nvPr/>
        </p:nvGrpSpPr>
        <p:grpSpPr>
          <a:xfrm flipH="1">
            <a:off x="-52475" y="-40193"/>
            <a:ext cx="3860800" cy="2357750"/>
            <a:chOff x="6867015" y="-1"/>
            <a:chExt cx="5324985" cy="3251912"/>
          </a:xfrm>
        </p:grpSpPr>
        <p:sp>
          <p:nvSpPr>
            <p:cNvPr id="270" name="Google Shape;270;p15"/>
            <p:cNvSpPr/>
            <p:nvPr/>
          </p:nvSpPr>
          <p:spPr>
            <a:xfrm>
              <a:off x="6867015" y="-1"/>
              <a:ext cx="5324985" cy="3251912"/>
            </a:xfrm>
            <a:custGeom>
              <a:avLst/>
              <a:gdLst/>
              <a:ahLst/>
              <a:cxnLst/>
              <a:rect l="l" t="t" r="r" b="b"/>
              <a:pathLst>
                <a:path w="5324985" h="3251912" extrusionOk="0">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15"/>
            <p:cNvSpPr/>
            <p:nvPr/>
          </p:nvSpPr>
          <p:spPr>
            <a:xfrm>
              <a:off x="6916467" y="-1"/>
              <a:ext cx="5275533" cy="2980757"/>
            </a:xfrm>
            <a:custGeom>
              <a:avLst/>
              <a:gdLst/>
              <a:ahLst/>
              <a:cxnLst/>
              <a:rect l="l" t="t" r="r" b="b"/>
              <a:pathLst>
                <a:path w="5275533" h="2980757" extrusionOk="0">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15"/>
            <p:cNvSpPr/>
            <p:nvPr/>
          </p:nvSpPr>
          <p:spPr>
            <a:xfrm>
              <a:off x="6921214" y="-1"/>
              <a:ext cx="5270786" cy="2927775"/>
            </a:xfrm>
            <a:custGeom>
              <a:avLst/>
              <a:gdLst/>
              <a:ahLst/>
              <a:cxnLst/>
              <a:rect l="l" t="t" r="r" b="b"/>
              <a:pathLst>
                <a:path w="5270786" h="2927775" extrusionOk="0">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15"/>
            <p:cNvSpPr/>
            <p:nvPr/>
          </p:nvSpPr>
          <p:spPr>
            <a:xfrm>
              <a:off x="6921214" y="-1"/>
              <a:ext cx="5270786" cy="2927775"/>
            </a:xfrm>
            <a:custGeom>
              <a:avLst/>
              <a:gdLst/>
              <a:ahLst/>
              <a:cxnLst/>
              <a:rect l="l" t="t" r="r" b="b"/>
              <a:pathLst>
                <a:path w="5270786" h="2927775" extrusionOk="0">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74" name="Google Shape;274;p15"/>
          <p:cNvGrpSpPr/>
          <p:nvPr/>
        </p:nvGrpSpPr>
        <p:grpSpPr>
          <a:xfrm rot="10800000">
            <a:off x="9676747" y="4683666"/>
            <a:ext cx="2514948" cy="2174333"/>
            <a:chOff x="-305" y="-4155"/>
            <a:chExt cx="2514948" cy="2174333"/>
          </a:xfrm>
        </p:grpSpPr>
        <p:sp>
          <p:nvSpPr>
            <p:cNvPr id="275" name="Google Shape;275;p15"/>
            <p:cNvSpPr/>
            <p:nvPr/>
          </p:nvSpPr>
          <p:spPr>
            <a:xfrm>
              <a:off x="-305" y="0"/>
              <a:ext cx="2514948" cy="2170178"/>
            </a:xfrm>
            <a:custGeom>
              <a:avLst/>
              <a:gdLst/>
              <a:ahLst/>
              <a:cxnLst/>
              <a:rect l="l" t="t" r="r" b="b"/>
              <a:pathLst>
                <a:path w="2514948" h="2170178" extrusionOk="0">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15"/>
            <p:cNvSpPr/>
            <p:nvPr/>
          </p:nvSpPr>
          <p:spPr>
            <a:xfrm>
              <a:off x="-305" y="-4155"/>
              <a:ext cx="2493062" cy="1947896"/>
            </a:xfrm>
            <a:custGeom>
              <a:avLst/>
              <a:gdLst/>
              <a:ahLst/>
              <a:cxnLst/>
              <a:rect l="l" t="t" r="r" b="b"/>
              <a:pathLst>
                <a:path w="2493062" h="1947896" extrusionOk="0">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15"/>
            <p:cNvSpPr/>
            <p:nvPr/>
          </p:nvSpPr>
          <p:spPr>
            <a:xfrm>
              <a:off x="-305" y="0"/>
              <a:ext cx="2501089" cy="1972702"/>
            </a:xfrm>
            <a:custGeom>
              <a:avLst/>
              <a:gdLst/>
              <a:ahLst/>
              <a:cxnLst/>
              <a:rect l="l" t="t" r="r" b="b"/>
              <a:pathLst>
                <a:path w="2501089" h="1972702" extrusionOk="0">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a:solidFill>
                  <a:schemeClr val="lt1"/>
                </a:solidFill>
                <a:latin typeface="Calibri"/>
                <a:ea typeface="Calibri"/>
                <a:cs typeface="Calibri"/>
                <a:sym typeface="Calibri"/>
              </a:endParaRPr>
            </a:p>
          </p:txBody>
        </p:sp>
        <p:sp>
          <p:nvSpPr>
            <p:cNvPr id="278" name="Google Shape;278;p15"/>
            <p:cNvSpPr/>
            <p:nvPr/>
          </p:nvSpPr>
          <p:spPr>
            <a:xfrm>
              <a:off x="305" y="1"/>
              <a:ext cx="2491105" cy="1943661"/>
            </a:xfrm>
            <a:custGeom>
              <a:avLst/>
              <a:gdLst/>
              <a:ahLst/>
              <a:cxnLst/>
              <a:rect l="l" t="t" r="r" b="b"/>
              <a:pathLst>
                <a:path w="2491105" h="1943661" extrusionOk="0">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0">
                  <a:srgbClr val="FFFFFF">
                    <a:alpha val="9803"/>
                  </a:srgbClr>
                </a:gs>
                <a:gs pos="2000">
                  <a:srgbClr val="FFFFFF">
                    <a:alpha val="9803"/>
                  </a:srgbClr>
                </a:gs>
                <a:gs pos="16000">
                  <a:srgbClr val="70AD47">
                    <a:alpha val="9803"/>
                  </a:srgbClr>
                </a:gs>
                <a:gs pos="85000">
                  <a:srgbClr val="4472C4">
                    <a:alpha val="9803"/>
                  </a:srgbClr>
                </a:gs>
                <a:gs pos="100000">
                  <a:srgbClr val="FFFFFF">
                    <a:alpha val="9803"/>
                  </a:srgbClr>
                </a:gs>
              </a:gsLst>
              <a:lin ang="120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79" name="Google Shape;279;p15"/>
          <p:cNvSpPr txBox="1"/>
          <p:nvPr/>
        </p:nvSpPr>
        <p:spPr>
          <a:xfrm>
            <a:off x="4867275" y="3343275"/>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p:nvPr/>
        </p:nvSpPr>
        <p:spPr>
          <a:xfrm>
            <a:off x="698739" y="468702"/>
            <a:ext cx="408029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400" b="1">
                <a:solidFill>
                  <a:schemeClr val="dk1"/>
                </a:solidFill>
                <a:latin typeface="Calibri"/>
                <a:ea typeface="Calibri"/>
                <a:cs typeface="Calibri"/>
                <a:sym typeface="Calibri"/>
              </a:rPr>
              <a:t>対象地域</a:t>
            </a:r>
            <a:endParaRPr/>
          </a:p>
        </p:txBody>
      </p:sp>
      <p:sp>
        <p:nvSpPr>
          <p:cNvPr id="107" name="Google Shape;107;p2"/>
          <p:cNvSpPr txBox="1"/>
          <p:nvPr/>
        </p:nvSpPr>
        <p:spPr>
          <a:xfrm>
            <a:off x="425571" y="2596551"/>
            <a:ext cx="4080293"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a:solidFill>
                  <a:schemeClr val="dk1"/>
                </a:solidFill>
                <a:latin typeface="Calibri"/>
                <a:ea typeface="Calibri"/>
                <a:cs typeface="Calibri"/>
                <a:sym typeface="Calibri"/>
              </a:rPr>
              <a:t>判田・戸次など</a:t>
            </a:r>
            <a:endParaRPr sz="4000">
              <a:solidFill>
                <a:schemeClr val="dk1"/>
              </a:solidFill>
              <a:latin typeface="Calibri"/>
              <a:ea typeface="Calibri"/>
              <a:cs typeface="Calibri"/>
              <a:sym typeface="Calibri"/>
            </a:endParaRPr>
          </a:p>
          <a:p>
            <a:pPr marL="0" marR="0" lvl="0" indent="0" algn="l" rtl="0">
              <a:spcBef>
                <a:spcPts val="0"/>
              </a:spcBef>
              <a:spcAft>
                <a:spcPts val="0"/>
              </a:spcAft>
              <a:buNone/>
            </a:pPr>
            <a:r>
              <a:rPr lang="ja-JP" sz="4000">
                <a:solidFill>
                  <a:schemeClr val="dk1"/>
                </a:solidFill>
                <a:latin typeface="Calibri"/>
                <a:ea typeface="Calibri"/>
                <a:cs typeface="Calibri"/>
                <a:sym typeface="Calibri"/>
              </a:rPr>
              <a:t>大南地区</a:t>
            </a:r>
            <a:endParaRPr sz="4000">
              <a:solidFill>
                <a:schemeClr val="dk1"/>
              </a:solidFill>
              <a:latin typeface="Calibri"/>
              <a:ea typeface="Calibri"/>
              <a:cs typeface="Calibri"/>
              <a:sym typeface="Calibri"/>
            </a:endParaRPr>
          </a:p>
        </p:txBody>
      </p:sp>
      <p:pic>
        <p:nvPicPr>
          <p:cNvPr id="108" name="Google Shape;108;p2"/>
          <p:cNvPicPr preferRelativeResize="0"/>
          <p:nvPr/>
        </p:nvPicPr>
        <p:blipFill rotWithShape="1">
          <a:blip r:embed="rId3">
            <a:alphaModFix/>
          </a:blip>
          <a:srcRect l="32467" t="8756" r="6233" b="11982"/>
          <a:stretch/>
        </p:blipFill>
        <p:spPr>
          <a:xfrm>
            <a:off x="4393721" y="1061967"/>
            <a:ext cx="7503223" cy="54551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113" name="Google Shape;113;p3"/>
          <p:cNvGrpSpPr/>
          <p:nvPr/>
        </p:nvGrpSpPr>
        <p:grpSpPr>
          <a:xfrm>
            <a:off x="224221" y="1271157"/>
            <a:ext cx="11746675" cy="5391806"/>
            <a:chOff x="5884" y="0"/>
            <a:chExt cx="11746675" cy="5391806"/>
          </a:xfrm>
        </p:grpSpPr>
        <p:sp>
          <p:nvSpPr>
            <p:cNvPr id="114" name="Google Shape;114;p3"/>
            <p:cNvSpPr/>
            <p:nvPr/>
          </p:nvSpPr>
          <p:spPr>
            <a:xfrm>
              <a:off x="5884" y="0"/>
              <a:ext cx="5661048" cy="5391806"/>
            </a:xfrm>
            <a:prstGeom prst="roundRect">
              <a:avLst>
                <a:gd name="adj" fmla="val 10000"/>
              </a:avLst>
            </a:prstGeom>
            <a:gradFill>
              <a:gsLst>
                <a:gs pos="0">
                  <a:srgbClr val="D4DAED"/>
                </a:gs>
                <a:gs pos="50000">
                  <a:srgbClr val="CAD2EB"/>
                </a:gs>
                <a:gs pos="100000">
                  <a:srgbClr val="AFB8D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txBox="1"/>
            <p:nvPr/>
          </p:nvSpPr>
          <p:spPr>
            <a:xfrm>
              <a:off x="5884" y="0"/>
              <a:ext cx="5661048" cy="1617541"/>
            </a:xfrm>
            <a:prstGeom prst="rect">
              <a:avLst/>
            </a:prstGeom>
            <a:noFill/>
            <a:ln>
              <a:noFill/>
            </a:ln>
          </p:spPr>
          <p:txBody>
            <a:bodyPr spcFirstLastPara="1" wrap="square" lIns="224775" tIns="224775" rIns="224775" bIns="224775" anchor="ctr" anchorCtr="0">
              <a:noAutofit/>
            </a:bodyPr>
            <a:lstStyle/>
            <a:p>
              <a:pPr marL="0" marR="0" lvl="0" indent="0" algn="ctr" rtl="0">
                <a:lnSpc>
                  <a:spcPct val="90000"/>
                </a:lnSpc>
                <a:spcBef>
                  <a:spcPts val="0"/>
                </a:spcBef>
                <a:spcAft>
                  <a:spcPts val="0"/>
                </a:spcAft>
                <a:buClr>
                  <a:schemeClr val="dk1"/>
                </a:buClr>
                <a:buSzPts val="5900"/>
                <a:buFont typeface="Noto Sans Symbols"/>
                <a:buNone/>
              </a:pPr>
              <a:r>
                <a:rPr lang="ja-JP" sz="5900" b="0" i="0" u="none" strike="noStrike" cap="none">
                  <a:solidFill>
                    <a:schemeClr val="dk1"/>
                  </a:solidFill>
                  <a:latin typeface="Noto Sans Symbols"/>
                  <a:ea typeface="Noto Sans Symbols"/>
                  <a:cs typeface="Noto Sans Symbols"/>
                  <a:sym typeface="Noto Sans Symbols"/>
                </a:rPr>
                <a:t>駅周</a:t>
              </a:r>
              <a:r>
                <a:rPr lang="ja-JP" sz="5900" b="0">
                  <a:solidFill>
                    <a:schemeClr val="dk1"/>
                  </a:solidFill>
                  <a:latin typeface="Noto Sans Symbols"/>
                  <a:ea typeface="Noto Sans Symbols"/>
                  <a:cs typeface="Noto Sans Symbols"/>
                  <a:sym typeface="Noto Sans Symbols"/>
                </a:rPr>
                <a:t>辺</a:t>
              </a:r>
              <a:endParaRPr sz="5900" b="1">
                <a:solidFill>
                  <a:schemeClr val="dk1"/>
                </a:solidFill>
                <a:latin typeface="Arial"/>
                <a:ea typeface="Arial"/>
                <a:cs typeface="Arial"/>
                <a:sym typeface="Arial"/>
              </a:endParaRPr>
            </a:p>
          </p:txBody>
        </p:sp>
        <p:sp>
          <p:nvSpPr>
            <p:cNvPr id="116" name="Google Shape;116;p3"/>
            <p:cNvSpPr/>
            <p:nvPr/>
          </p:nvSpPr>
          <p:spPr>
            <a:xfrm>
              <a:off x="571989" y="1617673"/>
              <a:ext cx="4528838" cy="785471"/>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txBox="1"/>
            <p:nvPr/>
          </p:nvSpPr>
          <p:spPr>
            <a:xfrm>
              <a:off x="594995" y="1640679"/>
              <a:ext cx="4482826" cy="739459"/>
            </a:xfrm>
            <a:prstGeom prst="rect">
              <a:avLst/>
            </a:prstGeom>
            <a:noFill/>
            <a:ln>
              <a:noFill/>
            </a:ln>
          </p:spPr>
          <p:txBody>
            <a:bodyPr spcFirstLastPara="1" wrap="square" lIns="58400" tIns="43800" rIns="58400" bIns="43800" anchor="ctr" anchorCtr="0">
              <a:noAutofit/>
            </a:bodyPr>
            <a:lstStyle/>
            <a:p>
              <a:pPr marL="0" marR="0" lvl="0" indent="0" algn="ctr" rtl="0">
                <a:lnSpc>
                  <a:spcPct val="90000"/>
                </a:lnSpc>
                <a:spcBef>
                  <a:spcPts val="0"/>
                </a:spcBef>
                <a:spcAft>
                  <a:spcPts val="0"/>
                </a:spcAft>
                <a:buClr>
                  <a:schemeClr val="lt1"/>
                </a:buClr>
                <a:buSzPts val="2300"/>
                <a:buFont typeface="Arial"/>
                <a:buNone/>
              </a:pPr>
              <a:r>
                <a:rPr lang="ja-JP" sz="2300" b="1">
                  <a:solidFill>
                    <a:schemeClr val="lt1"/>
                  </a:solidFill>
                  <a:latin typeface="Arial"/>
                  <a:ea typeface="Arial"/>
                  <a:cs typeface="Arial"/>
                  <a:sym typeface="Arial"/>
                </a:rPr>
                <a:t>自転車・歩行者が歩きにくい</a:t>
              </a:r>
              <a:endParaRPr/>
            </a:p>
          </p:txBody>
        </p:sp>
        <p:sp>
          <p:nvSpPr>
            <p:cNvPr id="118" name="Google Shape;118;p3"/>
            <p:cNvSpPr/>
            <p:nvPr/>
          </p:nvSpPr>
          <p:spPr>
            <a:xfrm>
              <a:off x="571989" y="2523986"/>
              <a:ext cx="4528838" cy="785471"/>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txBox="1"/>
            <p:nvPr/>
          </p:nvSpPr>
          <p:spPr>
            <a:xfrm>
              <a:off x="594995" y="2546992"/>
              <a:ext cx="4482826" cy="739459"/>
            </a:xfrm>
            <a:prstGeom prst="rect">
              <a:avLst/>
            </a:prstGeom>
            <a:noFill/>
            <a:ln>
              <a:noFill/>
            </a:ln>
          </p:spPr>
          <p:txBody>
            <a:bodyPr spcFirstLastPara="1" wrap="square" lIns="58400" tIns="43800" rIns="58400" bIns="43800" anchor="ctr" anchorCtr="0">
              <a:noAutofit/>
            </a:bodyPr>
            <a:lstStyle/>
            <a:p>
              <a:pPr marL="0" marR="0" lvl="0" indent="0" algn="ctr" rtl="0">
                <a:lnSpc>
                  <a:spcPct val="90000"/>
                </a:lnSpc>
                <a:spcBef>
                  <a:spcPts val="0"/>
                </a:spcBef>
                <a:spcAft>
                  <a:spcPts val="0"/>
                </a:spcAft>
                <a:buClr>
                  <a:schemeClr val="lt1"/>
                </a:buClr>
                <a:buSzPts val="2300"/>
                <a:buFont typeface="Arial"/>
                <a:buNone/>
              </a:pPr>
              <a:r>
                <a:rPr lang="ja-JP" sz="2300" b="1">
                  <a:solidFill>
                    <a:schemeClr val="lt1"/>
                  </a:solidFill>
                  <a:latin typeface="Arial"/>
                  <a:ea typeface="Arial"/>
                  <a:cs typeface="Arial"/>
                  <a:sym typeface="Arial"/>
                </a:rPr>
                <a:t>駅裏側の利用者は遠回りになる</a:t>
              </a:r>
              <a:endParaRPr sz="2300">
                <a:solidFill>
                  <a:schemeClr val="lt1"/>
                </a:solidFill>
                <a:latin typeface="Calibri"/>
                <a:ea typeface="Calibri"/>
                <a:cs typeface="Calibri"/>
                <a:sym typeface="Calibri"/>
              </a:endParaRPr>
            </a:p>
          </p:txBody>
        </p:sp>
        <p:sp>
          <p:nvSpPr>
            <p:cNvPr id="120" name="Google Shape;120;p3"/>
            <p:cNvSpPr/>
            <p:nvPr/>
          </p:nvSpPr>
          <p:spPr>
            <a:xfrm>
              <a:off x="571989" y="3430299"/>
              <a:ext cx="4528838" cy="785471"/>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txBox="1"/>
            <p:nvPr/>
          </p:nvSpPr>
          <p:spPr>
            <a:xfrm>
              <a:off x="594995" y="3453305"/>
              <a:ext cx="4482826" cy="739459"/>
            </a:xfrm>
            <a:prstGeom prst="rect">
              <a:avLst/>
            </a:prstGeom>
            <a:noFill/>
            <a:ln>
              <a:noFill/>
            </a:ln>
          </p:spPr>
          <p:txBody>
            <a:bodyPr spcFirstLastPara="1" wrap="square" lIns="58400" tIns="43800" rIns="58400" bIns="43800" anchor="ctr" anchorCtr="0">
              <a:noAutofit/>
            </a:bodyPr>
            <a:lstStyle/>
            <a:p>
              <a:pPr marL="0" marR="0" lvl="0" indent="0" algn="ctr" rtl="0">
                <a:lnSpc>
                  <a:spcPct val="90000"/>
                </a:lnSpc>
                <a:spcBef>
                  <a:spcPts val="0"/>
                </a:spcBef>
                <a:spcAft>
                  <a:spcPts val="0"/>
                </a:spcAft>
                <a:buClr>
                  <a:schemeClr val="lt1"/>
                </a:buClr>
                <a:buSzPts val="2300"/>
                <a:buFont typeface="Arial"/>
                <a:buNone/>
              </a:pPr>
              <a:r>
                <a:rPr lang="ja-JP" sz="2300" b="1">
                  <a:solidFill>
                    <a:schemeClr val="lt1"/>
                  </a:solidFill>
                  <a:latin typeface="Arial"/>
                  <a:ea typeface="Arial"/>
                  <a:cs typeface="Arial"/>
                  <a:sym typeface="Arial"/>
                </a:rPr>
                <a:t>外灯が少なく全体的に暗い</a:t>
              </a:r>
              <a:endParaRPr/>
            </a:p>
          </p:txBody>
        </p:sp>
        <p:sp>
          <p:nvSpPr>
            <p:cNvPr id="122" name="Google Shape;122;p3"/>
            <p:cNvSpPr/>
            <p:nvPr/>
          </p:nvSpPr>
          <p:spPr>
            <a:xfrm>
              <a:off x="571989" y="4336612"/>
              <a:ext cx="4528838" cy="785471"/>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txBox="1"/>
            <p:nvPr/>
          </p:nvSpPr>
          <p:spPr>
            <a:xfrm>
              <a:off x="594995" y="4359618"/>
              <a:ext cx="4482826" cy="739459"/>
            </a:xfrm>
            <a:prstGeom prst="rect">
              <a:avLst/>
            </a:prstGeom>
            <a:noFill/>
            <a:ln>
              <a:noFill/>
            </a:ln>
          </p:spPr>
          <p:txBody>
            <a:bodyPr spcFirstLastPara="1" wrap="square" lIns="58400" tIns="43800" rIns="58400" bIns="43800" anchor="ctr" anchorCtr="0">
              <a:noAutofit/>
            </a:bodyPr>
            <a:lstStyle/>
            <a:p>
              <a:pPr marL="0" marR="0" lvl="0" indent="0" algn="ctr" rtl="0">
                <a:lnSpc>
                  <a:spcPct val="90000"/>
                </a:lnSpc>
                <a:spcBef>
                  <a:spcPts val="0"/>
                </a:spcBef>
                <a:spcAft>
                  <a:spcPts val="0"/>
                </a:spcAft>
                <a:buClr>
                  <a:schemeClr val="lt1"/>
                </a:buClr>
                <a:buSzPts val="2300"/>
                <a:buFont typeface="Arial"/>
                <a:buNone/>
              </a:pPr>
              <a:r>
                <a:rPr lang="ja-JP" sz="2300" b="1">
                  <a:solidFill>
                    <a:schemeClr val="lt1"/>
                  </a:solidFill>
                  <a:latin typeface="Arial"/>
                  <a:ea typeface="Arial"/>
                  <a:cs typeface="Arial"/>
                  <a:sym typeface="Arial"/>
                </a:rPr>
                <a:t>付近に店がなく不便</a:t>
              </a:r>
              <a:endParaRPr/>
            </a:p>
          </p:txBody>
        </p:sp>
        <p:sp>
          <p:nvSpPr>
            <p:cNvPr id="124" name="Google Shape;124;p3"/>
            <p:cNvSpPr/>
            <p:nvPr/>
          </p:nvSpPr>
          <p:spPr>
            <a:xfrm>
              <a:off x="6091511" y="0"/>
              <a:ext cx="5661048" cy="5391806"/>
            </a:xfrm>
            <a:prstGeom prst="roundRect">
              <a:avLst>
                <a:gd name="adj" fmla="val 10000"/>
              </a:avLst>
            </a:prstGeom>
            <a:gradFill>
              <a:gsLst>
                <a:gs pos="0">
                  <a:srgbClr val="D4DAED"/>
                </a:gs>
                <a:gs pos="50000">
                  <a:srgbClr val="CAD2EB"/>
                </a:gs>
                <a:gs pos="100000">
                  <a:srgbClr val="AFB8D1"/>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txBox="1"/>
            <p:nvPr/>
          </p:nvSpPr>
          <p:spPr>
            <a:xfrm>
              <a:off x="6091511" y="0"/>
              <a:ext cx="5661048" cy="1617541"/>
            </a:xfrm>
            <a:prstGeom prst="rect">
              <a:avLst/>
            </a:prstGeom>
            <a:noFill/>
            <a:ln>
              <a:noFill/>
            </a:ln>
          </p:spPr>
          <p:txBody>
            <a:bodyPr spcFirstLastPara="1" wrap="square" lIns="224775" tIns="224775" rIns="224775" bIns="224775" anchor="ctr" anchorCtr="0">
              <a:noAutofit/>
            </a:bodyPr>
            <a:lstStyle/>
            <a:p>
              <a:pPr marL="0" marR="0" lvl="0" indent="0" algn="ctr" rtl="0">
                <a:lnSpc>
                  <a:spcPct val="90000"/>
                </a:lnSpc>
                <a:spcBef>
                  <a:spcPts val="0"/>
                </a:spcBef>
                <a:spcAft>
                  <a:spcPts val="0"/>
                </a:spcAft>
                <a:buClr>
                  <a:schemeClr val="dk1"/>
                </a:buClr>
                <a:buSzPts val="5900"/>
                <a:buFont typeface="Calibri"/>
                <a:buNone/>
              </a:pPr>
              <a:r>
                <a:rPr lang="ja-JP" sz="5900">
                  <a:solidFill>
                    <a:schemeClr val="dk1"/>
                  </a:solidFill>
                  <a:latin typeface="Calibri"/>
                  <a:ea typeface="Calibri"/>
                  <a:cs typeface="Calibri"/>
                  <a:sym typeface="Calibri"/>
                </a:rPr>
                <a:t>設備</a:t>
              </a:r>
              <a:endParaRPr sz="5900">
                <a:solidFill>
                  <a:schemeClr val="dk1"/>
                </a:solidFill>
                <a:latin typeface="Calibri"/>
                <a:ea typeface="Calibri"/>
                <a:cs typeface="Calibri"/>
                <a:sym typeface="Calibri"/>
              </a:endParaRPr>
            </a:p>
          </p:txBody>
        </p:sp>
        <p:sp>
          <p:nvSpPr>
            <p:cNvPr id="126" name="Google Shape;126;p3"/>
            <p:cNvSpPr/>
            <p:nvPr/>
          </p:nvSpPr>
          <p:spPr>
            <a:xfrm>
              <a:off x="6657616" y="1618002"/>
              <a:ext cx="4528838" cy="1059273"/>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txBox="1"/>
            <p:nvPr/>
          </p:nvSpPr>
          <p:spPr>
            <a:xfrm>
              <a:off x="6688641" y="1649027"/>
              <a:ext cx="4466788" cy="997223"/>
            </a:xfrm>
            <a:prstGeom prst="rect">
              <a:avLst/>
            </a:prstGeom>
            <a:noFill/>
            <a:ln>
              <a:noFill/>
            </a:ln>
          </p:spPr>
          <p:txBody>
            <a:bodyPr spcFirstLastPara="1" wrap="square" lIns="58400" tIns="43800" rIns="58400" bIns="438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ja-JP" sz="2300" b="1">
                  <a:solidFill>
                    <a:schemeClr val="lt1"/>
                  </a:solidFill>
                  <a:latin typeface="Calibri"/>
                  <a:ea typeface="Calibri"/>
                  <a:cs typeface="Calibri"/>
                  <a:sym typeface="Calibri"/>
                </a:rPr>
                <a:t>駅構内に階段があり　　　　　　　　　　　バリアフリーがない</a:t>
              </a:r>
              <a:endParaRPr/>
            </a:p>
          </p:txBody>
        </p:sp>
        <p:sp>
          <p:nvSpPr>
            <p:cNvPr id="128" name="Google Shape;128;p3"/>
            <p:cNvSpPr/>
            <p:nvPr/>
          </p:nvSpPr>
          <p:spPr>
            <a:xfrm>
              <a:off x="6657616" y="2840241"/>
              <a:ext cx="4528838" cy="1059273"/>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txBox="1"/>
            <p:nvPr/>
          </p:nvSpPr>
          <p:spPr>
            <a:xfrm>
              <a:off x="6688641" y="2871266"/>
              <a:ext cx="4466788" cy="997223"/>
            </a:xfrm>
            <a:prstGeom prst="rect">
              <a:avLst/>
            </a:prstGeom>
            <a:noFill/>
            <a:ln>
              <a:noFill/>
            </a:ln>
          </p:spPr>
          <p:txBody>
            <a:bodyPr spcFirstLastPara="1" wrap="square" lIns="58400" tIns="43800" rIns="58400" bIns="438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ja-JP" sz="2300" b="1">
                  <a:solidFill>
                    <a:schemeClr val="lt1"/>
                  </a:solidFill>
                  <a:latin typeface="Calibri"/>
                  <a:ea typeface="Calibri"/>
                  <a:cs typeface="Calibri"/>
                  <a:sym typeface="Calibri"/>
                </a:rPr>
                <a:t>駐輪場に屋根がない</a:t>
              </a:r>
              <a:endParaRPr sz="2300" b="1">
                <a:solidFill>
                  <a:schemeClr val="lt1"/>
                </a:solidFill>
                <a:latin typeface="Calibri"/>
                <a:ea typeface="Calibri"/>
                <a:cs typeface="Calibri"/>
                <a:sym typeface="Calibri"/>
              </a:endParaRPr>
            </a:p>
          </p:txBody>
        </p:sp>
        <p:sp>
          <p:nvSpPr>
            <p:cNvPr id="130" name="Google Shape;130;p3"/>
            <p:cNvSpPr/>
            <p:nvPr/>
          </p:nvSpPr>
          <p:spPr>
            <a:xfrm>
              <a:off x="6657616" y="4062480"/>
              <a:ext cx="4528838" cy="1059273"/>
            </a:xfrm>
            <a:prstGeom prst="roundRect">
              <a:avLst>
                <a:gd name="adj" fmla="val 10000"/>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txBox="1"/>
            <p:nvPr/>
          </p:nvSpPr>
          <p:spPr>
            <a:xfrm>
              <a:off x="6688641" y="4093505"/>
              <a:ext cx="4466788" cy="997223"/>
            </a:xfrm>
            <a:prstGeom prst="rect">
              <a:avLst/>
            </a:prstGeom>
            <a:noFill/>
            <a:ln>
              <a:noFill/>
            </a:ln>
          </p:spPr>
          <p:txBody>
            <a:bodyPr spcFirstLastPara="1" wrap="square" lIns="58400" tIns="43800" rIns="58400" bIns="43800" anchor="ctr" anchorCtr="0">
              <a:noAutofit/>
            </a:bodyPr>
            <a:lstStyle/>
            <a:p>
              <a:pPr marL="0" marR="0" lvl="0" indent="0" algn="ctr" rtl="0">
                <a:lnSpc>
                  <a:spcPct val="90000"/>
                </a:lnSpc>
                <a:spcBef>
                  <a:spcPts val="0"/>
                </a:spcBef>
                <a:spcAft>
                  <a:spcPts val="0"/>
                </a:spcAft>
                <a:buClr>
                  <a:schemeClr val="lt1"/>
                </a:buClr>
                <a:buSzPts val="2300"/>
                <a:buFont typeface="Calibri"/>
                <a:buNone/>
              </a:pPr>
              <a:r>
                <a:rPr lang="ja-JP" sz="2300" b="1">
                  <a:solidFill>
                    <a:schemeClr val="lt1"/>
                  </a:solidFill>
                  <a:latin typeface="Calibri"/>
                  <a:ea typeface="Calibri"/>
                  <a:cs typeface="Calibri"/>
                  <a:sym typeface="Calibri"/>
                </a:rPr>
                <a:t>電車を待つスペースが少ない</a:t>
              </a:r>
              <a:endParaRPr/>
            </a:p>
          </p:txBody>
        </p:sp>
      </p:grpSp>
      <p:sp>
        <p:nvSpPr>
          <p:cNvPr id="132" name="Google Shape;132;p3"/>
          <p:cNvSpPr txBox="1"/>
          <p:nvPr/>
        </p:nvSpPr>
        <p:spPr>
          <a:xfrm>
            <a:off x="261469" y="310055"/>
            <a:ext cx="668784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400" b="1">
                <a:solidFill>
                  <a:schemeClr val="dk1"/>
                </a:solidFill>
                <a:latin typeface="MS Gothic"/>
                <a:ea typeface="MS Gothic"/>
                <a:cs typeface="MS Gothic"/>
                <a:sym typeface="MS Gothic"/>
              </a:rPr>
              <a:t>現状および課題</a:t>
            </a:r>
            <a:endParaRPr sz="4400" b="1">
              <a:solidFill>
                <a:schemeClr val="dk1"/>
              </a:solidFill>
              <a:latin typeface="MS Gothic"/>
              <a:ea typeface="MS Gothic"/>
              <a:cs typeface="MS Gothic"/>
              <a:sym typeface="MS Gothic"/>
            </a:endParaRPr>
          </a:p>
        </p:txBody>
      </p:sp>
      <p:sp>
        <p:nvSpPr>
          <p:cNvPr id="133" name="Google Shape;133;p3"/>
          <p:cNvSpPr/>
          <p:nvPr/>
        </p:nvSpPr>
        <p:spPr>
          <a:xfrm rot="-360000" flipH="1">
            <a:off x="4304967" y="1064194"/>
            <a:ext cx="4217275" cy="1681654"/>
          </a:xfrm>
          <a:prstGeom prst="cloudCallout">
            <a:avLst>
              <a:gd name="adj1" fmla="val -20833"/>
              <a:gd name="adj2" fmla="val 62500"/>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500" b="1">
                <a:solidFill>
                  <a:srgbClr val="0C0C0C"/>
                </a:solidFill>
                <a:latin typeface="Calibri"/>
                <a:ea typeface="Calibri"/>
                <a:cs typeface="Calibri"/>
                <a:sym typeface="Calibri"/>
              </a:rPr>
              <a:t>高齢化の進む判田でこれは</a:t>
            </a:r>
            <a:endParaRPr sz="1800" b="1">
              <a:solidFill>
                <a:srgbClr val="0C0C0C"/>
              </a:solidFill>
              <a:latin typeface="Calibri"/>
              <a:ea typeface="Calibri"/>
              <a:cs typeface="Calibri"/>
              <a:sym typeface="Calibri"/>
            </a:endParaRPr>
          </a:p>
          <a:p>
            <a:pPr marL="0" marR="0" lvl="0" indent="0" algn="ctr" rtl="0">
              <a:spcBef>
                <a:spcPts val="0"/>
              </a:spcBef>
              <a:spcAft>
                <a:spcPts val="0"/>
              </a:spcAft>
              <a:buNone/>
            </a:pPr>
            <a:r>
              <a:rPr lang="ja-JP" sz="2500" b="1">
                <a:solidFill>
                  <a:srgbClr val="0C0C0C"/>
                </a:solidFill>
                <a:latin typeface="Calibri"/>
                <a:ea typeface="Calibri"/>
                <a:cs typeface="Calibri"/>
                <a:sym typeface="Calibri"/>
              </a:rPr>
              <a:t>致命的！！</a:t>
            </a:r>
            <a:endParaRPr sz="1800" b="1">
              <a:solidFill>
                <a:srgbClr val="0C0C0C"/>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
          <p:cNvSpPr txBox="1"/>
          <p:nvPr/>
        </p:nvSpPr>
        <p:spPr>
          <a:xfrm>
            <a:off x="645692" y="731958"/>
            <a:ext cx="484526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400" b="1">
                <a:solidFill>
                  <a:schemeClr val="dk1"/>
                </a:solidFill>
                <a:latin typeface="Aharoni"/>
                <a:ea typeface="Aharoni"/>
                <a:cs typeface="Aharoni"/>
                <a:sym typeface="Aharoni"/>
              </a:rPr>
              <a:t>改善策①</a:t>
            </a:r>
            <a:endParaRPr sz="4400" b="1">
              <a:solidFill>
                <a:schemeClr val="dk1"/>
              </a:solidFill>
              <a:latin typeface="Aharoni"/>
              <a:ea typeface="Aharoni"/>
              <a:cs typeface="Aharoni"/>
              <a:sym typeface="Aharoni"/>
            </a:endParaRPr>
          </a:p>
        </p:txBody>
      </p:sp>
      <p:sp>
        <p:nvSpPr>
          <p:cNvPr id="139" name="Google Shape;139;p4"/>
          <p:cNvSpPr txBox="1"/>
          <p:nvPr/>
        </p:nvSpPr>
        <p:spPr>
          <a:xfrm>
            <a:off x="4724400" y="3200400"/>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4"/>
          <p:cNvSpPr/>
          <p:nvPr/>
        </p:nvSpPr>
        <p:spPr>
          <a:xfrm>
            <a:off x="2447119" y="1674706"/>
            <a:ext cx="7462344" cy="93279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Calibri"/>
                <a:ea typeface="Calibri"/>
                <a:cs typeface="Calibri"/>
                <a:sym typeface="Calibri"/>
              </a:rPr>
              <a:t>構内に階段があって利用しずらい</a:t>
            </a:r>
            <a:endParaRPr/>
          </a:p>
        </p:txBody>
      </p:sp>
      <p:sp>
        <p:nvSpPr>
          <p:cNvPr id="141" name="Google Shape;141;p4"/>
          <p:cNvSpPr/>
          <p:nvPr/>
        </p:nvSpPr>
        <p:spPr>
          <a:xfrm>
            <a:off x="5022462" y="2967249"/>
            <a:ext cx="2141482" cy="932792"/>
          </a:xfrm>
          <a:prstGeom prst="down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4"/>
          <p:cNvSpPr txBox="1"/>
          <p:nvPr/>
        </p:nvSpPr>
        <p:spPr>
          <a:xfrm>
            <a:off x="648450" y="4017215"/>
            <a:ext cx="10888716"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800" b="1">
                <a:solidFill>
                  <a:srgbClr val="FF0000"/>
                </a:solidFill>
                <a:latin typeface="Calibri"/>
                <a:ea typeface="Calibri"/>
                <a:cs typeface="Calibri"/>
                <a:sym typeface="Calibri"/>
              </a:rPr>
              <a:t>歩道橋を撤去</a:t>
            </a:r>
            <a:r>
              <a:rPr lang="ja-JP" sz="3800" b="1">
                <a:solidFill>
                  <a:schemeClr val="dk1"/>
                </a:solidFill>
                <a:latin typeface="Calibri"/>
                <a:ea typeface="Calibri"/>
                <a:cs typeface="Calibri"/>
                <a:sym typeface="Calibri"/>
              </a:rPr>
              <a:t>し、直接ホームに行けるようにする</a:t>
            </a:r>
            <a:endParaRPr sz="3800" b="1">
              <a:solidFill>
                <a:schemeClr val="dk1"/>
              </a:solidFill>
              <a:latin typeface="Calibri"/>
              <a:ea typeface="Calibri"/>
              <a:cs typeface="Calibri"/>
              <a:sym typeface="Calibri"/>
            </a:endParaRPr>
          </a:p>
        </p:txBody>
      </p:sp>
      <p:sp>
        <p:nvSpPr>
          <p:cNvPr id="143" name="Google Shape;143;p4"/>
          <p:cNvSpPr txBox="1"/>
          <p:nvPr/>
        </p:nvSpPr>
        <p:spPr>
          <a:xfrm>
            <a:off x="429786" y="5640584"/>
            <a:ext cx="1057340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a:solidFill>
                  <a:schemeClr val="dk1"/>
                </a:solidFill>
                <a:latin typeface="MS Gothic"/>
                <a:ea typeface="MS Gothic"/>
                <a:cs typeface="MS Gothic"/>
                <a:sym typeface="MS Gothic"/>
              </a:rPr>
              <a:t>判田に多い高齢の方も楽に利用できるようになる</a:t>
            </a:r>
            <a:endParaRPr sz="3600">
              <a:solidFill>
                <a:schemeClr val="dk1"/>
              </a:solidFill>
              <a:latin typeface="MS Gothic"/>
              <a:ea typeface="MS Gothic"/>
              <a:cs typeface="MS Gothic"/>
              <a:sym typeface="MS Gothic"/>
            </a:endParaRPr>
          </a:p>
        </p:txBody>
      </p:sp>
      <p:sp>
        <p:nvSpPr>
          <p:cNvPr id="144" name="Google Shape;144;p4"/>
          <p:cNvSpPr/>
          <p:nvPr/>
        </p:nvSpPr>
        <p:spPr>
          <a:xfrm>
            <a:off x="5031088" y="4701157"/>
            <a:ext cx="2141482" cy="932792"/>
          </a:xfrm>
          <a:prstGeom prst="down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fade">
                                      <p:cBhvr>
                                        <p:cTn id="12" dur="500"/>
                                        <p:tgtEl>
                                          <p:spTgt spid="1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fade">
                                      <p:cBhvr>
                                        <p:cTn id="17" dur="500"/>
                                        <p:tgtEl>
                                          <p:spTgt spid="1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500"/>
                                        <p:tgtEl>
                                          <p:spTgt spid="1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3"/>
                                        </p:tgtEl>
                                        <p:attrNameLst>
                                          <p:attrName>style.visibility</p:attrName>
                                        </p:attrNameLst>
                                      </p:cBhvr>
                                      <p:to>
                                        <p:strVal val="visible"/>
                                      </p:to>
                                    </p:set>
                                    <p:animEffect transition="in" filter="fade">
                                      <p:cBhvr>
                                        <p:cTn id="2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txBox="1"/>
          <p:nvPr/>
        </p:nvSpPr>
        <p:spPr>
          <a:xfrm>
            <a:off x="599089" y="362607"/>
            <a:ext cx="274320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400" b="1">
                <a:solidFill>
                  <a:schemeClr val="dk1"/>
                </a:solidFill>
                <a:latin typeface="Calibri"/>
                <a:ea typeface="Calibri"/>
                <a:cs typeface="Calibri"/>
                <a:sym typeface="Calibri"/>
              </a:rPr>
              <a:t>改善策</a:t>
            </a:r>
            <a:r>
              <a:rPr lang="ja-JP" sz="4400">
                <a:solidFill>
                  <a:schemeClr val="dk1"/>
                </a:solidFill>
                <a:latin typeface="Aharoni"/>
                <a:ea typeface="Aharoni"/>
                <a:cs typeface="Aharoni"/>
                <a:sym typeface="Aharoni"/>
              </a:rPr>
              <a:t>​②</a:t>
            </a:r>
            <a:endParaRPr sz="4400">
              <a:solidFill>
                <a:schemeClr val="dk1"/>
              </a:solidFill>
              <a:latin typeface="Calibri"/>
              <a:ea typeface="Calibri"/>
              <a:cs typeface="Calibri"/>
              <a:sym typeface="Calibri"/>
            </a:endParaRPr>
          </a:p>
        </p:txBody>
      </p:sp>
      <p:sp>
        <p:nvSpPr>
          <p:cNvPr id="150" name="Google Shape;150;p5"/>
          <p:cNvSpPr/>
          <p:nvPr/>
        </p:nvSpPr>
        <p:spPr>
          <a:xfrm>
            <a:off x="1522414" y="1143148"/>
            <a:ext cx="9143998" cy="1129861"/>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Calibri"/>
                <a:ea typeface="Calibri"/>
                <a:cs typeface="Calibri"/>
                <a:sym typeface="Calibri"/>
              </a:rPr>
              <a:t>駅の入口が1つしかなく、駅裏方面からの利用者は遠回りをしなければならない</a:t>
            </a:r>
            <a:endParaRPr/>
          </a:p>
        </p:txBody>
      </p:sp>
      <p:sp>
        <p:nvSpPr>
          <p:cNvPr id="151" name="Google Shape;151;p5"/>
          <p:cNvSpPr/>
          <p:nvPr/>
        </p:nvSpPr>
        <p:spPr>
          <a:xfrm>
            <a:off x="4542803" y="2451649"/>
            <a:ext cx="2141482" cy="932792"/>
          </a:xfrm>
          <a:prstGeom prst="down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2" name="Google Shape;152;p5"/>
          <p:cNvSpPr txBox="1"/>
          <p:nvPr/>
        </p:nvSpPr>
        <p:spPr>
          <a:xfrm>
            <a:off x="839044" y="3376896"/>
            <a:ext cx="10104157" cy="12618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800" b="1">
                <a:solidFill>
                  <a:srgbClr val="FF0000"/>
                </a:solidFill>
                <a:latin typeface="Calibri"/>
                <a:ea typeface="Calibri"/>
                <a:cs typeface="Calibri"/>
                <a:sym typeface="Calibri"/>
              </a:rPr>
              <a:t>駅の裏側にも改札を作り</a:t>
            </a:r>
            <a:r>
              <a:rPr lang="ja-JP" sz="3800" b="1">
                <a:solidFill>
                  <a:schemeClr val="dk1"/>
                </a:solidFill>
                <a:latin typeface="Calibri"/>
                <a:ea typeface="Calibri"/>
                <a:cs typeface="Calibri"/>
                <a:sym typeface="Calibri"/>
              </a:rPr>
              <a:t>、ふたつの入口から駅の利用ができるようにする</a:t>
            </a:r>
            <a:endParaRPr sz="1800">
              <a:solidFill>
                <a:schemeClr val="dk1"/>
              </a:solidFill>
              <a:latin typeface="Calibri"/>
              <a:ea typeface="Calibri"/>
              <a:cs typeface="Calibri"/>
              <a:sym typeface="Calibri"/>
            </a:endParaRPr>
          </a:p>
        </p:txBody>
      </p:sp>
      <p:sp>
        <p:nvSpPr>
          <p:cNvPr id="153" name="Google Shape;153;p5"/>
          <p:cNvSpPr txBox="1"/>
          <p:nvPr/>
        </p:nvSpPr>
        <p:spPr>
          <a:xfrm>
            <a:off x="2260171" y="5861452"/>
            <a:ext cx="765678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Calibri"/>
                <a:ea typeface="Calibri"/>
                <a:cs typeface="Calibri"/>
                <a:sym typeface="Calibri"/>
              </a:rPr>
              <a:t>不便さ解消・駅前混雑の解消につながる</a:t>
            </a:r>
            <a:endParaRPr/>
          </a:p>
        </p:txBody>
      </p:sp>
      <p:sp>
        <p:nvSpPr>
          <p:cNvPr id="154" name="Google Shape;154;p5"/>
          <p:cNvSpPr/>
          <p:nvPr/>
        </p:nvSpPr>
        <p:spPr>
          <a:xfrm>
            <a:off x="7751124" y="4147587"/>
            <a:ext cx="4340234" cy="1591858"/>
          </a:xfrm>
          <a:prstGeom prst="wedgeRoundRectCallout">
            <a:avLst>
              <a:gd name="adj1" fmla="val -94464"/>
              <a:gd name="adj2" fmla="val 49191"/>
              <a:gd name="adj3" fmla="val 16667"/>
            </a:avLst>
          </a:prstGeom>
          <a:solidFill>
            <a:schemeClr val="accent6"/>
          </a:solidFill>
          <a:ln w="12700" cap="flat" cmpd="sng">
            <a:solidFill>
              <a:srgbClr val="517E3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500" b="1">
                <a:solidFill>
                  <a:schemeClr val="dk1"/>
                </a:solidFill>
                <a:latin typeface="Calibri"/>
                <a:ea typeface="Calibri"/>
                <a:cs typeface="Calibri"/>
                <a:sym typeface="Calibri"/>
              </a:rPr>
              <a:t>駅周りは</a:t>
            </a:r>
            <a:r>
              <a:rPr lang="ja-JP" sz="2500" b="1">
                <a:solidFill>
                  <a:schemeClr val="dk1"/>
                </a:solidFill>
                <a:highlight>
                  <a:srgbClr val="FFFF00"/>
                </a:highlight>
                <a:latin typeface="Calibri"/>
                <a:ea typeface="Calibri"/>
                <a:cs typeface="Calibri"/>
                <a:sym typeface="Calibri"/>
              </a:rPr>
              <a:t>交通量が多い上に狭く、</a:t>
            </a:r>
            <a:r>
              <a:rPr lang="ja-JP" sz="2500" b="1">
                <a:solidFill>
                  <a:schemeClr val="dk1"/>
                </a:solidFill>
                <a:latin typeface="Calibri"/>
                <a:ea typeface="Calibri"/>
                <a:cs typeface="Calibri"/>
                <a:sym typeface="Calibri"/>
              </a:rPr>
              <a:t>自転車や歩行者は歩きづらい</a:t>
            </a:r>
            <a:endParaRPr sz="2500">
              <a:solidFill>
                <a:schemeClr val="dk1"/>
              </a:solidFill>
              <a:latin typeface="Calibri"/>
              <a:ea typeface="Calibri"/>
              <a:cs typeface="Calibri"/>
              <a:sym typeface="Calibri"/>
            </a:endParaRPr>
          </a:p>
        </p:txBody>
      </p:sp>
      <p:sp>
        <p:nvSpPr>
          <p:cNvPr id="155" name="Google Shape;155;p5"/>
          <p:cNvSpPr/>
          <p:nvPr/>
        </p:nvSpPr>
        <p:spPr>
          <a:xfrm>
            <a:off x="4547111" y="4806653"/>
            <a:ext cx="2141482" cy="932792"/>
          </a:xfrm>
          <a:prstGeom prst="down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500"/>
                                        <p:tgtEl>
                                          <p:spTgt spid="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
                                        </p:tgtEl>
                                        <p:attrNameLst>
                                          <p:attrName>style.visibility</p:attrName>
                                        </p:attrNameLst>
                                      </p:cBhvr>
                                      <p:to>
                                        <p:strVal val="visible"/>
                                      </p:to>
                                    </p:set>
                                    <p:animEffect transition="in" filter="fade">
                                      <p:cBhvr>
                                        <p:cTn id="12" dur="500"/>
                                        <p:tgtEl>
                                          <p:spTgt spid="1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2"/>
                                        </p:tgtEl>
                                        <p:attrNameLst>
                                          <p:attrName>style.visibility</p:attrName>
                                        </p:attrNameLst>
                                      </p:cBhvr>
                                      <p:to>
                                        <p:strVal val="visible"/>
                                      </p:to>
                                    </p:set>
                                    <p:animEffect transition="in" filter="fade">
                                      <p:cBhvr>
                                        <p:cTn id="17" dur="500"/>
                                        <p:tgtEl>
                                          <p:spTgt spid="1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5"/>
                                        </p:tgtEl>
                                        <p:attrNameLst>
                                          <p:attrName>style.visibility</p:attrName>
                                        </p:attrNameLst>
                                      </p:cBhvr>
                                      <p:to>
                                        <p:strVal val="visible"/>
                                      </p:to>
                                    </p:set>
                                    <p:animEffect transition="in" filter="fade">
                                      <p:cBhvr>
                                        <p:cTn id="22" dur="500"/>
                                        <p:tgtEl>
                                          <p:spTgt spid="15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3"/>
                                        </p:tgtEl>
                                        <p:attrNameLst>
                                          <p:attrName>style.visibility</p:attrName>
                                        </p:attrNameLst>
                                      </p:cBhvr>
                                      <p:to>
                                        <p:strVal val="visible"/>
                                      </p:to>
                                    </p:set>
                                    <p:animEffect transition="in" filter="fade">
                                      <p:cBhvr>
                                        <p:cTn id="27" dur="500"/>
                                        <p:tgtEl>
                                          <p:spTgt spid="1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4"/>
                                        </p:tgtEl>
                                        <p:attrNameLst>
                                          <p:attrName>style.visibility</p:attrName>
                                        </p:attrNameLst>
                                      </p:cBhvr>
                                      <p:to>
                                        <p:strVal val="visible"/>
                                      </p:to>
                                    </p:set>
                                    <p:animEffect transition="in" filter="fade">
                                      <p:cBhvr>
                                        <p:cTn id="3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6"/>
          <p:cNvSpPr txBox="1"/>
          <p:nvPr/>
        </p:nvSpPr>
        <p:spPr>
          <a:xfrm>
            <a:off x="480847" y="323193"/>
            <a:ext cx="274320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400" b="1">
                <a:solidFill>
                  <a:schemeClr val="dk1"/>
                </a:solidFill>
                <a:latin typeface="Calibri"/>
                <a:ea typeface="Calibri"/>
                <a:cs typeface="Calibri"/>
                <a:sym typeface="Calibri"/>
              </a:rPr>
              <a:t>改善策</a:t>
            </a:r>
            <a:r>
              <a:rPr lang="ja-JP" sz="4400">
                <a:solidFill>
                  <a:schemeClr val="dk1"/>
                </a:solidFill>
                <a:latin typeface="Aharoni"/>
                <a:ea typeface="Aharoni"/>
                <a:cs typeface="Aharoni"/>
                <a:sym typeface="Aharoni"/>
              </a:rPr>
              <a:t>​③</a:t>
            </a:r>
            <a:endParaRPr sz="4400">
              <a:solidFill>
                <a:schemeClr val="dk1"/>
              </a:solidFill>
              <a:latin typeface="Calibri"/>
              <a:ea typeface="Calibri"/>
              <a:cs typeface="Calibri"/>
              <a:sym typeface="Calibri"/>
            </a:endParaRPr>
          </a:p>
        </p:txBody>
      </p:sp>
      <p:sp>
        <p:nvSpPr>
          <p:cNvPr id="162" name="Google Shape;162;p6"/>
          <p:cNvSpPr/>
          <p:nvPr/>
        </p:nvSpPr>
        <p:spPr>
          <a:xfrm>
            <a:off x="2053973" y="1105809"/>
            <a:ext cx="7462344" cy="93279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3200">
                <a:solidFill>
                  <a:schemeClr val="lt1"/>
                </a:solidFill>
                <a:latin typeface="Calibri"/>
                <a:ea typeface="Calibri"/>
                <a:cs typeface="Calibri"/>
                <a:sym typeface="Calibri"/>
              </a:rPr>
              <a:t>駐輪場に屋根がなく整備されていない</a:t>
            </a:r>
            <a:endParaRPr/>
          </a:p>
        </p:txBody>
      </p:sp>
      <p:sp>
        <p:nvSpPr>
          <p:cNvPr id="163" name="Google Shape;163;p6"/>
          <p:cNvSpPr/>
          <p:nvPr/>
        </p:nvSpPr>
        <p:spPr>
          <a:xfrm>
            <a:off x="4299876" y="2230781"/>
            <a:ext cx="2141482" cy="748861"/>
          </a:xfrm>
          <a:prstGeom prst="down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4" name="Google Shape;164;p6"/>
          <p:cNvSpPr txBox="1"/>
          <p:nvPr/>
        </p:nvSpPr>
        <p:spPr>
          <a:xfrm>
            <a:off x="2977306" y="3172143"/>
            <a:ext cx="9863957"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800" b="1">
                <a:solidFill>
                  <a:srgbClr val="FF0000"/>
                </a:solidFill>
                <a:latin typeface="Calibri"/>
                <a:ea typeface="Calibri"/>
                <a:cs typeface="Calibri"/>
                <a:sym typeface="Calibri"/>
              </a:rPr>
              <a:t>駐輪場に屋根を付ける</a:t>
            </a:r>
            <a:endParaRPr sz="3800" b="1">
              <a:solidFill>
                <a:srgbClr val="FF0000"/>
              </a:solidFill>
              <a:latin typeface="Calibri"/>
              <a:ea typeface="Calibri"/>
              <a:cs typeface="Calibri"/>
              <a:sym typeface="Calibri"/>
            </a:endParaRPr>
          </a:p>
        </p:txBody>
      </p:sp>
      <p:sp>
        <p:nvSpPr>
          <p:cNvPr id="165" name="Google Shape;165;p6"/>
          <p:cNvSpPr txBox="1"/>
          <p:nvPr/>
        </p:nvSpPr>
        <p:spPr>
          <a:xfrm>
            <a:off x="1426377" y="4975848"/>
            <a:ext cx="10034751"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Calibri"/>
                <a:ea typeface="Calibri"/>
                <a:cs typeface="Calibri"/>
                <a:sym typeface="Calibri"/>
              </a:rPr>
              <a:t>スペースを活用することで</a:t>
            </a:r>
            <a:r>
              <a:rPr lang="ja-JP" sz="3200" b="1">
                <a:solidFill>
                  <a:srgbClr val="FF0000"/>
                </a:solidFill>
                <a:latin typeface="Calibri"/>
                <a:ea typeface="Calibri"/>
                <a:cs typeface="Calibri"/>
                <a:sym typeface="Calibri"/>
              </a:rPr>
              <a:t>店を作ったり</a:t>
            </a:r>
            <a:r>
              <a:rPr lang="ja-JP" sz="3200" b="1">
                <a:solidFill>
                  <a:schemeClr val="dk1"/>
                </a:solidFill>
                <a:latin typeface="Calibri"/>
                <a:ea typeface="Calibri"/>
                <a:cs typeface="Calibri"/>
                <a:sym typeface="Calibri"/>
              </a:rPr>
              <a:t>、</a:t>
            </a:r>
            <a:endParaRPr sz="1800" b="1">
              <a:solidFill>
                <a:schemeClr val="dk1"/>
              </a:solidFill>
              <a:latin typeface="Calibri"/>
              <a:ea typeface="Calibri"/>
              <a:cs typeface="Calibri"/>
              <a:sym typeface="Calibri"/>
            </a:endParaRPr>
          </a:p>
          <a:p>
            <a:pPr marL="0" marR="0" lvl="0" indent="0" algn="l" rtl="0">
              <a:spcBef>
                <a:spcPts val="0"/>
              </a:spcBef>
              <a:spcAft>
                <a:spcPts val="0"/>
              </a:spcAft>
              <a:buNone/>
            </a:pPr>
            <a:r>
              <a:rPr lang="ja-JP" sz="3200" b="1">
                <a:solidFill>
                  <a:srgbClr val="FF0000"/>
                </a:solidFill>
                <a:latin typeface="Calibri"/>
                <a:ea typeface="Calibri"/>
                <a:cs typeface="Calibri"/>
                <a:sym typeface="Calibri"/>
              </a:rPr>
              <a:t>電車を待つ場所を作ったり</a:t>
            </a:r>
            <a:r>
              <a:rPr lang="ja-JP" sz="3200" b="1">
                <a:solidFill>
                  <a:schemeClr val="dk1"/>
                </a:solidFill>
                <a:latin typeface="Calibri"/>
                <a:ea typeface="Calibri"/>
                <a:cs typeface="Calibri"/>
                <a:sym typeface="Calibri"/>
              </a:rPr>
              <a:t>することができる</a:t>
            </a:r>
            <a:endParaRPr sz="1800" b="1">
              <a:solidFill>
                <a:schemeClr val="dk1"/>
              </a:solidFill>
              <a:latin typeface="Calibri"/>
              <a:ea typeface="Calibri"/>
              <a:cs typeface="Calibri"/>
              <a:sym typeface="Calibri"/>
            </a:endParaRPr>
          </a:p>
        </p:txBody>
      </p:sp>
      <p:sp>
        <p:nvSpPr>
          <p:cNvPr id="166" name="Google Shape;166;p6"/>
          <p:cNvSpPr/>
          <p:nvPr/>
        </p:nvSpPr>
        <p:spPr>
          <a:xfrm rot="-236361">
            <a:off x="5461647" y="4074919"/>
            <a:ext cx="6488896" cy="871071"/>
          </a:xfrm>
          <a:prstGeom prst="wedgeEllipseCallout">
            <a:avLst>
              <a:gd name="adj1" fmla="val -18839"/>
              <a:gd name="adj2" fmla="val -80164"/>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a:solidFill>
                  <a:srgbClr val="0C0C0C"/>
                </a:solidFill>
                <a:latin typeface="Calibri"/>
                <a:ea typeface="Calibri"/>
                <a:cs typeface="Calibri"/>
                <a:sym typeface="Calibri"/>
              </a:rPr>
              <a:t>屋根の上にスペースが！！</a:t>
            </a:r>
            <a:endParaRPr sz="2800" b="1">
              <a:solidFill>
                <a:srgbClr val="0C0C0C"/>
              </a:solidFill>
              <a:latin typeface="Calibri"/>
              <a:ea typeface="Calibri"/>
              <a:cs typeface="Calibri"/>
              <a:sym typeface="Calibri"/>
            </a:endParaRPr>
          </a:p>
        </p:txBody>
      </p:sp>
      <p:sp>
        <p:nvSpPr>
          <p:cNvPr id="167" name="Google Shape;167;p6"/>
          <p:cNvSpPr/>
          <p:nvPr/>
        </p:nvSpPr>
        <p:spPr>
          <a:xfrm>
            <a:off x="4236615" y="4036577"/>
            <a:ext cx="2141482" cy="748861"/>
          </a:xfrm>
          <a:prstGeom prst="down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500"/>
                                        <p:tgtEl>
                                          <p:spTgt spid="1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gtEl>
                                        <p:attrNameLst>
                                          <p:attrName>style.visibility</p:attrName>
                                        </p:attrNameLst>
                                      </p:cBhvr>
                                      <p:to>
                                        <p:strVal val="visible"/>
                                      </p:to>
                                    </p:set>
                                    <p:animEffect transition="in" filter="fade">
                                      <p:cBhvr>
                                        <p:cTn id="12" dur="500"/>
                                        <p:tgtEl>
                                          <p:spTgt spid="1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
                                        </p:tgtEl>
                                        <p:attrNameLst>
                                          <p:attrName>style.visibility</p:attrName>
                                        </p:attrNameLst>
                                      </p:cBhvr>
                                      <p:to>
                                        <p:strVal val="visible"/>
                                      </p:to>
                                    </p:set>
                                    <p:animEffect transition="in" filter="fade">
                                      <p:cBhvr>
                                        <p:cTn id="17" dur="500"/>
                                        <p:tgtEl>
                                          <p:spTgt spid="16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6"/>
                                        </p:tgtEl>
                                        <p:attrNameLst>
                                          <p:attrName>style.visibility</p:attrName>
                                        </p:attrNameLst>
                                      </p:cBhvr>
                                      <p:to>
                                        <p:strVal val="visible"/>
                                      </p:to>
                                    </p:set>
                                    <p:animEffect transition="in" filter="fade">
                                      <p:cBhvr>
                                        <p:cTn id="22" dur="500"/>
                                        <p:tgtEl>
                                          <p:spTgt spid="1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7"/>
                                        </p:tgtEl>
                                        <p:attrNameLst>
                                          <p:attrName>style.visibility</p:attrName>
                                        </p:attrNameLst>
                                      </p:cBhvr>
                                      <p:to>
                                        <p:strVal val="visible"/>
                                      </p:to>
                                    </p:set>
                                    <p:animEffect transition="in" filter="fade">
                                      <p:cBhvr>
                                        <p:cTn id="27" dur="500"/>
                                        <p:tgtEl>
                                          <p:spTgt spid="16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5"/>
                                        </p:tgtEl>
                                        <p:attrNameLst>
                                          <p:attrName>style.visibility</p:attrName>
                                        </p:attrNameLst>
                                      </p:cBhvr>
                                      <p:to>
                                        <p:strVal val="visible"/>
                                      </p:to>
                                    </p:set>
                                    <p:animEffect transition="in" filter="fade">
                                      <p:cBhvr>
                                        <p:cTn id="32"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7"/>
          <p:cNvSpPr txBox="1">
            <a:spLocks noGrp="1"/>
          </p:cNvSpPr>
          <p:nvPr>
            <p:ph type="title"/>
          </p:nvPr>
        </p:nvSpPr>
        <p:spPr>
          <a:xfrm>
            <a:off x="253701" y="224529"/>
            <a:ext cx="1325245" cy="79094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a:buNone/>
            </a:pPr>
            <a:r>
              <a:rPr lang="ja-JP" b="1">
                <a:latin typeface="Arial"/>
                <a:ea typeface="Arial"/>
                <a:cs typeface="Arial"/>
                <a:sym typeface="Arial"/>
              </a:rPr>
              <a:t>仮説</a:t>
            </a:r>
            <a:endParaRPr b="1">
              <a:latin typeface="Arial"/>
              <a:ea typeface="Arial"/>
              <a:cs typeface="Arial"/>
              <a:sym typeface="Arial"/>
            </a:endParaRPr>
          </a:p>
        </p:txBody>
      </p:sp>
      <p:sp>
        <p:nvSpPr>
          <p:cNvPr id="173" name="Google Shape;173;p7"/>
          <p:cNvSpPr txBox="1"/>
          <p:nvPr/>
        </p:nvSpPr>
        <p:spPr>
          <a:xfrm>
            <a:off x="1454737" y="1019548"/>
            <a:ext cx="926392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b="1">
                <a:solidFill>
                  <a:schemeClr val="dk1"/>
                </a:solidFill>
                <a:latin typeface="Calibri"/>
                <a:ea typeface="Calibri"/>
                <a:cs typeface="Calibri"/>
                <a:sym typeface="Calibri"/>
              </a:rPr>
              <a:t>1.</a:t>
            </a:r>
            <a:r>
              <a:rPr lang="ja-JP" sz="3600" b="1">
                <a:solidFill>
                  <a:srgbClr val="FF0000"/>
                </a:solidFill>
                <a:latin typeface="Calibri"/>
                <a:ea typeface="Calibri"/>
                <a:cs typeface="Calibri"/>
                <a:sym typeface="Calibri"/>
              </a:rPr>
              <a:t>歩道橋を撤去・踏切の設置</a:t>
            </a:r>
            <a:r>
              <a:rPr lang="ja-JP" sz="3600" b="1">
                <a:solidFill>
                  <a:schemeClr val="dk1"/>
                </a:solidFill>
                <a:latin typeface="Calibri"/>
                <a:ea typeface="Calibri"/>
                <a:cs typeface="Calibri"/>
                <a:sym typeface="Calibri"/>
              </a:rPr>
              <a:t>でホームまで直接行けるようにすれば利用者の中でも多い</a:t>
            </a:r>
            <a:r>
              <a:rPr lang="ja-JP" sz="3600" b="1">
                <a:solidFill>
                  <a:schemeClr val="dk1"/>
                </a:solidFill>
                <a:highlight>
                  <a:srgbClr val="FFFF00"/>
                </a:highlight>
                <a:latin typeface="Calibri"/>
                <a:ea typeface="Calibri"/>
                <a:cs typeface="Calibri"/>
                <a:sym typeface="Calibri"/>
              </a:rPr>
              <a:t>高齢者でも利用しやすくなる</a:t>
            </a:r>
            <a:r>
              <a:rPr lang="ja-JP" sz="3600" b="1">
                <a:solidFill>
                  <a:schemeClr val="dk1"/>
                </a:solidFill>
                <a:latin typeface="Calibri"/>
                <a:ea typeface="Calibri"/>
                <a:cs typeface="Calibri"/>
                <a:sym typeface="Calibri"/>
              </a:rPr>
              <a:t>のではないか</a:t>
            </a:r>
            <a:endParaRPr/>
          </a:p>
          <a:p>
            <a:pPr marL="0" marR="0" lvl="0" indent="0" algn="l" rtl="0">
              <a:spcBef>
                <a:spcPts val="0"/>
              </a:spcBef>
              <a:spcAft>
                <a:spcPts val="0"/>
              </a:spcAft>
              <a:buNone/>
            </a:pPr>
            <a:endParaRPr sz="3600" b="1">
              <a:solidFill>
                <a:schemeClr val="dk1"/>
              </a:solidFill>
              <a:latin typeface="Calibri"/>
              <a:ea typeface="Calibri"/>
              <a:cs typeface="Calibri"/>
              <a:sym typeface="Calibri"/>
            </a:endParaRPr>
          </a:p>
        </p:txBody>
      </p:sp>
      <p:sp>
        <p:nvSpPr>
          <p:cNvPr id="174" name="Google Shape;174;p7"/>
          <p:cNvSpPr txBox="1"/>
          <p:nvPr/>
        </p:nvSpPr>
        <p:spPr>
          <a:xfrm>
            <a:off x="1518250" y="3114136"/>
            <a:ext cx="9169878"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b="1">
                <a:solidFill>
                  <a:schemeClr val="dk1"/>
                </a:solidFill>
                <a:latin typeface="Calibri"/>
                <a:ea typeface="Calibri"/>
                <a:cs typeface="Calibri"/>
                <a:sym typeface="Calibri"/>
              </a:rPr>
              <a:t>２.</a:t>
            </a:r>
            <a:r>
              <a:rPr lang="ja-JP" sz="3600" b="1">
                <a:solidFill>
                  <a:srgbClr val="FF0000"/>
                </a:solidFill>
                <a:latin typeface="Calibri"/>
                <a:ea typeface="Calibri"/>
                <a:cs typeface="Calibri"/>
                <a:sym typeface="Calibri"/>
              </a:rPr>
              <a:t>駅の裏側にも改札</a:t>
            </a:r>
            <a:r>
              <a:rPr lang="ja-JP" sz="3600" b="1">
                <a:solidFill>
                  <a:schemeClr val="dk1"/>
                </a:solidFill>
                <a:latin typeface="Calibri"/>
                <a:ea typeface="Calibri"/>
                <a:cs typeface="Calibri"/>
                <a:sym typeface="Calibri"/>
              </a:rPr>
              <a:t>を作れば、</a:t>
            </a:r>
            <a:r>
              <a:rPr lang="ja-JP" sz="3600" b="1">
                <a:solidFill>
                  <a:schemeClr val="dk1"/>
                </a:solidFill>
                <a:highlight>
                  <a:srgbClr val="FFFF00"/>
                </a:highlight>
                <a:latin typeface="Calibri"/>
                <a:ea typeface="Calibri"/>
                <a:cs typeface="Calibri"/>
                <a:sym typeface="Calibri"/>
              </a:rPr>
              <a:t>駅裏からの利用者の不便さ解消・駅前混雑の解消</a:t>
            </a:r>
            <a:r>
              <a:rPr lang="ja-JP" sz="3600" b="1">
                <a:solidFill>
                  <a:schemeClr val="dk1"/>
                </a:solidFill>
                <a:latin typeface="Calibri"/>
                <a:ea typeface="Calibri"/>
                <a:cs typeface="Calibri"/>
                <a:sym typeface="Calibri"/>
              </a:rPr>
              <a:t>につながるのではないか</a:t>
            </a:r>
            <a:endParaRPr/>
          </a:p>
        </p:txBody>
      </p:sp>
      <p:sp>
        <p:nvSpPr>
          <p:cNvPr id="175" name="Google Shape;175;p7"/>
          <p:cNvSpPr txBox="1"/>
          <p:nvPr/>
        </p:nvSpPr>
        <p:spPr>
          <a:xfrm>
            <a:off x="1517350" y="5097313"/>
            <a:ext cx="9500557"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b="1">
                <a:solidFill>
                  <a:schemeClr val="dk1"/>
                </a:solidFill>
                <a:latin typeface="Arial"/>
                <a:ea typeface="Arial"/>
                <a:cs typeface="Arial"/>
                <a:sym typeface="Arial"/>
              </a:rPr>
              <a:t>３</a:t>
            </a:r>
            <a:r>
              <a:rPr lang="ja-JP" sz="3600" b="1">
                <a:solidFill>
                  <a:srgbClr val="FF0000"/>
                </a:solidFill>
                <a:latin typeface="Arial"/>
                <a:ea typeface="Arial"/>
                <a:cs typeface="Arial"/>
                <a:sym typeface="Arial"/>
              </a:rPr>
              <a:t>.駐輪場に屋根を設置し</a:t>
            </a:r>
            <a:r>
              <a:rPr lang="ja-JP" sz="3600" b="1">
                <a:solidFill>
                  <a:schemeClr val="dk1"/>
                </a:solidFill>
                <a:latin typeface="Arial"/>
                <a:ea typeface="Arial"/>
                <a:cs typeface="Arial"/>
                <a:sym typeface="Arial"/>
              </a:rPr>
              <a:t>、綺麗にすれば</a:t>
            </a:r>
            <a:r>
              <a:rPr lang="ja-JP" sz="3600" b="1">
                <a:solidFill>
                  <a:schemeClr val="dk1"/>
                </a:solidFill>
                <a:highlight>
                  <a:srgbClr val="FFFF00"/>
                </a:highlight>
                <a:latin typeface="Arial"/>
                <a:ea typeface="Arial"/>
                <a:cs typeface="Arial"/>
                <a:sym typeface="Arial"/>
              </a:rPr>
              <a:t>利用したいと思える駅</a:t>
            </a:r>
            <a:r>
              <a:rPr lang="ja-JP" sz="3600" b="1">
                <a:solidFill>
                  <a:schemeClr val="dk1"/>
                </a:solidFill>
                <a:latin typeface="Arial"/>
                <a:ea typeface="Arial"/>
                <a:cs typeface="Arial"/>
                <a:sym typeface="Arial"/>
              </a:rPr>
              <a:t>につながるのではないか</a:t>
            </a:r>
            <a:endParaRPr sz="18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5"/>
                                        </p:tgtEl>
                                        <p:attrNameLst>
                                          <p:attrName>style.visibility</p:attrName>
                                        </p:attrNameLst>
                                      </p:cBhvr>
                                      <p:to>
                                        <p:strVal val="visible"/>
                                      </p:to>
                                    </p:set>
                                    <p:animEffect transition="in" filter="fade">
                                      <p:cBhvr>
                                        <p:cTn id="17"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8"/>
          <p:cNvSpPr txBox="1">
            <a:spLocks noGrp="1"/>
          </p:cNvSpPr>
          <p:nvPr>
            <p:ph type="title"/>
          </p:nvPr>
        </p:nvSpPr>
        <p:spPr>
          <a:xfrm>
            <a:off x="640080" y="3492170"/>
            <a:ext cx="10911840" cy="64008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Calibri"/>
              <a:buNone/>
            </a:pPr>
            <a:r>
              <a:rPr lang="ja-JP" sz="3200">
                <a:latin typeface="Arial"/>
                <a:ea typeface="Arial"/>
                <a:cs typeface="Arial"/>
                <a:sym typeface="Arial"/>
              </a:rPr>
              <a:t>どうきょう未来予想図③</a:t>
            </a:r>
            <a:endParaRPr sz="3200"/>
          </a:p>
        </p:txBody>
      </p:sp>
      <p:pic>
        <p:nvPicPr>
          <p:cNvPr id="182" name="Google Shape;182;p8"/>
          <p:cNvPicPr preferRelativeResize="0"/>
          <p:nvPr/>
        </p:nvPicPr>
        <p:blipFill rotWithShape="1">
          <a:blip r:embed="rId3">
            <a:alphaModFix/>
          </a:blip>
          <a:srcRect l="34595" t="1663" r="1981" b="38955"/>
          <a:stretch/>
        </p:blipFill>
        <p:spPr>
          <a:xfrm>
            <a:off x="5934426" y="1424452"/>
            <a:ext cx="5804397" cy="4137658"/>
          </a:xfrm>
          <a:prstGeom prst="rect">
            <a:avLst/>
          </a:prstGeom>
          <a:noFill/>
          <a:ln w="19050" cap="flat" cmpd="sng">
            <a:solidFill>
              <a:schemeClr val="lt1"/>
            </a:solidFill>
            <a:prstDash val="solid"/>
            <a:miter lim="800000"/>
            <a:headEnd type="none" w="sm" len="sm"/>
            <a:tailEnd type="none" w="sm" len="sm"/>
          </a:ln>
        </p:spPr>
      </p:pic>
      <p:pic>
        <p:nvPicPr>
          <p:cNvPr id="183" name="Google Shape;183;p8"/>
          <p:cNvPicPr preferRelativeResize="0"/>
          <p:nvPr/>
        </p:nvPicPr>
        <p:blipFill rotWithShape="1">
          <a:blip r:embed="rId4">
            <a:alphaModFix/>
          </a:blip>
          <a:srcRect l="1723" t="-1770" r="30251" b="28023"/>
          <a:stretch/>
        </p:blipFill>
        <p:spPr>
          <a:xfrm>
            <a:off x="201681" y="1542829"/>
            <a:ext cx="5305996" cy="3067751"/>
          </a:xfrm>
          <a:prstGeom prst="rect">
            <a:avLst/>
          </a:prstGeom>
          <a:noFill/>
          <a:ln>
            <a:noFill/>
          </a:ln>
        </p:spPr>
      </p:pic>
      <p:sp>
        <p:nvSpPr>
          <p:cNvPr id="184" name="Google Shape;184;p8"/>
          <p:cNvSpPr txBox="1"/>
          <p:nvPr/>
        </p:nvSpPr>
        <p:spPr>
          <a:xfrm>
            <a:off x="641230" y="468702"/>
            <a:ext cx="410904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400" b="1">
                <a:solidFill>
                  <a:srgbClr val="0C0C0C"/>
                </a:solidFill>
                <a:latin typeface="Calibri"/>
                <a:ea typeface="Calibri"/>
                <a:cs typeface="Calibri"/>
                <a:sym typeface="Calibri"/>
              </a:rPr>
              <a:t>未来予想図①</a:t>
            </a:r>
            <a:endParaRPr sz="4400" b="1">
              <a:solidFill>
                <a:srgbClr val="0C0C0C"/>
              </a:solidFill>
              <a:latin typeface="Calibri"/>
              <a:ea typeface="Calibri"/>
              <a:cs typeface="Calibri"/>
              <a:sym typeface="Calibri"/>
            </a:endParaRPr>
          </a:p>
        </p:txBody>
      </p:sp>
      <p:sp>
        <p:nvSpPr>
          <p:cNvPr id="185" name="Google Shape;185;p8"/>
          <p:cNvSpPr txBox="1"/>
          <p:nvPr/>
        </p:nvSpPr>
        <p:spPr>
          <a:xfrm>
            <a:off x="4779214" y="523516"/>
            <a:ext cx="415218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a:solidFill>
                  <a:schemeClr val="dk1"/>
                </a:solidFill>
                <a:highlight>
                  <a:srgbClr val="C0C0C0"/>
                </a:highlight>
                <a:latin typeface="Calibri"/>
                <a:ea typeface="Calibri"/>
                <a:cs typeface="Calibri"/>
                <a:sym typeface="Calibri"/>
              </a:rPr>
              <a:t>ホームへの行き方</a:t>
            </a:r>
            <a:endParaRPr/>
          </a:p>
        </p:txBody>
      </p:sp>
      <p:sp>
        <p:nvSpPr>
          <p:cNvPr id="186" name="Google Shape;186;p8"/>
          <p:cNvSpPr/>
          <p:nvPr/>
        </p:nvSpPr>
        <p:spPr>
          <a:xfrm rot="-5400000">
            <a:off x="4357385" y="2762743"/>
            <a:ext cx="2141482" cy="748861"/>
          </a:xfrm>
          <a:prstGeom prst="downArrow">
            <a:avLst>
              <a:gd name="adj1" fmla="val 50000"/>
              <a:gd name="adj2" fmla="val 50000"/>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8"/>
          <p:cNvSpPr txBox="1"/>
          <p:nvPr/>
        </p:nvSpPr>
        <p:spPr>
          <a:xfrm>
            <a:off x="1863305" y="6119003"/>
            <a:ext cx="895421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rgbClr val="000000"/>
                </a:solidFill>
                <a:latin typeface="Calibri"/>
                <a:ea typeface="Calibri"/>
                <a:cs typeface="Calibri"/>
                <a:sym typeface="Calibri"/>
              </a:rPr>
              <a:t>歩道橋を撤去し、誰もが楽に利用できるように</a:t>
            </a:r>
            <a:endParaRPr/>
          </a:p>
        </p:txBody>
      </p:sp>
      <p:sp>
        <p:nvSpPr>
          <p:cNvPr id="188" name="Google Shape;188;p8"/>
          <p:cNvSpPr/>
          <p:nvPr/>
        </p:nvSpPr>
        <p:spPr>
          <a:xfrm rot="780000">
            <a:off x="1655390" y="4939793"/>
            <a:ext cx="4925260" cy="927948"/>
          </a:xfrm>
          <a:prstGeom prst="wedgeEllipseCallout">
            <a:avLst>
              <a:gd name="adj1" fmla="val 44270"/>
              <a:gd name="adj2" fmla="val -83872"/>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800" b="1">
                <a:solidFill>
                  <a:schemeClr val="dk1"/>
                </a:solidFill>
                <a:latin typeface="Calibri"/>
                <a:ea typeface="Calibri"/>
                <a:cs typeface="Calibri"/>
                <a:sym typeface="Calibri"/>
              </a:rPr>
              <a:t>滝尾駅の構内の様子</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fade">
                                      <p:cBhvr>
                                        <p:cTn id="12" dur="500"/>
                                        <p:tgtEl>
                                          <p:spTgt spid="1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2"/>
                                        </p:tgtEl>
                                        <p:attrNameLst>
                                          <p:attrName>style.visibility</p:attrName>
                                        </p:attrNameLst>
                                      </p:cBhvr>
                                      <p:to>
                                        <p:strVal val="visible"/>
                                      </p:to>
                                    </p:set>
                                    <p:animEffect transition="in" filter="fade">
                                      <p:cBhvr>
                                        <p:cTn id="17" dur="500"/>
                                        <p:tgtEl>
                                          <p:spTgt spid="1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8"/>
                                        </p:tgtEl>
                                        <p:attrNameLst>
                                          <p:attrName>style.visibility</p:attrName>
                                        </p:attrNameLst>
                                      </p:cBhvr>
                                      <p:to>
                                        <p:strVal val="visible"/>
                                      </p:to>
                                    </p:set>
                                    <p:animEffect transition="in" filter="fade">
                                      <p:cBhvr>
                                        <p:cTn id="22" dur="500"/>
                                        <p:tgtEl>
                                          <p:spTgt spid="1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7"/>
                                        </p:tgtEl>
                                        <p:attrNameLst>
                                          <p:attrName>style.visibility</p:attrName>
                                        </p:attrNameLst>
                                      </p:cBhvr>
                                      <p:to>
                                        <p:strVal val="visible"/>
                                      </p:to>
                                    </p:set>
                                    <p:animEffect transition="in" filter="fade">
                                      <p:cBhvr>
                                        <p:cTn id="27"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9"/>
          <p:cNvSpPr txBox="1">
            <a:spLocks noGrp="1"/>
          </p:cNvSpPr>
          <p:nvPr>
            <p:ph type="title"/>
          </p:nvPr>
        </p:nvSpPr>
        <p:spPr>
          <a:xfrm>
            <a:off x="281066" y="36155"/>
            <a:ext cx="3974066" cy="16083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ja-JP" sz="4400">
                <a:latin typeface="MS PGothic"/>
                <a:ea typeface="MS PGothic"/>
                <a:cs typeface="MS PGothic"/>
                <a:sym typeface="MS PGothic"/>
              </a:rPr>
              <a:t>未来予想図②</a:t>
            </a:r>
            <a:r>
              <a:rPr lang="ja-JP" sz="4400"/>
              <a:t/>
            </a:r>
            <a:br>
              <a:rPr lang="ja-JP" sz="4400"/>
            </a:br>
            <a:endParaRPr sz="3600"/>
          </a:p>
        </p:txBody>
      </p:sp>
      <p:pic>
        <p:nvPicPr>
          <p:cNvPr id="195" name="Google Shape;195;p9"/>
          <p:cNvPicPr preferRelativeResize="0">
            <a:picLocks noGrp="1"/>
          </p:cNvPicPr>
          <p:nvPr>
            <p:ph type="pic" idx="2"/>
          </p:nvPr>
        </p:nvPicPr>
        <p:blipFill rotWithShape="1">
          <a:blip r:embed="rId3">
            <a:alphaModFix/>
          </a:blip>
          <a:srcRect l="16343" t="14015" r="13915" b="24241"/>
          <a:stretch/>
        </p:blipFill>
        <p:spPr>
          <a:xfrm>
            <a:off x="-719204" y="9749326"/>
            <a:ext cx="4974336" cy="2477179"/>
          </a:xfrm>
          <a:prstGeom prst="rect">
            <a:avLst/>
          </a:prstGeom>
          <a:noFill/>
          <a:ln>
            <a:noFill/>
          </a:ln>
        </p:spPr>
      </p:pic>
      <p:sp>
        <p:nvSpPr>
          <p:cNvPr id="196" name="Google Shape;196;p9"/>
          <p:cNvSpPr txBox="1">
            <a:spLocks noGrp="1"/>
          </p:cNvSpPr>
          <p:nvPr>
            <p:ph type="body" idx="1"/>
          </p:nvPr>
        </p:nvSpPr>
        <p:spPr>
          <a:xfrm rot="10800000">
            <a:off x="5194107" y="261757"/>
            <a:ext cx="195510" cy="76571"/>
          </a:xfrm>
          <a:prstGeom prst="rect">
            <a:avLst/>
          </a:prstGeom>
          <a:noFill/>
          <a:ln>
            <a:noFill/>
          </a:ln>
        </p:spPr>
        <p:txBody>
          <a:bodyPr spcFirstLastPara="1" wrap="square" lIns="91425" tIns="45700" rIns="91425" bIns="45700" anchor="ctr" anchorCtr="0">
            <a:normAutofit fontScale="25000" lnSpcReduction="20000"/>
          </a:bodyPr>
          <a:lstStyle/>
          <a:p>
            <a:pPr marL="0" lvl="0" indent="0" algn="l" rtl="0">
              <a:lnSpc>
                <a:spcPct val="90000"/>
              </a:lnSpc>
              <a:spcBef>
                <a:spcPts val="0"/>
              </a:spcBef>
              <a:spcAft>
                <a:spcPts val="0"/>
              </a:spcAft>
              <a:buClr>
                <a:schemeClr val="dk1"/>
              </a:buClr>
              <a:buSzPct val="100000"/>
              <a:buNone/>
            </a:pPr>
            <a:r>
              <a:rPr lang="ja-JP" sz="2000"/>
              <a:t>l</a:t>
            </a:r>
            <a:endParaRPr/>
          </a:p>
        </p:txBody>
      </p:sp>
      <p:sp>
        <p:nvSpPr>
          <p:cNvPr id="197" name="Google Shape;197;p9"/>
          <p:cNvSpPr txBox="1"/>
          <p:nvPr/>
        </p:nvSpPr>
        <p:spPr>
          <a:xfrm>
            <a:off x="7019820" y="2649350"/>
            <a:ext cx="5273615"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b="1">
              <a:solidFill>
                <a:srgbClr val="0C0C0C"/>
              </a:solidFill>
              <a:latin typeface="Calibri"/>
              <a:ea typeface="Calibri"/>
              <a:cs typeface="Calibri"/>
              <a:sym typeface="Calibri"/>
            </a:endParaRPr>
          </a:p>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98" name="Google Shape;198;p9"/>
          <p:cNvSpPr txBox="1"/>
          <p:nvPr/>
        </p:nvSpPr>
        <p:spPr>
          <a:xfrm>
            <a:off x="4876105" y="346989"/>
            <a:ext cx="448285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a:solidFill>
                  <a:schemeClr val="dk1"/>
                </a:solidFill>
                <a:highlight>
                  <a:srgbClr val="C0C0C0"/>
                </a:highlight>
                <a:latin typeface="Calibri"/>
                <a:ea typeface="Calibri"/>
                <a:cs typeface="Calibri"/>
                <a:sym typeface="Calibri"/>
              </a:rPr>
              <a:t>中判田駅裏側</a:t>
            </a:r>
            <a:endParaRPr/>
          </a:p>
        </p:txBody>
      </p:sp>
      <p:sp>
        <p:nvSpPr>
          <p:cNvPr id="199" name="Google Shape;199;p9"/>
          <p:cNvSpPr txBox="1"/>
          <p:nvPr/>
        </p:nvSpPr>
        <p:spPr>
          <a:xfrm>
            <a:off x="7351986" y="5341883"/>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00" name="Google Shape;200;p9"/>
          <p:cNvPicPr preferRelativeResize="0"/>
          <p:nvPr/>
        </p:nvPicPr>
        <p:blipFill rotWithShape="1">
          <a:blip r:embed="rId4">
            <a:alphaModFix/>
          </a:blip>
          <a:srcRect/>
          <a:stretch/>
        </p:blipFill>
        <p:spPr>
          <a:xfrm>
            <a:off x="2899072" y="1064286"/>
            <a:ext cx="8254779" cy="4646831"/>
          </a:xfrm>
          <a:prstGeom prst="rect">
            <a:avLst/>
          </a:prstGeom>
          <a:noFill/>
          <a:ln>
            <a:noFill/>
          </a:ln>
        </p:spPr>
      </p:pic>
      <p:sp>
        <p:nvSpPr>
          <p:cNvPr id="201" name="Google Shape;201;p9"/>
          <p:cNvSpPr txBox="1"/>
          <p:nvPr/>
        </p:nvSpPr>
        <p:spPr>
          <a:xfrm>
            <a:off x="3574211" y="6852249"/>
            <a:ext cx="27432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9"/>
          <p:cNvSpPr txBox="1"/>
          <p:nvPr/>
        </p:nvSpPr>
        <p:spPr>
          <a:xfrm>
            <a:off x="589371" y="5944859"/>
            <a:ext cx="1056448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1">
                <a:solidFill>
                  <a:schemeClr val="dk1"/>
                </a:solidFill>
                <a:latin typeface="Calibri"/>
                <a:ea typeface="Calibri"/>
                <a:cs typeface="Calibri"/>
                <a:sym typeface="Calibri"/>
              </a:rPr>
              <a:t>ここに改札を作り、駅裏側からも楽に利用できるように</a:t>
            </a:r>
            <a:endParaRPr/>
          </a:p>
        </p:txBody>
      </p:sp>
      <p:sp>
        <p:nvSpPr>
          <p:cNvPr id="203" name="Google Shape;203;p9"/>
          <p:cNvSpPr/>
          <p:nvPr/>
        </p:nvSpPr>
        <p:spPr>
          <a:xfrm rot="420000">
            <a:off x="182383" y="4255876"/>
            <a:ext cx="4824560" cy="1461926"/>
          </a:xfrm>
          <a:prstGeom prst="wedgeEllipseCallout">
            <a:avLst>
              <a:gd name="adj1" fmla="val 29799"/>
              <a:gd name="adj2" fmla="val -72007"/>
            </a:avLst>
          </a:prstGeom>
          <a:solidFill>
            <a:srgbClr val="548135"/>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2600" b="1">
                <a:solidFill>
                  <a:schemeClr val="dk1"/>
                </a:solidFill>
                <a:latin typeface="Calibri"/>
                <a:ea typeface="Calibri"/>
                <a:cs typeface="Calibri"/>
                <a:sym typeface="Calibri"/>
              </a:rPr>
              <a:t>駅裏側に空き地が</a:t>
            </a:r>
            <a:endParaRPr sz="2600" b="1">
              <a:solidFill>
                <a:schemeClr val="dk1"/>
              </a:solidFill>
              <a:latin typeface="Calibri"/>
              <a:ea typeface="Calibri"/>
              <a:cs typeface="Calibri"/>
              <a:sym typeface="Calibri"/>
            </a:endParaRPr>
          </a:p>
          <a:p>
            <a:pPr marL="0" marR="0" lvl="0" indent="0" algn="ctr" rtl="0">
              <a:spcBef>
                <a:spcPts val="0"/>
              </a:spcBef>
              <a:spcAft>
                <a:spcPts val="0"/>
              </a:spcAft>
              <a:buNone/>
            </a:pPr>
            <a:r>
              <a:rPr lang="ja-JP" sz="2600" b="1">
                <a:solidFill>
                  <a:schemeClr val="dk1"/>
                </a:solidFill>
                <a:latin typeface="Calibri"/>
                <a:ea typeface="Calibri"/>
                <a:cs typeface="Calibri"/>
                <a:sym typeface="Calibri"/>
              </a:rPr>
              <a:t>ある！！</a:t>
            </a:r>
            <a:endParaRPr sz="26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fade">
                                      <p:cBhvr>
                                        <p:cTn id="7" dur="500"/>
                                        <p:tgtEl>
                                          <p:spTgt spid="2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500"/>
                                        <p:tgtEl>
                                          <p:spTgt spid="2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gtEl>
                                        <p:attrNameLst>
                                          <p:attrName>style.visibility</p:attrName>
                                        </p:attrNameLst>
                                      </p:cBhvr>
                                      <p:to>
                                        <p:strVal val="visible"/>
                                      </p:to>
                                    </p:set>
                                    <p:animEffect transition="in" filter="fade">
                                      <p:cBhvr>
                                        <p:cTn id="17"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919</Words>
  <Application>Microsoft Office PowerPoint</Application>
  <PresentationFormat>ワイド画面</PresentationFormat>
  <Paragraphs>86</Paragraphs>
  <Slides>15</Slides>
  <Notes>15</Notes>
  <HiddenSlides>0</HiddenSlides>
  <MMClips>0</MMClips>
  <ScaleCrop>false</ScaleCrop>
  <HeadingPairs>
    <vt:vector size="6" baseType="variant">
      <vt:variant>
        <vt:lpstr>使用されているフォント</vt:lpstr>
      </vt:variant>
      <vt:variant>
        <vt:i4>6</vt:i4>
      </vt:variant>
      <vt:variant>
        <vt:lpstr>テーマ</vt:lpstr>
      </vt:variant>
      <vt:variant>
        <vt:i4>2</vt:i4>
      </vt:variant>
      <vt:variant>
        <vt:lpstr>スライド タイトル</vt:lpstr>
      </vt:variant>
      <vt:variant>
        <vt:i4>15</vt:i4>
      </vt:variant>
    </vt:vector>
  </HeadingPairs>
  <TitlesOfParts>
    <vt:vector size="23" baseType="lpstr">
      <vt:lpstr>Aharoni</vt:lpstr>
      <vt:lpstr>MS PGothic</vt:lpstr>
      <vt:lpstr>MS Gothic</vt:lpstr>
      <vt:lpstr>Noto Sans Symbols</vt:lpstr>
      <vt:lpstr>Arial</vt:lpstr>
      <vt:lpstr>Calibri</vt:lpstr>
      <vt:lpstr>Office Theme</vt:lpstr>
      <vt:lpstr>Office Theme</vt:lpstr>
      <vt:lpstr>NMP　 中判田未来プロジェクト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仮説</vt:lpstr>
      <vt:lpstr>どうきょう未来予想図③</vt:lpstr>
      <vt:lpstr>未来予想図② </vt:lpstr>
      <vt:lpstr>PowerPoint プレゼンテーション</vt:lpstr>
      <vt:lpstr>未来予想図③ </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NMP　 中判田未来プロジェクト</dc:title>
  <dc:creator>徳地　喜和子</dc:creator>
  <cp:lastModifiedBy>Windows ユーザー</cp:lastModifiedBy>
  <cp:revision>1</cp:revision>
  <dcterms:created xsi:type="dcterms:W3CDTF">2020-09-03T08:01:57Z</dcterms:created>
  <dcterms:modified xsi:type="dcterms:W3CDTF">2022-05-25T05:06:42Z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0x0101004ACDDC87517F6E4C8FC509EA011761FA</vt:lpwstr>
  </property>
</Properties>
</file>