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81" r:id="rId5"/>
    <p:sldId id="262" r:id="rId6"/>
    <p:sldId id="258" r:id="rId7"/>
    <p:sldId id="263" r:id="rId8"/>
    <p:sldId id="257" r:id="rId9"/>
    <p:sldId id="269" r:id="rId10"/>
    <p:sldId id="264" r:id="rId11"/>
    <p:sldId id="265" r:id="rId12"/>
    <p:sldId id="278" r:id="rId13"/>
    <p:sldId id="266" r:id="rId14"/>
    <p:sldId id="267" r:id="rId15"/>
    <p:sldId id="270" r:id="rId16"/>
    <p:sldId id="271" r:id="rId17"/>
    <p:sldId id="272" r:id="rId18"/>
    <p:sldId id="273" r:id="rId19"/>
    <p:sldId id="284" r:id="rId20"/>
    <p:sldId id="282" r:id="rId21"/>
    <p:sldId id="274" r:id="rId22"/>
    <p:sldId id="280" r:id="rId23"/>
    <p:sldId id="275" r:id="rId24"/>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47" d="100"/>
          <a:sy n="47" d="100"/>
        </p:scale>
        <p:origin x="60"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1D12909-3FF0-4957-BC8C-C9071386C0FB}" type="datetimeFigureOut">
              <a:rPr kumimoji="1" lang="ja-JP" altLang="en-US" smtClean="0"/>
              <a:t>2022/4/23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C0BC24-1CBA-4BDB-8D3E-132F2F3AB163}" type="slidenum">
              <a:rPr kumimoji="1" lang="ja-JP" altLang="en-US" smtClean="0"/>
              <a:t>‹#›</a:t>
            </a:fld>
            <a:endParaRPr kumimoji="1" lang="ja-JP" altLang="en-US"/>
          </a:p>
        </p:txBody>
      </p:sp>
    </p:spTree>
    <p:extLst>
      <p:ext uri="{BB962C8B-B14F-4D97-AF65-F5344CB8AC3E}">
        <p14:creationId xmlns:p14="http://schemas.microsoft.com/office/powerpoint/2010/main" val="225674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D12909-3FF0-4957-BC8C-C9071386C0FB}" type="datetimeFigureOut">
              <a:rPr kumimoji="1" lang="ja-JP" altLang="en-US" smtClean="0"/>
              <a:t>2022/4/23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C0BC24-1CBA-4BDB-8D3E-132F2F3AB163}" type="slidenum">
              <a:rPr kumimoji="1" lang="ja-JP" altLang="en-US" smtClean="0"/>
              <a:t>‹#›</a:t>
            </a:fld>
            <a:endParaRPr kumimoji="1" lang="ja-JP" altLang="en-US"/>
          </a:p>
        </p:txBody>
      </p:sp>
    </p:spTree>
    <p:extLst>
      <p:ext uri="{BB962C8B-B14F-4D97-AF65-F5344CB8AC3E}">
        <p14:creationId xmlns:p14="http://schemas.microsoft.com/office/powerpoint/2010/main" val="353092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D12909-3FF0-4957-BC8C-C9071386C0FB}" type="datetimeFigureOut">
              <a:rPr kumimoji="1" lang="ja-JP" altLang="en-US" smtClean="0"/>
              <a:t>2022/4/23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C0BC24-1CBA-4BDB-8D3E-132F2F3AB163}" type="slidenum">
              <a:rPr kumimoji="1" lang="ja-JP" altLang="en-US" smtClean="0"/>
              <a:t>‹#›</a:t>
            </a:fld>
            <a:endParaRPr kumimoji="1" lang="ja-JP" altLang="en-US"/>
          </a:p>
        </p:txBody>
      </p:sp>
    </p:spTree>
    <p:extLst>
      <p:ext uri="{BB962C8B-B14F-4D97-AF65-F5344CB8AC3E}">
        <p14:creationId xmlns:p14="http://schemas.microsoft.com/office/powerpoint/2010/main" val="333276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D12909-3FF0-4957-BC8C-C9071386C0FB}" type="datetimeFigureOut">
              <a:rPr kumimoji="1" lang="ja-JP" altLang="en-US" smtClean="0"/>
              <a:t>2022/4/23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C0BC24-1CBA-4BDB-8D3E-132F2F3AB163}" type="slidenum">
              <a:rPr kumimoji="1" lang="ja-JP" altLang="en-US" smtClean="0"/>
              <a:t>‹#›</a:t>
            </a:fld>
            <a:endParaRPr kumimoji="1" lang="ja-JP" altLang="en-US"/>
          </a:p>
        </p:txBody>
      </p:sp>
    </p:spTree>
    <p:extLst>
      <p:ext uri="{BB962C8B-B14F-4D97-AF65-F5344CB8AC3E}">
        <p14:creationId xmlns:p14="http://schemas.microsoft.com/office/powerpoint/2010/main" val="248552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1D12909-3FF0-4957-BC8C-C9071386C0FB}" type="datetimeFigureOut">
              <a:rPr kumimoji="1" lang="ja-JP" altLang="en-US" smtClean="0"/>
              <a:t>2022/4/23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C0BC24-1CBA-4BDB-8D3E-132F2F3AB163}" type="slidenum">
              <a:rPr kumimoji="1" lang="ja-JP" altLang="en-US" smtClean="0"/>
              <a:t>‹#›</a:t>
            </a:fld>
            <a:endParaRPr kumimoji="1" lang="ja-JP" altLang="en-US"/>
          </a:p>
        </p:txBody>
      </p:sp>
    </p:spTree>
    <p:extLst>
      <p:ext uri="{BB962C8B-B14F-4D97-AF65-F5344CB8AC3E}">
        <p14:creationId xmlns:p14="http://schemas.microsoft.com/office/powerpoint/2010/main" val="102838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1D12909-3FF0-4957-BC8C-C9071386C0FB}" type="datetimeFigureOut">
              <a:rPr kumimoji="1" lang="ja-JP" altLang="en-US" smtClean="0"/>
              <a:t>2022/4/23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C0BC24-1CBA-4BDB-8D3E-132F2F3AB163}" type="slidenum">
              <a:rPr kumimoji="1" lang="ja-JP" altLang="en-US" smtClean="0"/>
              <a:t>‹#›</a:t>
            </a:fld>
            <a:endParaRPr kumimoji="1" lang="ja-JP" altLang="en-US"/>
          </a:p>
        </p:txBody>
      </p:sp>
    </p:spTree>
    <p:extLst>
      <p:ext uri="{BB962C8B-B14F-4D97-AF65-F5344CB8AC3E}">
        <p14:creationId xmlns:p14="http://schemas.microsoft.com/office/powerpoint/2010/main" val="74169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1D12909-3FF0-4957-BC8C-C9071386C0FB}" type="datetimeFigureOut">
              <a:rPr kumimoji="1" lang="ja-JP" altLang="en-US" smtClean="0"/>
              <a:t>2022/4/23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C0BC24-1CBA-4BDB-8D3E-132F2F3AB163}" type="slidenum">
              <a:rPr kumimoji="1" lang="ja-JP" altLang="en-US" smtClean="0"/>
              <a:t>‹#›</a:t>
            </a:fld>
            <a:endParaRPr kumimoji="1" lang="ja-JP" altLang="en-US"/>
          </a:p>
        </p:txBody>
      </p:sp>
    </p:spTree>
    <p:extLst>
      <p:ext uri="{BB962C8B-B14F-4D97-AF65-F5344CB8AC3E}">
        <p14:creationId xmlns:p14="http://schemas.microsoft.com/office/powerpoint/2010/main" val="229442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1D12909-3FF0-4957-BC8C-C9071386C0FB}" type="datetimeFigureOut">
              <a:rPr kumimoji="1" lang="ja-JP" altLang="en-US" smtClean="0"/>
              <a:t>2022/4/23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C0BC24-1CBA-4BDB-8D3E-132F2F3AB163}" type="slidenum">
              <a:rPr kumimoji="1" lang="ja-JP" altLang="en-US" smtClean="0"/>
              <a:t>‹#›</a:t>
            </a:fld>
            <a:endParaRPr kumimoji="1" lang="ja-JP" altLang="en-US"/>
          </a:p>
        </p:txBody>
      </p:sp>
    </p:spTree>
    <p:extLst>
      <p:ext uri="{BB962C8B-B14F-4D97-AF65-F5344CB8AC3E}">
        <p14:creationId xmlns:p14="http://schemas.microsoft.com/office/powerpoint/2010/main" val="34890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1D12909-3FF0-4957-BC8C-C9071386C0FB}" type="datetimeFigureOut">
              <a:rPr kumimoji="1" lang="ja-JP" altLang="en-US" smtClean="0"/>
              <a:t>2022/4/23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C0BC24-1CBA-4BDB-8D3E-132F2F3AB163}" type="slidenum">
              <a:rPr kumimoji="1" lang="ja-JP" altLang="en-US" smtClean="0"/>
              <a:t>‹#›</a:t>
            </a:fld>
            <a:endParaRPr kumimoji="1" lang="ja-JP" altLang="en-US"/>
          </a:p>
        </p:txBody>
      </p:sp>
    </p:spTree>
    <p:extLst>
      <p:ext uri="{BB962C8B-B14F-4D97-AF65-F5344CB8AC3E}">
        <p14:creationId xmlns:p14="http://schemas.microsoft.com/office/powerpoint/2010/main" val="114479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D12909-3FF0-4957-BC8C-C9071386C0FB}" type="datetimeFigureOut">
              <a:rPr kumimoji="1" lang="ja-JP" altLang="en-US" smtClean="0"/>
              <a:t>2022/4/23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C0BC24-1CBA-4BDB-8D3E-132F2F3AB163}" type="slidenum">
              <a:rPr kumimoji="1" lang="ja-JP" altLang="en-US" smtClean="0"/>
              <a:t>‹#›</a:t>
            </a:fld>
            <a:endParaRPr kumimoji="1" lang="ja-JP" altLang="en-US"/>
          </a:p>
        </p:txBody>
      </p:sp>
    </p:spTree>
    <p:extLst>
      <p:ext uri="{BB962C8B-B14F-4D97-AF65-F5344CB8AC3E}">
        <p14:creationId xmlns:p14="http://schemas.microsoft.com/office/powerpoint/2010/main" val="295368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D12909-3FF0-4957-BC8C-C9071386C0FB}" type="datetimeFigureOut">
              <a:rPr kumimoji="1" lang="ja-JP" altLang="en-US" smtClean="0"/>
              <a:t>2022/4/23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C0BC24-1CBA-4BDB-8D3E-132F2F3AB163}" type="slidenum">
              <a:rPr kumimoji="1" lang="ja-JP" altLang="en-US" smtClean="0"/>
              <a:t>‹#›</a:t>
            </a:fld>
            <a:endParaRPr kumimoji="1" lang="ja-JP" altLang="en-US"/>
          </a:p>
        </p:txBody>
      </p:sp>
    </p:spTree>
    <p:extLst>
      <p:ext uri="{BB962C8B-B14F-4D97-AF65-F5344CB8AC3E}">
        <p14:creationId xmlns:p14="http://schemas.microsoft.com/office/powerpoint/2010/main" val="246783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12909-3FF0-4957-BC8C-C9071386C0FB}" type="datetimeFigureOut">
              <a:rPr kumimoji="1" lang="ja-JP" altLang="en-US" smtClean="0"/>
              <a:t>2022/4/23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0BC24-1CBA-4BDB-8D3E-132F2F3AB163}" type="slidenum">
              <a:rPr kumimoji="1" lang="ja-JP" altLang="en-US" smtClean="0"/>
              <a:t>‹#›</a:t>
            </a:fld>
            <a:endParaRPr kumimoji="1" lang="ja-JP" altLang="en-US"/>
          </a:p>
        </p:txBody>
      </p:sp>
    </p:spTree>
    <p:extLst>
      <p:ext uri="{BB962C8B-B14F-4D97-AF65-F5344CB8AC3E}">
        <p14:creationId xmlns:p14="http://schemas.microsoft.com/office/powerpoint/2010/main" val="3539832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ja.wikipedia.org/wiki/%E5%88%87%E5%89%8A%E5%8A%A0%E5%B7%A5" TargetMode="External"/><Relationship Id="rId2" Type="http://schemas.openxmlformats.org/officeDocument/2006/relationships/hyperlink" Target="https://ja.wikipedia.org/wiki/%E5%88%87%E5%89%8A%E5%B7%A5%E5%85%B7" TargetMode="External"/><Relationship Id="rId1" Type="http://schemas.openxmlformats.org/officeDocument/2006/relationships/slideLayout" Target="../slideLayouts/slideLayout2.xml"/><Relationship Id="rId6" Type="http://schemas.openxmlformats.org/officeDocument/2006/relationships/hyperlink" Target="https://ja.wikipedia.org/wiki/%E3%83%9E%E3%83%BC%E3%82%AD%E3%83%B3%E3%82%B0" TargetMode="External"/><Relationship Id="rId5" Type="http://schemas.openxmlformats.org/officeDocument/2006/relationships/hyperlink" Target="https://ja.wikipedia.org/wiki/%E3%83%AC%E3%83%BC%E3%82%B6%E5%88%87%E6%96%AD" TargetMode="External"/><Relationship Id="rId4" Type="http://schemas.openxmlformats.org/officeDocument/2006/relationships/hyperlink" Target="https://ja.wikipedia.org/wiki/%E5%BD%AB%E5%88%BB"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53067" y="2675466"/>
            <a:ext cx="10219267" cy="1220115"/>
          </a:xfrm>
        </p:spPr>
        <p:txBody>
          <a:bodyPr>
            <a:noAutofit/>
          </a:bodyPr>
          <a:lstStyle/>
          <a:p>
            <a:r>
              <a:rPr kumimoji="1" lang="ja-JP" altLang="en-US" sz="6600" dirty="0">
                <a:latin typeface="游明朝 Demibold" panose="02020600000000000000" pitchFamily="18" charset="-128"/>
                <a:ea typeface="游明朝 Demibold" panose="02020600000000000000" pitchFamily="18" charset="-128"/>
              </a:rPr>
              <a:t>～流鏑馬</a:t>
            </a:r>
            <a:r>
              <a:rPr lang="ja-JP" altLang="en-US" sz="6600" dirty="0">
                <a:latin typeface="游明朝 Demibold" panose="02020600000000000000" pitchFamily="18" charset="-128"/>
                <a:ea typeface="游明朝 Demibold" panose="02020600000000000000" pitchFamily="18" charset="-128"/>
              </a:rPr>
              <a:t>用矢じり作り～</a:t>
            </a:r>
            <a:endParaRPr kumimoji="1" lang="ja-JP" altLang="en-US" sz="6600" dirty="0">
              <a:latin typeface="游明朝 Demibold" panose="02020600000000000000" pitchFamily="18" charset="-128"/>
              <a:ea typeface="游明朝 Demibold" panose="02020600000000000000" pitchFamily="18" charset="-128"/>
            </a:endParaRPr>
          </a:p>
        </p:txBody>
      </p:sp>
    </p:spTree>
    <p:extLst>
      <p:ext uri="{BB962C8B-B14F-4D97-AF65-F5344CB8AC3E}">
        <p14:creationId xmlns:p14="http://schemas.microsoft.com/office/powerpoint/2010/main" val="311538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25151" y="589059"/>
            <a:ext cx="10607351" cy="1325563"/>
          </a:xfrm>
        </p:spPr>
        <p:txBody>
          <a:bodyPr>
            <a:normAutofit/>
          </a:bodyPr>
          <a:lstStyle/>
          <a:p>
            <a:r>
              <a:rPr lang="en-US" altLang="ja-JP" dirty="0">
                <a:latin typeface="HGS明朝B" panose="02020800000000000000" pitchFamily="18" charset="-128"/>
                <a:ea typeface="HGS明朝B" panose="02020800000000000000" pitchFamily="18" charset="-128"/>
              </a:rPr>
              <a:t>1.</a:t>
            </a:r>
            <a:r>
              <a:rPr lang="ja-JP" altLang="en-US" dirty="0">
                <a:latin typeface="HGS明朝B" panose="02020800000000000000" pitchFamily="18" charset="-128"/>
                <a:ea typeface="HGS明朝B" panose="02020800000000000000" pitchFamily="18" charset="-128"/>
              </a:rPr>
              <a:t>　下書き</a:t>
            </a:r>
            <a:endParaRPr kumimoji="1" lang="ja-JP" altLang="en-US" dirty="0">
              <a:latin typeface="HGS明朝B" panose="02020800000000000000" pitchFamily="18" charset="-128"/>
              <a:ea typeface="HGS明朝B" panose="02020800000000000000" pitchFamily="18" charset="-128"/>
            </a:endParaRPr>
          </a:p>
        </p:txBody>
      </p:sp>
      <p:sp>
        <p:nvSpPr>
          <p:cNvPr id="3" name="コンテンツ プレースホルダー 2"/>
          <p:cNvSpPr>
            <a:spLocks noGrp="1"/>
          </p:cNvSpPr>
          <p:nvPr>
            <p:ph idx="1"/>
          </p:nvPr>
        </p:nvSpPr>
        <p:spPr>
          <a:xfrm>
            <a:off x="838200" y="1790700"/>
            <a:ext cx="10515600" cy="4508499"/>
          </a:xfrm>
        </p:spPr>
        <p:txBody>
          <a:bodyPr>
            <a:normAutofit/>
          </a:bodyPr>
          <a:lstStyle/>
          <a:p>
            <a:pPr>
              <a:lnSpc>
                <a:spcPct val="100000"/>
              </a:lnSpc>
            </a:pPr>
            <a:r>
              <a:rPr kumimoji="1" lang="ja-JP" altLang="en-US" sz="4000" dirty="0">
                <a:latin typeface="HGP明朝E" panose="02020900000000000000" pitchFamily="18" charset="-128"/>
                <a:ea typeface="HGP明朝E" panose="02020900000000000000" pitchFamily="18" charset="-128"/>
              </a:rPr>
              <a:t>行平さんに頂いた</a:t>
            </a:r>
            <a:r>
              <a:rPr lang="ja-JP" altLang="en-US" sz="4000" dirty="0">
                <a:latin typeface="HGP明朝E" panose="02020900000000000000" pitchFamily="18" charset="-128"/>
                <a:ea typeface="HGP明朝E" panose="02020900000000000000" pitchFamily="18" charset="-128"/>
              </a:rPr>
              <a:t>流鏑馬用の「矢</a:t>
            </a:r>
            <a:r>
              <a:rPr lang="ja-JP" altLang="en-US" sz="4000" dirty="0" err="1">
                <a:latin typeface="HGP明朝E" panose="02020900000000000000" pitchFamily="18" charset="-128"/>
                <a:ea typeface="HGP明朝E" panose="02020900000000000000" pitchFamily="18" charset="-128"/>
              </a:rPr>
              <a:t>じり</a:t>
            </a:r>
            <a:r>
              <a:rPr lang="ja-JP" altLang="en-US" sz="4000" dirty="0">
                <a:latin typeface="HGP明朝E" panose="02020900000000000000" pitchFamily="18" charset="-128"/>
                <a:ea typeface="HGP明朝E" panose="02020900000000000000" pitchFamily="18" charset="-128"/>
              </a:rPr>
              <a:t>」</a:t>
            </a:r>
            <a:r>
              <a:rPr kumimoji="1" lang="ja-JP" altLang="en-US" sz="4000" dirty="0">
                <a:latin typeface="HGP明朝E" panose="02020900000000000000" pitchFamily="18" charset="-128"/>
                <a:ea typeface="HGP明朝E" panose="02020900000000000000" pitchFamily="18" charset="-128"/>
              </a:rPr>
              <a:t>をもとに紙に左右対称になるように図を描き見本の</a:t>
            </a:r>
            <a:r>
              <a:rPr lang="ja-JP" altLang="en-US" sz="4000" dirty="0">
                <a:latin typeface="HGP明朝E" panose="02020900000000000000" pitchFamily="18" charset="-128"/>
                <a:ea typeface="HGP明朝E" panose="02020900000000000000" pitchFamily="18" charset="-128"/>
              </a:rPr>
              <a:t>流鏑馬用の「矢</a:t>
            </a:r>
            <a:r>
              <a:rPr lang="ja-JP" altLang="en-US" sz="4000" dirty="0" err="1">
                <a:latin typeface="HGP明朝E" panose="02020900000000000000" pitchFamily="18" charset="-128"/>
                <a:ea typeface="HGP明朝E" panose="02020900000000000000" pitchFamily="18" charset="-128"/>
              </a:rPr>
              <a:t>じり</a:t>
            </a:r>
            <a:r>
              <a:rPr lang="ja-JP" altLang="en-US" sz="4000" dirty="0">
                <a:latin typeface="HGP明朝E" panose="02020900000000000000" pitchFamily="18" charset="-128"/>
                <a:ea typeface="HGP明朝E" panose="02020900000000000000" pitchFamily="18" charset="-128"/>
              </a:rPr>
              <a:t>」</a:t>
            </a:r>
            <a:r>
              <a:rPr kumimoji="1" lang="ja-JP" altLang="en-US" sz="4000" dirty="0">
                <a:latin typeface="HGP明朝E" panose="02020900000000000000" pitchFamily="18" charset="-128"/>
                <a:ea typeface="HGP明朝E" panose="02020900000000000000" pitchFamily="18" charset="-128"/>
              </a:rPr>
              <a:t>に近づくように何度も修正を繰り返してきました。</a:t>
            </a:r>
            <a:endParaRPr kumimoji="1" lang="en-US" altLang="ja-JP" sz="4000" dirty="0">
              <a:latin typeface="HGP明朝E" panose="02020900000000000000" pitchFamily="18" charset="-128"/>
              <a:ea typeface="HGP明朝E" panose="02020900000000000000" pitchFamily="18" charset="-128"/>
            </a:endParaRPr>
          </a:p>
          <a:p>
            <a:pPr>
              <a:lnSpc>
                <a:spcPct val="100000"/>
              </a:lnSpc>
            </a:pPr>
            <a:endParaRPr kumimoji="1" lang="en-US" altLang="ja-JP" sz="4000" dirty="0">
              <a:latin typeface="HGP明朝E" panose="02020900000000000000" pitchFamily="18" charset="-128"/>
              <a:ea typeface="HGP明朝E" panose="02020900000000000000" pitchFamily="18" charset="-128"/>
            </a:endParaRPr>
          </a:p>
          <a:p>
            <a:r>
              <a:rPr kumimoji="1" lang="en-US" altLang="ja-JP" sz="4000" dirty="0">
                <a:latin typeface="HGP明朝E" panose="02020900000000000000" pitchFamily="18" charset="-128"/>
                <a:ea typeface="HGP明朝E" panose="02020900000000000000" pitchFamily="18" charset="-128"/>
              </a:rPr>
              <a:t>CAD</a:t>
            </a:r>
            <a:r>
              <a:rPr kumimoji="1" lang="ja-JP" altLang="en-US" sz="4000" dirty="0">
                <a:latin typeface="HGP明朝E" panose="02020900000000000000" pitchFamily="18" charset="-128"/>
                <a:ea typeface="HGP明朝E" panose="02020900000000000000" pitchFamily="18" charset="-128"/>
              </a:rPr>
              <a:t>に打ち込むための座標を細かく取るのにも苦労しました。</a:t>
            </a:r>
            <a:endParaRPr kumimoji="1" lang="en-US" altLang="ja-JP" sz="40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0653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23596" y="710358"/>
            <a:ext cx="10515600" cy="1325563"/>
          </a:xfrm>
        </p:spPr>
        <p:txBody>
          <a:bodyPr/>
          <a:lstStyle/>
          <a:p>
            <a:r>
              <a:rPr lang="en-US" altLang="ja-JP" dirty="0">
                <a:latin typeface="HGS明朝B" panose="02020800000000000000" pitchFamily="18" charset="-128"/>
                <a:ea typeface="HGS明朝B" panose="02020800000000000000" pitchFamily="18" charset="-128"/>
              </a:rPr>
              <a:t>2</a:t>
            </a:r>
            <a:r>
              <a:rPr kumimoji="1" lang="en-US" altLang="ja-JP" dirty="0">
                <a:latin typeface="HGS明朝B" panose="02020800000000000000" pitchFamily="18" charset="-128"/>
                <a:ea typeface="HGS明朝B" panose="02020800000000000000" pitchFamily="18" charset="-128"/>
              </a:rPr>
              <a:t>.</a:t>
            </a:r>
            <a:r>
              <a:rPr kumimoji="1" lang="ja-JP" altLang="en-US" dirty="0">
                <a:latin typeface="HGS明朝B" panose="02020800000000000000" pitchFamily="18" charset="-128"/>
                <a:ea typeface="HGS明朝B" panose="02020800000000000000" pitchFamily="18" charset="-128"/>
              </a:rPr>
              <a:t>　設計</a:t>
            </a:r>
            <a:r>
              <a:rPr kumimoji="1" lang="ja-JP" altLang="en-US" dirty="0"/>
              <a:t>　</a:t>
            </a:r>
          </a:p>
        </p:txBody>
      </p:sp>
      <p:sp>
        <p:nvSpPr>
          <p:cNvPr id="3" name="コンテンツ プレースホルダー 2"/>
          <p:cNvSpPr>
            <a:spLocks noGrp="1"/>
          </p:cNvSpPr>
          <p:nvPr>
            <p:ph idx="1"/>
          </p:nvPr>
        </p:nvSpPr>
        <p:spPr>
          <a:xfrm>
            <a:off x="814788" y="2542382"/>
            <a:ext cx="5543940" cy="3545631"/>
          </a:xfrm>
        </p:spPr>
        <p:txBody>
          <a:bodyPr>
            <a:normAutofit/>
          </a:bodyPr>
          <a:lstStyle/>
          <a:p>
            <a:r>
              <a:rPr kumimoji="1" lang="ja-JP" altLang="en-US" sz="3600" dirty="0">
                <a:latin typeface="HGP明朝E" panose="02020900000000000000" pitchFamily="18" charset="-128"/>
                <a:ea typeface="HGP明朝E" panose="02020900000000000000" pitchFamily="18" charset="-128"/>
              </a:rPr>
              <a:t>下書きで取った座標を</a:t>
            </a:r>
            <a:r>
              <a:rPr kumimoji="1" lang="en-US" altLang="ja-JP" sz="3600" dirty="0">
                <a:latin typeface="HGP明朝E" panose="02020900000000000000" pitchFamily="18" charset="-128"/>
                <a:ea typeface="HGP明朝E" panose="02020900000000000000" pitchFamily="18" charset="-128"/>
              </a:rPr>
              <a:t>CAD</a:t>
            </a:r>
            <a:r>
              <a:rPr kumimoji="1" lang="ja-JP" altLang="en-US" sz="3600" dirty="0">
                <a:latin typeface="HGP明朝E" panose="02020900000000000000" pitchFamily="18" charset="-128"/>
                <a:ea typeface="HGP明朝E" panose="02020900000000000000" pitchFamily="18" charset="-128"/>
              </a:rPr>
              <a:t>に打ち込み角が鋭利にならないように</a:t>
            </a:r>
            <a:r>
              <a:rPr lang="en-US" altLang="ja-JP" sz="3600" dirty="0">
                <a:latin typeface="HGP明朝E" panose="02020900000000000000" pitchFamily="18" charset="-128"/>
                <a:ea typeface="HGP明朝E" panose="02020900000000000000" pitchFamily="18" charset="-128"/>
              </a:rPr>
              <a:t>R</a:t>
            </a:r>
            <a:r>
              <a:rPr lang="ja-JP" altLang="en-US" sz="3600" dirty="0">
                <a:latin typeface="HGP明朝E" panose="02020900000000000000" pitchFamily="18" charset="-128"/>
                <a:ea typeface="HGP明朝E" panose="02020900000000000000" pitchFamily="18" charset="-128"/>
              </a:rPr>
              <a:t>を入れました。</a:t>
            </a:r>
            <a:endParaRPr lang="en-US" altLang="ja-JP" sz="3600" dirty="0">
              <a:latin typeface="HGP明朝E" panose="02020900000000000000" pitchFamily="18" charset="-128"/>
              <a:ea typeface="HGP明朝E" panose="02020900000000000000" pitchFamily="18" charset="-128"/>
            </a:endParaRPr>
          </a:p>
        </p:txBody>
      </p:sp>
      <p:pic>
        <p:nvPicPr>
          <p:cNvPr id="5" name="図 4"/>
          <p:cNvPicPr>
            <a:picLocks noChangeAspect="1"/>
          </p:cNvPicPr>
          <p:nvPr/>
        </p:nvPicPr>
        <p:blipFill>
          <a:blip r:embed="rId2"/>
          <a:stretch>
            <a:fillRect/>
          </a:stretch>
        </p:blipFill>
        <p:spPr>
          <a:xfrm>
            <a:off x="6950372" y="479656"/>
            <a:ext cx="4060288" cy="6114818"/>
          </a:xfrm>
          <a:prstGeom prst="rect">
            <a:avLst/>
          </a:prstGeom>
        </p:spPr>
      </p:pic>
    </p:spTree>
    <p:extLst>
      <p:ext uri="{BB962C8B-B14F-4D97-AF65-F5344CB8AC3E}">
        <p14:creationId xmlns:p14="http://schemas.microsoft.com/office/powerpoint/2010/main" val="316215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08782" y="600922"/>
            <a:ext cx="10515600" cy="1325563"/>
          </a:xfrm>
        </p:spPr>
        <p:txBody>
          <a:bodyPr>
            <a:normAutofit/>
          </a:bodyPr>
          <a:lstStyle/>
          <a:p>
            <a:r>
              <a:rPr kumimoji="1" lang="en-US" altLang="ja-JP" dirty="0">
                <a:latin typeface="HGS明朝B" panose="02020800000000000000" pitchFamily="18" charset="-128"/>
                <a:ea typeface="HGS明朝B" panose="02020800000000000000" pitchFamily="18" charset="-128"/>
              </a:rPr>
              <a:t>3.</a:t>
            </a:r>
            <a:r>
              <a:rPr kumimoji="1" lang="ja-JP" altLang="en-US" dirty="0">
                <a:latin typeface="HGS明朝B" panose="02020800000000000000" pitchFamily="18" charset="-128"/>
                <a:ea typeface="HGS明朝B" panose="02020800000000000000" pitchFamily="18" charset="-128"/>
              </a:rPr>
              <a:t>　試作品作成</a:t>
            </a:r>
          </a:p>
        </p:txBody>
      </p:sp>
      <p:sp>
        <p:nvSpPr>
          <p:cNvPr id="3" name="コンテンツ プレースホルダー 2"/>
          <p:cNvSpPr>
            <a:spLocks noGrp="1"/>
          </p:cNvSpPr>
          <p:nvPr>
            <p:ph idx="1"/>
          </p:nvPr>
        </p:nvSpPr>
        <p:spPr>
          <a:xfrm>
            <a:off x="1054242" y="2901723"/>
            <a:ext cx="4554893" cy="3956277"/>
          </a:xfrm>
        </p:spPr>
        <p:txBody>
          <a:bodyPr>
            <a:normAutofit/>
          </a:bodyPr>
          <a:lstStyle/>
          <a:p>
            <a:r>
              <a:rPr lang="ja-JP" altLang="en-US" sz="3200" dirty="0">
                <a:latin typeface="HGS明朝E" panose="02020900000000000000" pitchFamily="18" charset="-128"/>
                <a:ea typeface="HGS明朝E" panose="02020900000000000000" pitchFamily="18" charset="-128"/>
              </a:rPr>
              <a:t>設計図のプログラムをレーザー加工機に送り試作品を作りました。</a:t>
            </a:r>
            <a:endParaRPr lang="en-US" altLang="ja-JP" sz="3200" dirty="0">
              <a:latin typeface="HGS明朝E" panose="02020900000000000000" pitchFamily="18" charset="-128"/>
              <a:ea typeface="HGS明朝E" panose="02020900000000000000" pitchFamily="18" charset="-128"/>
            </a:endParaRPr>
          </a:p>
        </p:txBody>
      </p:sp>
      <p:pic>
        <p:nvPicPr>
          <p:cNvPr id="4" name="図 3"/>
          <p:cNvPicPr>
            <a:picLocks noChangeAspect="1"/>
          </p:cNvPicPr>
          <p:nvPr/>
        </p:nvPicPr>
        <p:blipFill>
          <a:blip r:embed="rId2"/>
          <a:stretch>
            <a:fillRect/>
          </a:stretch>
        </p:blipFill>
        <p:spPr>
          <a:xfrm>
            <a:off x="6717351" y="1072342"/>
            <a:ext cx="5110765" cy="5034675"/>
          </a:xfrm>
          <a:prstGeom prst="rect">
            <a:avLst/>
          </a:prstGeom>
        </p:spPr>
      </p:pic>
    </p:spTree>
    <p:extLst>
      <p:ext uri="{BB962C8B-B14F-4D97-AF65-F5344CB8AC3E}">
        <p14:creationId xmlns:p14="http://schemas.microsoft.com/office/powerpoint/2010/main" val="266978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67139" y="532990"/>
            <a:ext cx="10515600" cy="1325563"/>
          </a:xfrm>
        </p:spPr>
        <p:txBody>
          <a:bodyPr>
            <a:normAutofit/>
          </a:bodyPr>
          <a:lstStyle/>
          <a:p>
            <a:r>
              <a:rPr lang="en-US" altLang="ja-JP" dirty="0">
                <a:latin typeface="HGS明朝B" panose="02020800000000000000" pitchFamily="18" charset="-128"/>
                <a:ea typeface="HGS明朝B" panose="02020800000000000000" pitchFamily="18" charset="-128"/>
              </a:rPr>
              <a:t>4</a:t>
            </a:r>
            <a:r>
              <a:rPr kumimoji="1" lang="en-US" altLang="ja-JP" dirty="0">
                <a:latin typeface="HGS明朝B" panose="02020800000000000000" pitchFamily="18" charset="-128"/>
                <a:ea typeface="HGS明朝B" panose="02020800000000000000" pitchFamily="18" charset="-128"/>
              </a:rPr>
              <a:t>.</a:t>
            </a:r>
            <a:r>
              <a:rPr kumimoji="1" lang="ja-JP" altLang="en-US" dirty="0">
                <a:latin typeface="HGS明朝B" panose="02020800000000000000" pitchFamily="18" charset="-128"/>
                <a:ea typeface="HGS明朝B" panose="02020800000000000000" pitchFamily="18" charset="-128"/>
              </a:rPr>
              <a:t>　修正</a:t>
            </a:r>
          </a:p>
        </p:txBody>
      </p:sp>
      <p:sp>
        <p:nvSpPr>
          <p:cNvPr id="3" name="コンテンツ プレースホルダー 2"/>
          <p:cNvSpPr>
            <a:spLocks noGrp="1"/>
          </p:cNvSpPr>
          <p:nvPr>
            <p:ph idx="1"/>
          </p:nvPr>
        </p:nvSpPr>
        <p:spPr>
          <a:xfrm>
            <a:off x="940485" y="1980515"/>
            <a:ext cx="4605928" cy="4351338"/>
          </a:xfrm>
        </p:spPr>
        <p:txBody>
          <a:bodyPr/>
          <a:lstStyle/>
          <a:p>
            <a:r>
              <a:rPr kumimoji="1" lang="ja-JP" altLang="en-US" sz="3200" dirty="0">
                <a:latin typeface="HGP明朝E" panose="02020900000000000000" pitchFamily="18" charset="-128"/>
                <a:ea typeface="HGP明朝E" panose="02020900000000000000" pitchFamily="18" charset="-128"/>
              </a:rPr>
              <a:t>試作品で見つかった問題点を修正しました。</a:t>
            </a:r>
            <a:endParaRPr kumimoji="1" lang="en-US" altLang="ja-JP" sz="3200" dirty="0">
              <a:latin typeface="HGP明朝E" panose="02020900000000000000" pitchFamily="18" charset="-128"/>
              <a:ea typeface="HGP明朝E" panose="02020900000000000000" pitchFamily="18" charset="-128"/>
            </a:endParaRPr>
          </a:p>
          <a:p>
            <a:r>
              <a:rPr lang="ja-JP" altLang="en-US" sz="3200" dirty="0">
                <a:latin typeface="HGP明朝E" panose="02020900000000000000" pitchFamily="18" charset="-128"/>
                <a:ea typeface="HGP明朝E" panose="02020900000000000000" pitchFamily="18" charset="-128"/>
              </a:rPr>
              <a:t>分かれ目の補強</a:t>
            </a:r>
            <a:endParaRPr lang="en-US" altLang="ja-JP" sz="3200" dirty="0">
              <a:latin typeface="HGP明朝E" panose="02020900000000000000" pitchFamily="18" charset="-128"/>
              <a:ea typeface="HGP明朝E" panose="02020900000000000000" pitchFamily="18" charset="-128"/>
            </a:endParaRPr>
          </a:p>
          <a:p>
            <a:pPr marL="0" indent="0">
              <a:buNone/>
            </a:pPr>
            <a:r>
              <a:rPr lang="ja-JP" altLang="en-US" sz="3200" dirty="0">
                <a:latin typeface="HGP明朝E" panose="02020900000000000000" pitchFamily="18" charset="-128"/>
                <a:ea typeface="HGP明朝E" panose="02020900000000000000" pitchFamily="18" charset="-128"/>
              </a:rPr>
              <a:t>　（折れないように）</a:t>
            </a:r>
            <a:endParaRPr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角の修正</a:t>
            </a:r>
            <a:endParaRPr kumimoji="1" lang="en-US" altLang="ja-JP" sz="3200" dirty="0">
              <a:latin typeface="HGP明朝E" panose="02020900000000000000" pitchFamily="18" charset="-128"/>
              <a:ea typeface="HGP明朝E" panose="02020900000000000000" pitchFamily="18" charset="-128"/>
            </a:endParaRPr>
          </a:p>
          <a:p>
            <a:pPr marL="0" indent="0">
              <a:buNone/>
            </a:pPr>
            <a:r>
              <a:rPr lang="ja-JP" altLang="en-US" sz="3200" dirty="0">
                <a:latin typeface="HGP明朝E" panose="02020900000000000000" pitchFamily="18" charset="-128"/>
                <a:ea typeface="HGP明朝E" panose="02020900000000000000" pitchFamily="18" charset="-128"/>
              </a:rPr>
              <a:t>　（鋭すぎないように）</a:t>
            </a:r>
            <a:endParaRPr lang="en-US" altLang="ja-JP" sz="3200" dirty="0">
              <a:latin typeface="HGP明朝E" panose="02020900000000000000" pitchFamily="18" charset="-128"/>
              <a:ea typeface="HGP明朝E" panose="02020900000000000000" pitchFamily="18" charset="-128"/>
            </a:endParaRPr>
          </a:p>
          <a:p>
            <a:pPr marL="0" indent="0">
              <a:buNone/>
            </a:pPr>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0572" y="2662098"/>
            <a:ext cx="2296886" cy="2158953"/>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8969" y="2839793"/>
            <a:ext cx="2404753" cy="1803565"/>
          </a:xfrm>
          <a:prstGeom prst="rect">
            <a:avLst/>
          </a:prstGeom>
        </p:spPr>
      </p:pic>
      <p:sp>
        <p:nvSpPr>
          <p:cNvPr id="9" name="テキスト ボックス 8"/>
          <p:cNvSpPr txBox="1"/>
          <p:nvPr/>
        </p:nvSpPr>
        <p:spPr>
          <a:xfrm>
            <a:off x="5924939" y="1691447"/>
            <a:ext cx="1772815" cy="646331"/>
          </a:xfrm>
          <a:prstGeom prst="rect">
            <a:avLst/>
          </a:prstGeom>
          <a:noFill/>
        </p:spPr>
        <p:txBody>
          <a:bodyPr wrap="square" rtlCol="0">
            <a:spAutoFit/>
          </a:bodyPr>
          <a:lstStyle/>
          <a:p>
            <a:r>
              <a:rPr lang="en-US" altLang="ja-JP"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t>
            </a:r>
            <a:r>
              <a:rPr kumimoji="1" lang="en-US" altLang="ja-JP"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efore</a:t>
            </a:r>
            <a:r>
              <a:rPr kumimoji="1" lang="en-US" altLang="ja-JP" sz="3600" dirty="0"/>
              <a:t>  </a:t>
            </a:r>
            <a:r>
              <a:rPr kumimoji="1" lang="en-US" altLang="ja-JP" dirty="0"/>
              <a:t>                                        </a:t>
            </a:r>
            <a:r>
              <a:rPr kumimoji="1" lang="ja-JP" altLang="en-US" dirty="0"/>
              <a:t>　　　　</a:t>
            </a:r>
            <a:endParaRPr kumimoji="1" lang="ja-JP" altLang="en-US"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10" name="右矢印 9"/>
          <p:cNvSpPr/>
          <p:nvPr/>
        </p:nvSpPr>
        <p:spPr>
          <a:xfrm>
            <a:off x="8303606" y="1858553"/>
            <a:ext cx="793101" cy="3121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888435" y="1688127"/>
            <a:ext cx="1483567" cy="584775"/>
          </a:xfrm>
          <a:prstGeom prst="rect">
            <a:avLst/>
          </a:prstGeom>
          <a:noFill/>
        </p:spPr>
        <p:txBody>
          <a:bodyPr wrap="square" rtlCol="0">
            <a:spAutoFit/>
          </a:bodyPr>
          <a:lstStyle/>
          <a:p>
            <a:r>
              <a:rPr lang="en-US" altLang="ja-JP"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a:t>
            </a:r>
            <a:r>
              <a:rPr kumimoji="1" lang="en-US" altLang="ja-JP"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fter</a:t>
            </a:r>
            <a:endParaRPr kumimoji="1" lang="ja-JP" altLang="en-US"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13" name="右矢印 12"/>
          <p:cNvSpPr/>
          <p:nvPr/>
        </p:nvSpPr>
        <p:spPr>
          <a:xfrm>
            <a:off x="8303606" y="3402146"/>
            <a:ext cx="951722" cy="49452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10324408" y="3316778"/>
            <a:ext cx="482138" cy="43226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0083339" y="2557176"/>
            <a:ext cx="881148" cy="43226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321508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51587" y="467761"/>
            <a:ext cx="10515600" cy="1325563"/>
          </a:xfrm>
        </p:spPr>
        <p:txBody>
          <a:bodyPr>
            <a:normAutofit/>
          </a:bodyPr>
          <a:lstStyle/>
          <a:p>
            <a:r>
              <a:rPr kumimoji="1" lang="en-US" altLang="ja-JP" dirty="0">
                <a:latin typeface="HGS明朝B" panose="02020800000000000000" pitchFamily="18" charset="-128"/>
                <a:ea typeface="HGS明朝B" panose="02020800000000000000" pitchFamily="18" charset="-128"/>
              </a:rPr>
              <a:t>5.</a:t>
            </a:r>
            <a:r>
              <a:rPr kumimoji="1" lang="ja-JP" altLang="en-US" dirty="0">
                <a:latin typeface="HGS明朝B" panose="02020800000000000000" pitchFamily="18" charset="-128"/>
                <a:ea typeface="HGS明朝B" panose="02020800000000000000" pitchFamily="18" charset="-128"/>
              </a:rPr>
              <a:t>　複写</a:t>
            </a:r>
          </a:p>
        </p:txBody>
      </p:sp>
      <p:sp>
        <p:nvSpPr>
          <p:cNvPr id="3" name="コンテンツ プレースホルダー 2"/>
          <p:cNvSpPr>
            <a:spLocks noGrp="1"/>
          </p:cNvSpPr>
          <p:nvPr>
            <p:ph idx="1"/>
          </p:nvPr>
        </p:nvSpPr>
        <p:spPr>
          <a:xfrm>
            <a:off x="838200" y="2036617"/>
            <a:ext cx="10825065" cy="4140345"/>
          </a:xfrm>
        </p:spPr>
        <p:txBody>
          <a:bodyPr/>
          <a:lstStyle/>
          <a:p>
            <a:r>
              <a:rPr kumimoji="1" lang="ja-JP" altLang="en-US" dirty="0">
                <a:latin typeface="HGP明朝E" panose="02020900000000000000" pitchFamily="18" charset="-128"/>
                <a:ea typeface="HGP明朝E" panose="02020900000000000000" pitchFamily="18" charset="-128"/>
              </a:rPr>
              <a:t>修正したプログラムを使う材料の大きさに合わせ複写しました。</a:t>
            </a:r>
            <a:endParaRPr kumimoji="1" lang="en-US" altLang="ja-JP" dirty="0">
              <a:latin typeface="HGP明朝E" panose="02020900000000000000" pitchFamily="18" charset="-128"/>
              <a:ea typeface="HGP明朝E" panose="02020900000000000000" pitchFamily="18" charset="-128"/>
            </a:endParaRPr>
          </a:p>
          <a:p>
            <a:pPr marL="0" indent="0">
              <a:buNone/>
            </a:pPr>
            <a:endParaRPr lang="en-US" altLang="ja-JP" dirty="0">
              <a:solidFill>
                <a:srgbClr val="0070C0"/>
              </a:solidFill>
              <a:latin typeface="HGP明朝E" panose="02020900000000000000" pitchFamily="18" charset="-128"/>
              <a:ea typeface="HGP明朝E" panose="02020900000000000000" pitchFamily="18" charset="-128"/>
            </a:endParaRPr>
          </a:p>
          <a:p>
            <a:pPr marL="0" indent="0">
              <a:buNone/>
            </a:pPr>
            <a:r>
              <a:rPr lang="ja-JP" altLang="en-US" sz="3600" dirty="0">
                <a:solidFill>
                  <a:srgbClr val="0070C0"/>
                </a:solidFill>
                <a:latin typeface="HGP明朝E" panose="02020900000000000000" pitchFamily="18" charset="-128"/>
                <a:ea typeface="HGP明朝E" panose="02020900000000000000" pitchFamily="18" charset="-128"/>
              </a:rPr>
              <a:t>苦労したこと</a:t>
            </a:r>
            <a:endParaRPr lang="en-US" altLang="ja-JP" sz="3600" dirty="0">
              <a:solidFill>
                <a:srgbClr val="0070C0"/>
              </a:solidFill>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授業では習わない操作をして時間がかかりました。</a:t>
            </a:r>
            <a:endParaRPr lang="en-US" altLang="ja-JP" dirty="0">
              <a:latin typeface="HGP明朝E" panose="02020900000000000000" pitchFamily="18" charset="-128"/>
              <a:ea typeface="HGP明朝E" panose="02020900000000000000" pitchFamily="18" charset="-128"/>
            </a:endParaRPr>
          </a:p>
          <a:p>
            <a:pPr marL="0" indent="0">
              <a:buNone/>
            </a:pPr>
            <a:endParaRPr lang="en-US" altLang="ja-JP" sz="1600"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レーザー加工機が読み取れるように線が途切れていないかを確認し繋がっていなければ繋がるよう細かい所を修正するのが苦労しました。</a:t>
            </a:r>
            <a:endParaRPr lang="en-US" altLang="ja-JP"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0564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88910" y="365125"/>
            <a:ext cx="10515600" cy="1325563"/>
          </a:xfrm>
        </p:spPr>
        <p:txBody>
          <a:bodyPr>
            <a:normAutofit/>
          </a:bodyPr>
          <a:lstStyle/>
          <a:p>
            <a:r>
              <a:rPr kumimoji="1" lang="en-US" altLang="ja-JP" dirty="0">
                <a:latin typeface="HGS明朝B" panose="02020800000000000000" pitchFamily="18" charset="-128"/>
                <a:ea typeface="HGS明朝B" panose="02020800000000000000" pitchFamily="18" charset="-128"/>
              </a:rPr>
              <a:t>6.</a:t>
            </a:r>
            <a:r>
              <a:rPr kumimoji="1" lang="ja-JP" altLang="en-US" dirty="0">
                <a:latin typeface="HGS明朝B" panose="02020800000000000000" pitchFamily="18" charset="-128"/>
                <a:ea typeface="HGS明朝B" panose="02020800000000000000" pitchFamily="18" charset="-128"/>
              </a:rPr>
              <a:t>　レーザー加工</a:t>
            </a:r>
          </a:p>
        </p:txBody>
      </p:sp>
      <p:sp>
        <p:nvSpPr>
          <p:cNvPr id="3" name="コンテンツ プレースホルダー 2"/>
          <p:cNvSpPr>
            <a:spLocks noGrp="1"/>
          </p:cNvSpPr>
          <p:nvPr>
            <p:ph idx="1"/>
          </p:nvPr>
        </p:nvSpPr>
        <p:spPr>
          <a:xfrm>
            <a:off x="688910" y="1860864"/>
            <a:ext cx="7596674" cy="3769568"/>
          </a:xfrm>
        </p:spPr>
        <p:txBody>
          <a:bodyPr/>
          <a:lstStyle/>
          <a:p>
            <a:r>
              <a:rPr kumimoji="1" lang="ja-JP" altLang="en-US" dirty="0">
                <a:latin typeface="HGS明朝E" panose="02020900000000000000" pitchFamily="18" charset="-128"/>
                <a:ea typeface="HGS明朝E" panose="02020900000000000000" pitchFamily="18" charset="-128"/>
              </a:rPr>
              <a:t>複写したプログラムをレーザー加工機に送り</a:t>
            </a:r>
            <a:endParaRPr kumimoji="1" lang="en-US" altLang="ja-JP" dirty="0">
              <a:latin typeface="HGS明朝E" panose="02020900000000000000" pitchFamily="18" charset="-128"/>
              <a:ea typeface="HGS明朝E" panose="02020900000000000000" pitchFamily="18" charset="-128"/>
            </a:endParaRPr>
          </a:p>
          <a:p>
            <a:pPr marL="0" indent="0">
              <a:buNone/>
            </a:pPr>
            <a:endParaRPr kumimoji="1" lang="en-US" altLang="ja-JP" sz="1600" dirty="0">
              <a:latin typeface="HGS明朝E" panose="02020900000000000000" pitchFamily="18" charset="-128"/>
              <a:ea typeface="HGS明朝E" panose="02020900000000000000" pitchFamily="18" charset="-128"/>
            </a:endParaRPr>
          </a:p>
          <a:p>
            <a:pPr marL="0" indent="0">
              <a:buNone/>
            </a:pPr>
            <a:endParaRPr kumimoji="1" lang="en-US" altLang="ja-JP" sz="1600" dirty="0">
              <a:latin typeface="HGS明朝E" panose="02020900000000000000" pitchFamily="18" charset="-128"/>
              <a:ea typeface="HGS明朝E" panose="02020900000000000000" pitchFamily="18" charset="-128"/>
            </a:endParaRPr>
          </a:p>
          <a:p>
            <a:pPr marL="0" indent="0">
              <a:buNone/>
            </a:pPr>
            <a:r>
              <a:rPr lang="ja-JP" altLang="en-US" sz="3600" dirty="0">
                <a:latin typeface="HGS明朝E" panose="02020900000000000000" pitchFamily="18" charset="-128"/>
                <a:ea typeface="HGS明朝E" panose="02020900000000000000" pitchFamily="18" charset="-128"/>
              </a:rPr>
              <a:t>大きいサイズ      </a:t>
            </a:r>
            <a:r>
              <a:rPr lang="en-US" altLang="ja-JP" sz="3600" dirty="0">
                <a:latin typeface="HGS明朝E" panose="02020900000000000000" pitchFamily="18" charset="-128"/>
                <a:ea typeface="HGS明朝E" panose="02020900000000000000" pitchFamily="18" charset="-128"/>
              </a:rPr>
              <a:t>80</a:t>
            </a:r>
            <a:r>
              <a:rPr lang="ja-JP" altLang="en-US" sz="3600" dirty="0">
                <a:latin typeface="HGS明朝E" panose="02020900000000000000" pitchFamily="18" charset="-128"/>
                <a:ea typeface="HGS明朝E" panose="02020900000000000000" pitchFamily="18" charset="-128"/>
              </a:rPr>
              <a:t>個</a:t>
            </a:r>
            <a:endParaRPr lang="en-US" altLang="ja-JP" sz="3600" dirty="0">
              <a:latin typeface="HGS明朝E" panose="02020900000000000000" pitchFamily="18" charset="-128"/>
              <a:ea typeface="HGS明朝E" panose="02020900000000000000" pitchFamily="18" charset="-128"/>
            </a:endParaRPr>
          </a:p>
          <a:p>
            <a:pPr marL="0" indent="0">
              <a:buNone/>
            </a:pPr>
            <a:r>
              <a:rPr kumimoji="1" lang="ja-JP" altLang="en-US" sz="3600" dirty="0">
                <a:latin typeface="HGS明朝E" panose="02020900000000000000" pitchFamily="18" charset="-128"/>
                <a:ea typeface="HGS明朝E" panose="02020900000000000000" pitchFamily="18" charset="-128"/>
              </a:rPr>
              <a:t>小さいサイズ</a:t>
            </a:r>
            <a:r>
              <a:rPr lang="ja-JP" altLang="en-US" sz="3600" dirty="0">
                <a:latin typeface="HGS明朝E" panose="02020900000000000000" pitchFamily="18" charset="-128"/>
                <a:ea typeface="HGS明朝E" panose="02020900000000000000" pitchFamily="18" charset="-128"/>
              </a:rPr>
              <a:t>    </a:t>
            </a:r>
            <a:r>
              <a:rPr lang="en-US" altLang="ja-JP" sz="3600" dirty="0">
                <a:latin typeface="HGS明朝E" panose="02020900000000000000" pitchFamily="18" charset="-128"/>
                <a:ea typeface="HGS明朝E" panose="02020900000000000000" pitchFamily="18" charset="-128"/>
              </a:rPr>
              <a:t>350</a:t>
            </a:r>
            <a:r>
              <a:rPr lang="ja-JP" altLang="en-US" sz="3600" dirty="0">
                <a:latin typeface="HGS明朝E" panose="02020900000000000000" pitchFamily="18" charset="-128"/>
                <a:ea typeface="HGS明朝E" panose="02020900000000000000" pitchFamily="18" charset="-128"/>
              </a:rPr>
              <a:t>個</a:t>
            </a:r>
            <a:endParaRPr lang="en-US" altLang="ja-JP" sz="3600"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　</a:t>
            </a:r>
            <a:endParaRPr lang="en-US" altLang="ja-JP" dirty="0">
              <a:latin typeface="HGS明朝E" panose="02020900000000000000" pitchFamily="18" charset="-128"/>
              <a:ea typeface="HGS明朝E" panose="02020900000000000000" pitchFamily="18" charset="-128"/>
            </a:endParaRPr>
          </a:p>
          <a:p>
            <a:pPr marL="0" indent="0">
              <a:buNone/>
            </a:pPr>
            <a:r>
              <a:rPr kumimoji="1" lang="ja-JP" altLang="en-US" dirty="0">
                <a:latin typeface="HGS明朝E" panose="02020900000000000000" pitchFamily="18" charset="-128"/>
                <a:ea typeface="HGS明朝E" panose="02020900000000000000" pitchFamily="18" charset="-128"/>
              </a:rPr>
              <a:t>　作りました。</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2292" y="2528594"/>
            <a:ext cx="5212703" cy="3909527"/>
          </a:xfrm>
          <a:prstGeom prst="rect">
            <a:avLst/>
          </a:prstGeom>
        </p:spPr>
      </p:pic>
    </p:spTree>
    <p:extLst>
      <p:ext uri="{BB962C8B-B14F-4D97-AF65-F5344CB8AC3E}">
        <p14:creationId xmlns:p14="http://schemas.microsoft.com/office/powerpoint/2010/main" val="304067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92020" y="365125"/>
            <a:ext cx="10515600" cy="1325563"/>
          </a:xfrm>
        </p:spPr>
        <p:txBody>
          <a:bodyPr>
            <a:normAutofit/>
          </a:bodyPr>
          <a:lstStyle/>
          <a:p>
            <a:r>
              <a:rPr kumimoji="1" lang="en-US" altLang="ja-JP" dirty="0">
                <a:latin typeface="HG明朝B" panose="02020809000000000000" pitchFamily="17" charset="-128"/>
                <a:ea typeface="HG明朝B" panose="02020809000000000000" pitchFamily="17" charset="-128"/>
              </a:rPr>
              <a:t>7.</a:t>
            </a:r>
            <a:r>
              <a:rPr kumimoji="1" lang="ja-JP" altLang="en-US" dirty="0">
                <a:latin typeface="HG明朝B" panose="02020809000000000000" pitchFamily="17" charset="-128"/>
                <a:ea typeface="HG明朝B" panose="02020809000000000000" pitchFamily="17" charset="-128"/>
              </a:rPr>
              <a:t>　バリ取り</a:t>
            </a:r>
          </a:p>
        </p:txBody>
      </p:sp>
      <p:sp>
        <p:nvSpPr>
          <p:cNvPr id="3" name="コンテンツ プレースホルダー 2"/>
          <p:cNvSpPr>
            <a:spLocks noGrp="1"/>
          </p:cNvSpPr>
          <p:nvPr>
            <p:ph idx="1"/>
          </p:nvPr>
        </p:nvSpPr>
        <p:spPr>
          <a:xfrm>
            <a:off x="990599" y="1886015"/>
            <a:ext cx="5403980" cy="4351338"/>
          </a:xfrm>
        </p:spPr>
        <p:txBody>
          <a:bodyPr/>
          <a:lstStyle/>
          <a:p>
            <a:r>
              <a:rPr kumimoji="1" lang="ja-JP" altLang="en-US" sz="3200" dirty="0">
                <a:latin typeface="HGS明朝E" panose="02020900000000000000" pitchFamily="18" charset="-128"/>
                <a:ea typeface="HGS明朝E" panose="02020900000000000000" pitchFamily="18" charset="-128"/>
              </a:rPr>
              <a:t>バリ取りではレーザー加工した際に出来た鏑矢のバリをやすりで取る作業をしました。</a:t>
            </a:r>
            <a:endParaRPr kumimoji="1" lang="en-US" altLang="ja-JP" sz="3200" dirty="0">
              <a:latin typeface="HGS明朝E" panose="02020900000000000000" pitchFamily="18" charset="-128"/>
              <a:ea typeface="HGS明朝E" panose="02020900000000000000" pitchFamily="18" charset="-128"/>
            </a:endParaRPr>
          </a:p>
          <a:p>
            <a:pPr marL="0" indent="0">
              <a:buNone/>
            </a:pPr>
            <a:endParaRPr kumimoji="1" lang="en-US" altLang="ja-JP" sz="3200" dirty="0">
              <a:latin typeface="HGS明朝E" panose="02020900000000000000" pitchFamily="18" charset="-128"/>
              <a:ea typeface="HGS明朝E" panose="02020900000000000000" pitchFamily="18" charset="-128"/>
            </a:endParaRPr>
          </a:p>
          <a:p>
            <a:r>
              <a:rPr kumimoji="1" lang="ja-JP" altLang="en-US" sz="3200" dirty="0">
                <a:latin typeface="HGS明朝E" panose="02020900000000000000" pitchFamily="18" charset="-128"/>
                <a:ea typeface="HGS明朝E" panose="02020900000000000000" pitchFamily="18" charset="-128"/>
              </a:rPr>
              <a:t>表面の凹凸がなくなるように一つ一つ丁寧にしました。</a:t>
            </a:r>
            <a:endParaRPr lang="en-US" altLang="ja-JP" sz="3200" dirty="0">
              <a:latin typeface="HGS明朝E" panose="02020900000000000000" pitchFamily="18" charset="-128"/>
              <a:ea typeface="HGS明朝E" panose="02020900000000000000" pitchFamily="18"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6937" y="365125"/>
            <a:ext cx="4055707" cy="304178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787" y="3610946"/>
            <a:ext cx="3956180" cy="2967136"/>
          </a:xfrm>
          <a:prstGeom prst="rect">
            <a:avLst/>
          </a:prstGeom>
        </p:spPr>
      </p:pic>
    </p:spTree>
    <p:extLst>
      <p:ext uri="{BB962C8B-B14F-4D97-AF65-F5344CB8AC3E}">
        <p14:creationId xmlns:p14="http://schemas.microsoft.com/office/powerpoint/2010/main" val="83321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58418" y="387342"/>
            <a:ext cx="6382139" cy="964974"/>
          </a:xfrm>
        </p:spPr>
        <p:txBody>
          <a:bodyPr>
            <a:normAutofit/>
          </a:bodyPr>
          <a:lstStyle/>
          <a:p>
            <a:r>
              <a:rPr kumimoji="1" lang="ja-JP" altLang="en-US" dirty="0">
                <a:latin typeface="HGS明朝B" panose="02020800000000000000" pitchFamily="18" charset="-128"/>
                <a:ea typeface="HGS明朝B" panose="02020800000000000000" pitchFamily="18" charset="-128"/>
              </a:rPr>
              <a:t>８</a:t>
            </a:r>
            <a:r>
              <a:rPr kumimoji="1" lang="en-US" altLang="ja-JP" dirty="0">
                <a:latin typeface="HGS明朝B" panose="02020800000000000000" pitchFamily="18" charset="-128"/>
                <a:ea typeface="HGS明朝B" panose="02020800000000000000" pitchFamily="18" charset="-128"/>
              </a:rPr>
              <a:t>.</a:t>
            </a:r>
            <a:r>
              <a:rPr kumimoji="1" lang="ja-JP" altLang="en-US" dirty="0">
                <a:latin typeface="HGS明朝B" panose="02020800000000000000" pitchFamily="18" charset="-128"/>
                <a:ea typeface="HGS明朝B" panose="02020800000000000000" pitchFamily="18" charset="-128"/>
              </a:rPr>
              <a:t>　色塗り</a:t>
            </a:r>
          </a:p>
        </p:txBody>
      </p:sp>
      <p:sp>
        <p:nvSpPr>
          <p:cNvPr id="3" name="コンテンツ プレースホルダー 2"/>
          <p:cNvSpPr>
            <a:spLocks noGrp="1"/>
          </p:cNvSpPr>
          <p:nvPr>
            <p:ph idx="1"/>
          </p:nvPr>
        </p:nvSpPr>
        <p:spPr>
          <a:xfrm>
            <a:off x="490584" y="1287005"/>
            <a:ext cx="6255448" cy="1565959"/>
          </a:xfrm>
        </p:spPr>
        <p:txBody>
          <a:bodyPr/>
          <a:lstStyle/>
          <a:p>
            <a:r>
              <a:rPr kumimoji="1" lang="ja-JP" altLang="en-US" sz="3200" dirty="0">
                <a:latin typeface="HGP明朝E" panose="02020900000000000000" pitchFamily="18" charset="-128"/>
                <a:ea typeface="HGP明朝E" panose="02020900000000000000" pitchFamily="18" charset="-128"/>
              </a:rPr>
              <a:t>色塗り作業では鏑矢が錆びてしまわないように銀色のスプレーでムラがないように塗りました。</a:t>
            </a:r>
            <a:endParaRPr lang="en-US" altLang="ja-JP" sz="3200" dirty="0">
              <a:latin typeface="HGP明朝E" panose="02020900000000000000" pitchFamily="18" charset="-128"/>
              <a:ea typeface="HGP明朝E" panose="02020900000000000000" pitchFamily="18" charset="-128"/>
            </a:endParaRPr>
          </a:p>
          <a:p>
            <a:endParaRPr kumimoji="1" lang="en-US" altLang="ja-JP" sz="3200" dirty="0">
              <a:latin typeface="HGP明朝E" panose="02020900000000000000" pitchFamily="18" charset="-128"/>
              <a:ea typeface="HGP明朝E" panose="02020900000000000000" pitchFamily="18" charset="-128"/>
            </a:endParaRPr>
          </a:p>
          <a:p>
            <a:pPr marL="0" indent="0">
              <a:buNone/>
            </a:pP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6970" y="2865327"/>
            <a:ext cx="4550646" cy="339621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80572" y="956594"/>
            <a:ext cx="4554014" cy="3415511"/>
          </a:xfrm>
          <a:prstGeom prst="rect">
            <a:avLst/>
          </a:prstGeom>
        </p:spPr>
      </p:pic>
      <p:sp>
        <p:nvSpPr>
          <p:cNvPr id="6" name="正方形/長方形 5"/>
          <p:cNvSpPr/>
          <p:nvPr/>
        </p:nvSpPr>
        <p:spPr>
          <a:xfrm>
            <a:off x="6207551" y="5282808"/>
            <a:ext cx="6096000" cy="978729"/>
          </a:xfrm>
          <a:prstGeom prst="rect">
            <a:avLst/>
          </a:prstGeom>
        </p:spPr>
        <p:txBody>
          <a:bodyPr>
            <a:spAutoFit/>
          </a:bodyPr>
          <a:lstStyle/>
          <a:p>
            <a:pPr marL="228600" lvl="0" indent="-228600">
              <a:lnSpc>
                <a:spcPct val="90000"/>
              </a:lnSpc>
              <a:spcBef>
                <a:spcPts val="1000"/>
              </a:spcBef>
              <a:buFont typeface="Arial" panose="020B0604020202020204" pitchFamily="34" charset="0"/>
              <a:buChar char="•"/>
            </a:pPr>
            <a:r>
              <a:rPr lang="ja-JP" altLang="en-US" sz="3200" dirty="0">
                <a:solidFill>
                  <a:prstClr val="black"/>
                </a:solidFill>
                <a:latin typeface="HGP明朝E" panose="02020900000000000000" pitchFamily="18" charset="-128"/>
                <a:ea typeface="HGP明朝E" panose="02020900000000000000" pitchFamily="18" charset="-128"/>
              </a:rPr>
              <a:t>全部で４３０個もあるので二人で手分けをして終わらせました。</a:t>
            </a:r>
            <a:endParaRPr lang="en-US" altLang="ja-JP" sz="3200" dirty="0">
              <a:solidFill>
                <a:prstClr val="black"/>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674421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81135" y="148407"/>
            <a:ext cx="10674219" cy="1202418"/>
          </a:xfrm>
        </p:spPr>
        <p:txBody>
          <a:bodyPr>
            <a:noAutofit/>
          </a:bodyPr>
          <a:lstStyle/>
          <a:p>
            <a:r>
              <a:rPr kumimoji="1" lang="ja-JP" altLang="en-US" sz="4800" dirty="0">
                <a:latin typeface="HGS明朝B" panose="02020800000000000000" pitchFamily="18" charset="-128"/>
                <a:ea typeface="HGS明朝B" panose="02020800000000000000" pitchFamily="18" charset="-128"/>
              </a:rPr>
              <a:t>３</a:t>
            </a:r>
            <a:r>
              <a:rPr kumimoji="1" lang="en-US" altLang="ja-JP" sz="4800" dirty="0">
                <a:latin typeface="HGS明朝B" panose="02020800000000000000" pitchFamily="18" charset="-128"/>
                <a:ea typeface="HGS明朝B" panose="02020800000000000000" pitchFamily="18" charset="-128"/>
              </a:rPr>
              <a:t>.</a:t>
            </a:r>
            <a:r>
              <a:rPr kumimoji="1" lang="ja-JP" altLang="en-US" sz="4800" dirty="0">
                <a:latin typeface="HGS明朝B" panose="02020800000000000000" pitchFamily="18" charset="-128"/>
                <a:ea typeface="HGS明朝B" panose="02020800000000000000" pitchFamily="18" charset="-128"/>
              </a:rPr>
              <a:t>　納品　　　　　　　</a:t>
            </a:r>
            <a:r>
              <a:rPr kumimoji="1" lang="ja-JP" altLang="en-US" sz="4000" dirty="0">
                <a:latin typeface="HGS明朝B" panose="02020800000000000000" pitchFamily="18" charset="-128"/>
                <a:ea typeface="HGS明朝B" panose="02020800000000000000" pitchFamily="18" charset="-128"/>
              </a:rPr>
              <a:t>（</a:t>
            </a:r>
            <a:r>
              <a:rPr lang="en-US" altLang="ja-JP" sz="4000" dirty="0">
                <a:latin typeface="HGS明朝B" panose="02020800000000000000" pitchFamily="18" charset="-128"/>
                <a:ea typeface="HGS明朝B" panose="02020800000000000000" pitchFamily="18" charset="-128"/>
              </a:rPr>
              <a:t>11</a:t>
            </a:r>
            <a:r>
              <a:rPr lang="ja-JP" altLang="en-US" sz="4000" dirty="0">
                <a:latin typeface="HGS明朝B" panose="02020800000000000000" pitchFamily="18" charset="-128"/>
                <a:ea typeface="HGS明朝B" panose="02020800000000000000" pitchFamily="18" charset="-128"/>
              </a:rPr>
              <a:t>月</a:t>
            </a:r>
            <a:r>
              <a:rPr lang="en-US" altLang="ja-JP" sz="4000" dirty="0">
                <a:latin typeface="HGS明朝B" panose="02020800000000000000" pitchFamily="18" charset="-128"/>
                <a:ea typeface="HGS明朝B" panose="02020800000000000000" pitchFamily="18" charset="-128"/>
              </a:rPr>
              <a:t>16</a:t>
            </a:r>
            <a:r>
              <a:rPr lang="ja-JP" altLang="en-US" sz="4000" dirty="0">
                <a:latin typeface="HGS明朝B" panose="02020800000000000000" pitchFamily="18" charset="-128"/>
                <a:ea typeface="HGS明朝B" panose="02020800000000000000" pitchFamily="18" charset="-128"/>
              </a:rPr>
              <a:t>日）</a:t>
            </a:r>
            <a:endParaRPr kumimoji="1" lang="ja-JP" altLang="en-US" sz="4000" dirty="0">
              <a:latin typeface="HGS明朝B" panose="02020800000000000000" pitchFamily="18" charset="-128"/>
              <a:ea typeface="HGS明朝B" panose="02020800000000000000" pitchFamily="18" charset="-128"/>
            </a:endParaRPr>
          </a:p>
        </p:txBody>
      </p:sp>
      <p:sp>
        <p:nvSpPr>
          <p:cNvPr id="3" name="コンテンツ プレースホルダー 2"/>
          <p:cNvSpPr>
            <a:spLocks noGrp="1"/>
          </p:cNvSpPr>
          <p:nvPr>
            <p:ph idx="1"/>
          </p:nvPr>
        </p:nvSpPr>
        <p:spPr>
          <a:xfrm>
            <a:off x="912845" y="1502229"/>
            <a:ext cx="4872135" cy="5075853"/>
          </a:xfrm>
        </p:spPr>
        <p:txBody>
          <a:bodyPr/>
          <a:lstStyle/>
          <a:p>
            <a:r>
              <a:rPr kumimoji="1" lang="ja-JP" altLang="en-US" dirty="0">
                <a:latin typeface="HGP明朝B" panose="02020800000000000000" pitchFamily="18" charset="-128"/>
                <a:ea typeface="HGP明朝B" panose="02020800000000000000" pitchFamily="18" charset="-128"/>
              </a:rPr>
              <a:t>完成した</a:t>
            </a:r>
            <a:r>
              <a:rPr lang="ja-JP" altLang="en-US" dirty="0">
                <a:latin typeface="HGP明朝B" panose="02020800000000000000" pitchFamily="18" charset="-128"/>
                <a:ea typeface="HGP明朝B" panose="02020800000000000000" pitchFamily="18" charset="-128"/>
              </a:rPr>
              <a:t>流鏑馬用の矢</a:t>
            </a:r>
            <a:r>
              <a:rPr lang="ja-JP" altLang="en-US" dirty="0" err="1">
                <a:latin typeface="HGP明朝B" panose="02020800000000000000" pitchFamily="18" charset="-128"/>
                <a:ea typeface="HGP明朝B" panose="02020800000000000000" pitchFamily="18" charset="-128"/>
              </a:rPr>
              <a:t>じり</a:t>
            </a:r>
            <a:r>
              <a:rPr kumimoji="1" lang="ja-JP" altLang="en-US" dirty="0" err="1">
                <a:latin typeface="HGP明朝B" panose="02020800000000000000" pitchFamily="18" charset="-128"/>
                <a:ea typeface="HGP明朝B" panose="02020800000000000000" pitchFamily="18" charset="-128"/>
              </a:rPr>
              <a:t>を</a:t>
            </a:r>
            <a:r>
              <a:rPr kumimoji="1" lang="ja-JP" altLang="en-US" dirty="0">
                <a:latin typeface="HGP明朝B" panose="02020800000000000000" pitchFamily="18" charset="-128"/>
                <a:ea typeface="HGP明朝B" panose="02020800000000000000" pitchFamily="18" charset="-128"/>
              </a:rPr>
              <a:t>今回依頼してくださった行平さんに納品するために国見の伊美別宮社まで行きました。</a:t>
            </a:r>
            <a:endParaRPr kumimoji="1" lang="en-US" altLang="ja-JP" dirty="0">
              <a:latin typeface="HGP明朝B" panose="02020800000000000000" pitchFamily="18" charset="-128"/>
              <a:ea typeface="HGP明朝B" panose="02020800000000000000" pitchFamily="18" charset="-128"/>
            </a:endParaRPr>
          </a:p>
          <a:p>
            <a:pPr marL="0" indent="0">
              <a:buNone/>
            </a:pPr>
            <a:endParaRPr lang="en-US" altLang="ja-JP" dirty="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そこで大分合同新聞記者の　　廣瀬さんのインタビューに答えました。</a:t>
            </a:r>
            <a:endParaRPr lang="en-US" altLang="ja-JP" dirty="0">
              <a:latin typeface="HGP明朝B" panose="02020800000000000000" pitchFamily="18" charset="-128"/>
              <a:ea typeface="HGP明朝B" panose="02020800000000000000" pitchFamily="18" charset="-128"/>
            </a:endParaRPr>
          </a:p>
          <a:p>
            <a:pPr marL="0" indent="0">
              <a:buNone/>
            </a:pPr>
            <a:endParaRPr lang="en-US" altLang="ja-JP" dirty="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他にも行平さんに流鏑馬の話を聞きました。</a:t>
            </a:r>
            <a:endParaRPr lang="en-US" altLang="ja-JP" dirty="0">
              <a:latin typeface="HGP明朝B" panose="02020800000000000000" pitchFamily="18" charset="-128"/>
              <a:ea typeface="HGP明朝B" panose="02020800000000000000" pitchFamily="18" charset="-128"/>
            </a:endParaRPr>
          </a:p>
        </p:txBody>
      </p:sp>
      <p:pic>
        <p:nvPicPr>
          <p:cNvPr id="6" name="図 5"/>
          <p:cNvPicPr>
            <a:picLocks noChangeAspect="1"/>
          </p:cNvPicPr>
          <p:nvPr/>
        </p:nvPicPr>
        <p:blipFill rotWithShape="1">
          <a:blip r:embed="rId2"/>
          <a:srcRect l="-8882" r="-8882"/>
          <a:stretch/>
        </p:blipFill>
        <p:spPr>
          <a:xfrm>
            <a:off x="5425877" y="1350825"/>
            <a:ext cx="4827081" cy="5075853"/>
          </a:xfrm>
          <a:prstGeom prst="rect">
            <a:avLst/>
          </a:prstGeom>
        </p:spPr>
      </p:pic>
      <p:pic>
        <p:nvPicPr>
          <p:cNvPr id="7" name="図 6"/>
          <p:cNvPicPr>
            <a:picLocks noChangeAspect="1"/>
          </p:cNvPicPr>
          <p:nvPr/>
        </p:nvPicPr>
        <p:blipFill>
          <a:blip r:embed="rId3"/>
          <a:stretch>
            <a:fillRect/>
          </a:stretch>
        </p:blipFill>
        <p:spPr>
          <a:xfrm>
            <a:off x="10041096" y="3858240"/>
            <a:ext cx="2042487" cy="2719842"/>
          </a:xfrm>
          <a:prstGeom prst="rect">
            <a:avLst/>
          </a:prstGeom>
        </p:spPr>
      </p:pic>
    </p:spTree>
    <p:extLst>
      <p:ext uri="{BB962C8B-B14F-4D97-AF65-F5344CB8AC3E}">
        <p14:creationId xmlns:p14="http://schemas.microsoft.com/office/powerpoint/2010/main" val="113975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75807" y="166343"/>
            <a:ext cx="3527066" cy="907084"/>
          </a:xfrm>
        </p:spPr>
        <p:txBody>
          <a:bodyPr/>
          <a:lstStyle/>
          <a:p>
            <a:r>
              <a:rPr kumimoji="1" lang="ja-JP" altLang="en-US" dirty="0">
                <a:latin typeface="HGS明朝E" panose="02020900000000000000" pitchFamily="18" charset="-128"/>
                <a:ea typeface="HGS明朝E" panose="02020900000000000000" pitchFamily="18" charset="-128"/>
              </a:rPr>
              <a:t>自由作品</a:t>
            </a:r>
          </a:p>
        </p:txBody>
      </p:sp>
      <p:sp>
        <p:nvSpPr>
          <p:cNvPr id="3" name="コンテンツ プレースホルダー 2"/>
          <p:cNvSpPr>
            <a:spLocks noGrp="1"/>
          </p:cNvSpPr>
          <p:nvPr>
            <p:ph idx="1"/>
          </p:nvPr>
        </p:nvSpPr>
        <p:spPr>
          <a:xfrm>
            <a:off x="838200" y="1447137"/>
            <a:ext cx="10515600" cy="5144494"/>
          </a:xfrm>
        </p:spPr>
        <p:txBody>
          <a:bodyPr/>
          <a:lstStyle/>
          <a:p>
            <a:r>
              <a:rPr kumimoji="1" lang="ja-JP" altLang="en-US" dirty="0">
                <a:latin typeface="HGP明朝B" panose="02020800000000000000" pitchFamily="18" charset="-128"/>
                <a:ea typeface="HGP明朝B" panose="02020800000000000000" pitchFamily="18" charset="-128"/>
              </a:rPr>
              <a:t>工業棟の看板作成</a:t>
            </a:r>
            <a:endParaRPr kumimoji="1" lang="en-US" altLang="ja-JP" dirty="0">
              <a:latin typeface="HGP明朝B" panose="02020800000000000000" pitchFamily="18" charset="-128"/>
              <a:ea typeface="HGP明朝B" panose="02020800000000000000" pitchFamily="18" charset="-128"/>
            </a:endParaRPr>
          </a:p>
          <a:p>
            <a:endParaRPr kumimoji="1" lang="en-US" altLang="ja-JP" dirty="0">
              <a:latin typeface="HGP明朝B" panose="02020800000000000000" pitchFamily="18" charset="-128"/>
              <a:ea typeface="HGP明朝B" panose="02020800000000000000" pitchFamily="18" charset="-128"/>
            </a:endParaRPr>
          </a:p>
          <a:p>
            <a:pPr marL="0" indent="0">
              <a:buNone/>
            </a:pPr>
            <a:r>
              <a:rPr lang="ja-JP" altLang="en-US" dirty="0"/>
              <a:t>　・</a:t>
            </a:r>
            <a:r>
              <a:rPr lang="ja-JP" altLang="en-US" dirty="0">
                <a:latin typeface="HGP明朝B" panose="02020800000000000000" pitchFamily="18" charset="-128"/>
                <a:ea typeface="HGP明朝B" panose="02020800000000000000" pitchFamily="18" charset="-128"/>
              </a:rPr>
              <a:t>設計</a:t>
            </a:r>
            <a:endParaRPr lang="en-US" altLang="ja-JP" dirty="0">
              <a:latin typeface="HGP明朝B" panose="02020800000000000000" pitchFamily="18" charset="-128"/>
              <a:ea typeface="HGP明朝B" panose="02020800000000000000" pitchFamily="18" charset="-128"/>
            </a:endParaRPr>
          </a:p>
          <a:p>
            <a:pPr marL="0" indent="0">
              <a:buNone/>
            </a:pPr>
            <a:r>
              <a:rPr kumimoji="1" lang="ja-JP" altLang="en-US" dirty="0"/>
              <a:t>　　縦７７０ｍｍ</a:t>
            </a:r>
            <a:endParaRPr kumimoji="1" lang="en-US" altLang="ja-JP" dirty="0"/>
          </a:p>
          <a:p>
            <a:pPr marL="0" indent="0">
              <a:buNone/>
            </a:pPr>
            <a:r>
              <a:rPr lang="ja-JP" altLang="en-US" dirty="0"/>
              <a:t>　　横１８０ｍｍ</a:t>
            </a:r>
            <a:endParaRPr kumimoji="1" lang="en-US" altLang="ja-JP" dirty="0"/>
          </a:p>
          <a:p>
            <a:pPr marL="0" indent="0">
              <a:buNone/>
            </a:pPr>
            <a:r>
              <a:rPr lang="ja-JP" altLang="en-US" dirty="0">
                <a:latin typeface="HGP明朝B" panose="02020800000000000000" pitchFamily="18" charset="-128"/>
                <a:ea typeface="HGP明朝B" panose="02020800000000000000" pitchFamily="18" charset="-128"/>
              </a:rPr>
              <a:t>　　　</a:t>
            </a:r>
            <a:endParaRPr lang="en-US" altLang="ja-JP" dirty="0">
              <a:latin typeface="HGP明朝B" panose="02020800000000000000" pitchFamily="18" charset="-128"/>
              <a:ea typeface="HGP明朝B" panose="02020800000000000000" pitchFamily="18" charset="-128"/>
            </a:endParaRPr>
          </a:p>
          <a:p>
            <a:pPr marL="0" indent="0">
              <a:buNone/>
            </a:pPr>
            <a:r>
              <a:rPr lang="ja-JP" altLang="en-US" dirty="0"/>
              <a:t>　・文字フォント</a:t>
            </a:r>
            <a:endParaRPr lang="en-US" altLang="ja-JP" dirty="0"/>
          </a:p>
          <a:p>
            <a:pPr marL="0" indent="0">
              <a:buNone/>
            </a:pPr>
            <a:r>
              <a:rPr lang="ja-JP" altLang="en-US" dirty="0"/>
              <a:t>　　行書体</a:t>
            </a:r>
            <a:endParaRPr lang="en-US" altLang="ja-JP" dirty="0"/>
          </a:p>
          <a:p>
            <a:pPr marL="0" indent="0">
              <a:buNone/>
            </a:pPr>
            <a:r>
              <a:rPr kumimoji="1" lang="ja-JP" altLang="en-US" dirty="0"/>
              <a:t>　</a:t>
            </a:r>
            <a:endParaRPr kumimoji="1" lang="ja-JP" altLang="en-US" dirty="0">
              <a:latin typeface="HGP明朝B" panose="02020800000000000000" pitchFamily="18" charset="-128"/>
              <a:ea typeface="HGP明朝B" panose="02020800000000000000" pitchFamily="18"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36229" t="18593" r="47153" b="14754"/>
          <a:stretch>
            <a:fillRect/>
          </a:stretch>
        </p:blipFill>
        <p:spPr bwMode="auto">
          <a:xfrm>
            <a:off x="7053128" y="808068"/>
            <a:ext cx="1894318" cy="568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8" name="タイトル 7"/>
          <p:cNvSpPr>
            <a:spLocks noGrp="1"/>
          </p:cNvSpPr>
          <p:nvPr>
            <p:ph type="title"/>
          </p:nvPr>
        </p:nvSpPr>
        <p:spPr>
          <a:xfrm>
            <a:off x="838200" y="402447"/>
            <a:ext cx="10515600" cy="1325563"/>
          </a:xfrm>
        </p:spPr>
        <p:txBody>
          <a:bodyPr/>
          <a:lstStyle/>
          <a:p>
            <a:r>
              <a:rPr kumimoji="1" lang="ja-JP" altLang="en-US" sz="7200" dirty="0">
                <a:latin typeface="HGS明朝E" panose="02020900000000000000" pitchFamily="18" charset="-128"/>
                <a:ea typeface="HGS明朝E" panose="02020900000000000000" pitchFamily="18" charset="-128"/>
              </a:rPr>
              <a:t>目的</a:t>
            </a:r>
          </a:p>
        </p:txBody>
      </p:sp>
      <p:sp>
        <p:nvSpPr>
          <p:cNvPr id="9" name="コンテンツ プレースホルダー 8"/>
          <p:cNvSpPr>
            <a:spLocks noGrp="1"/>
          </p:cNvSpPr>
          <p:nvPr>
            <p:ph idx="1"/>
          </p:nvPr>
        </p:nvSpPr>
        <p:spPr>
          <a:xfrm>
            <a:off x="1088571" y="2096212"/>
            <a:ext cx="10515600" cy="1766661"/>
          </a:xfrm>
        </p:spPr>
        <p:txBody>
          <a:bodyPr>
            <a:noAutofit/>
          </a:bodyPr>
          <a:lstStyle/>
          <a:p>
            <a:r>
              <a:rPr lang="ja-JP" altLang="en-US" sz="6000" dirty="0">
                <a:latin typeface="HGP明朝B" panose="02020800000000000000" pitchFamily="18" charset="-128"/>
                <a:ea typeface="HGP明朝B" panose="02020800000000000000" pitchFamily="18" charset="-128"/>
              </a:rPr>
              <a:t>ものづくりを通して技術と知識をより深める。</a:t>
            </a:r>
            <a:endParaRPr lang="en-US" altLang="ja-JP" sz="6000" dirty="0">
              <a:latin typeface="HGP明朝B" panose="02020800000000000000" pitchFamily="18" charset="-128"/>
              <a:ea typeface="HGP明朝B" panose="02020800000000000000" pitchFamily="18" charset="-128"/>
            </a:endParaRPr>
          </a:p>
          <a:p>
            <a:r>
              <a:rPr lang="ja-JP" altLang="en-US" sz="6000" dirty="0">
                <a:latin typeface="HGP明朝B" panose="02020800000000000000" pitchFamily="18" charset="-128"/>
                <a:ea typeface="HGP明朝B" panose="02020800000000000000" pitchFamily="18" charset="-128"/>
              </a:rPr>
              <a:t>学んだことを活かす。</a:t>
            </a:r>
            <a:endParaRPr lang="en-US" altLang="ja-JP" sz="6000" dirty="0">
              <a:latin typeface="HGP明朝B" panose="02020800000000000000" pitchFamily="18" charset="-128"/>
              <a:ea typeface="HGP明朝B" panose="02020800000000000000" pitchFamily="18" charset="-128"/>
            </a:endParaRPr>
          </a:p>
          <a:p>
            <a:r>
              <a:rPr lang="ja-JP" altLang="en-US" sz="6000" dirty="0">
                <a:latin typeface="HGP明朝B" panose="02020800000000000000" pitchFamily="18" charset="-128"/>
                <a:ea typeface="HGP明朝B" panose="02020800000000000000" pitchFamily="18" charset="-128"/>
              </a:rPr>
              <a:t>地域貢献をする。</a:t>
            </a:r>
            <a:endParaRPr lang="en-US" altLang="ja-JP" sz="6000" dirty="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3366234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75807" y="564022"/>
            <a:ext cx="3527066" cy="1025496"/>
          </a:xfrm>
        </p:spPr>
        <p:txBody>
          <a:bodyPr/>
          <a:lstStyle/>
          <a:p>
            <a:r>
              <a:rPr kumimoji="1" lang="ja-JP" altLang="en-US" dirty="0">
                <a:latin typeface="HGS明朝E" panose="02020900000000000000" pitchFamily="18" charset="-128"/>
                <a:ea typeface="HGS明朝E" panose="02020900000000000000" pitchFamily="18" charset="-128"/>
              </a:rPr>
              <a:t>自由作品</a:t>
            </a:r>
          </a:p>
        </p:txBody>
      </p:sp>
      <p:sp>
        <p:nvSpPr>
          <p:cNvPr id="3" name="コンテンツ プレースホルダー 2"/>
          <p:cNvSpPr>
            <a:spLocks noGrp="1"/>
          </p:cNvSpPr>
          <p:nvPr>
            <p:ph idx="1"/>
          </p:nvPr>
        </p:nvSpPr>
        <p:spPr>
          <a:xfrm>
            <a:off x="795471" y="2298819"/>
            <a:ext cx="6092439" cy="2871387"/>
          </a:xfrm>
        </p:spPr>
        <p:txBody>
          <a:bodyPr/>
          <a:lstStyle/>
          <a:p>
            <a:pPr marL="0" indent="0">
              <a:buNone/>
            </a:pPr>
            <a:r>
              <a:rPr kumimoji="1" lang="ja-JP" altLang="en-US" dirty="0"/>
              <a:t>　</a:t>
            </a:r>
            <a:r>
              <a:rPr lang="ja-JP" altLang="en-US" dirty="0"/>
              <a:t>・</a:t>
            </a:r>
            <a:r>
              <a:rPr lang="ja-JP" altLang="en-US" dirty="0">
                <a:latin typeface="HGP明朝B" panose="02020800000000000000" pitchFamily="18" charset="-128"/>
                <a:ea typeface="HGP明朝B" panose="02020800000000000000" pitchFamily="18" charset="-128"/>
              </a:rPr>
              <a:t>完成</a:t>
            </a:r>
            <a:endParaRPr lang="en-US" altLang="ja-JP" dirty="0">
              <a:latin typeface="HGP明朝B" panose="02020800000000000000" pitchFamily="18" charset="-128"/>
              <a:ea typeface="HGP明朝B" panose="02020800000000000000" pitchFamily="18" charset="-128"/>
            </a:endParaRPr>
          </a:p>
          <a:p>
            <a:pPr marL="0" indent="0">
              <a:buNone/>
            </a:pPr>
            <a:r>
              <a:rPr kumimoji="1" lang="ja-JP" altLang="en-US" dirty="0">
                <a:latin typeface="HGP明朝B" panose="02020800000000000000" pitchFamily="18" charset="-128"/>
                <a:ea typeface="HGP明朝B" panose="02020800000000000000" pitchFamily="18" charset="-128"/>
              </a:rPr>
              <a:t>　　　工業棟入り口に設置しました。</a:t>
            </a:r>
            <a:endParaRPr kumimoji="1" lang="en-US" altLang="ja-JP" dirty="0">
              <a:latin typeface="HGP明朝B" panose="02020800000000000000" pitchFamily="18" charset="-128"/>
              <a:ea typeface="HGP明朝B" panose="02020800000000000000" pitchFamily="18" charset="-128"/>
            </a:endParaRPr>
          </a:p>
          <a:p>
            <a:pPr marL="0" indent="0">
              <a:buNone/>
            </a:pPr>
            <a:r>
              <a:rPr lang="ja-JP" altLang="en-US" dirty="0">
                <a:latin typeface="HGP明朝B" panose="02020800000000000000" pitchFamily="18" charset="-128"/>
                <a:ea typeface="HGP明朝B" panose="02020800000000000000" pitchFamily="18" charset="-128"/>
              </a:rPr>
              <a:t>　　　保護のためアクリル板を付けました。</a:t>
            </a:r>
            <a:endParaRPr kumimoji="1" lang="ja-JP" altLang="en-US" dirty="0">
              <a:latin typeface="HGP明朝B" panose="02020800000000000000" pitchFamily="18" charset="-128"/>
              <a:ea typeface="HGP明朝B" panose="020208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15698" y="1821752"/>
            <a:ext cx="5986644" cy="3471184"/>
          </a:xfrm>
          <a:prstGeom prst="rect">
            <a:avLst/>
          </a:prstGeom>
        </p:spPr>
      </p:pic>
    </p:spTree>
    <p:extLst>
      <p:ext uri="{BB962C8B-B14F-4D97-AF65-F5344CB8AC3E}">
        <p14:creationId xmlns:p14="http://schemas.microsoft.com/office/powerpoint/2010/main" val="3675737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95604" y="559837"/>
            <a:ext cx="5814528" cy="746448"/>
          </a:xfrm>
        </p:spPr>
        <p:txBody>
          <a:bodyPr>
            <a:normAutofit/>
          </a:bodyPr>
          <a:lstStyle/>
          <a:p>
            <a:r>
              <a:rPr kumimoji="1" lang="ja-JP" altLang="en-US" dirty="0">
                <a:latin typeface="HGS明朝E" panose="02020900000000000000" pitchFamily="18" charset="-128"/>
                <a:ea typeface="HGS明朝E" panose="02020900000000000000" pitchFamily="18" charset="-128"/>
              </a:rPr>
              <a:t>～課題研究を通して～</a:t>
            </a:r>
          </a:p>
        </p:txBody>
      </p:sp>
      <p:sp>
        <p:nvSpPr>
          <p:cNvPr id="3" name="コンテンツ プレースホルダー 2"/>
          <p:cNvSpPr>
            <a:spLocks noGrp="1"/>
          </p:cNvSpPr>
          <p:nvPr>
            <p:ph idx="1"/>
          </p:nvPr>
        </p:nvSpPr>
        <p:spPr>
          <a:xfrm>
            <a:off x="838200" y="1688840"/>
            <a:ext cx="10515600" cy="4926563"/>
          </a:xfrm>
        </p:spPr>
        <p:txBody>
          <a:bodyPr>
            <a:normAutofit/>
          </a:bodyPr>
          <a:lstStyle/>
          <a:p>
            <a:pPr marL="0" indent="0">
              <a:buNone/>
            </a:pPr>
            <a:r>
              <a:rPr lang="ja-JP" altLang="en-US" dirty="0"/>
              <a:t>　</a:t>
            </a:r>
            <a:endParaRPr lang="en-US" altLang="ja-JP" dirty="0"/>
          </a:p>
          <a:p>
            <a:pPr marL="0" indent="0">
              <a:buNone/>
            </a:pPr>
            <a:r>
              <a:rPr lang="en-US" altLang="ja-JP" dirty="0"/>
              <a:t>  </a:t>
            </a:r>
            <a:r>
              <a:rPr lang="ja-JP" altLang="en-US" dirty="0">
                <a:latin typeface="HGP明朝E" panose="02020900000000000000" pitchFamily="18" charset="-128"/>
                <a:ea typeface="HGP明朝E" panose="02020900000000000000" pitchFamily="18" charset="-128"/>
              </a:rPr>
              <a:t>私が矢</a:t>
            </a:r>
            <a:r>
              <a:rPr lang="ja-JP" altLang="en-US" dirty="0" err="1">
                <a:latin typeface="HGP明朝E" panose="02020900000000000000" pitchFamily="18" charset="-128"/>
                <a:ea typeface="HGP明朝E" panose="02020900000000000000" pitchFamily="18" charset="-128"/>
              </a:rPr>
              <a:t>じり</a:t>
            </a:r>
            <a:r>
              <a:rPr lang="ja-JP" altLang="en-US" dirty="0">
                <a:latin typeface="HGP明朝E" panose="02020900000000000000" pitchFamily="18" charset="-128"/>
                <a:ea typeface="HGP明朝E" panose="02020900000000000000" pitchFamily="18" charset="-128"/>
              </a:rPr>
              <a:t>作りに携わろうと思った理由は、工業科の授業で学んだことを活かせるし地域貢献になると思ったからです。</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実際に矢</a:t>
            </a:r>
            <a:r>
              <a:rPr lang="ja-JP" altLang="en-US" dirty="0" err="1">
                <a:latin typeface="HGP明朝E" panose="02020900000000000000" pitchFamily="18" charset="-128"/>
                <a:ea typeface="HGP明朝E" panose="02020900000000000000" pitchFamily="18" charset="-128"/>
              </a:rPr>
              <a:t>じりを</a:t>
            </a:r>
            <a:r>
              <a:rPr lang="ja-JP" altLang="en-US" dirty="0">
                <a:latin typeface="HGP明朝E" panose="02020900000000000000" pitchFamily="18" charset="-128"/>
                <a:ea typeface="HGP明朝E" panose="02020900000000000000" pitchFamily="18" charset="-128"/>
              </a:rPr>
              <a:t>作ってみて一から物を作る大変さを学びまた完成した時の達成感を身をもって体験しました。</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苦労したことや思い通りにいかないことなど楽なことばかりではありませんでしたが、納品に行った際の喜んで下さる姿を見て改めて物作りの大切さを実感し製作して良かったと思いました。</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とてもいい経験になりました。</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t>　</a:t>
            </a:r>
            <a:endParaRPr lang="en-US" altLang="ja-JP" dirty="0"/>
          </a:p>
        </p:txBody>
      </p:sp>
    </p:spTree>
    <p:extLst>
      <p:ext uri="{BB962C8B-B14F-4D97-AF65-F5344CB8AC3E}">
        <p14:creationId xmlns:p14="http://schemas.microsoft.com/office/powerpoint/2010/main" val="4095127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7869" y="1203649"/>
            <a:ext cx="10999237" cy="4908000"/>
          </a:xfrm>
        </p:spPr>
        <p:txBody>
          <a:bodyPr>
            <a:normAutofit/>
          </a:bodyPr>
          <a:lstStyle/>
          <a:p>
            <a:pPr marL="0" indent="0">
              <a:buNone/>
            </a:pPr>
            <a:r>
              <a:rPr lang="ja-JP" altLang="en-US" dirty="0"/>
              <a:t>　</a:t>
            </a:r>
            <a:endParaRPr lang="en-US" altLang="ja-JP" dirty="0"/>
          </a:p>
          <a:p>
            <a:pPr marL="0" indent="0">
              <a:buNone/>
            </a:pPr>
            <a:r>
              <a:rPr lang="en-US" altLang="ja-JP" sz="3200" dirty="0"/>
              <a:t>    </a:t>
            </a:r>
            <a:r>
              <a:rPr lang="ja-JP" altLang="en-US" sz="3200" dirty="0">
                <a:latin typeface="HGP明朝E" panose="02020900000000000000" pitchFamily="18" charset="-128"/>
                <a:ea typeface="HGP明朝E" panose="02020900000000000000" pitchFamily="18" charset="-128"/>
              </a:rPr>
              <a:t>私はこの課題研究で物作りの大変さを知り、地域貢献にもなると思ったのでやろうと思いました。</a:t>
            </a:r>
            <a:endParaRPr lang="en-US" altLang="ja-JP" sz="3200" dirty="0">
              <a:latin typeface="HGP明朝E" panose="02020900000000000000" pitchFamily="18" charset="-128"/>
              <a:ea typeface="HGP明朝E" panose="02020900000000000000" pitchFamily="18" charset="-128"/>
            </a:endParaRPr>
          </a:p>
          <a:p>
            <a:pPr marL="0" indent="0">
              <a:buNone/>
            </a:pPr>
            <a:r>
              <a:rPr kumimoji="1" lang="ja-JP" altLang="en-US" sz="3200" dirty="0">
                <a:latin typeface="HGP明朝E" panose="02020900000000000000" pitchFamily="18" charset="-128"/>
                <a:ea typeface="HGP明朝E" panose="02020900000000000000" pitchFamily="18" charset="-128"/>
              </a:rPr>
              <a:t>　実際にやってみると設計で細かい所まで設定したり、完成した物のバリ取りをしたりなど一つの物を作るのにも</a:t>
            </a:r>
            <a:r>
              <a:rPr lang="ja-JP" altLang="en-US" sz="3200" dirty="0">
                <a:latin typeface="HGP明朝E" panose="02020900000000000000" pitchFamily="18" charset="-128"/>
                <a:ea typeface="HGP明朝E" panose="02020900000000000000" pitchFamily="18" charset="-128"/>
              </a:rPr>
              <a:t>多くの工程があり、かなり時間がかかりました。</a:t>
            </a:r>
            <a:endParaRPr lang="en-US" altLang="ja-JP" sz="3200" dirty="0">
              <a:latin typeface="HGP明朝E" panose="02020900000000000000" pitchFamily="18" charset="-128"/>
              <a:ea typeface="HGP明朝E" panose="02020900000000000000" pitchFamily="18" charset="-128"/>
            </a:endParaRPr>
          </a:p>
          <a:p>
            <a:pPr marL="0" indent="0">
              <a:buNone/>
            </a:pPr>
            <a:r>
              <a:rPr kumimoji="1" lang="ja-JP" altLang="en-US" sz="3200" dirty="0">
                <a:latin typeface="HGP明朝E" panose="02020900000000000000" pitchFamily="18" charset="-128"/>
                <a:ea typeface="HGP明朝E" panose="02020900000000000000" pitchFamily="18" charset="-128"/>
              </a:rPr>
              <a:t>　完成品を納品した時にとても喜んでもらえて自分が作った物で人が喜んでくれるのは自分も嬉しかったのでやって良かったなと思いました。</a:t>
            </a:r>
          </a:p>
        </p:txBody>
      </p:sp>
    </p:spTree>
    <p:extLst>
      <p:ext uri="{BB962C8B-B14F-4D97-AF65-F5344CB8AC3E}">
        <p14:creationId xmlns:p14="http://schemas.microsoft.com/office/powerpoint/2010/main" val="359853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BEBA8EAE-BF5A-486C-A8C5-ECC9F3942E4B}">
                <a14:imgProps xmlns:a14="http://schemas.microsoft.com/office/drawing/2010/main">
                  <a14:imgLayer r:embed="rId3">
                    <a14:imgEffect>
                      <a14:sharpenSoften amount="-2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017520" y="920634"/>
            <a:ext cx="6675119" cy="5006340"/>
          </a:xfrm>
          <a:prstGeom prst="rect">
            <a:avLst/>
          </a:prstGeom>
          <a:ln>
            <a:noFill/>
          </a:ln>
          <a:effectLst>
            <a:outerShdw blurRad="304800" dist="139700" dir="2700000" algn="tl" rotWithShape="0">
              <a:srgbClr val="333333">
                <a:alpha val="51000"/>
              </a:srgbClr>
            </a:outerShdw>
            <a:softEdge rad="31750"/>
          </a:effectLst>
        </p:spPr>
      </p:pic>
      <p:sp>
        <p:nvSpPr>
          <p:cNvPr id="2" name="タイトル 1"/>
          <p:cNvSpPr>
            <a:spLocks noGrp="1"/>
          </p:cNvSpPr>
          <p:nvPr>
            <p:ph type="title"/>
          </p:nvPr>
        </p:nvSpPr>
        <p:spPr>
          <a:xfrm>
            <a:off x="1446415" y="2566088"/>
            <a:ext cx="9468196" cy="1340894"/>
          </a:xfrm>
        </p:spPr>
        <p:txBody>
          <a:bodyPr>
            <a:noAutofit/>
          </a:bodyPr>
          <a:lstStyle/>
          <a:p>
            <a:r>
              <a:rPr kumimoji="1" lang="ja-JP" altLang="en-US" sz="4800" dirty="0">
                <a:solidFill>
                  <a:srgbClr val="FF0000"/>
                </a:solidFill>
                <a:latin typeface="HGｺﾞｼｯｸM" panose="020B0609000000000000" pitchFamily="49" charset="-128"/>
                <a:ea typeface="HGｺﾞｼｯｸM" panose="020B0609000000000000" pitchFamily="49" charset="-128"/>
              </a:rPr>
              <a:t>ご清聴ありがとうございました</a:t>
            </a:r>
            <a:r>
              <a:rPr kumimoji="1" lang="en-US" altLang="ja-JP" sz="4800" dirty="0">
                <a:solidFill>
                  <a:srgbClr val="FF0000"/>
                </a:solidFill>
                <a:latin typeface="HGｺﾞｼｯｸM" panose="020B0609000000000000" pitchFamily="49" charset="-128"/>
                <a:ea typeface="HGｺﾞｼｯｸM" panose="020B0609000000000000" pitchFamily="49" charset="-128"/>
              </a:rPr>
              <a:t>‼</a:t>
            </a:r>
            <a:endParaRPr kumimoji="1" lang="ja-JP" altLang="en-US" sz="4800" dirty="0">
              <a:solidFill>
                <a:srgbClr val="FF0000"/>
              </a:solidFill>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277871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67366" y="141995"/>
            <a:ext cx="10515600" cy="1278294"/>
          </a:xfrm>
        </p:spPr>
        <p:txBody>
          <a:bodyPr>
            <a:normAutofit/>
          </a:bodyPr>
          <a:lstStyle/>
          <a:p>
            <a:r>
              <a:rPr kumimoji="1" lang="ja-JP" altLang="en-US" sz="6000" dirty="0">
                <a:latin typeface="HGS明朝E" panose="02020900000000000000" pitchFamily="18" charset="-128"/>
                <a:ea typeface="HGS明朝E" panose="02020900000000000000" pitchFamily="18" charset="-128"/>
              </a:rPr>
              <a:t>使用機器</a:t>
            </a:r>
            <a:r>
              <a:rPr lang="ja-JP" altLang="en-US" sz="6000" dirty="0">
                <a:latin typeface="HGS明朝E" panose="02020900000000000000" pitchFamily="18" charset="-128"/>
                <a:ea typeface="HGS明朝E" panose="02020900000000000000" pitchFamily="18" charset="-128"/>
              </a:rPr>
              <a:t>・使用材料</a:t>
            </a:r>
            <a:endParaRPr kumimoji="1" lang="ja-JP" altLang="en-US" sz="6000" dirty="0">
              <a:latin typeface="HGS明朝E" panose="02020900000000000000" pitchFamily="18" charset="-128"/>
              <a:ea typeface="HGS明朝E" panose="02020900000000000000" pitchFamily="18" charset="-128"/>
            </a:endParaRPr>
          </a:p>
        </p:txBody>
      </p:sp>
      <p:sp>
        <p:nvSpPr>
          <p:cNvPr id="3" name="コンテンツ プレースホルダー 2"/>
          <p:cNvSpPr>
            <a:spLocks noGrp="1"/>
          </p:cNvSpPr>
          <p:nvPr>
            <p:ph idx="1"/>
          </p:nvPr>
        </p:nvSpPr>
        <p:spPr>
          <a:xfrm>
            <a:off x="1267408" y="1614196"/>
            <a:ext cx="10515600" cy="5159828"/>
          </a:xfrm>
        </p:spPr>
        <p:txBody>
          <a:bodyPr/>
          <a:lstStyle/>
          <a:p>
            <a:r>
              <a:rPr kumimoji="1" lang="ja-JP" altLang="en-US" sz="4400" dirty="0">
                <a:latin typeface="HG明朝E" panose="02020909000000000000" pitchFamily="17" charset="-128"/>
                <a:ea typeface="HG明朝E" panose="02020909000000000000" pitchFamily="17" charset="-128"/>
              </a:rPr>
              <a:t>レーザー加工機</a:t>
            </a:r>
            <a:endParaRPr kumimoji="1" lang="en-US" altLang="ja-JP" sz="4400" dirty="0">
              <a:latin typeface="HG明朝E" panose="02020909000000000000" pitchFamily="17" charset="-128"/>
              <a:ea typeface="HG明朝E" panose="02020909000000000000" pitchFamily="17" charset="-128"/>
            </a:endParaRPr>
          </a:p>
          <a:p>
            <a:r>
              <a:rPr lang="ja-JP" altLang="en-US" sz="4400" dirty="0">
                <a:latin typeface="HG明朝E" panose="02020909000000000000" pitchFamily="17" charset="-128"/>
                <a:ea typeface="HG明朝E" panose="02020909000000000000" pitchFamily="17" charset="-128"/>
              </a:rPr>
              <a:t>鉄板（厚さ：</a:t>
            </a:r>
            <a:r>
              <a:rPr lang="en-US" altLang="ja-JP" sz="4400" dirty="0">
                <a:latin typeface="HG明朝E" panose="02020909000000000000" pitchFamily="17" charset="-128"/>
                <a:ea typeface="HG明朝E" panose="02020909000000000000" pitchFamily="17" charset="-128"/>
              </a:rPr>
              <a:t>3.2</a:t>
            </a:r>
            <a:r>
              <a:rPr lang="ja-JP" altLang="en-US" sz="4400" dirty="0">
                <a:latin typeface="HG明朝E" panose="02020909000000000000" pitchFamily="17" charset="-128"/>
                <a:ea typeface="HG明朝E" panose="02020909000000000000" pitchFamily="17" charset="-128"/>
              </a:rPr>
              <a:t>㎜　</a:t>
            </a:r>
            <a:endParaRPr lang="en-US" altLang="ja-JP" sz="4400" dirty="0">
              <a:latin typeface="HG明朝E" panose="02020909000000000000" pitchFamily="17" charset="-128"/>
              <a:ea typeface="HG明朝E" panose="02020909000000000000" pitchFamily="17" charset="-128"/>
            </a:endParaRPr>
          </a:p>
          <a:p>
            <a:pPr marL="0" indent="0">
              <a:buNone/>
            </a:pPr>
            <a:r>
              <a:rPr lang="ja-JP" altLang="en-US" sz="4400" dirty="0">
                <a:latin typeface="HG明朝E" panose="02020909000000000000" pitchFamily="17" charset="-128"/>
                <a:ea typeface="HG明朝E" panose="02020909000000000000" pitchFamily="17" charset="-128"/>
              </a:rPr>
              <a:t>　　　　縦</a:t>
            </a:r>
            <a:r>
              <a:rPr lang="en-US" altLang="ja-JP" sz="4400" dirty="0">
                <a:latin typeface="HG明朝E" panose="02020909000000000000" pitchFamily="17" charset="-128"/>
                <a:ea typeface="HG明朝E" panose="02020909000000000000" pitchFamily="17" charset="-128"/>
              </a:rPr>
              <a:t>1800</a:t>
            </a:r>
            <a:r>
              <a:rPr lang="ja-JP" altLang="en-US" sz="4400" dirty="0">
                <a:latin typeface="HG明朝E" panose="02020909000000000000" pitchFamily="17" charset="-128"/>
                <a:ea typeface="HG明朝E" panose="02020909000000000000" pitchFamily="17" charset="-128"/>
              </a:rPr>
              <a:t>㎜</a:t>
            </a:r>
            <a:r>
              <a:rPr lang="en-US" altLang="ja-JP" sz="4400" dirty="0">
                <a:latin typeface="HG明朝E" panose="02020909000000000000" pitchFamily="17" charset="-128"/>
                <a:ea typeface="HG明朝E" panose="02020909000000000000" pitchFamily="17" charset="-128"/>
              </a:rPr>
              <a:t>,</a:t>
            </a:r>
            <a:r>
              <a:rPr lang="ja-JP" altLang="en-US" sz="4400" dirty="0">
                <a:latin typeface="HG明朝E" panose="02020909000000000000" pitchFamily="17" charset="-128"/>
                <a:ea typeface="HG明朝E" panose="02020909000000000000" pitchFamily="17" charset="-128"/>
              </a:rPr>
              <a:t>横</a:t>
            </a:r>
            <a:r>
              <a:rPr lang="en-US" altLang="ja-JP" sz="4400" dirty="0">
                <a:latin typeface="HG明朝E" panose="02020909000000000000" pitchFamily="17" charset="-128"/>
                <a:ea typeface="HG明朝E" panose="02020909000000000000" pitchFamily="17" charset="-128"/>
              </a:rPr>
              <a:t>900</a:t>
            </a:r>
            <a:r>
              <a:rPr lang="ja-JP" altLang="en-US" sz="4400" dirty="0">
                <a:latin typeface="HG明朝E" panose="02020909000000000000" pitchFamily="17" charset="-128"/>
                <a:ea typeface="HG明朝E" panose="02020909000000000000" pitchFamily="17" charset="-128"/>
              </a:rPr>
              <a:t>㎜）</a:t>
            </a:r>
            <a:endParaRPr lang="en-US" altLang="ja-JP" sz="1800" dirty="0">
              <a:latin typeface="HG明朝E" panose="02020909000000000000" pitchFamily="17" charset="-128"/>
              <a:ea typeface="HG明朝E" panose="02020909000000000000" pitchFamily="17" charset="-128"/>
            </a:endParaRPr>
          </a:p>
          <a:p>
            <a:pPr marL="0" indent="0">
              <a:buNone/>
            </a:pPr>
            <a:endParaRPr lang="en-US" altLang="ja-JP" sz="1800" dirty="0">
              <a:latin typeface="HG明朝E" panose="02020909000000000000" pitchFamily="17" charset="-128"/>
              <a:ea typeface="HG明朝E" panose="02020909000000000000" pitchFamily="17" charset="-128"/>
            </a:endParaRPr>
          </a:p>
          <a:p>
            <a:r>
              <a:rPr lang="ja-JP" altLang="en-US" sz="4400" dirty="0">
                <a:latin typeface="HG明朝E" panose="02020909000000000000" pitchFamily="17" charset="-128"/>
                <a:ea typeface="HG明朝E" panose="02020909000000000000" pitchFamily="17" charset="-128"/>
              </a:rPr>
              <a:t>やすり</a:t>
            </a:r>
            <a:endParaRPr lang="en-US" altLang="ja-JP" sz="4400" dirty="0">
              <a:latin typeface="HG明朝E" panose="02020909000000000000" pitchFamily="17" charset="-128"/>
              <a:ea typeface="HG明朝E" panose="02020909000000000000" pitchFamily="17" charset="-128"/>
            </a:endParaRPr>
          </a:p>
          <a:p>
            <a:r>
              <a:rPr lang="ja-JP" altLang="en-US" sz="4400" dirty="0">
                <a:latin typeface="HG明朝E" panose="02020909000000000000" pitchFamily="17" charset="-128"/>
                <a:ea typeface="HG明朝E" panose="02020909000000000000" pitchFamily="17" charset="-128"/>
              </a:rPr>
              <a:t>スプレー （シルバー）</a:t>
            </a:r>
            <a:endParaRPr lang="en-US" altLang="ja-JP" sz="4400" dirty="0">
              <a:latin typeface="HG明朝E" panose="02020909000000000000" pitchFamily="17" charset="-128"/>
              <a:ea typeface="HG明朝E" panose="02020909000000000000" pitchFamily="17" charset="-128"/>
            </a:endParaRPr>
          </a:p>
          <a:p>
            <a:r>
              <a:rPr lang="en-US" altLang="ja-JP" sz="4400" dirty="0">
                <a:latin typeface="HG明朝E" panose="02020909000000000000" pitchFamily="17" charset="-128"/>
                <a:ea typeface="HG明朝E" panose="02020909000000000000" pitchFamily="17" charset="-128"/>
              </a:rPr>
              <a:t>CAD/CAM</a:t>
            </a:r>
            <a:r>
              <a:rPr lang="ja-JP" altLang="en-US" sz="4400" dirty="0">
                <a:latin typeface="HG明朝E" panose="02020909000000000000" pitchFamily="17" charset="-128"/>
                <a:ea typeface="HG明朝E" panose="02020909000000000000" pitchFamily="17" charset="-128"/>
              </a:rPr>
              <a:t>用パソコン</a:t>
            </a:r>
            <a:endParaRPr lang="en-US" altLang="ja-JP" sz="4400" dirty="0">
              <a:latin typeface="HG明朝E" panose="02020909000000000000" pitchFamily="17" charset="-128"/>
              <a:ea typeface="HG明朝E" panose="02020909000000000000" pitchFamily="17" charset="-128"/>
            </a:endParaRPr>
          </a:p>
        </p:txBody>
      </p:sp>
    </p:spTree>
    <p:extLst>
      <p:ext uri="{BB962C8B-B14F-4D97-AF65-F5344CB8AC3E}">
        <p14:creationId xmlns:p14="http://schemas.microsoft.com/office/powerpoint/2010/main" val="251622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22515" y="261256"/>
            <a:ext cx="10310326" cy="1054360"/>
          </a:xfrm>
        </p:spPr>
        <p:txBody>
          <a:bodyPr>
            <a:normAutofit/>
          </a:bodyPr>
          <a:lstStyle/>
          <a:p>
            <a:r>
              <a:rPr kumimoji="1" lang="ja-JP" altLang="en-US" sz="5400" dirty="0">
                <a:latin typeface="HGS明朝B" panose="02020800000000000000" pitchFamily="18" charset="-128"/>
                <a:ea typeface="HGS明朝B" panose="02020800000000000000" pitchFamily="18" charset="-128"/>
              </a:rPr>
              <a:t>レーザー加工機について</a:t>
            </a:r>
          </a:p>
        </p:txBody>
      </p:sp>
      <p:sp>
        <p:nvSpPr>
          <p:cNvPr id="3" name="コンテンツ プレースホルダー 2"/>
          <p:cNvSpPr>
            <a:spLocks noGrp="1"/>
          </p:cNvSpPr>
          <p:nvPr>
            <p:ph idx="1"/>
          </p:nvPr>
        </p:nvSpPr>
        <p:spPr>
          <a:xfrm>
            <a:off x="978159" y="1511559"/>
            <a:ext cx="10610461" cy="5122506"/>
          </a:xfrm>
        </p:spPr>
        <p:txBody>
          <a:bodyPr>
            <a:normAutofit/>
          </a:bodyPr>
          <a:lstStyle/>
          <a:p>
            <a:r>
              <a:rPr lang="ja-JP" altLang="en-US" dirty="0">
                <a:latin typeface="HGP明朝E" panose="02020900000000000000" pitchFamily="18" charset="-128"/>
                <a:ea typeface="HGP明朝E" panose="02020900000000000000" pitchFamily="18" charset="-128"/>
              </a:rPr>
              <a:t>従来の刃物や</a:t>
            </a:r>
            <a:r>
              <a:rPr lang="ja-JP" altLang="en-US" dirty="0">
                <a:latin typeface="HGP明朝E" panose="02020900000000000000" pitchFamily="18" charset="-128"/>
                <a:ea typeface="HGP明朝E" panose="02020900000000000000" pitchFamily="18" charset="-128"/>
                <a:hlinkClick r:id="rId2" tooltip="切削工具"/>
              </a:rPr>
              <a:t>切削器具</a:t>
            </a:r>
            <a:r>
              <a:rPr lang="ja-JP" altLang="en-US" dirty="0">
                <a:latin typeface="HGP明朝E" panose="02020900000000000000" pitchFamily="18" charset="-128"/>
                <a:ea typeface="HGP明朝E" panose="02020900000000000000" pitchFamily="18" charset="-128"/>
              </a:rPr>
              <a:t>では加工が困難だった様々な素材へレーザー光を利用することにより</a:t>
            </a:r>
            <a:r>
              <a:rPr lang="ja-JP" altLang="en-US" dirty="0">
                <a:latin typeface="HGP明朝E" panose="02020900000000000000" pitchFamily="18" charset="-128"/>
                <a:ea typeface="HGP明朝E" panose="02020900000000000000" pitchFamily="18" charset="-128"/>
                <a:hlinkClick r:id="rId3" tooltip="切削加工"/>
              </a:rPr>
              <a:t>切削</a:t>
            </a:r>
            <a:r>
              <a:rPr lang="ja-JP" altLang="en-US" dirty="0">
                <a:latin typeface="HGP明朝E" panose="02020900000000000000" pitchFamily="18" charset="-128"/>
                <a:ea typeface="HGP明朝E" panose="02020900000000000000" pitchFamily="18" charset="-128"/>
              </a:rPr>
              <a:t>や</a:t>
            </a:r>
            <a:r>
              <a:rPr lang="ja-JP" altLang="en-US" dirty="0">
                <a:latin typeface="HGP明朝E" panose="02020900000000000000" pitchFamily="18" charset="-128"/>
                <a:ea typeface="HGP明朝E" panose="02020900000000000000" pitchFamily="18" charset="-128"/>
                <a:hlinkClick r:id="rId4" tooltip="彫刻"/>
              </a:rPr>
              <a:t>彫刻</a:t>
            </a:r>
            <a:r>
              <a:rPr lang="ja-JP" altLang="en-US" dirty="0">
                <a:latin typeface="HGP明朝E" panose="02020900000000000000" pitchFamily="18" charset="-128"/>
                <a:ea typeface="HGP明朝E" panose="02020900000000000000" pitchFamily="18" charset="-128"/>
              </a:rPr>
              <a:t>・</a:t>
            </a:r>
            <a:r>
              <a:rPr lang="ja-JP" altLang="en-US" dirty="0">
                <a:latin typeface="HGP明朝E" panose="02020900000000000000" pitchFamily="18" charset="-128"/>
                <a:ea typeface="HGP明朝E" panose="02020900000000000000" pitchFamily="18" charset="-128"/>
                <a:hlinkClick r:id="rId5" tooltip="レーザ切断"/>
              </a:rPr>
              <a:t>切断</a:t>
            </a:r>
            <a:r>
              <a:rPr lang="ja-JP" altLang="en-US" dirty="0">
                <a:latin typeface="HGP明朝E" panose="02020900000000000000" pitchFamily="18" charset="-128"/>
                <a:ea typeface="HGP明朝E" panose="02020900000000000000" pitchFamily="18" charset="-128"/>
              </a:rPr>
              <a:t>・穴あけ・</a:t>
            </a:r>
            <a:r>
              <a:rPr lang="ja-JP" altLang="en-US" dirty="0">
                <a:latin typeface="HGP明朝E" panose="02020900000000000000" pitchFamily="18" charset="-128"/>
                <a:ea typeface="HGP明朝E" panose="02020900000000000000" pitchFamily="18" charset="-128"/>
                <a:hlinkClick r:id="rId6" tooltip="マーキング"/>
              </a:rPr>
              <a:t>マーキング</a:t>
            </a:r>
            <a:r>
              <a:rPr lang="ja-JP" altLang="en-US" dirty="0">
                <a:latin typeface="HGP明朝E" panose="02020900000000000000" pitchFamily="18" charset="-128"/>
                <a:ea typeface="HGP明朝E" panose="02020900000000000000" pitchFamily="18" charset="-128"/>
              </a:rPr>
              <a:t>加工を目的として開発された工作機械です。</a:t>
            </a:r>
            <a:endParaRPr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刃物など、接触する部位を使わないので一定の寿命があるレーザー発振器以外は接触部分の摩耗・劣化といった消耗部品の交換が不要です。</a:t>
            </a:r>
            <a:endParaRPr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また接触せず加工するため加工時に加工材が応力・圧力による変形をせず、画像処理ソフトウェアと連動しデータをそのまま加工機に転送することが出来ます。</a:t>
            </a:r>
            <a:endParaRPr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レーザー加工機は操作が簡単で、慣れてしまえば</a:t>
            </a:r>
            <a:r>
              <a:rPr lang="en-US" altLang="ja-JP" dirty="0">
                <a:latin typeface="HGP明朝E" panose="02020900000000000000" pitchFamily="18" charset="-128"/>
                <a:ea typeface="HGP明朝E" panose="02020900000000000000" pitchFamily="18" charset="-128"/>
              </a:rPr>
              <a:t>PC</a:t>
            </a:r>
            <a:r>
              <a:rPr lang="ja-JP" altLang="en-US" dirty="0">
                <a:latin typeface="HGP明朝E" panose="02020900000000000000" pitchFamily="18" charset="-128"/>
                <a:ea typeface="HGP明朝E" panose="02020900000000000000" pitchFamily="18" charset="-128"/>
              </a:rPr>
              <a:t>プリンタと同じように操作することが可能です。</a:t>
            </a:r>
            <a:endParaRPr lang="en-US" altLang="ja-JP" dirty="0">
              <a:latin typeface="HGP明朝E" panose="02020900000000000000" pitchFamily="18" charset="-128"/>
              <a:ea typeface="HGP明朝E" panose="02020900000000000000" pitchFamily="18" charset="-128"/>
            </a:endParaRPr>
          </a:p>
          <a:p>
            <a:endParaRPr lang="en-US" altLang="ja-JP" dirty="0"/>
          </a:p>
        </p:txBody>
      </p:sp>
    </p:spTree>
    <p:extLst>
      <p:ext uri="{BB962C8B-B14F-4D97-AF65-F5344CB8AC3E}">
        <p14:creationId xmlns:p14="http://schemas.microsoft.com/office/powerpoint/2010/main" val="26755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51588" y="273382"/>
            <a:ext cx="10515600" cy="1325563"/>
          </a:xfrm>
        </p:spPr>
        <p:txBody>
          <a:bodyPr>
            <a:normAutofit/>
          </a:bodyPr>
          <a:lstStyle/>
          <a:p>
            <a:r>
              <a:rPr kumimoji="1" lang="ja-JP" altLang="en-US" sz="6000" dirty="0">
                <a:latin typeface="HGP明朝B" panose="02020800000000000000" pitchFamily="18" charset="-128"/>
                <a:ea typeface="HGP明朝B" panose="02020800000000000000" pitchFamily="18" charset="-128"/>
              </a:rPr>
              <a:t>年間計画</a:t>
            </a:r>
          </a:p>
        </p:txBody>
      </p:sp>
      <p:sp>
        <p:nvSpPr>
          <p:cNvPr id="3" name="コンテンツ プレースホルダー 2"/>
          <p:cNvSpPr>
            <a:spLocks noGrp="1"/>
          </p:cNvSpPr>
          <p:nvPr>
            <p:ph idx="1"/>
          </p:nvPr>
        </p:nvSpPr>
        <p:spPr>
          <a:xfrm>
            <a:off x="0" y="1728010"/>
            <a:ext cx="11167188" cy="4870581"/>
          </a:xfrm>
        </p:spPr>
        <p:txBody>
          <a:bodyPr>
            <a:normAutofit lnSpcReduction="10000"/>
          </a:bodyPr>
          <a:lstStyle/>
          <a:p>
            <a:pPr marL="0" indent="0">
              <a:buNone/>
            </a:pPr>
            <a:r>
              <a:rPr kumimoji="1" lang="ja-JP" altLang="en-US" dirty="0"/>
              <a:t>　　　　　　　　</a:t>
            </a:r>
            <a:r>
              <a:rPr kumimoji="1" lang="ja-JP" altLang="en-US" sz="3200" dirty="0"/>
              <a:t>　 </a:t>
            </a:r>
            <a:r>
              <a:rPr kumimoji="1" lang="en-US" altLang="ja-JP" sz="3200" dirty="0">
                <a:latin typeface="HGS行書体" panose="03000600000000000000" pitchFamily="66" charset="-128"/>
                <a:ea typeface="HGS行書体" panose="03000600000000000000" pitchFamily="66" charset="-128"/>
              </a:rPr>
              <a:t>5</a:t>
            </a:r>
            <a:r>
              <a:rPr kumimoji="1" lang="ja-JP" altLang="en-US" sz="3200" dirty="0">
                <a:latin typeface="HGS行書体" panose="03000600000000000000" pitchFamily="66" charset="-128"/>
                <a:ea typeface="HGS行書体" panose="03000600000000000000" pitchFamily="66" charset="-128"/>
              </a:rPr>
              <a:t>月　年間計画の作成</a:t>
            </a:r>
            <a:endParaRPr kumimoji="1" lang="en-US" altLang="ja-JP" sz="3200" dirty="0">
              <a:latin typeface="HGS行書体" panose="03000600000000000000" pitchFamily="66" charset="-128"/>
              <a:ea typeface="HGS行書体" panose="03000600000000000000" pitchFamily="66" charset="-128"/>
            </a:endParaRPr>
          </a:p>
          <a:p>
            <a:pPr marL="0" indent="0" algn="ctr">
              <a:buNone/>
            </a:pPr>
            <a:r>
              <a:rPr lang="ja-JP" altLang="en-US" sz="3200" dirty="0">
                <a:latin typeface="HGS行書体" panose="03000600000000000000" pitchFamily="66" charset="-128"/>
                <a:ea typeface="HGS行書体" panose="03000600000000000000" pitchFamily="66" charset="-128"/>
              </a:rPr>
              <a:t>　　　</a:t>
            </a:r>
            <a:r>
              <a:rPr lang="en-US" altLang="ja-JP" sz="3200" dirty="0">
                <a:latin typeface="HGS行書体" panose="03000600000000000000" pitchFamily="66" charset="-128"/>
                <a:ea typeface="HGS行書体" panose="03000600000000000000" pitchFamily="66" charset="-128"/>
              </a:rPr>
              <a:t>6</a:t>
            </a:r>
            <a:r>
              <a:rPr lang="ja-JP" altLang="en-US" sz="3200" dirty="0">
                <a:latin typeface="HGS行書体" panose="03000600000000000000" pitchFamily="66" charset="-128"/>
                <a:ea typeface="HGS行書体" panose="03000600000000000000" pitchFamily="66" charset="-128"/>
              </a:rPr>
              <a:t>月　設計と材料の調達、製作</a:t>
            </a:r>
            <a:endParaRPr lang="en-US" altLang="ja-JP" sz="3200" dirty="0">
              <a:latin typeface="HGS行書体" panose="03000600000000000000" pitchFamily="66" charset="-128"/>
              <a:ea typeface="HGS行書体" panose="03000600000000000000" pitchFamily="66" charset="-128"/>
            </a:endParaRPr>
          </a:p>
          <a:p>
            <a:pPr marL="0" indent="0" algn="ctr">
              <a:buNone/>
            </a:pPr>
            <a:endParaRPr lang="en-US" altLang="ja-JP" sz="3200" dirty="0">
              <a:latin typeface="HGS行書体" panose="03000600000000000000" pitchFamily="66" charset="-128"/>
              <a:ea typeface="HGS行書体" panose="03000600000000000000" pitchFamily="66" charset="-128"/>
            </a:endParaRPr>
          </a:p>
          <a:p>
            <a:pPr marL="0" indent="0" algn="ctr">
              <a:buNone/>
            </a:pPr>
            <a:endParaRPr lang="en-US" altLang="ja-JP" sz="3200" dirty="0">
              <a:latin typeface="HGS行書体" panose="03000600000000000000" pitchFamily="66" charset="-128"/>
              <a:ea typeface="HGS行書体" panose="03000600000000000000" pitchFamily="66" charset="-128"/>
            </a:endParaRPr>
          </a:p>
          <a:p>
            <a:pPr marL="0" indent="0" algn="ctr">
              <a:buNone/>
            </a:pPr>
            <a:endParaRPr lang="en-US" altLang="ja-JP" sz="3200" dirty="0">
              <a:latin typeface="HGS行書体" panose="03000600000000000000" pitchFamily="66" charset="-128"/>
              <a:ea typeface="HGS行書体" panose="03000600000000000000" pitchFamily="66" charset="-128"/>
            </a:endParaRPr>
          </a:p>
          <a:p>
            <a:pPr marL="0" indent="0" algn="ctr">
              <a:buNone/>
            </a:pPr>
            <a:r>
              <a:rPr lang="en-US" altLang="ja-JP" sz="3200" dirty="0">
                <a:latin typeface="HGS行書体" panose="03000600000000000000" pitchFamily="66" charset="-128"/>
                <a:ea typeface="HGS行書体" panose="03000600000000000000" pitchFamily="66" charset="-128"/>
              </a:rPr>
              <a:t>10</a:t>
            </a:r>
            <a:r>
              <a:rPr lang="ja-JP" altLang="en-US" sz="3200" dirty="0">
                <a:latin typeface="HGS行書体" panose="03000600000000000000" pitchFamily="66" charset="-128"/>
                <a:ea typeface="HGS行書体" panose="03000600000000000000" pitchFamily="66" charset="-128"/>
              </a:rPr>
              <a:t>月　仕上げ作業、完成</a:t>
            </a:r>
            <a:endParaRPr lang="en-US" altLang="ja-JP" sz="3200" dirty="0">
              <a:latin typeface="HGS行書体" panose="03000600000000000000" pitchFamily="66" charset="-128"/>
              <a:ea typeface="HGS行書体" panose="03000600000000000000" pitchFamily="66" charset="-128"/>
            </a:endParaRPr>
          </a:p>
          <a:p>
            <a:pPr marL="0" indent="0">
              <a:buNone/>
            </a:pPr>
            <a:r>
              <a:rPr lang="ja-JP" altLang="en-US" sz="3200" dirty="0">
                <a:latin typeface="HGS行書体" panose="03000600000000000000" pitchFamily="66" charset="-128"/>
                <a:ea typeface="HGS行書体" panose="03000600000000000000" pitchFamily="66" charset="-128"/>
              </a:rPr>
              <a:t>　　　　　　　　</a:t>
            </a:r>
            <a:r>
              <a:rPr lang="en-US" altLang="ja-JP" sz="3200" dirty="0">
                <a:latin typeface="HGS行書体" panose="03000600000000000000" pitchFamily="66" charset="-128"/>
                <a:ea typeface="HGS行書体" panose="03000600000000000000" pitchFamily="66" charset="-128"/>
              </a:rPr>
              <a:t>11</a:t>
            </a:r>
            <a:r>
              <a:rPr lang="ja-JP" altLang="en-US" sz="3200" dirty="0">
                <a:latin typeface="HGS行書体" panose="03000600000000000000" pitchFamily="66" charset="-128"/>
                <a:ea typeface="HGS行書体" panose="03000600000000000000" pitchFamily="66" charset="-128"/>
              </a:rPr>
              <a:t>月　色塗り・納品</a:t>
            </a:r>
            <a:endParaRPr lang="en-US" altLang="ja-JP" sz="3200" dirty="0">
              <a:latin typeface="HGS行書体" panose="03000600000000000000" pitchFamily="66" charset="-128"/>
              <a:ea typeface="HGS行書体" panose="03000600000000000000" pitchFamily="66" charset="-128"/>
            </a:endParaRPr>
          </a:p>
          <a:p>
            <a:pPr marL="0" indent="0" algn="ctr">
              <a:buNone/>
            </a:pPr>
            <a:r>
              <a:rPr lang="en-US" altLang="ja-JP" sz="3200" dirty="0">
                <a:latin typeface="HGS行書体" panose="03000600000000000000" pitchFamily="66" charset="-128"/>
                <a:ea typeface="HGS行書体" panose="03000600000000000000" pitchFamily="66" charset="-128"/>
              </a:rPr>
              <a:t>12</a:t>
            </a:r>
            <a:r>
              <a:rPr lang="ja-JP" altLang="en-US" sz="3200" dirty="0">
                <a:latin typeface="HGS行書体" panose="03000600000000000000" pitchFamily="66" charset="-128"/>
                <a:ea typeface="HGS行書体" panose="03000600000000000000" pitchFamily="66" charset="-128"/>
              </a:rPr>
              <a:t>月　課題研究発表準備</a:t>
            </a:r>
            <a:endParaRPr lang="en-US" altLang="ja-JP" sz="3200" dirty="0">
              <a:latin typeface="HGS行書体" panose="03000600000000000000" pitchFamily="66" charset="-128"/>
              <a:ea typeface="HGS行書体" panose="03000600000000000000" pitchFamily="66" charset="-128"/>
            </a:endParaRPr>
          </a:p>
          <a:p>
            <a:pPr marL="0" indent="0">
              <a:buNone/>
            </a:pPr>
            <a:r>
              <a:rPr lang="ja-JP" altLang="en-US" sz="3200" dirty="0">
                <a:latin typeface="HGS行書体" panose="03000600000000000000" pitchFamily="66" charset="-128"/>
                <a:ea typeface="HGS行書体" panose="03000600000000000000" pitchFamily="66" charset="-128"/>
              </a:rPr>
              <a:t>　　　　　　　    </a:t>
            </a:r>
            <a:r>
              <a:rPr lang="en-US" altLang="ja-JP" sz="3200" dirty="0">
                <a:latin typeface="HGS行書体" panose="03000600000000000000" pitchFamily="66" charset="-128"/>
                <a:ea typeface="HGS行書体" panose="03000600000000000000" pitchFamily="66" charset="-128"/>
              </a:rPr>
              <a:t>1</a:t>
            </a:r>
            <a:r>
              <a:rPr lang="ja-JP" altLang="en-US" sz="3200" dirty="0">
                <a:latin typeface="HGS行書体" panose="03000600000000000000" pitchFamily="66" charset="-128"/>
                <a:ea typeface="HGS行書体" panose="03000600000000000000" pitchFamily="66" charset="-128"/>
              </a:rPr>
              <a:t>月　課題研究発表</a:t>
            </a:r>
            <a:endParaRPr lang="en-US" altLang="ja-JP" sz="3200" dirty="0">
              <a:latin typeface="HGS行書体" panose="03000600000000000000" pitchFamily="66" charset="-128"/>
              <a:ea typeface="HGS行書体" panose="03000600000000000000" pitchFamily="66" charset="-128"/>
            </a:endParaRPr>
          </a:p>
          <a:p>
            <a:pPr marL="0" indent="0" algn="ctr">
              <a:buNone/>
            </a:pPr>
            <a:endParaRPr lang="en-US" altLang="ja-JP" dirty="0"/>
          </a:p>
          <a:p>
            <a:pPr marL="0" indent="0" algn="ctr">
              <a:buNone/>
            </a:pPr>
            <a:endParaRPr kumimoji="1" lang="ja-JP" altLang="en-US" dirty="0"/>
          </a:p>
        </p:txBody>
      </p:sp>
      <p:sp>
        <p:nvSpPr>
          <p:cNvPr id="20" name="フリーフォーム 19"/>
          <p:cNvSpPr/>
          <p:nvPr/>
        </p:nvSpPr>
        <p:spPr>
          <a:xfrm>
            <a:off x="5583594" y="2795442"/>
            <a:ext cx="606031" cy="1436914"/>
          </a:xfrm>
          <a:custGeom>
            <a:avLst/>
            <a:gdLst>
              <a:gd name="connsiteX0" fmla="*/ 587370 w 995917"/>
              <a:gd name="connsiteY0" fmla="*/ 0 h 1483568"/>
              <a:gd name="connsiteX1" fmla="*/ 8872 w 995917"/>
              <a:gd name="connsiteY1" fmla="*/ 391886 h 1483568"/>
              <a:gd name="connsiteX2" fmla="*/ 988586 w 995917"/>
              <a:gd name="connsiteY2" fmla="*/ 849086 h 1483568"/>
              <a:gd name="connsiteX3" fmla="*/ 456741 w 995917"/>
              <a:gd name="connsiteY3" fmla="*/ 1483568 h 1483568"/>
            </a:gdLst>
            <a:ahLst/>
            <a:cxnLst>
              <a:cxn ang="0">
                <a:pos x="connsiteX0" y="connsiteY0"/>
              </a:cxn>
              <a:cxn ang="0">
                <a:pos x="connsiteX1" y="connsiteY1"/>
              </a:cxn>
              <a:cxn ang="0">
                <a:pos x="connsiteX2" y="connsiteY2"/>
              </a:cxn>
              <a:cxn ang="0">
                <a:pos x="connsiteX3" y="connsiteY3"/>
              </a:cxn>
            </a:cxnLst>
            <a:rect l="l" t="t" r="r" b="b"/>
            <a:pathLst>
              <a:path w="995917" h="1483568">
                <a:moveTo>
                  <a:pt x="587370" y="0"/>
                </a:moveTo>
                <a:cubicBezTo>
                  <a:pt x="264686" y="125186"/>
                  <a:pt x="-57997" y="250372"/>
                  <a:pt x="8872" y="391886"/>
                </a:cubicBezTo>
                <a:cubicBezTo>
                  <a:pt x="75741" y="533400"/>
                  <a:pt x="913941" y="667139"/>
                  <a:pt x="988586" y="849086"/>
                </a:cubicBezTo>
                <a:cubicBezTo>
                  <a:pt x="1063231" y="1031033"/>
                  <a:pt x="545382" y="1363825"/>
                  <a:pt x="456741" y="1483568"/>
                </a:cubicBezTo>
              </a:path>
            </a:pathLst>
          </a:custGeom>
          <a:ln w="41275"/>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76205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882652" y="2459483"/>
            <a:ext cx="8670752" cy="1047042"/>
          </a:xfrm>
        </p:spPr>
        <p:txBody>
          <a:bodyPr>
            <a:noAutofit/>
          </a:bodyPr>
          <a:lstStyle/>
          <a:p>
            <a:r>
              <a:rPr lang="ja-JP" altLang="en-US" sz="9600" dirty="0">
                <a:latin typeface="HGP明朝B" panose="02020800000000000000" pitchFamily="18" charset="-128"/>
                <a:ea typeface="HGP明朝B" panose="02020800000000000000" pitchFamily="18" charset="-128"/>
              </a:rPr>
              <a:t>製作の手順</a:t>
            </a:r>
          </a:p>
        </p:txBody>
      </p:sp>
    </p:spTree>
    <p:extLst>
      <p:ext uri="{BB962C8B-B14F-4D97-AF65-F5344CB8AC3E}">
        <p14:creationId xmlns:p14="http://schemas.microsoft.com/office/powerpoint/2010/main" val="52715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9249"/>
            <a:ext cx="10492047" cy="1074038"/>
          </a:xfrm>
        </p:spPr>
        <p:txBody>
          <a:bodyPr>
            <a:normAutofit/>
          </a:bodyPr>
          <a:lstStyle/>
          <a:p>
            <a:pPr marL="742950" indent="-742950">
              <a:buFont typeface="+mj-lt"/>
              <a:buAutoNum type="arabicPeriod"/>
            </a:pPr>
            <a:r>
              <a:rPr kumimoji="1" lang="ja-JP" altLang="en-US" sz="4800" dirty="0">
                <a:latin typeface="HGP明朝E" panose="02020900000000000000" pitchFamily="18" charset="-128"/>
                <a:ea typeface="HGP明朝E" panose="02020900000000000000" pitchFamily="18" charset="-128"/>
              </a:rPr>
              <a:t>インタビュー　　　　　　     </a:t>
            </a:r>
            <a:r>
              <a:rPr lang="ja-JP" altLang="en-US" sz="4000" dirty="0">
                <a:latin typeface="HGP明朝E" panose="02020900000000000000" pitchFamily="18" charset="-128"/>
                <a:ea typeface="HGP明朝E" panose="02020900000000000000" pitchFamily="18" charset="-128"/>
              </a:rPr>
              <a:t>（</a:t>
            </a:r>
            <a:r>
              <a:rPr kumimoji="1" lang="ja-JP" altLang="en-US" sz="4000" dirty="0">
                <a:latin typeface="HGP明朝E" panose="02020900000000000000" pitchFamily="18" charset="-128"/>
                <a:ea typeface="HGP明朝E" panose="02020900000000000000" pitchFamily="18" charset="-128"/>
              </a:rPr>
              <a:t>５月２５日）</a:t>
            </a:r>
          </a:p>
        </p:txBody>
      </p:sp>
      <p:sp>
        <p:nvSpPr>
          <p:cNvPr id="3" name="コンテンツ プレースホルダー 2"/>
          <p:cNvSpPr>
            <a:spLocks noGrp="1"/>
          </p:cNvSpPr>
          <p:nvPr>
            <p:ph idx="1"/>
          </p:nvPr>
        </p:nvSpPr>
        <p:spPr>
          <a:xfrm>
            <a:off x="1034453" y="1403960"/>
            <a:ext cx="11114314" cy="3947442"/>
          </a:xfrm>
        </p:spPr>
        <p:txBody>
          <a:bodyPr>
            <a:normAutofit/>
          </a:bodyPr>
          <a:lstStyle/>
          <a:p>
            <a:pPr marL="0" indent="0">
              <a:buNone/>
            </a:pPr>
            <a:r>
              <a:rPr lang="ja-JP" altLang="en-US" dirty="0">
                <a:latin typeface="HGP明朝B" panose="02020800000000000000" pitchFamily="18" charset="-128"/>
                <a:ea typeface="HGP明朝B" panose="02020800000000000000" pitchFamily="18" charset="-128"/>
              </a:rPr>
              <a:t>・ </a:t>
            </a:r>
            <a:r>
              <a:rPr lang="ja-JP" altLang="en-US" sz="3200" dirty="0">
                <a:latin typeface="HGP明朝E" panose="02020900000000000000" pitchFamily="18" charset="-128"/>
                <a:ea typeface="HGP明朝E" panose="02020900000000000000" pitchFamily="18" charset="-128"/>
              </a:rPr>
              <a:t>今回流鏑馬用の矢の矢じりの作成を依頼された理由</a:t>
            </a:r>
            <a:endParaRPr lang="en-US" altLang="ja-JP" sz="3200"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昔鍛冶屋に製作してもらっていたが依頼をしてきた行平さんが作るようになった。しかし、怪我で作れなくなり行平さんが以前本校で働いていたこともあり、私達に依頼してくださった。</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a:t>
            </a:r>
            <a:r>
              <a:rPr lang="ja-JP" altLang="en-US" sz="3200" dirty="0">
                <a:latin typeface="HGP明朝E" panose="02020900000000000000" pitchFamily="18" charset="-128"/>
                <a:ea typeface="HGP明朝E" panose="02020900000000000000" pitchFamily="18" charset="-128"/>
              </a:rPr>
              <a:t>必要個数</a:t>
            </a:r>
            <a:endParaRPr lang="en-US" altLang="ja-JP" sz="3200"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１年間で６個使うのでそれを</a:t>
            </a:r>
            <a:r>
              <a:rPr lang="en-US" altLang="ja-JP" dirty="0">
                <a:latin typeface="HGP明朝E" panose="02020900000000000000" pitchFamily="18" charset="-128"/>
                <a:ea typeface="HGP明朝E" panose="02020900000000000000" pitchFamily="18" charset="-128"/>
              </a:rPr>
              <a:t>10</a:t>
            </a:r>
            <a:r>
              <a:rPr lang="ja-JP" altLang="en-US" dirty="0">
                <a:latin typeface="HGP明朝E" panose="02020900000000000000" pitchFamily="18" charset="-128"/>
                <a:ea typeface="HGP明朝E" panose="02020900000000000000" pitchFamily="18" charset="-128"/>
              </a:rPr>
              <a:t>年分　６０個</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７５％に縮小したレプリカを３０～５０個これも１０年分</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a:t>
            </a:r>
            <a:r>
              <a:rPr lang="ja-JP" altLang="en-US" dirty="0">
                <a:solidFill>
                  <a:srgbClr val="FF0000"/>
                </a:solidFill>
                <a:latin typeface="HGP明朝E" panose="02020900000000000000" pitchFamily="18" charset="-128"/>
                <a:ea typeface="HGP明朝E" panose="02020900000000000000" pitchFamily="18" charset="-128"/>
              </a:rPr>
              <a:t>一度使った矢は再度使用できない</a:t>
            </a:r>
            <a:endParaRPr lang="en-US" altLang="ja-JP" dirty="0">
              <a:solidFill>
                <a:srgbClr val="FF0000"/>
              </a:solidFill>
              <a:latin typeface="HGP明朝E" panose="02020900000000000000" pitchFamily="18" charset="-128"/>
              <a:ea typeface="HGP明朝E" panose="02020900000000000000" pitchFamily="18" charset="-128"/>
            </a:endParaRPr>
          </a:p>
          <a:p>
            <a:pPr marL="0" indent="0">
              <a:buNone/>
            </a:pPr>
            <a:endParaRPr lang="en-US" altLang="ja-JP" dirty="0"/>
          </a:p>
          <a:p>
            <a:pPr marL="0" indent="0">
              <a:buNone/>
            </a:pP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8394" y="5392075"/>
            <a:ext cx="2656114" cy="137160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946" y="5331426"/>
            <a:ext cx="2309327" cy="1492897"/>
          </a:xfrm>
          <a:prstGeom prst="rect">
            <a:avLst/>
          </a:prstGeom>
        </p:spPr>
      </p:pic>
      <p:pic>
        <p:nvPicPr>
          <p:cNvPr id="6" name="図 5"/>
          <p:cNvPicPr>
            <a:picLocks noChangeAspect="1"/>
          </p:cNvPicPr>
          <p:nvPr/>
        </p:nvPicPr>
        <p:blipFill>
          <a:blip r:embed="rId4"/>
          <a:stretch>
            <a:fillRect/>
          </a:stretch>
        </p:blipFill>
        <p:spPr>
          <a:xfrm>
            <a:off x="9307001" y="3505212"/>
            <a:ext cx="2587932" cy="2022752"/>
          </a:xfrm>
          <a:prstGeom prst="rect">
            <a:avLst/>
          </a:prstGeom>
        </p:spPr>
      </p:pic>
    </p:spTree>
    <p:extLst>
      <p:ext uri="{BB962C8B-B14F-4D97-AF65-F5344CB8AC3E}">
        <p14:creationId xmlns:p14="http://schemas.microsoft.com/office/powerpoint/2010/main" val="75754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6315" y="363585"/>
            <a:ext cx="10515600" cy="1325563"/>
          </a:xfrm>
        </p:spPr>
        <p:txBody>
          <a:bodyPr/>
          <a:lstStyle/>
          <a:p>
            <a:r>
              <a:rPr lang="ja-JP" altLang="en-US" dirty="0">
                <a:latin typeface="HGP明朝E" panose="02020900000000000000" pitchFamily="18" charset="-128"/>
                <a:ea typeface="HGP明朝E" panose="02020900000000000000" pitchFamily="18" charset="-128"/>
              </a:rPr>
              <a:t>流鏑馬とは？</a:t>
            </a:r>
            <a:endParaRPr kumimoji="1" lang="ja-JP" altLang="en-US" dirty="0">
              <a:latin typeface="HGP明朝E" panose="02020900000000000000" pitchFamily="18" charset="-128"/>
              <a:ea typeface="HGP明朝E" panose="02020900000000000000" pitchFamily="18" charset="-128"/>
            </a:endParaRPr>
          </a:p>
        </p:txBody>
      </p:sp>
      <p:sp>
        <p:nvSpPr>
          <p:cNvPr id="3" name="コンテンツ プレースホルダー 2"/>
          <p:cNvSpPr>
            <a:spLocks noGrp="1"/>
          </p:cNvSpPr>
          <p:nvPr>
            <p:ph idx="1"/>
          </p:nvPr>
        </p:nvSpPr>
        <p:spPr>
          <a:xfrm>
            <a:off x="446315" y="1755067"/>
            <a:ext cx="11159413" cy="3872204"/>
          </a:xfrm>
        </p:spPr>
        <p:txBody>
          <a:bodyPr>
            <a:normAutofit fontScale="92500"/>
          </a:bodyPr>
          <a:lstStyle/>
          <a:p>
            <a:r>
              <a:rPr kumimoji="1" lang="ja-JP" altLang="en-US" sz="3200" dirty="0">
                <a:latin typeface="HGP明朝E" panose="02020900000000000000" pitchFamily="18" charset="-128"/>
                <a:ea typeface="HGP明朝E" panose="02020900000000000000" pitchFamily="18" charset="-128"/>
              </a:rPr>
              <a:t>流鏑馬とは、疾走する馬上から的に向けて矢を射る、日本の伝統的な儀式です。</a:t>
            </a:r>
            <a:endParaRPr kumimoji="1" lang="en-US" altLang="ja-JP" sz="3200" dirty="0">
              <a:latin typeface="HGP明朝E" panose="02020900000000000000" pitchFamily="18" charset="-128"/>
              <a:ea typeface="HGP明朝E" panose="02020900000000000000" pitchFamily="18" charset="-128"/>
            </a:endParaRPr>
          </a:p>
          <a:p>
            <a:pPr>
              <a:lnSpc>
                <a:spcPct val="150000"/>
              </a:lnSpc>
            </a:pPr>
            <a:r>
              <a:rPr lang="ja-JP" altLang="en-US" sz="3200" dirty="0">
                <a:latin typeface="HGP明朝E" panose="02020900000000000000" pitchFamily="18" charset="-128"/>
                <a:ea typeface="HGP明朝E" panose="02020900000000000000" pitchFamily="18" charset="-128"/>
              </a:rPr>
              <a:t>古くから全国の神社で行われており、武士が武技を鍛錬する為に行った馬術とは別に神事として発達したものと考えられています。</a:t>
            </a:r>
            <a:endParaRPr lang="en-US" altLang="ja-JP" sz="3200" dirty="0">
              <a:latin typeface="HGP明朝E" panose="02020900000000000000" pitchFamily="18" charset="-128"/>
              <a:ea typeface="HGP明朝E" panose="02020900000000000000" pitchFamily="18" charset="-128"/>
            </a:endParaRPr>
          </a:p>
          <a:p>
            <a:r>
              <a:rPr lang="ja-JP" altLang="en-US" sz="3200" dirty="0">
                <a:latin typeface="HGP明朝E" panose="02020900000000000000" pitchFamily="18" charset="-128"/>
                <a:ea typeface="HGP明朝E" panose="02020900000000000000" pitchFamily="18" charset="-128"/>
              </a:rPr>
              <a:t>伊美別宮社では毎年</a:t>
            </a:r>
            <a:r>
              <a:rPr lang="en-US" altLang="ja-JP" sz="3200" dirty="0">
                <a:latin typeface="HGP明朝E" panose="02020900000000000000" pitchFamily="18" charset="-128"/>
                <a:ea typeface="HGP明朝E" panose="02020900000000000000" pitchFamily="18" charset="-128"/>
              </a:rPr>
              <a:t>10</a:t>
            </a:r>
            <a:r>
              <a:rPr lang="ja-JP" altLang="en-US" sz="3200" dirty="0">
                <a:latin typeface="HGP明朝E" panose="02020900000000000000" pitchFamily="18" charset="-128"/>
                <a:ea typeface="HGP明朝E" panose="02020900000000000000" pitchFamily="18" charset="-128"/>
              </a:rPr>
              <a:t>月</a:t>
            </a:r>
            <a:r>
              <a:rPr lang="en-US" altLang="ja-JP" sz="3200" dirty="0">
                <a:latin typeface="HGP明朝E" panose="02020900000000000000" pitchFamily="18" charset="-128"/>
                <a:ea typeface="HGP明朝E" panose="02020900000000000000" pitchFamily="18" charset="-128"/>
              </a:rPr>
              <a:t>15</a:t>
            </a:r>
            <a:r>
              <a:rPr lang="ja-JP" altLang="en-US" sz="3200" dirty="0">
                <a:latin typeface="HGP明朝E" panose="02020900000000000000" pitchFamily="18" charset="-128"/>
                <a:ea typeface="HGP明朝E" panose="02020900000000000000" pitchFamily="18" charset="-128"/>
              </a:rPr>
              <a:t>日の秋季大祭の中で、五穀豊穣・家内安全を祈願する神事として行われています。</a:t>
            </a:r>
            <a:endParaRPr kumimoji="1" lang="en-US" altLang="ja-JP" sz="3200" dirty="0">
              <a:latin typeface="HGP明朝E" panose="02020900000000000000" pitchFamily="18" charset="-128"/>
              <a:ea typeface="HGP明朝E" panose="02020900000000000000" pitchFamily="18" charset="-128"/>
            </a:endParaRPr>
          </a:p>
          <a:p>
            <a:endParaRPr kumimoji="1" lang="ja-JP" altLang="en-US" dirty="0"/>
          </a:p>
        </p:txBody>
      </p:sp>
      <p:pic>
        <p:nvPicPr>
          <p:cNvPr id="6" name="図 5"/>
          <p:cNvPicPr>
            <a:picLocks noChangeAspect="1"/>
          </p:cNvPicPr>
          <p:nvPr/>
        </p:nvPicPr>
        <p:blipFill>
          <a:blip r:embed="rId2"/>
          <a:stretch>
            <a:fillRect/>
          </a:stretch>
        </p:blipFill>
        <p:spPr>
          <a:xfrm>
            <a:off x="7985451" y="4807089"/>
            <a:ext cx="3088430" cy="2050911"/>
          </a:xfrm>
          <a:prstGeom prst="ellipse">
            <a:avLst/>
          </a:prstGeom>
          <a:ln>
            <a:noFill/>
          </a:ln>
          <a:effectLst>
            <a:softEdge rad="112500"/>
          </a:effectLst>
        </p:spPr>
      </p:pic>
    </p:spTree>
    <p:extLst>
      <p:ext uri="{BB962C8B-B14F-4D97-AF65-F5344CB8AC3E}">
        <p14:creationId xmlns:p14="http://schemas.microsoft.com/office/powerpoint/2010/main" val="405593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46000">
              <a:schemeClr val="accent4">
                <a:lumMod val="40000"/>
                <a:lumOff val="60000"/>
              </a:schemeClr>
            </a:gs>
            <a:gs pos="75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dirty="0">
                <a:latin typeface="HGP明朝E" panose="02020900000000000000" pitchFamily="18" charset="-128"/>
                <a:ea typeface="HGP明朝E" panose="02020900000000000000" pitchFamily="18" charset="-128"/>
              </a:rPr>
              <a:t>2.</a:t>
            </a:r>
            <a:r>
              <a:rPr kumimoji="1" lang="ja-JP" altLang="en-US" sz="4800" dirty="0">
                <a:latin typeface="HGP明朝E" panose="02020900000000000000" pitchFamily="18" charset="-128"/>
                <a:ea typeface="HGP明朝E" panose="02020900000000000000" pitchFamily="18" charset="-128"/>
              </a:rPr>
              <a:t>　矢</a:t>
            </a:r>
            <a:r>
              <a:rPr kumimoji="1" lang="ja-JP" altLang="en-US" sz="4800" dirty="0" err="1">
                <a:latin typeface="HGP明朝E" panose="02020900000000000000" pitchFamily="18" charset="-128"/>
                <a:ea typeface="HGP明朝E" panose="02020900000000000000" pitchFamily="18" charset="-128"/>
              </a:rPr>
              <a:t>じり</a:t>
            </a:r>
            <a:r>
              <a:rPr kumimoji="1" lang="ja-JP" altLang="en-US" sz="4800" dirty="0">
                <a:latin typeface="HGP明朝E" panose="02020900000000000000" pitchFamily="18" charset="-128"/>
                <a:ea typeface="HGP明朝E" panose="02020900000000000000" pitchFamily="18" charset="-128"/>
              </a:rPr>
              <a:t>作りの</a:t>
            </a:r>
            <a:r>
              <a:rPr lang="ja-JP" altLang="en-US" sz="4800" dirty="0">
                <a:latin typeface="HGP明朝E" panose="02020900000000000000" pitchFamily="18" charset="-128"/>
                <a:ea typeface="HGP明朝E" panose="02020900000000000000" pitchFamily="18" charset="-128"/>
              </a:rPr>
              <a:t>製作</a:t>
            </a:r>
            <a:endParaRPr kumimoji="1" lang="ja-JP" altLang="en-US" sz="4800" dirty="0">
              <a:latin typeface="HGP明朝E" panose="02020900000000000000" pitchFamily="18" charset="-128"/>
              <a:ea typeface="HGP明朝E" panose="02020900000000000000" pitchFamily="18" charset="-128"/>
            </a:endParaRPr>
          </a:p>
        </p:txBody>
      </p:sp>
      <p:sp>
        <p:nvSpPr>
          <p:cNvPr id="5" name="コンテンツ プレースホルダー 4"/>
          <p:cNvSpPr>
            <a:spLocks noGrp="1"/>
          </p:cNvSpPr>
          <p:nvPr>
            <p:ph idx="1"/>
          </p:nvPr>
        </p:nvSpPr>
        <p:spPr>
          <a:xfrm>
            <a:off x="1278295" y="1690688"/>
            <a:ext cx="4077476" cy="4486276"/>
          </a:xfrm>
        </p:spPr>
        <p:txBody>
          <a:bodyPr/>
          <a:lstStyle/>
          <a:p>
            <a:pPr marL="514350" indent="-514350">
              <a:buFont typeface="+mj-lt"/>
              <a:buAutoNum type="arabicPeriod"/>
            </a:pPr>
            <a:r>
              <a:rPr lang="ja-JP" altLang="en-US" dirty="0">
                <a:latin typeface="HGP明朝E" panose="02020900000000000000" pitchFamily="18" charset="-128"/>
                <a:ea typeface="HGP明朝E" panose="02020900000000000000" pitchFamily="18" charset="-128"/>
              </a:rPr>
              <a:t>下書き</a:t>
            </a:r>
            <a:endParaRPr lang="en-US" altLang="ja-JP" dirty="0">
              <a:latin typeface="HGP明朝E" panose="02020900000000000000" pitchFamily="18" charset="-128"/>
              <a:ea typeface="HGP明朝E" panose="02020900000000000000" pitchFamily="18" charset="-128"/>
            </a:endParaRPr>
          </a:p>
          <a:p>
            <a:pPr marL="514350" indent="-514350">
              <a:buFont typeface="+mj-lt"/>
              <a:buAutoNum type="arabicPeriod"/>
            </a:pPr>
            <a:r>
              <a:rPr lang="ja-JP" altLang="en-US" dirty="0">
                <a:latin typeface="HGP明朝E" panose="02020900000000000000" pitchFamily="18" charset="-128"/>
                <a:ea typeface="HGP明朝E" panose="02020900000000000000" pitchFamily="18" charset="-128"/>
              </a:rPr>
              <a:t>設計図作成</a:t>
            </a:r>
            <a:endParaRPr lang="en-US" altLang="ja-JP" dirty="0">
              <a:latin typeface="HGP明朝E" panose="02020900000000000000" pitchFamily="18" charset="-128"/>
              <a:ea typeface="HGP明朝E" panose="02020900000000000000" pitchFamily="18" charset="-128"/>
            </a:endParaRPr>
          </a:p>
          <a:p>
            <a:pPr marL="514350" indent="-514350">
              <a:buFont typeface="+mj-lt"/>
              <a:buAutoNum type="arabicPeriod"/>
            </a:pPr>
            <a:r>
              <a:rPr lang="ja-JP" altLang="en-US" dirty="0">
                <a:latin typeface="HGP明朝E" panose="02020900000000000000" pitchFamily="18" charset="-128"/>
                <a:ea typeface="HGP明朝E" panose="02020900000000000000" pitchFamily="18" charset="-128"/>
              </a:rPr>
              <a:t>試作品加工</a:t>
            </a:r>
            <a:endParaRPr kumimoji="1" lang="en-US" altLang="ja-JP" dirty="0">
              <a:latin typeface="HGP明朝E" panose="02020900000000000000" pitchFamily="18" charset="-128"/>
              <a:ea typeface="HGP明朝E" panose="02020900000000000000" pitchFamily="18" charset="-128"/>
            </a:endParaRPr>
          </a:p>
          <a:p>
            <a:pPr marL="514350" indent="-514350">
              <a:buFont typeface="+mj-lt"/>
              <a:buAutoNum type="arabicPeriod"/>
            </a:pPr>
            <a:r>
              <a:rPr kumimoji="1" lang="ja-JP" altLang="en-US" dirty="0">
                <a:latin typeface="HGP明朝E" panose="02020900000000000000" pitchFamily="18" charset="-128"/>
                <a:ea typeface="HGP明朝E" panose="02020900000000000000" pitchFamily="18" charset="-128"/>
              </a:rPr>
              <a:t>修正</a:t>
            </a:r>
            <a:endParaRPr kumimoji="1" lang="en-US" altLang="ja-JP" dirty="0">
              <a:latin typeface="HGP明朝E" panose="02020900000000000000" pitchFamily="18" charset="-128"/>
              <a:ea typeface="HGP明朝E" panose="02020900000000000000" pitchFamily="18" charset="-128"/>
            </a:endParaRPr>
          </a:p>
          <a:p>
            <a:pPr marL="514350" indent="-514350">
              <a:buFont typeface="+mj-lt"/>
              <a:buAutoNum type="arabicPeriod"/>
            </a:pPr>
            <a:r>
              <a:rPr lang="ja-JP" altLang="en-US" dirty="0">
                <a:latin typeface="HGP明朝E" panose="02020900000000000000" pitchFamily="18" charset="-128"/>
                <a:ea typeface="HGP明朝E" panose="02020900000000000000" pitchFamily="18" charset="-128"/>
              </a:rPr>
              <a:t>複写</a:t>
            </a:r>
            <a:endParaRPr lang="en-US" altLang="ja-JP" dirty="0">
              <a:latin typeface="HGP明朝E" panose="02020900000000000000" pitchFamily="18" charset="-128"/>
              <a:ea typeface="HGP明朝E" panose="02020900000000000000" pitchFamily="18" charset="-128"/>
            </a:endParaRPr>
          </a:p>
          <a:p>
            <a:pPr marL="514350" indent="-514350">
              <a:buFont typeface="+mj-lt"/>
              <a:buAutoNum type="arabicPeriod"/>
            </a:pPr>
            <a:r>
              <a:rPr kumimoji="1" lang="ja-JP" altLang="en-US" dirty="0">
                <a:latin typeface="HGP明朝E" panose="02020900000000000000" pitchFamily="18" charset="-128"/>
                <a:ea typeface="HGP明朝E" panose="02020900000000000000" pitchFamily="18" charset="-128"/>
              </a:rPr>
              <a:t>加工</a:t>
            </a:r>
            <a:endParaRPr kumimoji="1" lang="en-US" altLang="ja-JP" dirty="0">
              <a:latin typeface="HGP明朝E" panose="02020900000000000000" pitchFamily="18" charset="-128"/>
              <a:ea typeface="HGP明朝E" panose="02020900000000000000" pitchFamily="18" charset="-128"/>
            </a:endParaRPr>
          </a:p>
          <a:p>
            <a:pPr marL="514350" indent="-514350">
              <a:buFont typeface="+mj-lt"/>
              <a:buAutoNum type="arabicPeriod"/>
            </a:pPr>
            <a:r>
              <a:rPr lang="ja-JP" altLang="en-US" dirty="0">
                <a:latin typeface="HGP明朝E" panose="02020900000000000000" pitchFamily="18" charset="-128"/>
                <a:ea typeface="HGP明朝E" panose="02020900000000000000" pitchFamily="18" charset="-128"/>
              </a:rPr>
              <a:t>バリ取り</a:t>
            </a:r>
            <a:endParaRPr lang="en-US" altLang="ja-JP" dirty="0">
              <a:latin typeface="HGP明朝E" panose="02020900000000000000" pitchFamily="18" charset="-128"/>
              <a:ea typeface="HGP明朝E" panose="02020900000000000000" pitchFamily="18" charset="-128"/>
            </a:endParaRPr>
          </a:p>
          <a:p>
            <a:pPr marL="514350" indent="-514350">
              <a:buFont typeface="+mj-lt"/>
              <a:buAutoNum type="arabicPeriod"/>
            </a:pPr>
            <a:r>
              <a:rPr kumimoji="1" lang="ja-JP" altLang="en-US" dirty="0">
                <a:latin typeface="HGP明朝E" panose="02020900000000000000" pitchFamily="18" charset="-128"/>
                <a:ea typeface="HGP明朝E" panose="02020900000000000000" pitchFamily="18" charset="-128"/>
              </a:rPr>
              <a:t>色塗り</a:t>
            </a:r>
            <a:endParaRPr kumimoji="1" lang="en-US" altLang="ja-JP" dirty="0">
              <a:latin typeface="HGP明朝E" panose="02020900000000000000" pitchFamily="18" charset="-128"/>
              <a:ea typeface="HGP明朝E" panose="02020900000000000000" pitchFamily="18"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8366" y="1690688"/>
            <a:ext cx="5075853" cy="3806890"/>
          </a:xfrm>
          <a:prstGeom prst="rect">
            <a:avLst/>
          </a:prstGeom>
        </p:spPr>
      </p:pic>
    </p:spTree>
    <p:extLst>
      <p:ext uri="{BB962C8B-B14F-4D97-AF65-F5344CB8AC3E}">
        <p14:creationId xmlns:p14="http://schemas.microsoft.com/office/powerpoint/2010/main" val="15934006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1068</TotalTime>
  <Words>1064</Words>
  <Application>Microsoft Office PowerPoint</Application>
  <PresentationFormat>ワイド画面</PresentationFormat>
  <Paragraphs>119</Paragraphs>
  <Slides>23</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23</vt:i4>
      </vt:variant>
    </vt:vector>
  </HeadingPairs>
  <TitlesOfParts>
    <vt:vector size="36" baseType="lpstr">
      <vt:lpstr>HGP明朝B</vt:lpstr>
      <vt:lpstr>HGP明朝E</vt:lpstr>
      <vt:lpstr>HGS行書体</vt:lpstr>
      <vt:lpstr>HGS明朝B</vt:lpstr>
      <vt:lpstr>HGS明朝E</vt:lpstr>
      <vt:lpstr>HGｺﾞｼｯｸM</vt:lpstr>
      <vt:lpstr>HG明朝B</vt:lpstr>
      <vt:lpstr>HG明朝E</vt:lpstr>
      <vt:lpstr>游ゴシック</vt:lpstr>
      <vt:lpstr>游ゴシック Light</vt:lpstr>
      <vt:lpstr>游明朝 Demibold</vt:lpstr>
      <vt:lpstr>Arial</vt:lpstr>
      <vt:lpstr>Office テーマ</vt:lpstr>
      <vt:lpstr>～流鏑馬用矢じり作り～</vt:lpstr>
      <vt:lpstr>目的</vt:lpstr>
      <vt:lpstr>使用機器・使用材料</vt:lpstr>
      <vt:lpstr>レーザー加工機について</vt:lpstr>
      <vt:lpstr>年間計画</vt:lpstr>
      <vt:lpstr>製作の手順</vt:lpstr>
      <vt:lpstr>インタビュー　　　　　　     （５月２５日）</vt:lpstr>
      <vt:lpstr>流鏑馬とは？</vt:lpstr>
      <vt:lpstr>2.　矢じり作りの製作</vt:lpstr>
      <vt:lpstr>1.　下書き</vt:lpstr>
      <vt:lpstr>2.　設計　</vt:lpstr>
      <vt:lpstr>3.　試作品作成</vt:lpstr>
      <vt:lpstr>4.　修正</vt:lpstr>
      <vt:lpstr>5.　複写</vt:lpstr>
      <vt:lpstr>6.　レーザー加工</vt:lpstr>
      <vt:lpstr>7.　バリ取り</vt:lpstr>
      <vt:lpstr>８.　色塗り</vt:lpstr>
      <vt:lpstr>３.　納品　　　　　　　（11月16日）</vt:lpstr>
      <vt:lpstr>自由作品</vt:lpstr>
      <vt:lpstr>自由作品</vt:lpstr>
      <vt:lpstr>～課題研究を通して～</vt:lpstr>
      <vt:lpstr>PowerPoint プレゼンテーション</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流鏑馬</dc:title>
  <dc:creator>student</dc:creator>
  <cp:lastModifiedBy>クロキ ジュン</cp:lastModifiedBy>
  <cp:revision>100</cp:revision>
  <cp:lastPrinted>2021-01-18T04:29:54Z</cp:lastPrinted>
  <dcterms:created xsi:type="dcterms:W3CDTF">2020-11-16T02:27:50Z</dcterms:created>
  <dcterms:modified xsi:type="dcterms:W3CDTF">2022-04-23T08:26:00Z</dcterms:modified>
</cp:coreProperties>
</file>