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30"/>
  </p:notesMasterIdLst>
  <p:sldIdLst>
    <p:sldId id="314" r:id="rId2"/>
    <p:sldId id="260" r:id="rId3"/>
    <p:sldId id="302" r:id="rId4"/>
    <p:sldId id="287" r:id="rId5"/>
    <p:sldId id="293" r:id="rId6"/>
    <p:sldId id="262" r:id="rId7"/>
    <p:sldId id="263" r:id="rId8"/>
    <p:sldId id="288" r:id="rId9"/>
    <p:sldId id="307" r:id="rId10"/>
    <p:sldId id="306" r:id="rId11"/>
    <p:sldId id="303" r:id="rId12"/>
    <p:sldId id="265" r:id="rId13"/>
    <p:sldId id="267" r:id="rId14"/>
    <p:sldId id="269" r:id="rId15"/>
    <p:sldId id="298" r:id="rId16"/>
    <p:sldId id="313" r:id="rId17"/>
    <p:sldId id="299" r:id="rId18"/>
    <p:sldId id="311" r:id="rId19"/>
    <p:sldId id="300" r:id="rId20"/>
    <p:sldId id="308" r:id="rId21"/>
    <p:sldId id="312" r:id="rId22"/>
    <p:sldId id="301" r:id="rId23"/>
    <p:sldId id="283" r:id="rId24"/>
    <p:sldId id="284" r:id="rId25"/>
    <p:sldId id="282" r:id="rId26"/>
    <p:sldId id="295" r:id="rId27"/>
    <p:sldId id="285" r:id="rId28"/>
    <p:sldId id="294" r:id="rId29"/>
  </p:sldIdLst>
  <p:sldSz cx="12192000" cy="6858000"/>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83C1"/>
    <a:srgbClr val="FF3399"/>
    <a:srgbClr val="33CC33"/>
    <a:srgbClr val="00FF00"/>
    <a:srgbClr val="FFFFFF"/>
    <a:srgbClr val="FFCCFF"/>
    <a:srgbClr val="FF322D"/>
    <a:srgbClr val="105016"/>
    <a:srgbClr val="91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5126" autoAdjust="0"/>
  </p:normalViewPr>
  <p:slideViewPr>
    <p:cSldViewPr snapToGrid="0">
      <p:cViewPr varScale="1">
        <p:scale>
          <a:sx n="109" d="100"/>
          <a:sy n="109" d="100"/>
        </p:scale>
        <p:origin x="9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CF37D741-A420-4F35-BD0B-50CE1211B421}"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E951C5EF-2FF4-42D9-AC04-3B819D8127D0}" type="slidenum">
              <a:rPr kumimoji="1" lang="ja-JP" altLang="en-US" smtClean="0"/>
              <a:t>‹#›</a:t>
            </a:fld>
            <a:endParaRPr kumimoji="1" lang="ja-JP" altLang="en-US"/>
          </a:p>
        </p:txBody>
      </p:sp>
    </p:spTree>
    <p:extLst>
      <p:ext uri="{BB962C8B-B14F-4D97-AF65-F5344CB8AC3E}">
        <p14:creationId xmlns:p14="http://schemas.microsoft.com/office/powerpoint/2010/main" val="6277660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私が、このテーマにしたのは、コロナウイルスの影響の為、好きな事が出来ず、生活意欲の低下が見えた</a:t>
            </a:r>
            <a:r>
              <a:rPr kumimoji="1" lang="en-US" altLang="ja-JP" dirty="0"/>
              <a:t>I</a:t>
            </a:r>
            <a:r>
              <a:rPr kumimoji="1" lang="ja-JP" altLang="en-US" dirty="0"/>
              <a:t>様に笑顔になって頂きたいと思ったからです。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a:t>
            </a:fld>
            <a:endParaRPr kumimoji="1" lang="ja-JP" altLang="en-US"/>
          </a:p>
        </p:txBody>
      </p:sp>
    </p:spTree>
    <p:extLst>
      <p:ext uri="{BB962C8B-B14F-4D97-AF65-F5344CB8AC3E}">
        <p14:creationId xmlns:p14="http://schemas.microsoft.com/office/powerpoint/2010/main" val="91287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sz="1200" dirty="0">
                <a:solidFill>
                  <a:schemeClr val="tx1"/>
                </a:solidFill>
              </a:rPr>
              <a:t>一方で、★</a:t>
            </a:r>
            <a:r>
              <a:rPr lang="ja-JP" altLang="en-US" sz="1200" dirty="0">
                <a:solidFill>
                  <a:schemeClr val="tx1"/>
                </a:solidFill>
              </a:rPr>
              <a:t>正座</a:t>
            </a:r>
            <a:r>
              <a:rPr kumimoji="1" lang="ja-JP" altLang="en-US" sz="1200" dirty="0">
                <a:solidFill>
                  <a:schemeClr val="tx1"/>
                </a:solidFill>
              </a:rPr>
              <a:t>★</a:t>
            </a:r>
            <a:r>
              <a:rPr lang="ja-JP" altLang="en-US" sz="1200" dirty="0">
                <a:solidFill>
                  <a:schemeClr val="tx1"/>
                </a:solidFill>
              </a:rPr>
              <a:t>膝を深く曲げる★</a:t>
            </a:r>
            <a:r>
              <a:rPr kumimoji="1" lang="ja-JP" altLang="en-US" sz="1200" dirty="0">
                <a:solidFill>
                  <a:schemeClr val="tx1"/>
                </a:solidFill>
              </a:rPr>
              <a:t>直接床に座</a:t>
            </a:r>
            <a:r>
              <a:rPr lang="ja-JP" altLang="en-US" sz="1200" dirty="0">
                <a:solidFill>
                  <a:schemeClr val="tx1"/>
                </a:solidFill>
              </a:rPr>
              <a:t>る</a:t>
            </a:r>
            <a:r>
              <a:rPr kumimoji="1" lang="ja-JP" altLang="en-US" sz="1200" dirty="0">
                <a:solidFill>
                  <a:schemeClr val="tx1"/>
                </a:solidFill>
              </a:rPr>
              <a:t>★</a:t>
            </a:r>
            <a:r>
              <a:rPr lang="ja-JP" altLang="en-US" sz="1200" dirty="0">
                <a:solidFill>
                  <a:schemeClr val="tx1"/>
                </a:solidFill>
              </a:rPr>
              <a:t>布団で眠ることはしてはいけません。このように、膝を曲げる動作をしてはいけない★ということがわかりました。★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10</a:t>
            </a:fld>
            <a:endParaRPr kumimoji="1" lang="ja-JP" altLang="en-US"/>
          </a:p>
        </p:txBody>
      </p:sp>
    </p:spTree>
    <p:extLst>
      <p:ext uri="{BB962C8B-B14F-4D97-AF65-F5344CB8AC3E}">
        <p14:creationId xmlns:p14="http://schemas.microsoft.com/office/powerpoint/2010/main" val="233495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defTabSz="914400">
              <a:spcBef>
                <a:spcPts val="1000"/>
              </a:spcBef>
              <a:buClr>
                <a:srgbClr val="9BAFB5"/>
              </a:buClr>
            </a:pPr>
            <a:r>
              <a:rPr kumimoji="1" lang="ja-JP" altLang="en-US" dirty="0"/>
              <a:t>生活課題に移りたいと思います。裁縫をすることが好きですが新型</a:t>
            </a:r>
            <a:r>
              <a:rPr kumimoji="1" lang="ja-JP" altLang="en-US" sz="1200" b="1" dirty="0">
                <a:solidFill>
                  <a:srgbClr val="000000">
                    <a:lumMod val="85000"/>
                    <a:lumOff val="15000"/>
                  </a:srgbClr>
                </a:solidFill>
                <a:latin typeface="+mn-ea"/>
                <a:ea typeface="+mn-ea"/>
              </a:rPr>
              <a:t>コロナウイルスの影響で機会が減り、生活意欲の低下が顕著に見られました。★このことから、★</a:t>
            </a:r>
            <a:r>
              <a:rPr kumimoji="1" lang="en-US" altLang="ja-JP" sz="1200" b="1" dirty="0">
                <a:solidFill>
                  <a:srgbClr val="000000">
                    <a:lumMod val="85000"/>
                    <a:lumOff val="15000"/>
                  </a:srgbClr>
                </a:solidFill>
                <a:latin typeface="+mn-ea"/>
                <a:ea typeface="+mn-ea"/>
              </a:rPr>
              <a:t>I</a:t>
            </a:r>
            <a:r>
              <a:rPr kumimoji="1" lang="ja-JP" altLang="en-US" sz="1200" b="1" dirty="0" err="1">
                <a:solidFill>
                  <a:srgbClr val="000000">
                    <a:lumMod val="85000"/>
                    <a:lumOff val="15000"/>
                  </a:srgbClr>
                </a:solidFill>
                <a:latin typeface="+mn-ea"/>
                <a:ea typeface="+mn-ea"/>
              </a:rPr>
              <a:t>さんの</a:t>
            </a:r>
            <a:r>
              <a:rPr kumimoji="1" lang="ja-JP" altLang="en-US" sz="1200" dirty="0">
                <a:solidFill>
                  <a:srgbClr val="000000">
                    <a:lumMod val="85000"/>
                    <a:lumOff val="15000"/>
                  </a:srgbClr>
                </a:solidFill>
              </a:rPr>
              <a:t>好きなことを通して生活意欲の向上を図ろうと考えました。★</a:t>
            </a:r>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11</a:t>
            </a:fld>
            <a:endParaRPr kumimoji="1" lang="ja-JP" altLang="en-US"/>
          </a:p>
        </p:txBody>
      </p:sp>
    </p:spTree>
    <p:extLst>
      <p:ext uri="{BB962C8B-B14F-4D97-AF65-F5344CB8AC3E}">
        <p14:creationId xmlns:p14="http://schemas.microsoft.com/office/powerpoint/2010/main" val="35908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ja-JP" altLang="en-US" dirty="0" err="1"/>
              <a:t>さんと</a:t>
            </a:r>
            <a:r>
              <a:rPr kumimoji="1" lang="ja-JP" altLang="en-US" dirty="0"/>
              <a:t>関わっていく中で見つけた課題から「裁縫教室を開き、生活意欲を向上させることができる」★という短期目標を立てました。★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12</a:t>
            </a:fld>
            <a:endParaRPr kumimoji="1" lang="ja-JP" altLang="en-US"/>
          </a:p>
        </p:txBody>
      </p:sp>
    </p:spTree>
    <p:extLst>
      <p:ext uri="{BB962C8B-B14F-4D97-AF65-F5344CB8AC3E}">
        <p14:creationId xmlns:p14="http://schemas.microsoft.com/office/powerpoint/2010/main" val="258567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設定理由は、★もともと裁縫が好きだった</a:t>
            </a:r>
            <a:r>
              <a:rPr kumimoji="1" lang="en-US" altLang="ja-JP" dirty="0"/>
              <a:t>I</a:t>
            </a:r>
            <a:r>
              <a:rPr kumimoji="1" lang="ja-JP" altLang="en-US" dirty="0" err="1"/>
              <a:t>さんです</a:t>
            </a:r>
            <a:r>
              <a:rPr kumimoji="1" lang="ja-JP" altLang="en-US" dirty="0"/>
              <a:t>が、新型コロナウイルスの影響で、ハサミなどの裁縫道具の共有ができなく、施設で裁縫をする機会が減ってしまいました。</a:t>
            </a:r>
          </a:p>
          <a:p>
            <a:r>
              <a:rPr kumimoji="1" lang="ja-JP" altLang="en-US" dirty="0"/>
              <a:t>また、他の利用者さんとのコミュニケーションをとる機会も減ってしまい、生活意欲が低下してしまうと考え、意欲の向上を図ろうと思いました。</a:t>
            </a:r>
          </a:p>
          <a:p>
            <a:r>
              <a:rPr kumimoji="1" lang="ja-JP" altLang="en-US" dirty="0"/>
              <a:t>★そして笑顔が素敵な</a:t>
            </a:r>
            <a:r>
              <a:rPr kumimoji="1" lang="en-US" altLang="ja-JP" dirty="0"/>
              <a:t>I</a:t>
            </a:r>
            <a:r>
              <a:rPr kumimoji="1" lang="ja-JP" altLang="en-US" dirty="0"/>
              <a:t>さんに、もっと笑顔になっていただきたいと思いました。★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13</a:t>
            </a:fld>
            <a:endParaRPr kumimoji="1" lang="ja-JP" altLang="en-US"/>
          </a:p>
        </p:txBody>
      </p:sp>
    </p:spTree>
    <p:extLst>
      <p:ext uri="{BB962C8B-B14F-4D97-AF65-F5344CB8AC3E}">
        <p14:creationId xmlns:p14="http://schemas.microsoft.com/office/powerpoint/2010/main" val="348773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目標から、裁縫教室を開くことに決めました。裁縫教室の効果を説明したいと思います。裁縫をすることにより、★手指機能の回復・意欲低下を防ぐことが出来ると思いました。教室を開いていただく事により★他の利用者様とコミュニケーションを取ることが出来ることに加え、施設での生活に意欲を持つことにつながると考え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14</a:t>
            </a:fld>
            <a:endParaRPr kumimoji="1" lang="ja-JP" altLang="en-US"/>
          </a:p>
        </p:txBody>
      </p:sp>
    </p:spTree>
    <p:extLst>
      <p:ext uri="{BB962C8B-B14F-4D97-AF65-F5344CB8AC3E}">
        <p14:creationId xmlns:p14="http://schemas.microsoft.com/office/powerpoint/2010/main" val="80942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短期目標を踏まえ、介護計画を実施ました。第一回目は１２月</a:t>
            </a:r>
            <a:r>
              <a:rPr kumimoji="1" lang="en-US" altLang="ja-JP" dirty="0"/>
              <a:t>6</a:t>
            </a:r>
            <a:r>
              <a:rPr kumimoji="1" lang="ja-JP" altLang="en-US" dirty="0"/>
              <a:t>日の</a:t>
            </a:r>
            <a:r>
              <a:rPr kumimoji="1" lang="en-US" altLang="ja-JP" dirty="0"/>
              <a:t>9</a:t>
            </a:r>
            <a:r>
              <a:rPr kumimoji="1" lang="ja-JP" altLang="en-US" dirty="0"/>
              <a:t>時</a:t>
            </a:r>
            <a:r>
              <a:rPr kumimoji="1" lang="en-US" altLang="ja-JP" dirty="0"/>
              <a:t>30</a:t>
            </a:r>
            <a:r>
              <a:rPr kumimoji="1" lang="ja-JP" altLang="en-US" dirty="0"/>
              <a:t>分から</a:t>
            </a:r>
            <a:r>
              <a:rPr kumimoji="1" lang="en-US" altLang="ja-JP" dirty="0"/>
              <a:t>10</a:t>
            </a:r>
            <a:r>
              <a:rPr kumimoji="1" lang="ja-JP" altLang="en-US" dirty="0"/>
              <a:t>時</a:t>
            </a:r>
            <a:r>
              <a:rPr kumimoji="1" lang="en-US" altLang="ja-JP" dirty="0"/>
              <a:t>30</a:t>
            </a:r>
            <a:r>
              <a:rPr kumimoji="1" lang="ja-JP" altLang="en-US" dirty="0"/>
              <a:t>分にかけて休憩をはさみながら、見本づくりを一緒に行いました。</a:t>
            </a:r>
            <a:r>
              <a:rPr kumimoji="1" lang="en-US" altLang="ja-JP" dirty="0"/>
              <a:t>I</a:t>
            </a:r>
            <a:r>
              <a:rPr kumimoji="1" lang="ja-JP" altLang="en-US" dirty="0" err="1"/>
              <a:t>さんは</a:t>
            </a:r>
            <a:r>
              <a:rPr kumimoji="1" lang="ja-JP" altLang="en-US" dirty="0"/>
              <a:t>裁縫と聞きすごく興味を持ってくださいましたが、「久しぶりに裁縫をするから上手く出来るかしら？」と少し不安な顔でおっしゃっていました。★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15</a:t>
            </a:fld>
            <a:endParaRPr kumimoji="1" lang="ja-JP" altLang="en-US"/>
          </a:p>
        </p:txBody>
      </p:sp>
    </p:spTree>
    <p:extLst>
      <p:ext uri="{BB962C8B-B14F-4D97-AF65-F5344CB8AC3E}">
        <p14:creationId xmlns:p14="http://schemas.microsoft.com/office/powerpoint/2010/main" val="94114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こちらが、見本作りの様子です。ハサミなどを使い楽しそうに★見本作りを行っていました。★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16</a:t>
            </a:fld>
            <a:endParaRPr kumimoji="1" lang="ja-JP" altLang="en-US"/>
          </a:p>
        </p:txBody>
      </p:sp>
    </p:spTree>
    <p:extLst>
      <p:ext uri="{BB962C8B-B14F-4D97-AF65-F5344CB8AC3E}">
        <p14:creationId xmlns:p14="http://schemas.microsoft.com/office/powerpoint/2010/main" val="3721693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a:t>第二回目は、</a:t>
            </a:r>
            <a:r>
              <a:rPr lang="en-US" altLang="ja-JP" sz="1200" dirty="0"/>
              <a:t>12</a:t>
            </a:r>
            <a:r>
              <a:rPr lang="ja-JP" altLang="en-US" sz="1200" dirty="0"/>
              <a:t>月</a:t>
            </a:r>
            <a:r>
              <a:rPr lang="en-US" altLang="ja-JP" sz="1200" dirty="0"/>
              <a:t>8</a:t>
            </a:r>
            <a:r>
              <a:rPr lang="ja-JP" altLang="en-US" sz="1200" dirty="0"/>
              <a:t>日の</a:t>
            </a:r>
            <a:r>
              <a:rPr lang="en-US" altLang="ja-JP" sz="1200" dirty="0"/>
              <a:t>9:30</a:t>
            </a:r>
            <a:r>
              <a:rPr lang="ja-JP" altLang="en-US" sz="1200" dirty="0"/>
              <a:t>～</a:t>
            </a:r>
            <a:r>
              <a:rPr lang="en-US" altLang="ja-JP" sz="1200" dirty="0"/>
              <a:t>10:30</a:t>
            </a:r>
            <a:r>
              <a:rPr lang="ja-JP" altLang="en-US" sz="1200" dirty="0"/>
              <a:t>にかけて、実際に裁縫教室を開きました。緊張している姿が見られましたが</a:t>
            </a:r>
            <a:r>
              <a:rPr kumimoji="1" lang="ja-JP" altLang="en-US" sz="1200" dirty="0"/>
              <a:t>、作っているときに他の利用者様に</a:t>
            </a:r>
            <a:r>
              <a:rPr lang="ja-JP" altLang="en-US" sz="1200" dirty="0"/>
              <a:t>「</a:t>
            </a:r>
            <a:r>
              <a:rPr lang="ja-JP" altLang="en-US" sz="1200" dirty="0">
                <a:solidFill>
                  <a:srgbClr val="FF0000"/>
                </a:solidFill>
              </a:rPr>
              <a:t>教え方がうまくて分かりやすいわ！</a:t>
            </a:r>
            <a:r>
              <a:rPr lang="ja-JP" altLang="en-US" sz="1200" dirty="0"/>
              <a:t>」と言われ笑顔が見られました。★この日は上肢を痛がることなく楽しんで裁縫を行っていました。★　　　　　</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17</a:t>
            </a:fld>
            <a:endParaRPr kumimoji="1" lang="ja-JP" altLang="en-US"/>
          </a:p>
        </p:txBody>
      </p:sp>
    </p:spTree>
    <p:extLst>
      <p:ext uri="{BB962C8B-B14F-4D97-AF65-F5344CB8AC3E}">
        <p14:creationId xmlns:p14="http://schemas.microsoft.com/office/powerpoint/2010/main" val="137513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こちらが、裁縫教室の様子です。作り方が分からない★利用者様に教えている様子が見られました。★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18</a:t>
            </a:fld>
            <a:endParaRPr kumimoji="1" lang="ja-JP" altLang="en-US"/>
          </a:p>
        </p:txBody>
      </p:sp>
    </p:spTree>
    <p:extLst>
      <p:ext uri="{BB962C8B-B14F-4D97-AF65-F5344CB8AC3E}">
        <p14:creationId xmlns:p14="http://schemas.microsoft.com/office/powerpoint/2010/main" val="352928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第三回目は、</a:t>
            </a:r>
            <a:r>
              <a:rPr kumimoji="1" lang="en-US" altLang="ja-JP" sz="1200" dirty="0"/>
              <a:t>12</a:t>
            </a:r>
            <a:r>
              <a:rPr kumimoji="1" lang="ja-JP" altLang="en-US" sz="1200" dirty="0"/>
              <a:t>月</a:t>
            </a:r>
            <a:r>
              <a:rPr kumimoji="1" lang="en-US" altLang="ja-JP" sz="1200" dirty="0"/>
              <a:t>12</a:t>
            </a:r>
            <a:r>
              <a:rPr kumimoji="1" lang="ja-JP" altLang="en-US" sz="1200" dirty="0"/>
              <a:t>日の</a:t>
            </a:r>
            <a:r>
              <a:rPr kumimoji="1" lang="en-US" altLang="ja-JP" sz="1200" dirty="0"/>
              <a:t>10</a:t>
            </a:r>
            <a:r>
              <a:rPr kumimoji="1" lang="ja-JP" altLang="en-US" sz="1200" dirty="0"/>
              <a:t>：</a:t>
            </a:r>
            <a:r>
              <a:rPr kumimoji="1" lang="en-US" altLang="ja-JP" sz="1200" dirty="0"/>
              <a:t>00</a:t>
            </a:r>
            <a:r>
              <a:rPr kumimoji="1" lang="ja-JP" altLang="en-US" sz="1200" dirty="0"/>
              <a:t>～</a:t>
            </a:r>
            <a:r>
              <a:rPr kumimoji="1" lang="en-US" altLang="ja-JP" sz="1200" dirty="0"/>
              <a:t>10</a:t>
            </a:r>
            <a:r>
              <a:rPr kumimoji="1" lang="ja-JP" altLang="en-US" sz="1200" dirty="0"/>
              <a:t>：</a:t>
            </a:r>
            <a:r>
              <a:rPr lang="en-US" altLang="ja-JP" sz="1200" dirty="0"/>
              <a:t>30</a:t>
            </a:r>
            <a:r>
              <a:rPr lang="ja-JP" altLang="en-US" sz="1200" dirty="0"/>
              <a:t>にかけて作った飾りを皆さんでツリーに飾って頂きました。裁縫を飾る際に</a:t>
            </a:r>
            <a:r>
              <a:rPr lang="en-US" altLang="ja-JP" sz="1200" dirty="0"/>
              <a:t>I</a:t>
            </a:r>
            <a:r>
              <a:rPr lang="ja-JP" altLang="en-US" sz="1200" dirty="0" err="1"/>
              <a:t>さんの</a:t>
            </a:r>
            <a:r>
              <a:rPr lang="ja-JP" altLang="en-US" sz="1200" dirty="0"/>
              <a:t>方から周りの方に話しかけに行っている姿が見られ「</a:t>
            </a:r>
            <a:r>
              <a:rPr lang="ja-JP" altLang="en-US" sz="1200" dirty="0">
                <a:solidFill>
                  <a:srgbClr val="FF0000"/>
                </a:solidFill>
              </a:rPr>
              <a:t>一緒に作れて楽しかったわ</a:t>
            </a:r>
            <a:r>
              <a:rPr lang="ja-JP" altLang="en-US" sz="1200" dirty="0"/>
              <a:t>」★など笑顔で話されていました。★</a:t>
            </a: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19</a:t>
            </a:fld>
            <a:endParaRPr kumimoji="1" lang="ja-JP" altLang="en-US"/>
          </a:p>
        </p:txBody>
      </p:sp>
    </p:spTree>
    <p:extLst>
      <p:ext uri="{BB962C8B-B14F-4D97-AF65-F5344CB8AC3E}">
        <p14:creationId xmlns:p14="http://schemas.microsoft.com/office/powerpoint/2010/main" val="354815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私が実習先で出会った★</a:t>
            </a:r>
            <a:r>
              <a:rPr kumimoji="1" lang="en-US" altLang="ja-JP" dirty="0"/>
              <a:t>I</a:t>
            </a:r>
            <a:r>
              <a:rPr kumimoji="1" lang="ja-JP" altLang="en-US" dirty="0" err="1"/>
              <a:t>さんは</a:t>
            </a:r>
            <a:r>
              <a:rPr kumimoji="1" lang="ja-JP" altLang="en-US" dirty="0"/>
              <a:t>９６歳・女性で要介護度は４です。★自走式の車いすを使用しています。認知症はありませんが、家族構成が曖昧になってきています。★</a:t>
            </a:r>
            <a:r>
              <a:rPr kumimoji="1" lang="en-US" altLang="ja-JP" dirty="0"/>
              <a:t>I</a:t>
            </a:r>
            <a:r>
              <a:rPr kumimoji="1" lang="ja-JP" altLang="en-US" dirty="0" err="1"/>
              <a:t>さんは</a:t>
            </a:r>
            <a:r>
              <a:rPr kumimoji="1" lang="ja-JP" altLang="en-US" dirty="0"/>
              <a:t>変形性質関節症を患っており人工置換術を受けリハビリを受けています。上肢の機能が低下しているようでした。★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a:t>
            </a:fld>
            <a:endParaRPr kumimoji="1" lang="ja-JP" altLang="en-US"/>
          </a:p>
        </p:txBody>
      </p:sp>
    </p:spTree>
    <p:extLst>
      <p:ext uri="{BB962C8B-B14F-4D97-AF65-F5344CB8AC3E}">
        <p14:creationId xmlns:p14="http://schemas.microsoft.com/office/powerpoint/2010/main" val="4087574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こちらが、クリスマス会の様子です。作った飾りをほかの利用者様と一緒に飾っていました。★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20</a:t>
            </a:fld>
            <a:endParaRPr kumimoji="1" lang="ja-JP" altLang="en-US"/>
          </a:p>
        </p:txBody>
      </p:sp>
    </p:spTree>
    <p:extLst>
      <p:ext uri="{BB962C8B-B14F-4D97-AF65-F5344CB8AC3E}">
        <p14:creationId xmlns:p14="http://schemas.microsoft.com/office/powerpoint/2010/main" val="379945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私に</a:t>
            </a:r>
            <a:r>
              <a:rPr kumimoji="1" lang="en-US" altLang="ja-JP" dirty="0"/>
              <a:t>『</a:t>
            </a:r>
            <a:r>
              <a:rPr kumimoji="1" lang="ja-JP" altLang="en-US" dirty="0"/>
              <a:t>裁縫ができって楽しかったわ！★上手く出来たから写真を撮って！★</a:t>
            </a:r>
            <a:r>
              <a:rPr kumimoji="1" lang="en-US" altLang="ja-JP" dirty="0"/>
              <a:t>』</a:t>
            </a:r>
            <a:r>
              <a:rPr kumimoji="1" lang="ja-JP" altLang="en-US" dirty="0"/>
              <a:t>と笑顔でおっしゃってくださいました。★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21</a:t>
            </a:fld>
            <a:endParaRPr kumimoji="1" lang="ja-JP" altLang="en-US"/>
          </a:p>
        </p:txBody>
      </p:sp>
    </p:spTree>
    <p:extLst>
      <p:ext uri="{BB962C8B-B14F-4D97-AF65-F5344CB8AC3E}">
        <p14:creationId xmlns:p14="http://schemas.microsoft.com/office/powerpoint/2010/main" val="145278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結果及び評価。向上心がなく、他の利用者様との会話があまり見られなかったのですが、★裁縫教室を開いて★、裁縫を教えることにより会話も弾み、</a:t>
            </a:r>
            <a:r>
              <a:rPr kumimoji="1" lang="en-US" altLang="ja-JP" dirty="0"/>
              <a:t>I</a:t>
            </a:r>
            <a:r>
              <a:rPr kumimoji="1" lang="ja-JP" altLang="en-US" dirty="0" err="1"/>
              <a:t>さんの</a:t>
            </a:r>
            <a:r>
              <a:rPr kumimoji="1" lang="ja-JP" altLang="en-US" dirty="0"/>
              <a:t>笑顔の回数が増えました。このことから★、他者との交流が大切になってくるということが分かりました。★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22</a:t>
            </a:fld>
            <a:endParaRPr kumimoji="1" lang="ja-JP" altLang="en-US"/>
          </a:p>
        </p:txBody>
      </p:sp>
    </p:spTree>
    <p:extLst>
      <p:ext uri="{BB962C8B-B14F-4D97-AF65-F5344CB8AC3E}">
        <p14:creationId xmlns:p14="http://schemas.microsoft.com/office/powerpoint/2010/main" val="2319040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考察、今回裁縫教室などの</a:t>
            </a:r>
            <a:r>
              <a:rPr kumimoji="1" lang="en-US" altLang="ja-JP" dirty="0"/>
              <a:t>I</a:t>
            </a:r>
            <a:r>
              <a:rPr kumimoji="1" lang="ja-JP" altLang="en-US" dirty="0" err="1"/>
              <a:t>さんが</a:t>
            </a:r>
            <a:r>
              <a:rPr kumimoji="1" lang="ja-JP" altLang="en-US" dirty="0"/>
              <a:t>好きなことをしながらコミュニケーションをとったことにより★意欲の向上を図ることができました。そして★自信をつけることにも★つながりました。★　</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23</a:t>
            </a:fld>
            <a:endParaRPr kumimoji="1" lang="ja-JP" altLang="en-US"/>
          </a:p>
        </p:txBody>
      </p:sp>
    </p:spTree>
    <p:extLst>
      <p:ext uri="{BB962C8B-B14F-4D97-AF65-F5344CB8AC3E}">
        <p14:creationId xmlns:p14="http://schemas.microsoft.com/office/powerpoint/2010/main" val="270284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まとめ。裁縫などの</a:t>
            </a:r>
            <a:r>
              <a:rPr kumimoji="1" lang="en-US" altLang="ja-JP" dirty="0"/>
              <a:t>I</a:t>
            </a:r>
            <a:r>
              <a:rPr kumimoji="1" lang="ja-JP" altLang="en-US" dirty="0" err="1"/>
              <a:t>さんが</a:t>
            </a:r>
            <a:r>
              <a:rPr kumimoji="1" lang="ja-JP" altLang="en-US" dirty="0"/>
              <a:t>好きなことをすることによって★意欲を向上させることに★つながりました。★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24</a:t>
            </a:fld>
            <a:endParaRPr kumimoji="1" lang="ja-JP" altLang="en-US"/>
          </a:p>
        </p:txBody>
      </p:sp>
    </p:spTree>
    <p:extLst>
      <p:ext uri="{BB962C8B-B14F-4D97-AF65-F5344CB8AC3E}">
        <p14:creationId xmlns:p14="http://schemas.microsoft.com/office/powerpoint/2010/main" val="34029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a:t>今後の課題。</a:t>
            </a:r>
            <a:r>
              <a:rPr kumimoji="1" lang="en-US" altLang="ja-JP" sz="1200" dirty="0"/>
              <a:t>I</a:t>
            </a:r>
            <a:r>
              <a:rPr kumimoji="1" lang="ja-JP" altLang="en-US" sz="1200" dirty="0"/>
              <a:t>さんが、裁縫教室を続けて行けるよ</a:t>
            </a:r>
            <a:r>
              <a:rPr lang="ja-JP" altLang="en-US" sz="1200" dirty="0"/>
              <a:t>うに計画を立てること、</a:t>
            </a:r>
            <a:r>
              <a:rPr kumimoji="1" lang="en-US" altLang="ja-JP" sz="1200" dirty="0"/>
              <a:t>I</a:t>
            </a:r>
            <a:r>
              <a:rPr kumimoji="1" lang="ja-JP" altLang="en-US" sz="1200" dirty="0" err="1"/>
              <a:t>さんが</a:t>
            </a:r>
            <a:r>
              <a:rPr kumimoji="1" lang="ja-JP" altLang="en-US" sz="1200" dirty="0">
                <a:highlight>
                  <a:srgbClr val="FFFF00"/>
                </a:highlight>
              </a:rPr>
              <a:t>自己決定</a:t>
            </a:r>
            <a:r>
              <a:rPr kumimoji="1" lang="ja-JP" altLang="en-US" sz="1200" dirty="0"/>
              <a:t>ができるように促すこと、</a:t>
            </a:r>
            <a:r>
              <a:rPr lang="ja-JP" altLang="en-US" sz="1200" dirty="0"/>
              <a:t>意欲をもっと向上させるように★心掛</a:t>
            </a:r>
            <a:r>
              <a:rPr kumimoji="1" lang="ja-JP" altLang="en-US" sz="1200" dirty="0"/>
              <a:t>けることが出ました。★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25</a:t>
            </a:fld>
            <a:endParaRPr kumimoji="1" lang="ja-JP" altLang="en-US"/>
          </a:p>
        </p:txBody>
      </p:sp>
    </p:spTree>
    <p:extLst>
      <p:ext uri="{BB962C8B-B14F-4D97-AF65-F5344CB8AC3E}">
        <p14:creationId xmlns:p14="http://schemas.microsoft.com/office/powerpoint/2010/main" val="110396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謝辞。関わって下さった職員の方</a:t>
            </a:r>
            <a:r>
              <a:rPr kumimoji="1" lang="en-US" altLang="ja-JP" dirty="0"/>
              <a:t>I</a:t>
            </a:r>
            <a:r>
              <a:rPr kumimoji="1" lang="ja-JP" altLang="en-US" dirty="0"/>
              <a:t>様ありがとうございました。皆様の協力のおかげで、無事に個別援助計画を実施する事が出来ました。★</a:t>
            </a:r>
            <a:endParaRPr kumimoji="1" lang="en-US" altLang="ja-JP"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26</a:t>
            </a:fld>
            <a:endParaRPr kumimoji="1" lang="ja-JP" altLang="en-US"/>
          </a:p>
        </p:txBody>
      </p:sp>
    </p:spTree>
    <p:extLst>
      <p:ext uri="{BB962C8B-B14F-4D97-AF65-F5344CB8AC3E}">
        <p14:creationId xmlns:p14="http://schemas.microsoft.com/office/powerpoint/2010/main" val="1643532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27</a:t>
            </a:fld>
            <a:endParaRPr kumimoji="1" lang="ja-JP" altLang="en-US"/>
          </a:p>
        </p:txBody>
      </p:sp>
    </p:spTree>
    <p:extLst>
      <p:ext uri="{BB962C8B-B14F-4D97-AF65-F5344CB8AC3E}">
        <p14:creationId xmlns:p14="http://schemas.microsoft.com/office/powerpoint/2010/main" val="753823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ご清聴★ありがとうございました。★</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28</a:t>
            </a:fld>
            <a:endParaRPr kumimoji="1" lang="ja-JP" altLang="en-US"/>
          </a:p>
        </p:txBody>
      </p:sp>
    </p:spTree>
    <p:extLst>
      <p:ext uri="{BB962C8B-B14F-4D97-AF65-F5344CB8AC3E}">
        <p14:creationId xmlns:p14="http://schemas.microsoft.com/office/powerpoint/2010/main" val="243486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ja-JP" altLang="en-US" dirty="0"/>
              <a:t>さんは★毎日テレビを楽しそうに見ています。★料理をすることが幼いいころから大好きで、★化粧やおしゃれをすることも好きです。また、習い事で習っていた★裁縫が今でも好きな方です★</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3</a:t>
            </a:fld>
            <a:endParaRPr kumimoji="1" lang="ja-JP" altLang="en-US"/>
          </a:p>
        </p:txBody>
      </p:sp>
    </p:spTree>
    <p:extLst>
      <p:ext uri="{BB962C8B-B14F-4D97-AF65-F5344CB8AC3E}">
        <p14:creationId xmlns:p14="http://schemas.microsoft.com/office/powerpoint/2010/main" val="123595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a:t>
            </a:r>
            <a:r>
              <a:rPr kumimoji="1" lang="ja-JP" altLang="en-US" dirty="0" err="1"/>
              <a:t>さんが</a:t>
            </a:r>
            <a:r>
              <a:rPr kumimoji="1" lang="ja-JP" altLang="en-US" dirty="0"/>
              <a:t>患っている、変形性膝関節症とはどのようなものなのでしょうか？★</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4</a:t>
            </a:fld>
            <a:endParaRPr kumimoji="1" lang="ja-JP" altLang="en-US"/>
          </a:p>
        </p:txBody>
      </p:sp>
    </p:spTree>
    <p:extLst>
      <p:ext uri="{BB962C8B-B14F-4D97-AF65-F5344CB8AC3E}">
        <p14:creationId xmlns:p14="http://schemas.microsoft.com/office/powerpoint/2010/main" val="326572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このグラフを見てわかるように★加齢とともに増えていく病気です。女性の割合が高くなっていることが分かります。★</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5</a:t>
            </a:fld>
            <a:endParaRPr kumimoji="1" lang="ja-JP" altLang="en-US"/>
          </a:p>
        </p:txBody>
      </p:sp>
    </p:spTree>
    <p:extLst>
      <p:ext uri="{BB962C8B-B14F-4D97-AF65-F5344CB8AC3E}">
        <p14:creationId xmlns:p14="http://schemas.microsoft.com/office/powerpoint/2010/main" val="245320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変形性膝関節症とは、軟骨が、★加齢や筋肉量の低下などによりすり減り、痛みが生じる病気です。軟骨がすり減った分、膝関節の骨と骨の</a:t>
            </a:r>
          </a:p>
          <a:p>
            <a:r>
              <a:rPr kumimoji="1" lang="ja-JP" altLang="en-US" dirty="0"/>
              <a:t>隙間が狭くなって★内側の骨があらわになり、骨のへりにとげのようなものができたり、骨が変形したりします。★</a:t>
            </a:r>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6</a:t>
            </a:fld>
            <a:endParaRPr kumimoji="1" lang="ja-JP" altLang="en-US"/>
          </a:p>
        </p:txBody>
      </p:sp>
    </p:spTree>
    <p:extLst>
      <p:ext uri="{BB962C8B-B14F-4D97-AF65-F5344CB8AC3E}">
        <p14:creationId xmlns:p14="http://schemas.microsoft.com/office/powerpoint/2010/main" val="123177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また、関節包★と呼ばれる繊維膜の内側に炎症が起こるため、黄色味がかった粘り気のある液体が分泌され、いわゆる★「膝に水がたまった」状態になります。★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7</a:t>
            </a:fld>
            <a:endParaRPr kumimoji="1" lang="ja-JP" altLang="en-US"/>
          </a:p>
        </p:txBody>
      </p:sp>
    </p:spTree>
    <p:extLst>
      <p:ext uri="{BB962C8B-B14F-4D97-AF65-F5344CB8AC3E}">
        <p14:creationId xmlns:p14="http://schemas.microsoft.com/office/powerpoint/2010/main" val="154023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変形性膝関節症の主な原因は、★加齢★筋肉の衰え★肥満★</a:t>
            </a:r>
            <a:r>
              <a:rPr kumimoji="1" lang="en-US" altLang="ja-JP" dirty="0"/>
              <a:t>O</a:t>
            </a:r>
            <a:r>
              <a:rPr kumimoji="1" lang="ja-JP" altLang="en-US" dirty="0"/>
              <a:t>脚</a:t>
            </a:r>
            <a:r>
              <a:rPr kumimoji="1" lang="en-US" altLang="ja-JP" dirty="0"/>
              <a:t>X</a:t>
            </a:r>
            <a:r>
              <a:rPr kumimoji="1" lang="ja-JP" altLang="en-US" dirty="0"/>
              <a:t>脚★関節の損傷の５つです。★</a:t>
            </a:r>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8</a:t>
            </a:fld>
            <a:endParaRPr kumimoji="1" lang="ja-JP" altLang="en-US"/>
          </a:p>
        </p:txBody>
      </p:sp>
    </p:spTree>
    <p:extLst>
      <p:ext uri="{BB962C8B-B14F-4D97-AF65-F5344CB8AC3E}">
        <p14:creationId xmlns:p14="http://schemas.microsoft.com/office/powerpoint/2010/main" val="215002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a:t>このことを踏まえて、支援方法も調べました。★階段の昇降を避ける★歩行時には杖を使用する★</a:t>
            </a:r>
            <a:r>
              <a:rPr kumimoji="1" lang="ja-JP" altLang="en-US" sz="1200" dirty="0">
                <a:solidFill>
                  <a:schemeClr val="tx1"/>
                </a:solidFill>
              </a:rPr>
              <a:t>・膝への負担が少ない履物を</a:t>
            </a:r>
            <a:r>
              <a:rPr lang="ja-JP" altLang="en-US" sz="1200" dirty="0">
                <a:solidFill>
                  <a:schemeClr val="tx1"/>
                </a:solidFill>
              </a:rPr>
              <a:t>選ぶ</a:t>
            </a:r>
            <a:r>
              <a:rPr kumimoji="1" lang="ja-JP" altLang="en-US" sz="1200" dirty="0">
                <a:solidFill>
                  <a:schemeClr val="tx1"/>
                </a:solidFill>
              </a:rPr>
              <a:t>★椅子やソファー★を使用する。★</a:t>
            </a:r>
          </a:p>
          <a:p>
            <a:endParaRPr kumimoji="1" lang="ja-JP" altLang="en-US" dirty="0"/>
          </a:p>
        </p:txBody>
      </p:sp>
      <p:sp>
        <p:nvSpPr>
          <p:cNvPr id="4" name="スライド番号プレースホルダー 3"/>
          <p:cNvSpPr>
            <a:spLocks noGrp="1"/>
          </p:cNvSpPr>
          <p:nvPr>
            <p:ph type="sldNum" sz="quarter" idx="5"/>
          </p:nvPr>
        </p:nvSpPr>
        <p:spPr/>
        <p:txBody>
          <a:bodyPr/>
          <a:lstStyle/>
          <a:p>
            <a:fld id="{E951C5EF-2FF4-42D9-AC04-3B819D8127D0}" type="slidenum">
              <a:rPr kumimoji="1" lang="ja-JP" altLang="en-US" smtClean="0"/>
              <a:t>9</a:t>
            </a:fld>
            <a:endParaRPr kumimoji="1" lang="ja-JP" altLang="en-US"/>
          </a:p>
        </p:txBody>
      </p:sp>
    </p:spTree>
    <p:extLst>
      <p:ext uri="{BB962C8B-B14F-4D97-AF65-F5344CB8AC3E}">
        <p14:creationId xmlns:p14="http://schemas.microsoft.com/office/powerpoint/2010/main" val="282652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381902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2029713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343669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30254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18670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111887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56902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101167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261281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9016F730-D884-4C91-BAAE-2E4534ADF8E0}" type="datetimeFigureOut">
              <a:rPr kumimoji="1" lang="ja-JP" altLang="en-US" smtClean="0"/>
              <a:t>2022/6/16</a:t>
            </a:fld>
            <a:endParaRPr kumimoji="1" lang="ja-JP" alt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kumimoji="1" lang="ja-JP" altLang="en-US"/>
          </a:p>
        </p:txBody>
      </p:sp>
      <p:sp>
        <p:nvSpPr>
          <p:cNvPr id="11" name="Slide Number Placeholder 10"/>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375649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016F730-D884-4C91-BAAE-2E4534ADF8E0}" type="datetimeFigureOut">
              <a:rPr kumimoji="1" lang="ja-JP" altLang="en-US" smtClean="0"/>
              <a:t>2022/6/16</a:t>
            </a:fld>
            <a:endParaRPr kumimoji="1" lang="ja-JP" alt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299583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016F730-D884-4C91-BAAE-2E4534ADF8E0}"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kumimoji="1" lang="ja-JP"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211E1C7-3FD8-452D-8F5E-A6811912C168}" type="slidenum">
              <a:rPr kumimoji="1" lang="ja-JP" altLang="en-US" smtClean="0"/>
              <a:t>‹#›</a:t>
            </a:fld>
            <a:endParaRPr kumimoji="1" lang="ja-JP" altLang="en-US"/>
          </a:p>
        </p:txBody>
      </p:sp>
    </p:spTree>
    <p:extLst>
      <p:ext uri="{BB962C8B-B14F-4D97-AF65-F5344CB8AC3E}">
        <p14:creationId xmlns:p14="http://schemas.microsoft.com/office/powerpoint/2010/main" val="2950449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4400" rtl="0" eaLnBrk="1" latinLnBrk="0" hangingPunct="1">
        <a:lnSpc>
          <a:spcPct val="90000"/>
        </a:lnSpc>
        <a:spcBef>
          <a:spcPct val="0"/>
        </a:spcBef>
        <a:buNone/>
        <a:defRPr kumimoji="1"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althcare.omron.co.jp/pain-with/knee-pain/about-knee-osteoarthritis/" TargetMode="External"/><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rigakulab.jp/2020/09/16/id000060/" TargetMode="External"/><Relationship Id="rId4" Type="http://schemas.openxmlformats.org/officeDocument/2006/relationships/hyperlink" Target="https://www.irasutoya.com/search?q=%E9%A1%94&amp;updated-max=2014-09-29T10:00:00%2B09:00&amp;max-results=20&amp;start=50&amp;by-date=fals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62FBD5A-2ECA-4A3A-B12D-17A7B42D53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370359" y="33571"/>
            <a:ext cx="6954637" cy="6887498"/>
          </a:xfrm>
        </p:spPr>
      </p:pic>
      <p:pic>
        <p:nvPicPr>
          <p:cNvPr id="6" name="Picture 2" descr="お婆さんの顔のアイコン | かわいいフリー素材集 いらすとや">
            <a:extLst>
              <a:ext uri="{FF2B5EF4-FFF2-40B4-BE49-F238E27FC236}">
                <a16:creationId xmlns:a16="http://schemas.microsoft.com/office/drawing/2014/main" id="{079DD702-DF5B-498A-BDCF-2198DDE26B4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12476"/>
          <a:stretch/>
        </p:blipFill>
        <p:spPr bwMode="auto">
          <a:xfrm flipH="1">
            <a:off x="3149094" y="3003306"/>
            <a:ext cx="1323192" cy="116014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BD05A3AB-3B8A-4B65-B818-DAF0FBD23670}"/>
              </a:ext>
            </a:extLst>
          </p:cNvPr>
          <p:cNvPicPr>
            <a:picLocks noChangeAspect="1"/>
          </p:cNvPicPr>
          <p:nvPr/>
        </p:nvPicPr>
        <p:blipFill>
          <a:blip r:embed="rId5"/>
          <a:stretch>
            <a:fillRect/>
          </a:stretch>
        </p:blipFill>
        <p:spPr>
          <a:xfrm flipH="1">
            <a:off x="243626" y="173260"/>
            <a:ext cx="3192749" cy="2941320"/>
          </a:xfrm>
          <a:prstGeom prst="rect">
            <a:avLst/>
          </a:prstGeom>
        </p:spPr>
      </p:pic>
      <p:pic>
        <p:nvPicPr>
          <p:cNvPr id="10" name="図 9">
            <a:extLst>
              <a:ext uri="{FF2B5EF4-FFF2-40B4-BE49-F238E27FC236}">
                <a16:creationId xmlns:a16="http://schemas.microsoft.com/office/drawing/2014/main" id="{920252FC-2035-4877-B83A-19A94E17892E}"/>
              </a:ext>
            </a:extLst>
          </p:cNvPr>
          <p:cNvPicPr>
            <a:picLocks noChangeAspect="1"/>
          </p:cNvPicPr>
          <p:nvPr/>
        </p:nvPicPr>
        <p:blipFill>
          <a:blip r:embed="rId6"/>
          <a:stretch>
            <a:fillRect/>
          </a:stretch>
        </p:blipFill>
        <p:spPr>
          <a:xfrm>
            <a:off x="6711263" y="3265644"/>
            <a:ext cx="5480737" cy="3688995"/>
          </a:xfrm>
          <a:prstGeom prst="rect">
            <a:avLst/>
          </a:prstGeom>
        </p:spPr>
      </p:pic>
      <p:pic>
        <p:nvPicPr>
          <p:cNvPr id="3" name="図 2">
            <a:extLst>
              <a:ext uri="{FF2B5EF4-FFF2-40B4-BE49-F238E27FC236}">
                <a16:creationId xmlns:a16="http://schemas.microsoft.com/office/drawing/2014/main" id="{58CA5BD3-2B17-4901-9FF6-2F66709861A8}"/>
              </a:ext>
            </a:extLst>
          </p:cNvPr>
          <p:cNvPicPr>
            <a:picLocks noChangeAspect="1"/>
          </p:cNvPicPr>
          <p:nvPr/>
        </p:nvPicPr>
        <p:blipFill>
          <a:blip r:embed="rId7"/>
          <a:stretch>
            <a:fillRect/>
          </a:stretch>
        </p:blipFill>
        <p:spPr>
          <a:xfrm flipH="1">
            <a:off x="10373852" y="0"/>
            <a:ext cx="1818148" cy="1823975"/>
          </a:xfrm>
          <a:prstGeom prst="rect">
            <a:avLst/>
          </a:prstGeom>
        </p:spPr>
      </p:pic>
      <p:pic>
        <p:nvPicPr>
          <p:cNvPr id="7" name="図 6">
            <a:extLst>
              <a:ext uri="{FF2B5EF4-FFF2-40B4-BE49-F238E27FC236}">
                <a16:creationId xmlns:a16="http://schemas.microsoft.com/office/drawing/2014/main" id="{16E687DB-886B-4775-8FC4-AEABE26ACFA7}"/>
              </a:ext>
            </a:extLst>
          </p:cNvPr>
          <p:cNvPicPr>
            <a:picLocks noChangeAspect="1"/>
          </p:cNvPicPr>
          <p:nvPr/>
        </p:nvPicPr>
        <p:blipFill>
          <a:blip r:embed="rId8"/>
          <a:stretch>
            <a:fillRect/>
          </a:stretch>
        </p:blipFill>
        <p:spPr>
          <a:xfrm flipH="1">
            <a:off x="112323" y="5110141"/>
            <a:ext cx="1727677" cy="1727677"/>
          </a:xfrm>
          <a:prstGeom prst="rect">
            <a:avLst/>
          </a:prstGeom>
        </p:spPr>
      </p:pic>
      <p:pic>
        <p:nvPicPr>
          <p:cNvPr id="9" name="図 8">
            <a:extLst>
              <a:ext uri="{FF2B5EF4-FFF2-40B4-BE49-F238E27FC236}">
                <a16:creationId xmlns:a16="http://schemas.microsoft.com/office/drawing/2014/main" id="{4ADB8CB8-AD71-4F6C-A1AD-06EA7672A3EE}"/>
              </a:ext>
            </a:extLst>
          </p:cNvPr>
          <p:cNvPicPr>
            <a:picLocks noChangeAspect="1"/>
          </p:cNvPicPr>
          <p:nvPr/>
        </p:nvPicPr>
        <p:blipFill>
          <a:blip r:embed="rId9"/>
          <a:stretch>
            <a:fillRect/>
          </a:stretch>
        </p:blipFill>
        <p:spPr>
          <a:xfrm>
            <a:off x="3810690" y="798958"/>
            <a:ext cx="7738306" cy="1689923"/>
          </a:xfrm>
          <a:prstGeom prst="rect">
            <a:avLst/>
          </a:prstGeom>
        </p:spPr>
      </p:pic>
    </p:spTree>
    <p:extLst>
      <p:ext uri="{BB962C8B-B14F-4D97-AF65-F5344CB8AC3E}">
        <p14:creationId xmlns:p14="http://schemas.microsoft.com/office/powerpoint/2010/main" val="102422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4D9610E7-911F-4215-98D9-9D195D3069B0}"/>
              </a:ext>
            </a:extLst>
          </p:cNvPr>
          <p:cNvSpPr>
            <a:spLocks noGrp="1"/>
          </p:cNvSpPr>
          <p:nvPr>
            <p:ph sz="quarter" idx="4"/>
          </p:nvPr>
        </p:nvSpPr>
        <p:spPr>
          <a:xfrm>
            <a:off x="815135" y="1968739"/>
            <a:ext cx="10561730" cy="4265597"/>
          </a:xfrm>
          <a:ln w="76200">
            <a:solidFill>
              <a:srgbClr val="0070C0"/>
            </a:solidFill>
          </a:ln>
        </p:spPr>
        <p:txBody>
          <a:bodyPr>
            <a:normAutofit/>
          </a:bodyPr>
          <a:lstStyle/>
          <a:p>
            <a:pPr marL="0" indent="0">
              <a:buNone/>
            </a:pPr>
            <a:r>
              <a:rPr lang="ja-JP" altLang="en-US" sz="4800" dirty="0">
                <a:solidFill>
                  <a:schemeClr val="tx1"/>
                </a:solidFill>
              </a:rPr>
              <a:t>　　  </a:t>
            </a:r>
            <a:r>
              <a:rPr lang="ja-JP" altLang="en-US" sz="6000" dirty="0">
                <a:solidFill>
                  <a:schemeClr val="tx1"/>
                </a:solidFill>
              </a:rPr>
              <a:t>・正座</a:t>
            </a:r>
            <a:endParaRPr kumimoji="1" lang="en-US" altLang="ja-JP" sz="6000" dirty="0">
              <a:solidFill>
                <a:schemeClr val="tx1"/>
              </a:solidFill>
            </a:endParaRPr>
          </a:p>
          <a:p>
            <a:pPr marL="0" indent="0">
              <a:buNone/>
            </a:pPr>
            <a:r>
              <a:rPr lang="ja-JP" altLang="en-US" sz="6000" dirty="0">
                <a:solidFill>
                  <a:schemeClr val="tx1"/>
                </a:solidFill>
              </a:rPr>
              <a:t>　　・膝を深く曲げる　</a:t>
            </a:r>
            <a:endParaRPr lang="en-US" altLang="ja-JP" sz="6000" dirty="0">
              <a:solidFill>
                <a:schemeClr val="tx1"/>
              </a:solidFill>
            </a:endParaRPr>
          </a:p>
          <a:p>
            <a:pPr marL="0" indent="0">
              <a:buNone/>
            </a:pPr>
            <a:r>
              <a:rPr kumimoji="1" lang="ja-JP" altLang="en-US" sz="6000" dirty="0">
                <a:solidFill>
                  <a:schemeClr val="tx1"/>
                </a:solidFill>
              </a:rPr>
              <a:t>　　・直接床に座</a:t>
            </a:r>
            <a:r>
              <a:rPr lang="ja-JP" altLang="en-US" sz="6000" dirty="0">
                <a:solidFill>
                  <a:schemeClr val="tx1"/>
                </a:solidFill>
              </a:rPr>
              <a:t>る</a:t>
            </a:r>
            <a:endParaRPr kumimoji="1" lang="en-US" altLang="ja-JP" sz="6000" dirty="0">
              <a:solidFill>
                <a:schemeClr val="tx1"/>
              </a:solidFill>
            </a:endParaRPr>
          </a:p>
          <a:p>
            <a:pPr marL="0" indent="0">
              <a:buNone/>
            </a:pPr>
            <a:r>
              <a:rPr lang="ja-JP" altLang="en-US" sz="6000" dirty="0">
                <a:solidFill>
                  <a:schemeClr val="tx1"/>
                </a:solidFill>
              </a:rPr>
              <a:t>　　・布団で眠る</a:t>
            </a:r>
            <a:endParaRPr kumimoji="1" lang="ja-JP" altLang="en-US" sz="6000" dirty="0">
              <a:solidFill>
                <a:schemeClr val="tx1"/>
              </a:solidFill>
            </a:endParaRPr>
          </a:p>
        </p:txBody>
      </p:sp>
      <p:sp>
        <p:nvSpPr>
          <p:cNvPr id="6" name="タイトル 5">
            <a:extLst>
              <a:ext uri="{FF2B5EF4-FFF2-40B4-BE49-F238E27FC236}">
                <a16:creationId xmlns:a16="http://schemas.microsoft.com/office/drawing/2014/main" id="{351F9947-895D-4D40-A153-D9677E9C7C6D}"/>
              </a:ext>
            </a:extLst>
          </p:cNvPr>
          <p:cNvSpPr>
            <a:spLocks noGrp="1"/>
          </p:cNvSpPr>
          <p:nvPr>
            <p:ph type="title"/>
          </p:nvPr>
        </p:nvSpPr>
        <p:spPr>
          <a:xfrm>
            <a:off x="2231136" y="160650"/>
            <a:ext cx="7729728" cy="1188720"/>
          </a:xfrm>
        </p:spPr>
        <p:txBody>
          <a:bodyPr>
            <a:normAutofit/>
          </a:bodyPr>
          <a:lstStyle/>
          <a:p>
            <a:r>
              <a:rPr kumimoji="1" lang="ja-JP" altLang="en-US" sz="4000" dirty="0">
                <a:solidFill>
                  <a:srgbClr val="FF0000"/>
                </a:solidFill>
              </a:rPr>
              <a:t>変形性膝関節の人の支援方法</a:t>
            </a:r>
          </a:p>
        </p:txBody>
      </p:sp>
      <p:pic>
        <p:nvPicPr>
          <p:cNvPr id="1028" name="Picture 4" descr="ダメ」のポーズをする人のイラスト（女性） | かわいいフリー素材集 いらすとや">
            <a:extLst>
              <a:ext uri="{FF2B5EF4-FFF2-40B4-BE49-F238E27FC236}">
                <a16:creationId xmlns:a16="http://schemas.microsoft.com/office/drawing/2014/main" id="{A3BB8233-9C34-4B82-8713-27CE17CCD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980" y="2078922"/>
            <a:ext cx="3929767" cy="469875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プレースホルダー 2">
            <a:extLst>
              <a:ext uri="{FF2B5EF4-FFF2-40B4-BE49-F238E27FC236}">
                <a16:creationId xmlns:a16="http://schemas.microsoft.com/office/drawing/2014/main" id="{BD5037F2-DA89-45DB-8943-41C80283D93D}"/>
              </a:ext>
            </a:extLst>
          </p:cNvPr>
          <p:cNvSpPr>
            <a:spLocks noGrp="1"/>
          </p:cNvSpPr>
          <p:nvPr>
            <p:ph type="body" sz="quarter" idx="13"/>
          </p:nvPr>
        </p:nvSpPr>
        <p:spPr/>
        <p:txBody>
          <a:bodyPr/>
          <a:lstStyle/>
          <a:p>
            <a:endParaRPr lang="ja-JP" altLang="en-US"/>
          </a:p>
        </p:txBody>
      </p:sp>
      <p:sp>
        <p:nvSpPr>
          <p:cNvPr id="8" name="加算記号 7">
            <a:extLst>
              <a:ext uri="{FF2B5EF4-FFF2-40B4-BE49-F238E27FC236}">
                <a16:creationId xmlns:a16="http://schemas.microsoft.com/office/drawing/2014/main" id="{199869E8-0971-4249-B68D-EBD5EAC58213}"/>
              </a:ext>
            </a:extLst>
          </p:cNvPr>
          <p:cNvSpPr/>
          <p:nvPr/>
        </p:nvSpPr>
        <p:spPr>
          <a:xfrm rot="2520495">
            <a:off x="3145741" y="801361"/>
            <a:ext cx="6109253" cy="6390736"/>
          </a:xfrm>
          <a:prstGeom prst="mathPlus">
            <a:avLst/>
          </a:prstGeom>
          <a:solidFill>
            <a:srgbClr val="0783C1"/>
          </a:solidFill>
          <a:ln>
            <a:solidFill>
              <a:srgbClr val="078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935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76BC2-A273-4412-A102-EB0C8DD4671E}"/>
              </a:ext>
            </a:extLst>
          </p:cNvPr>
          <p:cNvSpPr>
            <a:spLocks noGrp="1"/>
          </p:cNvSpPr>
          <p:nvPr>
            <p:ph type="title"/>
          </p:nvPr>
        </p:nvSpPr>
        <p:spPr>
          <a:xfrm>
            <a:off x="2231136" y="249254"/>
            <a:ext cx="7729728" cy="1188720"/>
          </a:xfrm>
        </p:spPr>
        <p:txBody>
          <a:bodyPr>
            <a:normAutofit/>
          </a:bodyPr>
          <a:lstStyle/>
          <a:p>
            <a:r>
              <a:rPr kumimoji="1" lang="en-US" altLang="ja-JP" sz="6000" dirty="0">
                <a:solidFill>
                  <a:srgbClr val="FF0000"/>
                </a:solidFill>
              </a:rPr>
              <a:t>I</a:t>
            </a:r>
            <a:r>
              <a:rPr kumimoji="1" lang="ja-JP" altLang="en-US" sz="6000" dirty="0" err="1">
                <a:solidFill>
                  <a:srgbClr val="FF0000"/>
                </a:solidFill>
              </a:rPr>
              <a:t>さんの</a:t>
            </a:r>
            <a:r>
              <a:rPr kumimoji="1" lang="ja-JP" altLang="en-US" sz="6000" dirty="0">
                <a:solidFill>
                  <a:srgbClr val="FF0000"/>
                </a:solidFill>
              </a:rPr>
              <a:t>生活課題</a:t>
            </a:r>
          </a:p>
        </p:txBody>
      </p:sp>
      <p:sp>
        <p:nvSpPr>
          <p:cNvPr id="3" name="コンテンツ プレースホルダー 2">
            <a:extLst>
              <a:ext uri="{FF2B5EF4-FFF2-40B4-BE49-F238E27FC236}">
                <a16:creationId xmlns:a16="http://schemas.microsoft.com/office/drawing/2014/main" id="{38930678-189C-4C8B-B27C-3534E15FA834}"/>
              </a:ext>
            </a:extLst>
          </p:cNvPr>
          <p:cNvSpPr>
            <a:spLocks noGrp="1"/>
          </p:cNvSpPr>
          <p:nvPr>
            <p:ph idx="1"/>
          </p:nvPr>
        </p:nvSpPr>
        <p:spPr/>
        <p:txBody>
          <a:bodyPr>
            <a:normAutofit/>
          </a:bodyPr>
          <a:lstStyle/>
          <a:p>
            <a:pPr marL="0" indent="0">
              <a:buNone/>
            </a:pPr>
            <a:endParaRPr lang="en-US" altLang="ja-JP" sz="2400" dirty="0"/>
          </a:p>
        </p:txBody>
      </p:sp>
      <p:sp>
        <p:nvSpPr>
          <p:cNvPr id="4" name="正方形/長方形 3">
            <a:extLst>
              <a:ext uri="{FF2B5EF4-FFF2-40B4-BE49-F238E27FC236}">
                <a16:creationId xmlns:a16="http://schemas.microsoft.com/office/drawing/2014/main" id="{D9E96A0E-6362-4093-9B83-1B7487F2228E}"/>
              </a:ext>
            </a:extLst>
          </p:cNvPr>
          <p:cNvSpPr/>
          <p:nvPr/>
        </p:nvSpPr>
        <p:spPr>
          <a:xfrm>
            <a:off x="1561102" y="1659791"/>
            <a:ext cx="9459310" cy="2581170"/>
          </a:xfrm>
          <a:prstGeom prst="rect">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Bef>
                <a:spcPts val="1000"/>
              </a:spcBef>
              <a:buClr>
                <a:srgbClr val="9BAFB5"/>
              </a:buClr>
            </a:pPr>
            <a:r>
              <a:rPr kumimoji="1" lang="ja-JP" altLang="en-US" sz="3600" dirty="0">
                <a:solidFill>
                  <a:srgbClr val="000000">
                    <a:lumMod val="85000"/>
                    <a:lumOff val="15000"/>
                  </a:srgbClr>
                </a:solidFill>
              </a:rPr>
              <a:t>裁縫をすることが好きだが、新型コロナウイルスの影響のため機会が減ってしまい、生活意欲の低下が顕著である。</a:t>
            </a:r>
            <a:endParaRPr kumimoji="1" lang="en-US" altLang="ja-JP" sz="3600" dirty="0">
              <a:solidFill>
                <a:srgbClr val="000000">
                  <a:lumMod val="85000"/>
                  <a:lumOff val="15000"/>
                </a:srgbClr>
              </a:solidFill>
            </a:endParaRPr>
          </a:p>
        </p:txBody>
      </p:sp>
      <p:sp>
        <p:nvSpPr>
          <p:cNvPr id="6" name="正方形/長方形 5">
            <a:extLst>
              <a:ext uri="{FF2B5EF4-FFF2-40B4-BE49-F238E27FC236}">
                <a16:creationId xmlns:a16="http://schemas.microsoft.com/office/drawing/2014/main" id="{000E1822-364D-4A39-B298-95626CA6AB2A}"/>
              </a:ext>
            </a:extLst>
          </p:cNvPr>
          <p:cNvSpPr/>
          <p:nvPr/>
        </p:nvSpPr>
        <p:spPr>
          <a:xfrm>
            <a:off x="2231136" y="4912987"/>
            <a:ext cx="8119242" cy="1654079"/>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Bef>
                <a:spcPts val="1000"/>
              </a:spcBef>
              <a:buClr>
                <a:srgbClr val="9BAFB5"/>
              </a:buClr>
            </a:pPr>
            <a:r>
              <a:rPr kumimoji="1" lang="ja-JP" altLang="en-US" sz="2400" dirty="0">
                <a:solidFill>
                  <a:srgbClr val="000000">
                    <a:lumMod val="85000"/>
                    <a:lumOff val="15000"/>
                  </a:srgbClr>
                </a:solidFill>
              </a:rPr>
              <a:t>　　　　　　</a:t>
            </a:r>
            <a:r>
              <a:rPr kumimoji="1" lang="ja-JP" altLang="en-US" sz="4000" dirty="0">
                <a:solidFill>
                  <a:srgbClr val="000000">
                    <a:lumMod val="85000"/>
                    <a:lumOff val="15000"/>
                  </a:srgbClr>
                </a:solidFill>
              </a:rPr>
              <a:t>好きなことを通して</a:t>
            </a:r>
            <a:endParaRPr kumimoji="1" lang="en-US" altLang="ja-JP" sz="4000" dirty="0">
              <a:solidFill>
                <a:srgbClr val="000000">
                  <a:lumMod val="85000"/>
                  <a:lumOff val="15000"/>
                </a:srgbClr>
              </a:solidFill>
            </a:endParaRPr>
          </a:p>
          <a:p>
            <a:pPr lvl="0" defTabSz="914400">
              <a:spcBef>
                <a:spcPts val="1000"/>
              </a:spcBef>
              <a:buClr>
                <a:srgbClr val="9BAFB5"/>
              </a:buClr>
            </a:pPr>
            <a:r>
              <a:rPr kumimoji="1" lang="ja-JP" altLang="en-US" sz="4000" dirty="0">
                <a:solidFill>
                  <a:srgbClr val="000000">
                    <a:lumMod val="85000"/>
                    <a:lumOff val="15000"/>
                  </a:srgbClr>
                </a:solidFill>
              </a:rPr>
              <a:t>　　　生活意欲の向上を図る</a:t>
            </a:r>
            <a:endParaRPr kumimoji="1" lang="en-US" altLang="ja-JP" sz="4000" dirty="0">
              <a:solidFill>
                <a:srgbClr val="000000">
                  <a:lumMod val="85000"/>
                  <a:lumOff val="15000"/>
                </a:srgbClr>
              </a:solidFill>
            </a:endParaRPr>
          </a:p>
        </p:txBody>
      </p:sp>
      <p:sp>
        <p:nvSpPr>
          <p:cNvPr id="7" name="矢印: 下 6">
            <a:extLst>
              <a:ext uri="{FF2B5EF4-FFF2-40B4-BE49-F238E27FC236}">
                <a16:creationId xmlns:a16="http://schemas.microsoft.com/office/drawing/2014/main" id="{EC9AA145-0646-4A5F-B8FB-0EB6070EFE89}"/>
              </a:ext>
            </a:extLst>
          </p:cNvPr>
          <p:cNvSpPr/>
          <p:nvPr/>
        </p:nvSpPr>
        <p:spPr>
          <a:xfrm>
            <a:off x="5644371" y="3879000"/>
            <a:ext cx="1292772" cy="1167555"/>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33760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652E5B-9CA7-4164-8A52-23E5F9DE0849}"/>
              </a:ext>
            </a:extLst>
          </p:cNvPr>
          <p:cNvSpPr>
            <a:spLocks noGrp="1"/>
          </p:cNvSpPr>
          <p:nvPr>
            <p:ph type="title"/>
          </p:nvPr>
        </p:nvSpPr>
        <p:spPr>
          <a:xfrm>
            <a:off x="2231136" y="433153"/>
            <a:ext cx="7729728" cy="1188720"/>
          </a:xfrm>
        </p:spPr>
        <p:txBody>
          <a:bodyPr>
            <a:normAutofit/>
          </a:bodyPr>
          <a:lstStyle/>
          <a:p>
            <a:r>
              <a:rPr kumimoji="1" lang="ja-JP" altLang="en-US" sz="6000" dirty="0">
                <a:solidFill>
                  <a:srgbClr val="FF0000"/>
                </a:solidFill>
              </a:rPr>
              <a:t>短期目標</a:t>
            </a:r>
          </a:p>
        </p:txBody>
      </p:sp>
      <p:sp>
        <p:nvSpPr>
          <p:cNvPr id="3" name="コンテンツ プレースホルダー 2">
            <a:extLst>
              <a:ext uri="{FF2B5EF4-FFF2-40B4-BE49-F238E27FC236}">
                <a16:creationId xmlns:a16="http://schemas.microsoft.com/office/drawing/2014/main" id="{3E1D6BB4-B863-4B57-AAF6-08477839EA2A}"/>
              </a:ext>
            </a:extLst>
          </p:cNvPr>
          <p:cNvSpPr>
            <a:spLocks noGrp="1"/>
          </p:cNvSpPr>
          <p:nvPr>
            <p:ph idx="1"/>
          </p:nvPr>
        </p:nvSpPr>
        <p:spPr>
          <a:xfrm>
            <a:off x="1007165" y="2380508"/>
            <a:ext cx="10177670" cy="3101983"/>
          </a:xfrm>
        </p:spPr>
        <p:txBody>
          <a:bodyPr>
            <a:normAutofit lnSpcReduction="10000"/>
          </a:bodyPr>
          <a:lstStyle/>
          <a:p>
            <a:pPr marL="0" indent="0">
              <a:buNone/>
            </a:pPr>
            <a:r>
              <a:rPr kumimoji="1" lang="ja-JP" altLang="en-US" sz="6600" dirty="0"/>
              <a:t>裁縫教室</a:t>
            </a:r>
            <a:r>
              <a:rPr lang="ja-JP" altLang="en-US" sz="6600" dirty="0"/>
              <a:t>を開き、</a:t>
            </a:r>
            <a:endParaRPr lang="en-US" altLang="ja-JP" sz="6600" dirty="0"/>
          </a:p>
          <a:p>
            <a:pPr marL="0" indent="0">
              <a:buNone/>
            </a:pPr>
            <a:r>
              <a:rPr lang="ja-JP" altLang="en-US" sz="6600" dirty="0"/>
              <a:t>生活意欲を向上させ</a:t>
            </a:r>
            <a:endParaRPr lang="en-US" altLang="ja-JP" sz="6600" dirty="0"/>
          </a:p>
          <a:p>
            <a:pPr marL="0" indent="0">
              <a:buNone/>
            </a:pPr>
            <a:r>
              <a:rPr lang="ja-JP" altLang="en-US" sz="6600" dirty="0"/>
              <a:t>ることができる。</a:t>
            </a:r>
            <a:endParaRPr kumimoji="1" lang="en-US" altLang="ja-JP" sz="6600" dirty="0"/>
          </a:p>
          <a:p>
            <a:pPr marL="0" indent="0">
              <a:buNone/>
            </a:pPr>
            <a:endParaRPr kumimoji="1" lang="ja-JP" altLang="en-US" sz="4400" dirty="0"/>
          </a:p>
        </p:txBody>
      </p:sp>
      <p:pic>
        <p:nvPicPr>
          <p:cNvPr id="4" name="図 3">
            <a:extLst>
              <a:ext uri="{FF2B5EF4-FFF2-40B4-BE49-F238E27FC236}">
                <a16:creationId xmlns:a16="http://schemas.microsoft.com/office/drawing/2014/main" id="{64847DFF-C692-4CB6-8F2F-0131C755D771}"/>
              </a:ext>
            </a:extLst>
          </p:cNvPr>
          <p:cNvPicPr>
            <a:picLocks noChangeAspect="1"/>
          </p:cNvPicPr>
          <p:nvPr/>
        </p:nvPicPr>
        <p:blipFill>
          <a:blip r:embed="rId3"/>
          <a:stretch>
            <a:fillRect/>
          </a:stretch>
        </p:blipFill>
        <p:spPr>
          <a:xfrm>
            <a:off x="8485392" y="2026499"/>
            <a:ext cx="3362325" cy="3810000"/>
          </a:xfrm>
          <a:prstGeom prst="rect">
            <a:avLst/>
          </a:prstGeom>
        </p:spPr>
      </p:pic>
    </p:spTree>
    <p:extLst>
      <p:ext uri="{BB962C8B-B14F-4D97-AF65-F5344CB8AC3E}">
        <p14:creationId xmlns:p14="http://schemas.microsoft.com/office/powerpoint/2010/main" val="14418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処理 3">
            <a:extLst>
              <a:ext uri="{FF2B5EF4-FFF2-40B4-BE49-F238E27FC236}">
                <a16:creationId xmlns:a16="http://schemas.microsoft.com/office/drawing/2014/main" id="{BAEF2A1C-6DF5-4B41-BFE8-BC2602E4EAE7}"/>
              </a:ext>
            </a:extLst>
          </p:cNvPr>
          <p:cNvSpPr/>
          <p:nvPr/>
        </p:nvSpPr>
        <p:spPr>
          <a:xfrm>
            <a:off x="901149" y="596347"/>
            <a:ext cx="5194850" cy="2773017"/>
          </a:xfrm>
          <a:prstGeom prst="flowChartProcess">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bg1"/>
                </a:solidFill>
              </a:rPr>
              <a:t>好きなことが</a:t>
            </a:r>
            <a:endParaRPr kumimoji="1" lang="en-US" altLang="ja-JP" sz="4400" dirty="0">
              <a:solidFill>
                <a:schemeClr val="bg1"/>
              </a:solidFill>
            </a:endParaRPr>
          </a:p>
          <a:p>
            <a:pPr algn="ctr"/>
            <a:r>
              <a:rPr kumimoji="1" lang="ja-JP" altLang="en-US" sz="4400" dirty="0">
                <a:solidFill>
                  <a:schemeClr val="bg1"/>
                </a:solidFill>
              </a:rPr>
              <a:t>出来ていないため</a:t>
            </a:r>
            <a:endParaRPr kumimoji="1" lang="en-US" altLang="ja-JP" sz="4400" dirty="0">
              <a:solidFill>
                <a:schemeClr val="bg1"/>
              </a:solidFill>
            </a:endParaRPr>
          </a:p>
          <a:p>
            <a:pPr algn="ctr"/>
            <a:r>
              <a:rPr kumimoji="1" lang="ja-JP" altLang="en-US" sz="4400" dirty="0">
                <a:solidFill>
                  <a:schemeClr val="bg1"/>
                </a:solidFill>
              </a:rPr>
              <a:t>して頂きたい</a:t>
            </a:r>
          </a:p>
        </p:txBody>
      </p:sp>
      <p:sp>
        <p:nvSpPr>
          <p:cNvPr id="5" name="フローチャート: 処理 4">
            <a:extLst>
              <a:ext uri="{FF2B5EF4-FFF2-40B4-BE49-F238E27FC236}">
                <a16:creationId xmlns:a16="http://schemas.microsoft.com/office/drawing/2014/main" id="{51958ED0-16C7-48A5-995C-40A9F12EA8E0}"/>
              </a:ext>
            </a:extLst>
          </p:cNvPr>
          <p:cNvSpPr/>
          <p:nvPr/>
        </p:nvSpPr>
        <p:spPr>
          <a:xfrm>
            <a:off x="6168884" y="3429000"/>
            <a:ext cx="5102086" cy="2773017"/>
          </a:xfrm>
          <a:prstGeom prst="flowChartProcess">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rPr>
              <a:t>笑顔を増やして</a:t>
            </a:r>
            <a:endParaRPr kumimoji="1" lang="en-US" altLang="ja-JP" sz="4000" dirty="0">
              <a:solidFill>
                <a:schemeClr val="bg1"/>
              </a:solidFill>
            </a:endParaRPr>
          </a:p>
          <a:p>
            <a:pPr algn="ctr"/>
            <a:r>
              <a:rPr kumimoji="1" lang="ja-JP" altLang="en-US" sz="4000" dirty="0">
                <a:solidFill>
                  <a:schemeClr val="bg1"/>
                </a:solidFill>
              </a:rPr>
              <a:t>いただきたい</a:t>
            </a:r>
          </a:p>
        </p:txBody>
      </p:sp>
      <p:pic>
        <p:nvPicPr>
          <p:cNvPr id="1026" name="Picture 2" descr="裁縫箱のイラスト">
            <a:extLst>
              <a:ext uri="{FF2B5EF4-FFF2-40B4-BE49-F238E27FC236}">
                <a16:creationId xmlns:a16="http://schemas.microsoft.com/office/drawing/2014/main" id="{9FD071BC-C98F-4958-9834-4923E45687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42043" y="149914"/>
            <a:ext cx="3810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動車いすに乗った人のイラスト（おばあさん）">
            <a:extLst>
              <a:ext uri="{FF2B5EF4-FFF2-40B4-BE49-F238E27FC236}">
                <a16:creationId xmlns:a16="http://schemas.microsoft.com/office/drawing/2014/main" id="{8B0B9553-29D4-4206-9890-16AA2A7BA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14" y="3369365"/>
            <a:ext cx="5102085" cy="283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93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992AD-F05D-4AAE-94BF-E395C013587F}"/>
              </a:ext>
            </a:extLst>
          </p:cNvPr>
          <p:cNvSpPr>
            <a:spLocks noGrp="1"/>
          </p:cNvSpPr>
          <p:nvPr>
            <p:ph type="title"/>
          </p:nvPr>
        </p:nvSpPr>
        <p:spPr/>
        <p:txBody>
          <a:bodyPr>
            <a:normAutofit/>
          </a:bodyPr>
          <a:lstStyle/>
          <a:p>
            <a:r>
              <a:rPr kumimoji="1" lang="ja-JP" altLang="en-US" sz="6000" dirty="0">
                <a:solidFill>
                  <a:srgbClr val="FF0000"/>
                </a:solidFill>
              </a:rPr>
              <a:t>裁縫教室の効果</a:t>
            </a:r>
          </a:p>
        </p:txBody>
      </p:sp>
      <p:sp>
        <p:nvSpPr>
          <p:cNvPr id="3" name="コンテンツ プレースホルダー 2">
            <a:extLst>
              <a:ext uri="{FF2B5EF4-FFF2-40B4-BE49-F238E27FC236}">
                <a16:creationId xmlns:a16="http://schemas.microsoft.com/office/drawing/2014/main" id="{E604A585-4324-4227-9030-F899389C2636}"/>
              </a:ext>
            </a:extLst>
          </p:cNvPr>
          <p:cNvSpPr>
            <a:spLocks noGrp="1"/>
          </p:cNvSpPr>
          <p:nvPr>
            <p:ph idx="1"/>
          </p:nvPr>
        </p:nvSpPr>
        <p:spPr>
          <a:xfrm>
            <a:off x="2231136" y="2685546"/>
            <a:ext cx="7729728" cy="3101983"/>
          </a:xfrm>
        </p:spPr>
        <p:txBody>
          <a:bodyPr/>
          <a:lstStyle/>
          <a:p>
            <a:pPr marL="0" indent="0">
              <a:buNone/>
            </a:pPr>
            <a:r>
              <a:rPr kumimoji="1" lang="ja-JP" altLang="en-US" dirty="0">
                <a:solidFill>
                  <a:schemeClr val="tx1"/>
                </a:solidFill>
              </a:rPr>
              <a:t>　　　　　　　　　　</a:t>
            </a:r>
          </a:p>
        </p:txBody>
      </p:sp>
      <p:sp>
        <p:nvSpPr>
          <p:cNvPr id="4" name="楕円 3">
            <a:extLst>
              <a:ext uri="{FF2B5EF4-FFF2-40B4-BE49-F238E27FC236}">
                <a16:creationId xmlns:a16="http://schemas.microsoft.com/office/drawing/2014/main" id="{0B026876-D4AC-4970-A570-C3B500DCC3CF}"/>
              </a:ext>
            </a:extLst>
          </p:cNvPr>
          <p:cNvSpPr/>
          <p:nvPr/>
        </p:nvSpPr>
        <p:spPr>
          <a:xfrm>
            <a:off x="1073428" y="2449201"/>
            <a:ext cx="4306957" cy="404436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u="sng" dirty="0">
                <a:solidFill>
                  <a:schemeClr val="bg1"/>
                </a:solidFill>
              </a:rPr>
              <a:t>裁縫</a:t>
            </a:r>
            <a:endParaRPr kumimoji="1" lang="en-US" altLang="ja-JP" sz="4800" u="sng" dirty="0">
              <a:solidFill>
                <a:schemeClr val="bg1"/>
              </a:solidFill>
            </a:endParaRPr>
          </a:p>
          <a:p>
            <a:pPr algn="ctr"/>
            <a:r>
              <a:rPr kumimoji="1" lang="ja-JP" altLang="en-US" sz="2800" dirty="0">
                <a:solidFill>
                  <a:schemeClr val="bg1"/>
                </a:solidFill>
              </a:rPr>
              <a:t>・機能回復</a:t>
            </a:r>
            <a:endParaRPr kumimoji="1" lang="en-US" altLang="ja-JP" sz="2800" dirty="0">
              <a:solidFill>
                <a:schemeClr val="bg1"/>
              </a:solidFill>
            </a:endParaRPr>
          </a:p>
          <a:p>
            <a:pPr algn="ctr"/>
            <a:r>
              <a:rPr kumimoji="1" lang="ja-JP" altLang="en-US" sz="2800" dirty="0">
                <a:solidFill>
                  <a:schemeClr val="bg1"/>
                </a:solidFill>
              </a:rPr>
              <a:t>・意欲低下の軽減</a:t>
            </a:r>
            <a:endParaRPr kumimoji="1" lang="en-US" altLang="ja-JP" sz="2800" dirty="0">
              <a:solidFill>
                <a:schemeClr val="bg1"/>
              </a:solidFill>
            </a:endParaRPr>
          </a:p>
        </p:txBody>
      </p:sp>
      <p:sp>
        <p:nvSpPr>
          <p:cNvPr id="5" name="楕円 4">
            <a:extLst>
              <a:ext uri="{FF2B5EF4-FFF2-40B4-BE49-F238E27FC236}">
                <a16:creationId xmlns:a16="http://schemas.microsoft.com/office/drawing/2014/main" id="{4CCF622B-EB7D-4351-9C02-E23D9D9C7AB0}"/>
              </a:ext>
            </a:extLst>
          </p:cNvPr>
          <p:cNvSpPr/>
          <p:nvPr/>
        </p:nvSpPr>
        <p:spPr>
          <a:xfrm>
            <a:off x="6811616" y="2449201"/>
            <a:ext cx="4306958" cy="404436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u="sng" dirty="0">
                <a:solidFill>
                  <a:schemeClr val="bg1"/>
                </a:solidFill>
              </a:rPr>
              <a:t>教室を開く</a:t>
            </a:r>
            <a:endParaRPr kumimoji="1" lang="en-US" altLang="ja-JP" sz="4000" u="sng" dirty="0">
              <a:solidFill>
                <a:schemeClr val="bg1"/>
              </a:solidFill>
            </a:endParaRPr>
          </a:p>
          <a:p>
            <a:pPr algn="ctr"/>
            <a:r>
              <a:rPr kumimoji="1" lang="ja-JP" altLang="en-US" sz="3200" dirty="0">
                <a:solidFill>
                  <a:schemeClr val="bg1"/>
                </a:solidFill>
              </a:rPr>
              <a:t>・コミュニケーションを取ることが出来る</a:t>
            </a:r>
            <a:endParaRPr kumimoji="1" lang="en-US" altLang="ja-JP" sz="3200" dirty="0">
              <a:solidFill>
                <a:schemeClr val="bg1"/>
              </a:solidFill>
            </a:endParaRPr>
          </a:p>
          <a:p>
            <a:pPr algn="ctr"/>
            <a:r>
              <a:rPr kumimoji="1" lang="ja-JP" altLang="en-US" sz="3200" dirty="0">
                <a:solidFill>
                  <a:schemeClr val="bg1"/>
                </a:solidFill>
              </a:rPr>
              <a:t>・意欲を持つ</a:t>
            </a:r>
          </a:p>
        </p:txBody>
      </p:sp>
    </p:spTree>
    <p:extLst>
      <p:ext uri="{BB962C8B-B14F-4D97-AF65-F5344CB8AC3E}">
        <p14:creationId xmlns:p14="http://schemas.microsoft.com/office/powerpoint/2010/main" val="53985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DB3D59A-F7A1-41D3-A1DA-A71419B0457C}"/>
              </a:ext>
            </a:extLst>
          </p:cNvPr>
          <p:cNvSpPr>
            <a:spLocks noGrp="1"/>
          </p:cNvSpPr>
          <p:nvPr>
            <p:ph idx="1"/>
          </p:nvPr>
        </p:nvSpPr>
        <p:spPr>
          <a:xfrm>
            <a:off x="0" y="0"/>
            <a:ext cx="12192000" cy="6858000"/>
          </a:xfrm>
        </p:spPr>
        <p:txBody>
          <a:bodyPr/>
          <a:lstStyle/>
          <a:p>
            <a:pPr marL="0" indent="0">
              <a:buNone/>
            </a:pPr>
            <a:r>
              <a:rPr kumimoji="1" lang="ja-JP" altLang="en-US" dirty="0"/>
              <a:t>　　　　　　　　　　　　　　　　　　</a:t>
            </a:r>
            <a:endParaRPr kumimoji="1" lang="en-US" altLang="ja-JP" dirty="0"/>
          </a:p>
          <a:p>
            <a:pPr marL="0" indent="0">
              <a:buNone/>
            </a:pPr>
            <a:r>
              <a:rPr lang="ja-JP" altLang="en-US" sz="5400" dirty="0"/>
              <a:t>　　　　　　　</a:t>
            </a:r>
            <a:r>
              <a:rPr kumimoji="1" lang="ja-JP" altLang="en-US" sz="5400" u="sng" dirty="0"/>
              <a:t>第一回目</a:t>
            </a:r>
            <a:endParaRPr kumimoji="1" lang="en-US" altLang="ja-JP" sz="5400" u="sng" dirty="0"/>
          </a:p>
          <a:p>
            <a:pPr marL="0" indent="0">
              <a:buNone/>
            </a:pPr>
            <a:r>
              <a:rPr kumimoji="1" lang="en-US" altLang="ja-JP" sz="2800" dirty="0"/>
              <a:t>12</a:t>
            </a:r>
            <a:r>
              <a:rPr kumimoji="1" lang="ja-JP" altLang="en-US" sz="2800" dirty="0"/>
              <a:t>月</a:t>
            </a:r>
            <a:r>
              <a:rPr kumimoji="1" lang="en-US" altLang="ja-JP" sz="2800" dirty="0"/>
              <a:t>6</a:t>
            </a:r>
            <a:r>
              <a:rPr kumimoji="1" lang="ja-JP" altLang="en-US" sz="2800" dirty="0"/>
              <a:t>日　　</a:t>
            </a:r>
            <a:r>
              <a:rPr kumimoji="1" lang="en-US" altLang="ja-JP" sz="2800" dirty="0"/>
              <a:t>9:30</a:t>
            </a:r>
            <a:r>
              <a:rPr kumimoji="1" lang="ja-JP" altLang="en-US" sz="2800" dirty="0"/>
              <a:t>～</a:t>
            </a:r>
            <a:r>
              <a:rPr lang="en-US" altLang="ja-JP" sz="2800" dirty="0"/>
              <a:t>10:30</a:t>
            </a:r>
            <a:r>
              <a:rPr lang="ja-JP" altLang="en-US" sz="2800" dirty="0"/>
              <a:t>　</a:t>
            </a:r>
            <a:endParaRPr kumimoji="1" lang="en-US" altLang="ja-JP" sz="2800" dirty="0"/>
          </a:p>
          <a:p>
            <a:pPr marL="0" indent="0">
              <a:buNone/>
            </a:pPr>
            <a:r>
              <a:rPr lang="ja-JP" altLang="en-US" sz="2800" dirty="0"/>
              <a:t>　（　内容　）</a:t>
            </a:r>
            <a:endParaRPr lang="en-US" altLang="ja-JP" sz="2800" dirty="0"/>
          </a:p>
          <a:p>
            <a:pPr marL="0" indent="0">
              <a:buNone/>
            </a:pPr>
            <a:r>
              <a:rPr kumimoji="1" lang="ja-JP" altLang="en-US" sz="2800" dirty="0"/>
              <a:t>　裁縫教室で使う見本作りを行う</a:t>
            </a:r>
            <a:endParaRPr kumimoji="1" lang="en-US" altLang="ja-JP" sz="2800" dirty="0"/>
          </a:p>
          <a:p>
            <a:pPr marL="0" indent="0">
              <a:buNone/>
            </a:pPr>
            <a:r>
              <a:rPr lang="ja-JP" altLang="en-US" sz="2800" dirty="0"/>
              <a:t>　（　場所　）</a:t>
            </a:r>
            <a:endParaRPr lang="en-US" altLang="ja-JP" sz="2800" dirty="0"/>
          </a:p>
          <a:p>
            <a:pPr marL="0" indent="0">
              <a:buNone/>
            </a:pPr>
            <a:r>
              <a:rPr kumimoji="1" lang="ja-JP" altLang="en-US" sz="2800" dirty="0"/>
              <a:t>　ユニットのリビングルーム</a:t>
            </a:r>
            <a:endParaRPr kumimoji="1" lang="en-US" altLang="ja-JP" sz="2800" dirty="0"/>
          </a:p>
          <a:p>
            <a:pPr marL="0" indent="0">
              <a:buNone/>
            </a:pPr>
            <a:r>
              <a:rPr lang="ja-JP" altLang="en-US" sz="2800" dirty="0"/>
              <a:t>　（　反応　）</a:t>
            </a:r>
            <a:endParaRPr lang="en-US" altLang="ja-JP" sz="2800" dirty="0"/>
          </a:p>
          <a:p>
            <a:pPr marL="0" indent="0">
              <a:buNone/>
            </a:pPr>
            <a:r>
              <a:rPr kumimoji="1" lang="ja-JP" altLang="en-US" sz="2800" dirty="0"/>
              <a:t>　すごく興味を持って下さっていましたが、</a:t>
            </a:r>
            <a:endParaRPr kumimoji="1" lang="en-US" altLang="ja-JP" sz="2800" dirty="0"/>
          </a:p>
          <a:p>
            <a:pPr marL="0" indent="0">
              <a:buNone/>
            </a:pPr>
            <a:r>
              <a:rPr kumimoji="1" lang="ja-JP" altLang="en-US" sz="2800" dirty="0"/>
              <a:t>「</a:t>
            </a:r>
            <a:r>
              <a:rPr kumimoji="1" lang="ja-JP" altLang="en-US" sz="2800" dirty="0">
                <a:solidFill>
                  <a:srgbClr val="FF0000"/>
                </a:solidFill>
              </a:rPr>
              <a:t>久しぶりに裁縫をするから上手く</a:t>
            </a:r>
            <a:r>
              <a:rPr lang="ja-JP" altLang="en-US" sz="2800" dirty="0">
                <a:solidFill>
                  <a:srgbClr val="FF0000"/>
                </a:solidFill>
              </a:rPr>
              <a:t>出来るかしら？</a:t>
            </a:r>
            <a:r>
              <a:rPr lang="ja-JP" altLang="en-US" sz="2800" dirty="0"/>
              <a:t>」</a:t>
            </a:r>
            <a:endParaRPr lang="en-US" altLang="ja-JP" sz="2800" dirty="0"/>
          </a:p>
          <a:p>
            <a:pPr marL="0" indent="0">
              <a:buNone/>
            </a:pPr>
            <a:r>
              <a:rPr lang="ja-JP" altLang="en-US" sz="2800" dirty="0"/>
              <a:t>　と少し不安な顔でおっしゃっていた</a:t>
            </a:r>
            <a:endParaRPr kumimoji="1" lang="en-US" altLang="ja-JP" sz="2800" dirty="0"/>
          </a:p>
          <a:p>
            <a:pPr marL="0" indent="0">
              <a:buNone/>
            </a:pPr>
            <a:endParaRPr kumimoji="1" lang="ja-JP" altLang="en-US" sz="2800" dirty="0"/>
          </a:p>
        </p:txBody>
      </p:sp>
      <p:pic>
        <p:nvPicPr>
          <p:cNvPr id="1030" name="Picture 6" descr="糸巻きのイラスト（赤）">
            <a:extLst>
              <a:ext uri="{FF2B5EF4-FFF2-40B4-BE49-F238E27FC236}">
                <a16:creationId xmlns:a16="http://schemas.microsoft.com/office/drawing/2014/main" id="{572E6736-2140-4657-A61D-18D58F2D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3319">
            <a:off x="8659878" y="3535794"/>
            <a:ext cx="1936751" cy="2120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ボタンのイラスト（裁縫）">
            <a:extLst>
              <a:ext uri="{FF2B5EF4-FFF2-40B4-BE49-F238E27FC236}">
                <a16:creationId xmlns:a16="http://schemas.microsoft.com/office/drawing/2014/main" id="{1F2294A7-DEF8-4E1B-98BA-E092DE506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8541" y="4596059"/>
            <a:ext cx="1970764" cy="17835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クリスマスリースのイラスト">
            <a:extLst>
              <a:ext uri="{FF2B5EF4-FFF2-40B4-BE49-F238E27FC236}">
                <a16:creationId xmlns:a16="http://schemas.microsoft.com/office/drawing/2014/main" id="{5ED76C2D-58A7-441A-8E8D-C503CE3B3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5022" y="280416"/>
            <a:ext cx="11620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クリスマスリースのイラスト">
            <a:extLst>
              <a:ext uri="{FF2B5EF4-FFF2-40B4-BE49-F238E27FC236}">
                <a16:creationId xmlns:a16="http://schemas.microsoft.com/office/drawing/2014/main" id="{F8137DBA-6FA8-4515-91F7-F8633D57A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559" y="259842"/>
            <a:ext cx="116205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02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942BAF-9426-4A6A-A229-EB19C3DF94F8}"/>
              </a:ext>
            </a:extLst>
          </p:cNvPr>
          <p:cNvSpPr>
            <a:spLocks noGrp="1"/>
          </p:cNvSpPr>
          <p:nvPr>
            <p:ph type="title"/>
          </p:nvPr>
        </p:nvSpPr>
        <p:spPr>
          <a:xfrm>
            <a:off x="2231136" y="124035"/>
            <a:ext cx="7729728" cy="1188720"/>
          </a:xfrm>
        </p:spPr>
        <p:txBody>
          <a:bodyPr>
            <a:normAutofit fontScale="90000"/>
          </a:bodyPr>
          <a:lstStyle/>
          <a:p>
            <a:r>
              <a:rPr kumimoji="1" lang="ja-JP" altLang="en-US" sz="6600" dirty="0">
                <a:solidFill>
                  <a:srgbClr val="FF0000"/>
                </a:solidFill>
              </a:rPr>
              <a:t>見本作りの様子</a:t>
            </a:r>
          </a:p>
        </p:txBody>
      </p:sp>
      <p:pic>
        <p:nvPicPr>
          <p:cNvPr id="5" name="コンテンツ プレースホルダー 4">
            <a:extLst>
              <a:ext uri="{FF2B5EF4-FFF2-40B4-BE49-F238E27FC236}">
                <a16:creationId xmlns:a16="http://schemas.microsoft.com/office/drawing/2014/main" id="{87252E88-11A9-4178-A662-CF0BB170EF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347957" y="531017"/>
            <a:ext cx="5368265" cy="7285703"/>
          </a:xfrm>
        </p:spPr>
      </p:pic>
      <p:pic>
        <p:nvPicPr>
          <p:cNvPr id="3" name="図 2">
            <a:extLst>
              <a:ext uri="{FF2B5EF4-FFF2-40B4-BE49-F238E27FC236}">
                <a16:creationId xmlns:a16="http://schemas.microsoft.com/office/drawing/2014/main" id="{073363B5-207C-4841-9846-74D5DE223532}"/>
              </a:ext>
            </a:extLst>
          </p:cNvPr>
          <p:cNvPicPr>
            <a:picLocks noChangeAspect="1"/>
          </p:cNvPicPr>
          <p:nvPr/>
        </p:nvPicPr>
        <p:blipFill>
          <a:blip r:embed="rId4"/>
          <a:stretch>
            <a:fillRect/>
          </a:stretch>
        </p:blipFill>
        <p:spPr>
          <a:xfrm>
            <a:off x="132121" y="3218157"/>
            <a:ext cx="2994537" cy="3515808"/>
          </a:xfrm>
          <a:prstGeom prst="rect">
            <a:avLst/>
          </a:prstGeom>
        </p:spPr>
      </p:pic>
      <p:pic>
        <p:nvPicPr>
          <p:cNvPr id="4" name="図 3">
            <a:extLst>
              <a:ext uri="{FF2B5EF4-FFF2-40B4-BE49-F238E27FC236}">
                <a16:creationId xmlns:a16="http://schemas.microsoft.com/office/drawing/2014/main" id="{B4F503A5-DD40-40C4-A9DF-80FA36C0C124}"/>
              </a:ext>
            </a:extLst>
          </p:cNvPr>
          <p:cNvPicPr>
            <a:picLocks noChangeAspect="1"/>
          </p:cNvPicPr>
          <p:nvPr/>
        </p:nvPicPr>
        <p:blipFill>
          <a:blip r:embed="rId5"/>
          <a:stretch>
            <a:fillRect/>
          </a:stretch>
        </p:blipFill>
        <p:spPr>
          <a:xfrm>
            <a:off x="9802762" y="1489736"/>
            <a:ext cx="2212258" cy="2256503"/>
          </a:xfrm>
          <a:prstGeom prst="rect">
            <a:avLst/>
          </a:prstGeom>
        </p:spPr>
      </p:pic>
    </p:spTree>
    <p:extLst>
      <p:ext uri="{BB962C8B-B14F-4D97-AF65-F5344CB8AC3E}">
        <p14:creationId xmlns:p14="http://schemas.microsoft.com/office/powerpoint/2010/main" val="37563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9E15C3-838F-4F8F-AC00-DBAC79840FB3}"/>
              </a:ext>
            </a:extLst>
          </p:cNvPr>
          <p:cNvSpPr>
            <a:spLocks noGrp="1"/>
          </p:cNvSpPr>
          <p:nvPr>
            <p:ph idx="1"/>
          </p:nvPr>
        </p:nvSpPr>
        <p:spPr>
          <a:xfrm>
            <a:off x="0" y="0"/>
            <a:ext cx="12192000" cy="6858000"/>
          </a:xfrm>
        </p:spPr>
        <p:txBody>
          <a:bodyPr>
            <a:normAutofit fontScale="92500" lnSpcReduction="20000"/>
          </a:bodyPr>
          <a:lstStyle/>
          <a:p>
            <a:pPr marL="0" indent="0">
              <a:buNone/>
            </a:pPr>
            <a:r>
              <a:rPr kumimoji="1" lang="ja-JP" altLang="en-US" dirty="0"/>
              <a:t>　　　　　　　　　　　　　　　</a:t>
            </a:r>
            <a:endParaRPr kumimoji="1" lang="en-US" altLang="ja-JP" dirty="0"/>
          </a:p>
          <a:p>
            <a:pPr marL="0" indent="0">
              <a:buNone/>
            </a:pPr>
            <a:r>
              <a:rPr lang="ja-JP" altLang="en-US" sz="5400" dirty="0"/>
              <a:t>　　　　　　　</a:t>
            </a:r>
            <a:r>
              <a:rPr kumimoji="1" lang="ja-JP" altLang="en-US" sz="5400" u="sng" dirty="0"/>
              <a:t>第二回目</a:t>
            </a:r>
            <a:endParaRPr kumimoji="1" lang="en-US" altLang="ja-JP" sz="5400" u="sng" dirty="0"/>
          </a:p>
          <a:p>
            <a:pPr marL="0" indent="0">
              <a:buNone/>
            </a:pPr>
            <a:r>
              <a:rPr lang="en-US" altLang="ja-JP" sz="2800" dirty="0"/>
              <a:t>12</a:t>
            </a:r>
            <a:r>
              <a:rPr lang="ja-JP" altLang="en-US" sz="2800" dirty="0"/>
              <a:t>月</a:t>
            </a:r>
            <a:r>
              <a:rPr lang="en-US" altLang="ja-JP" sz="2800" dirty="0"/>
              <a:t>8</a:t>
            </a:r>
            <a:r>
              <a:rPr lang="ja-JP" altLang="en-US" sz="2800" dirty="0"/>
              <a:t>日　</a:t>
            </a:r>
            <a:r>
              <a:rPr lang="en-US" altLang="ja-JP" sz="2800" dirty="0"/>
              <a:t>9:30</a:t>
            </a:r>
            <a:r>
              <a:rPr lang="ja-JP" altLang="en-US" sz="2800" dirty="0"/>
              <a:t>～</a:t>
            </a:r>
            <a:r>
              <a:rPr lang="en-US" altLang="ja-JP" sz="2800" dirty="0"/>
              <a:t>10:30</a:t>
            </a:r>
          </a:p>
          <a:p>
            <a:pPr marL="0" indent="0">
              <a:buNone/>
            </a:pPr>
            <a:r>
              <a:rPr kumimoji="1" lang="ja-JP" altLang="en-US" sz="2800" dirty="0"/>
              <a:t>　（　内容　）</a:t>
            </a:r>
            <a:endParaRPr kumimoji="1" lang="en-US" altLang="ja-JP" sz="2800" dirty="0"/>
          </a:p>
          <a:p>
            <a:pPr marL="0" indent="0">
              <a:buNone/>
            </a:pPr>
            <a:r>
              <a:rPr lang="ja-JP" altLang="en-US" sz="2800" dirty="0"/>
              <a:t>　裁縫教室を開く。</a:t>
            </a:r>
            <a:endParaRPr lang="en-US" altLang="ja-JP" sz="2800" dirty="0"/>
          </a:p>
          <a:p>
            <a:pPr marL="0" indent="0">
              <a:buNone/>
            </a:pPr>
            <a:r>
              <a:rPr lang="ja-JP" altLang="en-US" sz="2800" dirty="0"/>
              <a:t>　他の利用者様に教えながら一緒に裁縫</a:t>
            </a:r>
            <a:r>
              <a:rPr kumimoji="1" lang="ja-JP" altLang="en-US" sz="2800" dirty="0"/>
              <a:t>を行う</a:t>
            </a:r>
            <a:endParaRPr kumimoji="1" lang="en-US" altLang="ja-JP" sz="2800" dirty="0"/>
          </a:p>
          <a:p>
            <a:pPr marL="0" indent="0">
              <a:buNone/>
            </a:pPr>
            <a:r>
              <a:rPr lang="ja-JP" altLang="en-US" sz="2800" dirty="0"/>
              <a:t>　（　場所　）</a:t>
            </a:r>
            <a:endParaRPr lang="en-US" altLang="ja-JP" sz="2800" dirty="0"/>
          </a:p>
          <a:p>
            <a:pPr marL="0" indent="0">
              <a:buNone/>
            </a:pPr>
            <a:r>
              <a:rPr kumimoji="1" lang="ja-JP" altLang="en-US" sz="2800" dirty="0"/>
              <a:t>　ユニットのリビングルーム</a:t>
            </a:r>
            <a:endParaRPr kumimoji="1" lang="en-US" altLang="ja-JP" sz="2800" dirty="0"/>
          </a:p>
          <a:p>
            <a:pPr marL="0" indent="0">
              <a:buNone/>
            </a:pPr>
            <a:r>
              <a:rPr lang="ja-JP" altLang="en-US" sz="2800" dirty="0"/>
              <a:t>　（　反応　）</a:t>
            </a:r>
            <a:endParaRPr lang="en-US" altLang="ja-JP" sz="2800" dirty="0"/>
          </a:p>
          <a:p>
            <a:pPr marL="0" indent="0">
              <a:buNone/>
            </a:pPr>
            <a:r>
              <a:rPr kumimoji="1" lang="ja-JP" altLang="en-US" sz="2800" dirty="0"/>
              <a:t>　最初は緊張しているのか少し硬い表情であったが、</a:t>
            </a:r>
            <a:endParaRPr kumimoji="1" lang="en-US" altLang="ja-JP" sz="2800" dirty="0"/>
          </a:p>
          <a:p>
            <a:pPr marL="0" indent="0">
              <a:buNone/>
            </a:pPr>
            <a:r>
              <a:rPr kumimoji="1" lang="ja-JP" altLang="en-US" sz="2800" dirty="0"/>
              <a:t>　他の利用者様に</a:t>
            </a:r>
            <a:endParaRPr kumimoji="1" lang="en-US" altLang="ja-JP" sz="2800" dirty="0"/>
          </a:p>
          <a:p>
            <a:pPr marL="0" indent="0">
              <a:buNone/>
            </a:pPr>
            <a:r>
              <a:rPr lang="ja-JP" altLang="en-US" sz="2800" dirty="0"/>
              <a:t>　「</a:t>
            </a:r>
            <a:r>
              <a:rPr lang="ja-JP" altLang="en-US" sz="2800" dirty="0">
                <a:solidFill>
                  <a:srgbClr val="FF0000"/>
                </a:solidFill>
              </a:rPr>
              <a:t>教え方がうまくて分かりやすいわ！</a:t>
            </a:r>
            <a:r>
              <a:rPr lang="ja-JP" altLang="en-US" sz="2800" dirty="0"/>
              <a:t>」</a:t>
            </a:r>
            <a:endParaRPr lang="en-US" altLang="ja-JP" sz="2800" dirty="0"/>
          </a:p>
          <a:p>
            <a:pPr marL="0" indent="0">
              <a:buNone/>
            </a:pPr>
            <a:r>
              <a:rPr lang="ja-JP" altLang="en-US" sz="2800" dirty="0"/>
              <a:t>　と言われ笑顔が見られた　　　　　　</a:t>
            </a:r>
            <a:endParaRPr lang="en-US" altLang="ja-JP" sz="2800" dirty="0"/>
          </a:p>
          <a:p>
            <a:pPr marL="0" indent="0">
              <a:buNone/>
            </a:pPr>
            <a:endParaRPr lang="en-US" altLang="ja-JP" sz="2800" u="sng" dirty="0">
              <a:solidFill>
                <a:srgbClr val="FF0000"/>
              </a:solidFill>
            </a:endParaRPr>
          </a:p>
          <a:p>
            <a:pPr marL="0" indent="0">
              <a:buNone/>
            </a:pPr>
            <a:r>
              <a:rPr lang="ja-JP" altLang="en-US" sz="2800" dirty="0">
                <a:solidFill>
                  <a:schemeClr val="tx1"/>
                </a:solidFill>
              </a:rPr>
              <a:t>　</a:t>
            </a:r>
            <a:r>
              <a:rPr lang="ja-JP" altLang="en-US" sz="2800" u="sng" dirty="0">
                <a:solidFill>
                  <a:srgbClr val="FF0000"/>
                </a:solidFill>
              </a:rPr>
              <a:t>上肢を痛がる様子もなく楽しんでいた</a:t>
            </a:r>
            <a:endParaRPr kumimoji="1" lang="en-US" altLang="ja-JP" sz="2800" u="sng" dirty="0">
              <a:solidFill>
                <a:srgbClr val="FF0000"/>
              </a:solidFill>
            </a:endParaRPr>
          </a:p>
          <a:p>
            <a:pPr marL="0" indent="0">
              <a:buNone/>
            </a:pPr>
            <a:endParaRPr kumimoji="1" lang="ja-JP" altLang="en-US" sz="2800" dirty="0"/>
          </a:p>
        </p:txBody>
      </p:sp>
      <p:pic>
        <p:nvPicPr>
          <p:cNvPr id="2058" name="Picture 10" descr="お年寄りの会議のイラスト">
            <a:extLst>
              <a:ext uri="{FF2B5EF4-FFF2-40B4-BE49-F238E27FC236}">
                <a16:creationId xmlns:a16="http://schemas.microsoft.com/office/drawing/2014/main" id="{7E143754-852E-43DD-B762-FAEDC1A8B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803" y="3499066"/>
            <a:ext cx="3358934" cy="3358934"/>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角を丸めた四角形 3">
            <a:extLst>
              <a:ext uri="{FF2B5EF4-FFF2-40B4-BE49-F238E27FC236}">
                <a16:creationId xmlns:a16="http://schemas.microsoft.com/office/drawing/2014/main" id="{9652BA51-24E5-45BD-9EA2-A5A47ECD6CC6}"/>
              </a:ext>
            </a:extLst>
          </p:cNvPr>
          <p:cNvSpPr/>
          <p:nvPr/>
        </p:nvSpPr>
        <p:spPr>
          <a:xfrm>
            <a:off x="8773793" y="961020"/>
            <a:ext cx="3065146" cy="1938528"/>
          </a:xfrm>
          <a:prstGeom prst="wedgeRoundRectCallout">
            <a:avLst>
              <a:gd name="adj1" fmla="val -23576"/>
              <a:gd name="adj2" fmla="val 72303"/>
              <a:gd name="adj3" fmla="val 16667"/>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こうやって作るのよ！</a:t>
            </a:r>
          </a:p>
        </p:txBody>
      </p:sp>
      <p:pic>
        <p:nvPicPr>
          <p:cNvPr id="2060" name="Picture 12" descr="クリスマスリースのイラスト">
            <a:extLst>
              <a:ext uri="{FF2B5EF4-FFF2-40B4-BE49-F238E27FC236}">
                <a16:creationId xmlns:a16="http://schemas.microsoft.com/office/drawing/2014/main" id="{CFB21F30-F441-468A-9488-D7E482E8D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918" y="78093"/>
            <a:ext cx="1234702" cy="12347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クリスマスリースのイラスト">
            <a:extLst>
              <a:ext uri="{FF2B5EF4-FFF2-40B4-BE49-F238E27FC236}">
                <a16:creationId xmlns:a16="http://schemas.microsoft.com/office/drawing/2014/main" id="{33934876-5BAE-4969-876E-A291C6B3C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031" y="78093"/>
            <a:ext cx="1234702" cy="123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barn(inVertical)">
                                      <p:cBhvr>
                                        <p:cTn id="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CE06C6-808C-49B2-8E26-1AC3BAFE691C}"/>
              </a:ext>
            </a:extLst>
          </p:cNvPr>
          <p:cNvSpPr>
            <a:spLocks noGrp="1"/>
          </p:cNvSpPr>
          <p:nvPr>
            <p:ph type="title"/>
          </p:nvPr>
        </p:nvSpPr>
        <p:spPr>
          <a:xfrm>
            <a:off x="2231136" y="213524"/>
            <a:ext cx="7729728" cy="1188720"/>
          </a:xfrm>
        </p:spPr>
        <p:txBody>
          <a:bodyPr>
            <a:normAutofit fontScale="90000"/>
          </a:bodyPr>
          <a:lstStyle/>
          <a:p>
            <a:r>
              <a:rPr lang="ja-JP" altLang="en-US" sz="6600" dirty="0">
                <a:solidFill>
                  <a:srgbClr val="FF0000"/>
                </a:solidFill>
              </a:rPr>
              <a:t>裁縫教室の様子</a:t>
            </a:r>
            <a:endParaRPr kumimoji="1" lang="ja-JP" altLang="en-US" sz="6600" dirty="0">
              <a:solidFill>
                <a:srgbClr val="FF0000"/>
              </a:solidFill>
            </a:endParaRPr>
          </a:p>
        </p:txBody>
      </p:sp>
      <p:pic>
        <p:nvPicPr>
          <p:cNvPr id="5" name="コンテンツ プレースホルダー 4">
            <a:extLst>
              <a:ext uri="{FF2B5EF4-FFF2-40B4-BE49-F238E27FC236}">
                <a16:creationId xmlns:a16="http://schemas.microsoft.com/office/drawing/2014/main" id="{F086F473-F646-4E22-945D-77EBDDECA5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6187" y="1533832"/>
            <a:ext cx="10279625" cy="5324168"/>
          </a:xfrm>
        </p:spPr>
      </p:pic>
      <p:pic>
        <p:nvPicPr>
          <p:cNvPr id="1026" name="Picture 2" descr="お婆さんの顔のアイコン | かわいいフリー素材集 いらすとや">
            <a:extLst>
              <a:ext uri="{FF2B5EF4-FFF2-40B4-BE49-F238E27FC236}">
                <a16:creationId xmlns:a16="http://schemas.microsoft.com/office/drawing/2014/main" id="{03EF3247-8F74-4861-A6EB-287A8F18C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76"/>
          <a:stretch/>
        </p:blipFill>
        <p:spPr bwMode="auto">
          <a:xfrm>
            <a:off x="6409558" y="1923743"/>
            <a:ext cx="1716804" cy="1505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おじいさんのイラスト「笑った顔・怒った顔・泣いた顔・笑顔」 | かわいいフリー素材集 いらすとや">
            <a:extLst>
              <a:ext uri="{FF2B5EF4-FFF2-40B4-BE49-F238E27FC236}">
                <a16:creationId xmlns:a16="http://schemas.microsoft.com/office/drawing/2014/main" id="{07603F49-5041-4508-A31D-39C3E73AB6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693"/>
          <a:stretch/>
        </p:blipFill>
        <p:spPr bwMode="auto">
          <a:xfrm>
            <a:off x="2337565" y="2704186"/>
            <a:ext cx="1925085" cy="149173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485FBC7C-E1BF-4D43-A422-0875DBA7AC5A}"/>
              </a:ext>
            </a:extLst>
          </p:cNvPr>
          <p:cNvPicPr>
            <a:picLocks noChangeAspect="1"/>
          </p:cNvPicPr>
          <p:nvPr/>
        </p:nvPicPr>
        <p:blipFill>
          <a:blip r:embed="rId6"/>
          <a:stretch>
            <a:fillRect/>
          </a:stretch>
        </p:blipFill>
        <p:spPr>
          <a:xfrm>
            <a:off x="8911323" y="0"/>
            <a:ext cx="3473098" cy="1825882"/>
          </a:xfrm>
          <a:prstGeom prst="rect">
            <a:avLst/>
          </a:prstGeom>
        </p:spPr>
      </p:pic>
      <p:pic>
        <p:nvPicPr>
          <p:cNvPr id="6" name="図 5">
            <a:extLst>
              <a:ext uri="{FF2B5EF4-FFF2-40B4-BE49-F238E27FC236}">
                <a16:creationId xmlns:a16="http://schemas.microsoft.com/office/drawing/2014/main" id="{5F8EB090-F516-45D3-BF17-302C71512ED2}"/>
              </a:ext>
            </a:extLst>
          </p:cNvPr>
          <p:cNvPicPr>
            <a:picLocks noChangeAspect="1"/>
          </p:cNvPicPr>
          <p:nvPr/>
        </p:nvPicPr>
        <p:blipFill>
          <a:blip r:embed="rId7"/>
          <a:stretch>
            <a:fillRect/>
          </a:stretch>
        </p:blipFill>
        <p:spPr>
          <a:xfrm>
            <a:off x="-192422" y="3594030"/>
            <a:ext cx="2953660" cy="2953660"/>
          </a:xfrm>
          <a:prstGeom prst="rect">
            <a:avLst/>
          </a:prstGeom>
        </p:spPr>
      </p:pic>
    </p:spTree>
    <p:extLst>
      <p:ext uri="{BB962C8B-B14F-4D97-AF65-F5344CB8AC3E}">
        <p14:creationId xmlns:p14="http://schemas.microsoft.com/office/powerpoint/2010/main" val="2406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4C1A378-E84C-4F61-813B-109EDED0CA4C}"/>
              </a:ext>
            </a:extLst>
          </p:cNvPr>
          <p:cNvSpPr>
            <a:spLocks noGrp="1"/>
          </p:cNvSpPr>
          <p:nvPr>
            <p:ph idx="1"/>
          </p:nvPr>
        </p:nvSpPr>
        <p:spPr>
          <a:xfrm>
            <a:off x="0" y="0"/>
            <a:ext cx="12192000" cy="6858000"/>
          </a:xfrm>
        </p:spPr>
        <p:txBody>
          <a:bodyPr>
            <a:normAutofit/>
          </a:bodyPr>
          <a:lstStyle/>
          <a:p>
            <a:pPr marL="0" indent="0">
              <a:buNone/>
            </a:pPr>
            <a:r>
              <a:rPr kumimoji="1" lang="ja-JP" altLang="en-US" dirty="0"/>
              <a:t>　　　　　　　　　　　　　　　　　　　　</a:t>
            </a:r>
            <a:endParaRPr kumimoji="1" lang="en-US" altLang="ja-JP" dirty="0"/>
          </a:p>
          <a:p>
            <a:pPr marL="0" indent="0">
              <a:buNone/>
            </a:pPr>
            <a:r>
              <a:rPr lang="ja-JP" altLang="en-US" sz="5400" dirty="0"/>
              <a:t>　　　　　　　</a:t>
            </a:r>
            <a:r>
              <a:rPr kumimoji="1" lang="ja-JP" altLang="en-US" sz="5400" u="sng" dirty="0"/>
              <a:t>第三回目</a:t>
            </a:r>
            <a:endParaRPr kumimoji="1" lang="en-US" altLang="ja-JP" sz="5400" u="sng" dirty="0"/>
          </a:p>
          <a:p>
            <a:pPr marL="0" indent="0">
              <a:buNone/>
            </a:pPr>
            <a:r>
              <a:rPr kumimoji="1" lang="en-US" altLang="ja-JP" sz="2800" dirty="0"/>
              <a:t>12</a:t>
            </a:r>
            <a:r>
              <a:rPr kumimoji="1" lang="ja-JP" altLang="en-US" sz="2800" dirty="0"/>
              <a:t>月</a:t>
            </a:r>
            <a:r>
              <a:rPr kumimoji="1" lang="en-US" altLang="ja-JP" sz="2800" dirty="0"/>
              <a:t>12</a:t>
            </a:r>
            <a:r>
              <a:rPr lang="ja-JP" altLang="en-US" sz="2800" dirty="0"/>
              <a:t>日</a:t>
            </a:r>
            <a:r>
              <a:rPr kumimoji="1" lang="ja-JP" altLang="en-US" sz="2800" dirty="0"/>
              <a:t>　</a:t>
            </a:r>
            <a:r>
              <a:rPr kumimoji="1" lang="en-US" altLang="ja-JP" sz="2800" dirty="0"/>
              <a:t>10</a:t>
            </a:r>
            <a:r>
              <a:rPr kumimoji="1" lang="ja-JP" altLang="en-US" sz="2800" dirty="0"/>
              <a:t>：</a:t>
            </a:r>
            <a:r>
              <a:rPr kumimoji="1" lang="en-US" altLang="ja-JP" sz="2800" dirty="0"/>
              <a:t>00</a:t>
            </a:r>
            <a:r>
              <a:rPr kumimoji="1" lang="ja-JP" altLang="en-US" sz="2800" dirty="0"/>
              <a:t>～</a:t>
            </a:r>
            <a:r>
              <a:rPr kumimoji="1" lang="en-US" altLang="ja-JP" sz="2800" dirty="0"/>
              <a:t>10</a:t>
            </a:r>
            <a:r>
              <a:rPr kumimoji="1" lang="ja-JP" altLang="en-US" sz="2800" dirty="0"/>
              <a:t>：</a:t>
            </a:r>
            <a:r>
              <a:rPr lang="en-US" altLang="ja-JP" sz="2800" dirty="0"/>
              <a:t>30</a:t>
            </a:r>
            <a:endParaRPr kumimoji="1" lang="en-US" altLang="ja-JP" sz="2800" dirty="0"/>
          </a:p>
          <a:p>
            <a:pPr marL="0" indent="0">
              <a:buNone/>
            </a:pPr>
            <a:r>
              <a:rPr lang="ja-JP" altLang="en-US" sz="2800" dirty="0"/>
              <a:t>　（　内容　）</a:t>
            </a:r>
            <a:endParaRPr lang="en-US" altLang="ja-JP" sz="2800" dirty="0"/>
          </a:p>
          <a:p>
            <a:pPr marL="0" indent="0">
              <a:buNone/>
            </a:pPr>
            <a:r>
              <a:rPr kumimoji="1" lang="ja-JP" altLang="en-US" sz="2800" dirty="0"/>
              <a:t>　作った</a:t>
            </a:r>
            <a:r>
              <a:rPr lang="ja-JP" altLang="en-US" sz="2800" dirty="0"/>
              <a:t>飾り</a:t>
            </a:r>
            <a:r>
              <a:rPr kumimoji="1" lang="ja-JP" altLang="en-US" sz="2800" dirty="0"/>
              <a:t>を皆さんでツリーに飾ってもらう</a:t>
            </a:r>
            <a:endParaRPr kumimoji="1" lang="en-US" altLang="ja-JP" sz="2800" dirty="0"/>
          </a:p>
          <a:p>
            <a:pPr marL="0" indent="0">
              <a:buNone/>
            </a:pPr>
            <a:r>
              <a:rPr lang="ja-JP" altLang="en-US" sz="2800" dirty="0"/>
              <a:t>　（　場所　）</a:t>
            </a:r>
            <a:endParaRPr lang="en-US" altLang="ja-JP" sz="2800" dirty="0"/>
          </a:p>
          <a:p>
            <a:pPr marL="0" indent="0">
              <a:buNone/>
            </a:pPr>
            <a:r>
              <a:rPr kumimoji="1" lang="ja-JP" altLang="en-US" sz="2800" dirty="0"/>
              <a:t>　ユニットのリビング</a:t>
            </a:r>
            <a:endParaRPr kumimoji="1" lang="en-US" altLang="ja-JP" sz="2800" dirty="0"/>
          </a:p>
          <a:p>
            <a:pPr marL="0" indent="0">
              <a:buNone/>
            </a:pPr>
            <a:r>
              <a:rPr lang="ja-JP" altLang="en-US" sz="2800" dirty="0"/>
              <a:t>　（　反応　）</a:t>
            </a:r>
            <a:endParaRPr lang="en-US" altLang="ja-JP" sz="2800" dirty="0"/>
          </a:p>
          <a:p>
            <a:pPr marL="0" indent="0">
              <a:buNone/>
            </a:pPr>
            <a:r>
              <a:rPr lang="ja-JP" altLang="en-US" sz="2800" dirty="0"/>
              <a:t>　飾る際に</a:t>
            </a:r>
            <a:r>
              <a:rPr lang="en-US" altLang="ja-JP" sz="2800" dirty="0"/>
              <a:t>I</a:t>
            </a:r>
            <a:r>
              <a:rPr lang="ja-JP" altLang="en-US" sz="2800" dirty="0" err="1"/>
              <a:t>さんの</a:t>
            </a:r>
            <a:r>
              <a:rPr lang="ja-JP" altLang="en-US" sz="2800" dirty="0"/>
              <a:t>方から周りの方に</a:t>
            </a:r>
            <a:endParaRPr lang="en-US" altLang="ja-JP" sz="2800" dirty="0"/>
          </a:p>
          <a:p>
            <a:pPr marL="0" indent="0">
              <a:buNone/>
            </a:pPr>
            <a:r>
              <a:rPr lang="ja-JP" altLang="en-US" sz="2800" dirty="0"/>
              <a:t>　話しかけに言っていた</a:t>
            </a:r>
            <a:endParaRPr lang="en-US" altLang="ja-JP" sz="2800" dirty="0"/>
          </a:p>
          <a:p>
            <a:pPr marL="0" indent="0">
              <a:buNone/>
            </a:pPr>
            <a:r>
              <a:rPr lang="ja-JP" altLang="en-US" sz="2800" dirty="0"/>
              <a:t>　「</a:t>
            </a:r>
            <a:r>
              <a:rPr lang="ja-JP" altLang="en-US" sz="2800" dirty="0">
                <a:solidFill>
                  <a:srgbClr val="FF0000"/>
                </a:solidFill>
              </a:rPr>
              <a:t>一緒に作れて楽しかったわ</a:t>
            </a:r>
            <a:r>
              <a:rPr lang="ja-JP" altLang="en-US" sz="2800" dirty="0"/>
              <a:t>」など笑顔で話されていた</a:t>
            </a:r>
            <a:endParaRPr lang="en-US" altLang="ja-JP" sz="2800" dirty="0"/>
          </a:p>
          <a:p>
            <a:pPr marL="0" indent="0">
              <a:buNone/>
            </a:pPr>
            <a:r>
              <a:rPr kumimoji="1" lang="ja-JP" altLang="en-US" sz="2800" dirty="0"/>
              <a:t>　</a:t>
            </a:r>
          </a:p>
        </p:txBody>
      </p:sp>
      <p:pic>
        <p:nvPicPr>
          <p:cNvPr id="3080" name="Picture 8" descr="飾り付けられたクリスマスツリーのイラスト">
            <a:extLst>
              <a:ext uri="{FF2B5EF4-FFF2-40B4-BE49-F238E27FC236}">
                <a16:creationId xmlns:a16="http://schemas.microsoft.com/office/drawing/2014/main" id="{1B6E6167-BC17-4CC6-92E4-2110507C0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247" y="1724025"/>
            <a:ext cx="3048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電動車いすに乗った人のイラスト（おばあさん） | かわいいフリー素材集 いらすとや">
            <a:extLst>
              <a:ext uri="{FF2B5EF4-FFF2-40B4-BE49-F238E27FC236}">
                <a16:creationId xmlns:a16="http://schemas.microsoft.com/office/drawing/2014/main" id="{EF7101CC-99AC-47AA-A2F4-289021B37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989" y="4242526"/>
            <a:ext cx="2197958" cy="269443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クリスマスリースのイラスト">
            <a:extLst>
              <a:ext uri="{FF2B5EF4-FFF2-40B4-BE49-F238E27FC236}">
                <a16:creationId xmlns:a16="http://schemas.microsoft.com/office/drawing/2014/main" id="{B10D5621-DEF2-4094-8C9D-7B8E5C454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612" y="263559"/>
            <a:ext cx="1287399" cy="128739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クリスマスリースのイラスト">
            <a:extLst>
              <a:ext uri="{FF2B5EF4-FFF2-40B4-BE49-F238E27FC236}">
                <a16:creationId xmlns:a16="http://schemas.microsoft.com/office/drawing/2014/main" id="{C3D90ABD-FCDE-43F4-8528-0847977D6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306" y="263560"/>
            <a:ext cx="1287399" cy="128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084"/>
                                        </p:tgtEl>
                                        <p:attrNameLst>
                                          <p:attrName>r</p:attrName>
                                        </p:attrNameLst>
                                      </p:cBhvr>
                                    </p:animRot>
                                    <p:animRot by="-240000">
                                      <p:cBhvr>
                                        <p:cTn id="7" dur="200" fill="hold">
                                          <p:stCondLst>
                                            <p:cond delay="200"/>
                                          </p:stCondLst>
                                        </p:cTn>
                                        <p:tgtEl>
                                          <p:spTgt spid="3084"/>
                                        </p:tgtEl>
                                        <p:attrNameLst>
                                          <p:attrName>r</p:attrName>
                                        </p:attrNameLst>
                                      </p:cBhvr>
                                    </p:animRot>
                                    <p:animRot by="240000">
                                      <p:cBhvr>
                                        <p:cTn id="8" dur="200" fill="hold">
                                          <p:stCondLst>
                                            <p:cond delay="400"/>
                                          </p:stCondLst>
                                        </p:cTn>
                                        <p:tgtEl>
                                          <p:spTgt spid="3084"/>
                                        </p:tgtEl>
                                        <p:attrNameLst>
                                          <p:attrName>r</p:attrName>
                                        </p:attrNameLst>
                                      </p:cBhvr>
                                    </p:animRot>
                                    <p:animRot by="-240000">
                                      <p:cBhvr>
                                        <p:cTn id="9" dur="200" fill="hold">
                                          <p:stCondLst>
                                            <p:cond delay="600"/>
                                          </p:stCondLst>
                                        </p:cTn>
                                        <p:tgtEl>
                                          <p:spTgt spid="3084"/>
                                        </p:tgtEl>
                                        <p:attrNameLst>
                                          <p:attrName>r</p:attrName>
                                        </p:attrNameLst>
                                      </p:cBhvr>
                                    </p:animRot>
                                    <p:animRot by="120000">
                                      <p:cBhvr>
                                        <p:cTn id="10" dur="200" fill="hold">
                                          <p:stCondLst>
                                            <p:cond delay="800"/>
                                          </p:stCondLst>
                                        </p:cTn>
                                        <p:tgtEl>
                                          <p:spTgt spid="30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AC7F69D-D79F-450C-A742-CA2AE5755A39}"/>
              </a:ext>
            </a:extLst>
          </p:cNvPr>
          <p:cNvSpPr>
            <a:spLocks noGrp="1"/>
          </p:cNvSpPr>
          <p:nvPr>
            <p:ph idx="1"/>
          </p:nvPr>
        </p:nvSpPr>
        <p:spPr>
          <a:xfrm>
            <a:off x="159026" y="251792"/>
            <a:ext cx="11873948" cy="6033052"/>
          </a:xfrm>
        </p:spPr>
        <p:txBody>
          <a:bodyPr>
            <a:normAutofit fontScale="92500" lnSpcReduction="10000"/>
          </a:bodyPr>
          <a:lstStyle/>
          <a:p>
            <a:pPr marL="0" indent="0">
              <a:buNone/>
            </a:pPr>
            <a:r>
              <a:rPr kumimoji="1" lang="en-US" altLang="ja-JP" sz="7100" dirty="0"/>
              <a:t>〈</a:t>
            </a:r>
            <a:r>
              <a:rPr kumimoji="1" lang="ja-JP" altLang="en-US" sz="7100" dirty="0"/>
              <a:t>身体的側面</a:t>
            </a:r>
            <a:r>
              <a:rPr kumimoji="1" lang="en-US" altLang="ja-JP" sz="7100" dirty="0"/>
              <a:t>〉</a:t>
            </a:r>
          </a:p>
          <a:p>
            <a:pPr marL="0" indent="0">
              <a:buNone/>
            </a:pPr>
            <a:r>
              <a:rPr kumimoji="1" lang="ja-JP" altLang="en-US" sz="4400" dirty="0"/>
              <a:t>・</a:t>
            </a:r>
            <a:r>
              <a:rPr kumimoji="1" lang="en-US" altLang="ja-JP" sz="4400" dirty="0"/>
              <a:t>I</a:t>
            </a:r>
            <a:r>
              <a:rPr lang="ja-JP" altLang="en-US" sz="4400" dirty="0"/>
              <a:t>さん　・９６歳　・女性</a:t>
            </a:r>
            <a:endParaRPr lang="en-US" altLang="ja-JP" sz="4400" dirty="0"/>
          </a:p>
          <a:p>
            <a:pPr marL="0" indent="0">
              <a:buNone/>
            </a:pPr>
            <a:r>
              <a:rPr kumimoji="1" lang="ja-JP" altLang="en-US" sz="4400" dirty="0"/>
              <a:t>・要介護４　　　</a:t>
            </a:r>
            <a:endParaRPr kumimoji="1" lang="en-US" altLang="ja-JP" sz="4400" dirty="0"/>
          </a:p>
          <a:p>
            <a:pPr marL="0" indent="0">
              <a:buNone/>
            </a:pPr>
            <a:r>
              <a:rPr kumimoji="1" lang="ja-JP" altLang="en-US" sz="4400" dirty="0"/>
              <a:t>・車椅子使用（自走式）</a:t>
            </a:r>
            <a:endParaRPr kumimoji="1" lang="en-US" altLang="ja-JP" sz="4400" dirty="0"/>
          </a:p>
          <a:p>
            <a:pPr marL="0" indent="0">
              <a:buNone/>
            </a:pPr>
            <a:r>
              <a:rPr lang="ja-JP" altLang="en-US" sz="4400" dirty="0"/>
              <a:t>・認知症なし</a:t>
            </a:r>
            <a:endParaRPr lang="en-US" altLang="ja-JP" sz="4400" dirty="0"/>
          </a:p>
          <a:p>
            <a:pPr marL="0" indent="0">
              <a:buNone/>
            </a:pPr>
            <a:r>
              <a:rPr lang="ja-JP" altLang="en-US" sz="4400" dirty="0"/>
              <a:t>（だが、家族構成があいまいになってきている）</a:t>
            </a:r>
            <a:endParaRPr lang="en-US" altLang="ja-JP" sz="4400" dirty="0"/>
          </a:p>
          <a:p>
            <a:pPr marL="0" indent="0">
              <a:buNone/>
            </a:pPr>
            <a:r>
              <a:rPr lang="ja-JP" altLang="en-US" sz="4400" dirty="0">
                <a:solidFill>
                  <a:srgbClr val="FF0000"/>
                </a:solidFill>
              </a:rPr>
              <a:t>・変形性膝関節症</a:t>
            </a:r>
            <a:endParaRPr lang="en-US" altLang="ja-JP" sz="4400" dirty="0">
              <a:solidFill>
                <a:srgbClr val="FF0000"/>
              </a:solidFill>
            </a:endParaRPr>
          </a:p>
          <a:p>
            <a:pPr marL="0" indent="0">
              <a:buNone/>
            </a:pPr>
            <a:r>
              <a:rPr lang="ja-JP" altLang="en-US" sz="4400" dirty="0">
                <a:solidFill>
                  <a:srgbClr val="FF0000"/>
                </a:solidFill>
              </a:rPr>
              <a:t>・上肢の機能が低下している</a:t>
            </a:r>
            <a:endParaRPr lang="en-US" altLang="ja-JP" sz="4400" dirty="0">
              <a:solidFill>
                <a:srgbClr val="FF0000"/>
              </a:solidFill>
            </a:endParaRPr>
          </a:p>
        </p:txBody>
      </p:sp>
      <p:pic>
        <p:nvPicPr>
          <p:cNvPr id="4098" name="Picture 2" descr="車椅子に乗ったお婆さんの表情イラスト（笑顔）">
            <a:extLst>
              <a:ext uri="{FF2B5EF4-FFF2-40B4-BE49-F238E27FC236}">
                <a16:creationId xmlns:a16="http://schemas.microsoft.com/office/drawing/2014/main" id="{DE22C9CF-5E59-4921-B506-DF0D12D9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391" y="0"/>
            <a:ext cx="2534939" cy="401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0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728710-6AE3-4D0E-9E4D-168CA699255B}"/>
              </a:ext>
            </a:extLst>
          </p:cNvPr>
          <p:cNvSpPr>
            <a:spLocks noGrp="1"/>
          </p:cNvSpPr>
          <p:nvPr>
            <p:ph type="title"/>
          </p:nvPr>
        </p:nvSpPr>
        <p:spPr>
          <a:xfrm>
            <a:off x="2231136" y="183028"/>
            <a:ext cx="7729728" cy="1188720"/>
          </a:xfrm>
        </p:spPr>
        <p:txBody>
          <a:bodyPr>
            <a:noAutofit/>
          </a:bodyPr>
          <a:lstStyle/>
          <a:p>
            <a:r>
              <a:rPr lang="ja-JP" altLang="en-US" sz="6000" dirty="0">
                <a:solidFill>
                  <a:srgbClr val="FF0000"/>
                </a:solidFill>
              </a:rPr>
              <a:t>クリスマス会の様子</a:t>
            </a:r>
            <a:endParaRPr kumimoji="1" lang="ja-JP" altLang="en-US" sz="6000" dirty="0">
              <a:solidFill>
                <a:srgbClr val="FF0000"/>
              </a:solidFill>
            </a:endParaRPr>
          </a:p>
        </p:txBody>
      </p:sp>
      <p:pic>
        <p:nvPicPr>
          <p:cNvPr id="5" name="コンテンツ プレースホルダー 4">
            <a:extLst>
              <a:ext uri="{FF2B5EF4-FFF2-40B4-BE49-F238E27FC236}">
                <a16:creationId xmlns:a16="http://schemas.microsoft.com/office/drawing/2014/main" id="{5A1E948C-1CEF-40C3-A09A-D5EA483DC4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877" y="1519084"/>
            <a:ext cx="11474245" cy="5338916"/>
          </a:xfrm>
        </p:spPr>
      </p:pic>
      <p:pic>
        <p:nvPicPr>
          <p:cNvPr id="6" name="Picture 2" descr="お婆さんの顔のアイコン | かわいいフリー素材集 いらすとや">
            <a:extLst>
              <a:ext uri="{FF2B5EF4-FFF2-40B4-BE49-F238E27FC236}">
                <a16:creationId xmlns:a16="http://schemas.microsoft.com/office/drawing/2014/main" id="{42EBA271-9D54-40CF-80E1-2597BE394FA5}"/>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12476"/>
          <a:stretch/>
        </p:blipFill>
        <p:spPr bwMode="auto">
          <a:xfrm flipH="1">
            <a:off x="3020965" y="3429000"/>
            <a:ext cx="1220580" cy="10701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おじいさんのイラスト「笑った顔・怒った顔・泣いた顔・笑顔」 | かわいいフリー素材集 いらすとや">
            <a:extLst>
              <a:ext uri="{FF2B5EF4-FFF2-40B4-BE49-F238E27FC236}">
                <a16:creationId xmlns:a16="http://schemas.microsoft.com/office/drawing/2014/main" id="{2AF82DFF-A96D-4606-AFD9-E5C5A6FE07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27"/>
          <a:stretch/>
        </p:blipFill>
        <p:spPr bwMode="auto">
          <a:xfrm flipH="1">
            <a:off x="7151145" y="3022817"/>
            <a:ext cx="2019890" cy="160858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477FEECD-82C4-48E7-A709-47EF5F9C6BD9}"/>
              </a:ext>
            </a:extLst>
          </p:cNvPr>
          <p:cNvPicPr>
            <a:picLocks noChangeAspect="1"/>
          </p:cNvPicPr>
          <p:nvPr/>
        </p:nvPicPr>
        <p:blipFill>
          <a:blip r:embed="rId6"/>
          <a:stretch>
            <a:fillRect/>
          </a:stretch>
        </p:blipFill>
        <p:spPr>
          <a:xfrm>
            <a:off x="4489058" y="4454940"/>
            <a:ext cx="3094703" cy="2344238"/>
          </a:xfrm>
          <a:prstGeom prst="rect">
            <a:avLst/>
          </a:prstGeom>
        </p:spPr>
      </p:pic>
      <p:pic>
        <p:nvPicPr>
          <p:cNvPr id="9" name="図 8">
            <a:extLst>
              <a:ext uri="{FF2B5EF4-FFF2-40B4-BE49-F238E27FC236}">
                <a16:creationId xmlns:a16="http://schemas.microsoft.com/office/drawing/2014/main" id="{E57E576D-003E-4317-B7FC-61FF7A9547AA}"/>
              </a:ext>
            </a:extLst>
          </p:cNvPr>
          <p:cNvPicPr>
            <a:picLocks noChangeAspect="1"/>
          </p:cNvPicPr>
          <p:nvPr/>
        </p:nvPicPr>
        <p:blipFill>
          <a:blip r:embed="rId7"/>
          <a:stretch>
            <a:fillRect/>
          </a:stretch>
        </p:blipFill>
        <p:spPr>
          <a:xfrm>
            <a:off x="1" y="1"/>
            <a:ext cx="2374490" cy="2374490"/>
          </a:xfrm>
          <a:prstGeom prst="rect">
            <a:avLst/>
          </a:prstGeom>
        </p:spPr>
      </p:pic>
      <p:pic>
        <p:nvPicPr>
          <p:cNvPr id="10" name="図 9">
            <a:extLst>
              <a:ext uri="{FF2B5EF4-FFF2-40B4-BE49-F238E27FC236}">
                <a16:creationId xmlns:a16="http://schemas.microsoft.com/office/drawing/2014/main" id="{C344ED18-41E7-49FA-B126-434996F05E91}"/>
              </a:ext>
            </a:extLst>
          </p:cNvPr>
          <p:cNvPicPr>
            <a:picLocks noChangeAspect="1"/>
          </p:cNvPicPr>
          <p:nvPr/>
        </p:nvPicPr>
        <p:blipFill>
          <a:blip r:embed="rId7"/>
          <a:stretch>
            <a:fillRect/>
          </a:stretch>
        </p:blipFill>
        <p:spPr>
          <a:xfrm flipH="1" flipV="1">
            <a:off x="9317544" y="3827111"/>
            <a:ext cx="2874456" cy="2874456"/>
          </a:xfrm>
          <a:prstGeom prst="rect">
            <a:avLst/>
          </a:prstGeom>
        </p:spPr>
      </p:pic>
    </p:spTree>
    <p:extLst>
      <p:ext uri="{BB962C8B-B14F-4D97-AF65-F5344CB8AC3E}">
        <p14:creationId xmlns:p14="http://schemas.microsoft.com/office/powerpoint/2010/main" val="1723201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5268D3A-A71D-42CA-8CE1-74630C1F03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824881" y="-1696066"/>
            <a:ext cx="6542239" cy="10250132"/>
          </a:xfrm>
        </p:spPr>
      </p:pic>
      <p:pic>
        <p:nvPicPr>
          <p:cNvPr id="2" name="図 1">
            <a:extLst>
              <a:ext uri="{FF2B5EF4-FFF2-40B4-BE49-F238E27FC236}">
                <a16:creationId xmlns:a16="http://schemas.microsoft.com/office/drawing/2014/main" id="{901DC474-0874-43B6-B638-B45121856C30}"/>
              </a:ext>
            </a:extLst>
          </p:cNvPr>
          <p:cNvPicPr>
            <a:picLocks noChangeAspect="1"/>
          </p:cNvPicPr>
          <p:nvPr/>
        </p:nvPicPr>
        <p:blipFill>
          <a:blip r:embed="rId4"/>
          <a:stretch>
            <a:fillRect/>
          </a:stretch>
        </p:blipFill>
        <p:spPr>
          <a:xfrm>
            <a:off x="63103" y="0"/>
            <a:ext cx="4185169" cy="4232787"/>
          </a:xfrm>
          <a:prstGeom prst="rect">
            <a:avLst/>
          </a:prstGeom>
        </p:spPr>
      </p:pic>
      <p:pic>
        <p:nvPicPr>
          <p:cNvPr id="3" name="図 2">
            <a:extLst>
              <a:ext uri="{FF2B5EF4-FFF2-40B4-BE49-F238E27FC236}">
                <a16:creationId xmlns:a16="http://schemas.microsoft.com/office/drawing/2014/main" id="{F302E97A-1BEA-4D5F-BCD9-E67F3EDE3F42}"/>
              </a:ext>
            </a:extLst>
          </p:cNvPr>
          <p:cNvPicPr>
            <a:picLocks noChangeAspect="1"/>
          </p:cNvPicPr>
          <p:nvPr/>
        </p:nvPicPr>
        <p:blipFill>
          <a:blip r:embed="rId5"/>
          <a:stretch>
            <a:fillRect/>
          </a:stretch>
        </p:blipFill>
        <p:spPr>
          <a:xfrm flipH="1">
            <a:off x="8400559" y="3190004"/>
            <a:ext cx="3791441" cy="3834580"/>
          </a:xfrm>
          <a:prstGeom prst="rect">
            <a:avLst/>
          </a:prstGeom>
        </p:spPr>
      </p:pic>
    </p:spTree>
    <p:extLst>
      <p:ext uri="{BB962C8B-B14F-4D97-AF65-F5344CB8AC3E}">
        <p14:creationId xmlns:p14="http://schemas.microsoft.com/office/powerpoint/2010/main" val="22259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1795E6-C1D0-491C-A900-1D8489EE4640}"/>
              </a:ext>
            </a:extLst>
          </p:cNvPr>
          <p:cNvSpPr>
            <a:spLocks noGrp="1"/>
          </p:cNvSpPr>
          <p:nvPr>
            <p:ph idx="1"/>
          </p:nvPr>
        </p:nvSpPr>
        <p:spPr>
          <a:xfrm>
            <a:off x="0" y="-1"/>
            <a:ext cx="12192000" cy="6858000"/>
          </a:xfrm>
        </p:spPr>
        <p:txBody>
          <a:bodyPr/>
          <a:lstStyle/>
          <a:p>
            <a:pPr marL="0" indent="0">
              <a:buNone/>
            </a:pPr>
            <a:r>
              <a:rPr kumimoji="1" lang="ja-JP" altLang="en-US" dirty="0"/>
              <a:t>　</a:t>
            </a:r>
            <a:endParaRPr kumimoji="1" lang="en-US" altLang="ja-JP" dirty="0"/>
          </a:p>
          <a:p>
            <a:pPr marL="0" indent="0">
              <a:buNone/>
            </a:pPr>
            <a:r>
              <a:rPr lang="ja-JP" altLang="en-US" sz="5400" dirty="0"/>
              <a:t>　　　　　　</a:t>
            </a:r>
            <a:r>
              <a:rPr kumimoji="1" lang="ja-JP" altLang="en-US" sz="5400" u="sng" dirty="0"/>
              <a:t>結果及び評価</a:t>
            </a:r>
          </a:p>
        </p:txBody>
      </p:sp>
      <p:sp>
        <p:nvSpPr>
          <p:cNvPr id="4" name="四角形: 角を丸くする 3">
            <a:extLst>
              <a:ext uri="{FF2B5EF4-FFF2-40B4-BE49-F238E27FC236}">
                <a16:creationId xmlns:a16="http://schemas.microsoft.com/office/drawing/2014/main" id="{ECB6123A-8C30-419E-810C-E861BC791926}"/>
              </a:ext>
            </a:extLst>
          </p:cNvPr>
          <p:cNvSpPr/>
          <p:nvPr/>
        </p:nvSpPr>
        <p:spPr>
          <a:xfrm>
            <a:off x="889349" y="1695723"/>
            <a:ext cx="6536245" cy="2047221"/>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向上心がなく、他の利用者様との</a:t>
            </a:r>
            <a:endParaRPr kumimoji="1" lang="en-US" altLang="ja-JP" sz="3200" dirty="0">
              <a:solidFill>
                <a:schemeClr val="tx1"/>
              </a:solidFill>
            </a:endParaRPr>
          </a:p>
          <a:p>
            <a:pPr algn="ctr"/>
            <a:r>
              <a:rPr kumimoji="1" lang="ja-JP" altLang="en-US" sz="3200" dirty="0">
                <a:solidFill>
                  <a:schemeClr val="tx1"/>
                </a:solidFill>
              </a:rPr>
              <a:t>会話があまり見られなかった</a:t>
            </a:r>
          </a:p>
        </p:txBody>
      </p:sp>
      <p:sp>
        <p:nvSpPr>
          <p:cNvPr id="6" name="四角形: 角を丸くする 5">
            <a:extLst>
              <a:ext uri="{FF2B5EF4-FFF2-40B4-BE49-F238E27FC236}">
                <a16:creationId xmlns:a16="http://schemas.microsoft.com/office/drawing/2014/main" id="{0822EC7A-33EC-40E2-9682-AE9DB38C2D5A}"/>
              </a:ext>
            </a:extLst>
          </p:cNvPr>
          <p:cNvSpPr/>
          <p:nvPr/>
        </p:nvSpPr>
        <p:spPr>
          <a:xfrm>
            <a:off x="871340" y="4664392"/>
            <a:ext cx="6340401" cy="1850137"/>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教えることにより会話も弾み、</a:t>
            </a:r>
            <a:endParaRPr kumimoji="1" lang="en-US" altLang="ja-JP" sz="3200" dirty="0">
              <a:solidFill>
                <a:schemeClr val="tx1"/>
              </a:solidFill>
            </a:endParaRPr>
          </a:p>
          <a:p>
            <a:pPr algn="ctr"/>
            <a:r>
              <a:rPr kumimoji="1" lang="ja-JP" altLang="en-US" sz="3200" dirty="0">
                <a:solidFill>
                  <a:schemeClr val="tx1"/>
                </a:solidFill>
              </a:rPr>
              <a:t>笑顔も見られるようになった</a:t>
            </a:r>
            <a:endParaRPr kumimoji="1" lang="en-US" altLang="ja-JP" sz="3200" dirty="0">
              <a:solidFill>
                <a:schemeClr val="tx1"/>
              </a:solidFill>
            </a:endParaRPr>
          </a:p>
        </p:txBody>
      </p:sp>
      <p:sp>
        <p:nvSpPr>
          <p:cNvPr id="7" name="矢印: 下 6">
            <a:extLst>
              <a:ext uri="{FF2B5EF4-FFF2-40B4-BE49-F238E27FC236}">
                <a16:creationId xmlns:a16="http://schemas.microsoft.com/office/drawing/2014/main" id="{6A25907F-8337-4D88-AB5A-5432CD9A9AAD}"/>
              </a:ext>
            </a:extLst>
          </p:cNvPr>
          <p:cNvSpPr/>
          <p:nvPr/>
        </p:nvSpPr>
        <p:spPr>
          <a:xfrm>
            <a:off x="3538156" y="3573769"/>
            <a:ext cx="910123" cy="1259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思考の吹き出し: 雲形 7">
            <a:extLst>
              <a:ext uri="{FF2B5EF4-FFF2-40B4-BE49-F238E27FC236}">
                <a16:creationId xmlns:a16="http://schemas.microsoft.com/office/drawing/2014/main" id="{F921B32F-18A1-4462-B5A2-F4E61B6A142E}"/>
              </a:ext>
            </a:extLst>
          </p:cNvPr>
          <p:cNvSpPr/>
          <p:nvPr/>
        </p:nvSpPr>
        <p:spPr>
          <a:xfrm>
            <a:off x="5617228" y="2381846"/>
            <a:ext cx="6496556" cy="3159184"/>
          </a:xfrm>
          <a:prstGeom prst="cloudCallou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他者との交流が</a:t>
            </a:r>
            <a:endParaRPr kumimoji="1" lang="en-US" altLang="ja-JP" sz="3600" dirty="0">
              <a:solidFill>
                <a:schemeClr val="tx1"/>
              </a:solidFill>
            </a:endParaRPr>
          </a:p>
          <a:p>
            <a:pPr algn="ctr"/>
            <a:r>
              <a:rPr kumimoji="1" lang="ja-JP" altLang="en-US" sz="3600" dirty="0">
                <a:solidFill>
                  <a:schemeClr val="tx1"/>
                </a:solidFill>
              </a:rPr>
              <a:t>大切になってくる</a:t>
            </a:r>
          </a:p>
        </p:txBody>
      </p:sp>
      <p:pic>
        <p:nvPicPr>
          <p:cNvPr id="4102" name="Picture 6" descr="クリスマスリースのイラスト">
            <a:extLst>
              <a:ext uri="{FF2B5EF4-FFF2-40B4-BE49-F238E27FC236}">
                <a16:creationId xmlns:a16="http://schemas.microsoft.com/office/drawing/2014/main" id="{B3907B11-3097-4A89-A0A0-027E324F4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050" y="247985"/>
            <a:ext cx="1340212" cy="13402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クリスマスリースのイラスト">
            <a:extLst>
              <a:ext uri="{FF2B5EF4-FFF2-40B4-BE49-F238E27FC236}">
                <a16:creationId xmlns:a16="http://schemas.microsoft.com/office/drawing/2014/main" id="{9C07D2D9-34A9-4723-BDEE-9CE7FF65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418" y="247985"/>
            <a:ext cx="1340212" cy="134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1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A30DFF-3F25-4A4C-9C50-542029CC0596}"/>
              </a:ext>
            </a:extLst>
          </p:cNvPr>
          <p:cNvSpPr>
            <a:spLocks noGrp="1"/>
          </p:cNvSpPr>
          <p:nvPr>
            <p:ph type="title"/>
          </p:nvPr>
        </p:nvSpPr>
        <p:spPr/>
        <p:txBody>
          <a:bodyPr>
            <a:normAutofit/>
          </a:bodyPr>
          <a:lstStyle/>
          <a:p>
            <a:r>
              <a:rPr kumimoji="1" lang="ja-JP" altLang="en-US" sz="5400" dirty="0">
                <a:solidFill>
                  <a:srgbClr val="FF0000"/>
                </a:solidFill>
              </a:rPr>
              <a:t>考察</a:t>
            </a:r>
          </a:p>
        </p:txBody>
      </p:sp>
      <p:sp>
        <p:nvSpPr>
          <p:cNvPr id="3" name="コンテンツ プレースホルダー 2">
            <a:extLst>
              <a:ext uri="{FF2B5EF4-FFF2-40B4-BE49-F238E27FC236}">
                <a16:creationId xmlns:a16="http://schemas.microsoft.com/office/drawing/2014/main" id="{B81BE153-35D3-438E-8C00-5E156BC7A54C}"/>
              </a:ext>
            </a:extLst>
          </p:cNvPr>
          <p:cNvSpPr>
            <a:spLocks noGrp="1"/>
          </p:cNvSpPr>
          <p:nvPr>
            <p:ph idx="1"/>
          </p:nvPr>
        </p:nvSpPr>
        <p:spPr/>
        <p:txBody>
          <a:bodyPr/>
          <a:lstStyle/>
          <a:p>
            <a:pPr marL="0" indent="0">
              <a:buNone/>
            </a:pPr>
            <a:endParaRPr kumimoji="1" lang="ja-JP" altLang="en-US" dirty="0"/>
          </a:p>
        </p:txBody>
      </p:sp>
      <p:sp>
        <p:nvSpPr>
          <p:cNvPr id="4" name="楕円 3">
            <a:extLst>
              <a:ext uri="{FF2B5EF4-FFF2-40B4-BE49-F238E27FC236}">
                <a16:creationId xmlns:a16="http://schemas.microsoft.com/office/drawing/2014/main" id="{777C3248-986F-42B2-808D-5863E9A2FC3E}"/>
              </a:ext>
            </a:extLst>
          </p:cNvPr>
          <p:cNvSpPr/>
          <p:nvPr/>
        </p:nvSpPr>
        <p:spPr>
          <a:xfrm>
            <a:off x="451103" y="2329217"/>
            <a:ext cx="3560065" cy="2288767"/>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rPr>
              <a:t>裁縫教室</a:t>
            </a:r>
          </a:p>
        </p:txBody>
      </p:sp>
      <p:sp>
        <p:nvSpPr>
          <p:cNvPr id="5" name="楕円 4">
            <a:extLst>
              <a:ext uri="{FF2B5EF4-FFF2-40B4-BE49-F238E27FC236}">
                <a16:creationId xmlns:a16="http://schemas.microsoft.com/office/drawing/2014/main" id="{DA7DBC05-0461-4319-A324-816A35F3FD26}"/>
              </a:ext>
            </a:extLst>
          </p:cNvPr>
          <p:cNvSpPr/>
          <p:nvPr/>
        </p:nvSpPr>
        <p:spPr>
          <a:xfrm>
            <a:off x="8116712" y="2329216"/>
            <a:ext cx="3560064" cy="22887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コミュニケーション</a:t>
            </a:r>
          </a:p>
        </p:txBody>
      </p:sp>
      <p:sp>
        <p:nvSpPr>
          <p:cNvPr id="6" name="楕円 5">
            <a:extLst>
              <a:ext uri="{FF2B5EF4-FFF2-40B4-BE49-F238E27FC236}">
                <a16:creationId xmlns:a16="http://schemas.microsoft.com/office/drawing/2014/main" id="{0717486E-EC03-469D-9543-6FD954E1697B}"/>
              </a:ext>
            </a:extLst>
          </p:cNvPr>
          <p:cNvSpPr/>
          <p:nvPr/>
        </p:nvSpPr>
        <p:spPr>
          <a:xfrm>
            <a:off x="4283907" y="4189035"/>
            <a:ext cx="3560065" cy="2288766"/>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rPr>
              <a:t>好きなことをする</a:t>
            </a:r>
            <a:endParaRPr kumimoji="1" lang="en-US" altLang="ja-JP" sz="4400" dirty="0">
              <a:solidFill>
                <a:schemeClr val="tx1"/>
              </a:solidFill>
            </a:endParaRPr>
          </a:p>
        </p:txBody>
      </p:sp>
      <p:sp>
        <p:nvSpPr>
          <p:cNvPr id="7" name="波線 6">
            <a:extLst>
              <a:ext uri="{FF2B5EF4-FFF2-40B4-BE49-F238E27FC236}">
                <a16:creationId xmlns:a16="http://schemas.microsoft.com/office/drawing/2014/main" id="{54CC43AA-E625-4D3C-BCC5-49FEEA90152E}"/>
              </a:ext>
            </a:extLst>
          </p:cNvPr>
          <p:cNvSpPr/>
          <p:nvPr/>
        </p:nvSpPr>
        <p:spPr>
          <a:xfrm>
            <a:off x="3612443" y="2638044"/>
            <a:ext cx="4967111" cy="2554112"/>
          </a:xfrm>
          <a:prstGeom prst="wav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意欲の向上</a:t>
            </a:r>
          </a:p>
        </p:txBody>
      </p:sp>
      <p:sp>
        <p:nvSpPr>
          <p:cNvPr id="9" name="思考の吹き出し: 雲形 8">
            <a:extLst>
              <a:ext uri="{FF2B5EF4-FFF2-40B4-BE49-F238E27FC236}">
                <a16:creationId xmlns:a16="http://schemas.microsoft.com/office/drawing/2014/main" id="{4A500F9B-A473-4D71-9023-3C0092FB19D6}"/>
              </a:ext>
            </a:extLst>
          </p:cNvPr>
          <p:cNvSpPr/>
          <p:nvPr/>
        </p:nvSpPr>
        <p:spPr>
          <a:xfrm>
            <a:off x="7843972" y="939348"/>
            <a:ext cx="3665280" cy="1806223"/>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effectLst>
                  <a:outerShdw blurRad="38100" dist="38100" dir="2700000" algn="tl">
                    <a:srgbClr val="000000">
                      <a:alpha val="43137"/>
                    </a:srgbClr>
                  </a:outerShdw>
                </a:effectLst>
              </a:rPr>
              <a:t>自信がついた</a:t>
            </a:r>
          </a:p>
        </p:txBody>
      </p:sp>
      <p:pic>
        <p:nvPicPr>
          <p:cNvPr id="8" name="図 7">
            <a:extLst>
              <a:ext uri="{FF2B5EF4-FFF2-40B4-BE49-F238E27FC236}">
                <a16:creationId xmlns:a16="http://schemas.microsoft.com/office/drawing/2014/main" id="{11CCC1DF-6C9B-4C6B-9B08-D59BE133AE69}"/>
              </a:ext>
            </a:extLst>
          </p:cNvPr>
          <p:cNvPicPr>
            <a:picLocks noChangeAspect="1"/>
          </p:cNvPicPr>
          <p:nvPr/>
        </p:nvPicPr>
        <p:blipFill>
          <a:blip r:embed="rId3"/>
          <a:stretch>
            <a:fillRect/>
          </a:stretch>
        </p:blipFill>
        <p:spPr>
          <a:xfrm>
            <a:off x="-152907" y="4009768"/>
            <a:ext cx="2866963" cy="2931517"/>
          </a:xfrm>
          <a:prstGeom prst="rect">
            <a:avLst/>
          </a:prstGeom>
        </p:spPr>
      </p:pic>
      <p:pic>
        <p:nvPicPr>
          <p:cNvPr id="10" name="図 9">
            <a:extLst>
              <a:ext uri="{FF2B5EF4-FFF2-40B4-BE49-F238E27FC236}">
                <a16:creationId xmlns:a16="http://schemas.microsoft.com/office/drawing/2014/main" id="{753DECEF-F1CE-4560-BE95-D9F77C14A6DC}"/>
              </a:ext>
            </a:extLst>
          </p:cNvPr>
          <p:cNvPicPr>
            <a:picLocks noChangeAspect="1"/>
          </p:cNvPicPr>
          <p:nvPr/>
        </p:nvPicPr>
        <p:blipFill>
          <a:blip r:embed="rId4"/>
          <a:stretch>
            <a:fillRect/>
          </a:stretch>
        </p:blipFill>
        <p:spPr>
          <a:xfrm flipH="1">
            <a:off x="9912609" y="3956101"/>
            <a:ext cx="2612036" cy="2985184"/>
          </a:xfrm>
          <a:prstGeom prst="rect">
            <a:avLst/>
          </a:prstGeom>
        </p:spPr>
      </p:pic>
    </p:spTree>
    <p:extLst>
      <p:ext uri="{BB962C8B-B14F-4D97-AF65-F5344CB8AC3E}">
        <p14:creationId xmlns:p14="http://schemas.microsoft.com/office/powerpoint/2010/main" val="34823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8BB53-CE31-47F3-A7C0-530C3EEA430B}"/>
              </a:ext>
            </a:extLst>
          </p:cNvPr>
          <p:cNvSpPr>
            <a:spLocks noGrp="1"/>
          </p:cNvSpPr>
          <p:nvPr>
            <p:ph type="title"/>
          </p:nvPr>
        </p:nvSpPr>
        <p:spPr>
          <a:xfrm>
            <a:off x="2231136" y="515662"/>
            <a:ext cx="7729728" cy="1188720"/>
          </a:xfrm>
        </p:spPr>
        <p:txBody>
          <a:bodyPr>
            <a:normAutofit/>
          </a:bodyPr>
          <a:lstStyle/>
          <a:p>
            <a:r>
              <a:rPr kumimoji="1" lang="ja-JP" altLang="en-US" sz="4800" dirty="0">
                <a:solidFill>
                  <a:srgbClr val="FF0000"/>
                </a:solidFill>
              </a:rPr>
              <a:t>まとめ</a:t>
            </a:r>
          </a:p>
        </p:txBody>
      </p:sp>
      <p:pic>
        <p:nvPicPr>
          <p:cNvPr id="3074" name="Picture 2" descr="おばあちゃんのイラスト">
            <a:extLst>
              <a:ext uri="{FF2B5EF4-FFF2-40B4-BE49-F238E27FC236}">
                <a16:creationId xmlns:a16="http://schemas.microsoft.com/office/drawing/2014/main" id="{ABCE9894-5BE7-430F-A193-9C59D7737D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238750" y="333216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A178989F-7197-429C-9B8C-C4CBBAE3EC2D}"/>
              </a:ext>
            </a:extLst>
          </p:cNvPr>
          <p:cNvSpPr/>
          <p:nvPr/>
        </p:nvSpPr>
        <p:spPr>
          <a:xfrm>
            <a:off x="733777" y="2483555"/>
            <a:ext cx="6852355" cy="4222045"/>
          </a:xfrm>
          <a:prstGeom prst="roundRect">
            <a:avLst/>
          </a:prstGeom>
          <a:solidFill>
            <a:srgbClr val="FFCC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I</a:t>
            </a:r>
            <a:r>
              <a:rPr kumimoji="1" lang="ja-JP" altLang="en-US" sz="4400" dirty="0" err="1">
                <a:solidFill>
                  <a:schemeClr val="tx1"/>
                </a:solidFill>
              </a:rPr>
              <a:t>さんの</a:t>
            </a:r>
            <a:r>
              <a:rPr kumimoji="1" lang="ja-JP" altLang="en-US" sz="4400" dirty="0">
                <a:solidFill>
                  <a:schemeClr val="tx1"/>
                </a:solidFill>
              </a:rPr>
              <a:t>好きな事をすることにより、</a:t>
            </a:r>
            <a:endParaRPr kumimoji="1" lang="en-US" altLang="ja-JP" sz="4400" dirty="0">
              <a:solidFill>
                <a:schemeClr val="tx1"/>
              </a:solidFill>
            </a:endParaRPr>
          </a:p>
          <a:p>
            <a:pPr algn="ctr"/>
            <a:r>
              <a:rPr kumimoji="1" lang="ja-JP" altLang="en-US" sz="4400" dirty="0">
                <a:solidFill>
                  <a:schemeClr val="tx1"/>
                </a:solidFill>
              </a:rPr>
              <a:t>意欲の向上につながった</a:t>
            </a:r>
          </a:p>
        </p:txBody>
      </p:sp>
      <p:sp>
        <p:nvSpPr>
          <p:cNvPr id="5" name="思考の吹き出し: 雲形 4">
            <a:extLst>
              <a:ext uri="{FF2B5EF4-FFF2-40B4-BE49-F238E27FC236}">
                <a16:creationId xmlns:a16="http://schemas.microsoft.com/office/drawing/2014/main" id="{9E23C9D1-008B-42E4-949F-99C81DA15621}"/>
              </a:ext>
            </a:extLst>
          </p:cNvPr>
          <p:cNvSpPr/>
          <p:nvPr/>
        </p:nvSpPr>
        <p:spPr>
          <a:xfrm flipH="1">
            <a:off x="1902542" y="1110021"/>
            <a:ext cx="5683590" cy="4494365"/>
          </a:xfrm>
          <a:prstGeom prst="cloudCallout">
            <a:avLst>
              <a:gd name="adj1" fmla="val -72467"/>
              <a:gd name="adj2" fmla="val 2452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楽しみが</a:t>
            </a:r>
            <a:endParaRPr kumimoji="1" lang="en-US" altLang="ja-JP" sz="5400" dirty="0">
              <a:solidFill>
                <a:schemeClr val="tx1"/>
              </a:solidFill>
            </a:endParaRPr>
          </a:p>
          <a:p>
            <a:pPr algn="ctr"/>
            <a:r>
              <a:rPr kumimoji="1" lang="ja-JP" altLang="en-US" sz="5400" dirty="0">
                <a:solidFill>
                  <a:schemeClr val="tx1"/>
                </a:solidFill>
              </a:rPr>
              <a:t>増えたわ</a:t>
            </a:r>
          </a:p>
        </p:txBody>
      </p:sp>
      <p:pic>
        <p:nvPicPr>
          <p:cNvPr id="3" name="図 2">
            <a:extLst>
              <a:ext uri="{FF2B5EF4-FFF2-40B4-BE49-F238E27FC236}">
                <a16:creationId xmlns:a16="http://schemas.microsoft.com/office/drawing/2014/main" id="{5486B96E-F9D4-4D89-91DA-53A81AEDE214}"/>
              </a:ext>
            </a:extLst>
          </p:cNvPr>
          <p:cNvPicPr>
            <a:picLocks noChangeAspect="1"/>
          </p:cNvPicPr>
          <p:nvPr/>
        </p:nvPicPr>
        <p:blipFill>
          <a:blip r:embed="rId4"/>
          <a:stretch>
            <a:fillRect/>
          </a:stretch>
        </p:blipFill>
        <p:spPr>
          <a:xfrm>
            <a:off x="8113065" y="2841877"/>
            <a:ext cx="4016123" cy="4016123"/>
          </a:xfrm>
          <a:prstGeom prst="rect">
            <a:avLst/>
          </a:prstGeom>
        </p:spPr>
      </p:pic>
      <p:pic>
        <p:nvPicPr>
          <p:cNvPr id="6" name="図 5">
            <a:extLst>
              <a:ext uri="{FF2B5EF4-FFF2-40B4-BE49-F238E27FC236}">
                <a16:creationId xmlns:a16="http://schemas.microsoft.com/office/drawing/2014/main" id="{D6BB88F0-C6B1-4C75-960A-09CD2BA02288}"/>
              </a:ext>
            </a:extLst>
          </p:cNvPr>
          <p:cNvPicPr>
            <a:picLocks noChangeAspect="1"/>
          </p:cNvPicPr>
          <p:nvPr/>
        </p:nvPicPr>
        <p:blipFill>
          <a:blip r:embed="rId5"/>
          <a:stretch>
            <a:fillRect/>
          </a:stretch>
        </p:blipFill>
        <p:spPr>
          <a:xfrm flipH="1">
            <a:off x="10121126" y="1660371"/>
            <a:ext cx="2363012" cy="2363012"/>
          </a:xfrm>
          <a:prstGeom prst="rect">
            <a:avLst/>
          </a:prstGeom>
        </p:spPr>
      </p:pic>
    </p:spTree>
    <p:extLst>
      <p:ext uri="{BB962C8B-B14F-4D97-AF65-F5344CB8AC3E}">
        <p14:creationId xmlns:p14="http://schemas.microsoft.com/office/powerpoint/2010/main" val="18314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074"/>
                                        </p:tgtEl>
                                        <p:attrNameLst>
                                          <p:attrName>r</p:attrName>
                                        </p:attrNameLst>
                                      </p:cBhvr>
                                    </p:animRot>
                                    <p:animRot by="-240000">
                                      <p:cBhvr>
                                        <p:cTn id="15" dur="200" fill="hold">
                                          <p:stCondLst>
                                            <p:cond delay="200"/>
                                          </p:stCondLst>
                                        </p:cTn>
                                        <p:tgtEl>
                                          <p:spTgt spid="3074"/>
                                        </p:tgtEl>
                                        <p:attrNameLst>
                                          <p:attrName>r</p:attrName>
                                        </p:attrNameLst>
                                      </p:cBhvr>
                                    </p:animRot>
                                    <p:animRot by="240000">
                                      <p:cBhvr>
                                        <p:cTn id="16" dur="200" fill="hold">
                                          <p:stCondLst>
                                            <p:cond delay="400"/>
                                          </p:stCondLst>
                                        </p:cTn>
                                        <p:tgtEl>
                                          <p:spTgt spid="3074"/>
                                        </p:tgtEl>
                                        <p:attrNameLst>
                                          <p:attrName>r</p:attrName>
                                        </p:attrNameLst>
                                      </p:cBhvr>
                                    </p:animRot>
                                    <p:animRot by="-240000">
                                      <p:cBhvr>
                                        <p:cTn id="17" dur="200" fill="hold">
                                          <p:stCondLst>
                                            <p:cond delay="600"/>
                                          </p:stCondLst>
                                        </p:cTn>
                                        <p:tgtEl>
                                          <p:spTgt spid="3074"/>
                                        </p:tgtEl>
                                        <p:attrNameLst>
                                          <p:attrName>r</p:attrName>
                                        </p:attrNameLst>
                                      </p:cBhvr>
                                    </p:animRot>
                                    <p:animRot by="120000">
                                      <p:cBhvr>
                                        <p:cTn id="18" dur="200" fill="hold">
                                          <p:stCondLst>
                                            <p:cond delay="80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3FD56E-39AB-4C15-A434-12A9772D63EA}"/>
              </a:ext>
            </a:extLst>
          </p:cNvPr>
          <p:cNvSpPr>
            <a:spLocks noGrp="1"/>
          </p:cNvSpPr>
          <p:nvPr>
            <p:ph type="title"/>
          </p:nvPr>
        </p:nvSpPr>
        <p:spPr>
          <a:xfrm>
            <a:off x="2231136" y="315763"/>
            <a:ext cx="7729728" cy="1188720"/>
          </a:xfrm>
        </p:spPr>
        <p:txBody>
          <a:bodyPr>
            <a:normAutofit/>
          </a:bodyPr>
          <a:lstStyle/>
          <a:p>
            <a:r>
              <a:rPr kumimoji="1" lang="ja-JP" altLang="en-US" sz="4800" dirty="0">
                <a:solidFill>
                  <a:srgbClr val="FF0000"/>
                </a:solidFill>
              </a:rPr>
              <a:t>今後の課題</a:t>
            </a:r>
          </a:p>
        </p:txBody>
      </p:sp>
      <p:sp>
        <p:nvSpPr>
          <p:cNvPr id="3" name="コンテンツ プレースホルダー 2">
            <a:extLst>
              <a:ext uri="{FF2B5EF4-FFF2-40B4-BE49-F238E27FC236}">
                <a16:creationId xmlns:a16="http://schemas.microsoft.com/office/drawing/2014/main" id="{F7789FE4-CC74-42BA-9551-70ACFE2EE4FB}"/>
              </a:ext>
            </a:extLst>
          </p:cNvPr>
          <p:cNvSpPr>
            <a:spLocks noGrp="1"/>
          </p:cNvSpPr>
          <p:nvPr>
            <p:ph idx="1"/>
          </p:nvPr>
        </p:nvSpPr>
        <p:spPr>
          <a:xfrm>
            <a:off x="0" y="1622323"/>
            <a:ext cx="9177867" cy="5235677"/>
          </a:xfrm>
        </p:spPr>
        <p:txBody>
          <a:bodyPr>
            <a:noAutofit/>
          </a:bodyPr>
          <a:lstStyle/>
          <a:p>
            <a:pPr marL="0" indent="0">
              <a:buNone/>
            </a:pPr>
            <a:r>
              <a:rPr kumimoji="1" lang="ja-JP" altLang="en-US" sz="4000" dirty="0"/>
              <a:t>・</a:t>
            </a:r>
            <a:r>
              <a:rPr kumimoji="1" lang="en-US" altLang="ja-JP" sz="4000" dirty="0"/>
              <a:t>I</a:t>
            </a:r>
            <a:r>
              <a:rPr kumimoji="1" lang="ja-JP" altLang="en-US" sz="4000" dirty="0"/>
              <a:t>さんが、裁縫教室を</a:t>
            </a:r>
            <a:endParaRPr kumimoji="1" lang="en-US" altLang="ja-JP" sz="4000" dirty="0"/>
          </a:p>
          <a:p>
            <a:pPr marL="0" indent="0">
              <a:buNone/>
            </a:pPr>
            <a:r>
              <a:rPr lang="ja-JP" altLang="en-US" sz="4000" dirty="0"/>
              <a:t>　</a:t>
            </a:r>
            <a:r>
              <a:rPr kumimoji="1" lang="ja-JP" altLang="en-US" sz="4000" dirty="0"/>
              <a:t>続けて行けるよ</a:t>
            </a:r>
            <a:r>
              <a:rPr lang="ja-JP" altLang="en-US" sz="4000" dirty="0"/>
              <a:t>うに</a:t>
            </a:r>
            <a:endParaRPr lang="en-US" altLang="ja-JP" sz="4000" dirty="0"/>
          </a:p>
          <a:p>
            <a:pPr marL="0" indent="0">
              <a:buNone/>
            </a:pPr>
            <a:r>
              <a:rPr lang="ja-JP" altLang="en-US" sz="4000" dirty="0"/>
              <a:t>　計画を立てる</a:t>
            </a:r>
          </a:p>
          <a:p>
            <a:pPr marL="0" indent="0">
              <a:buNone/>
            </a:pPr>
            <a:r>
              <a:rPr kumimoji="1" lang="ja-JP" altLang="en-US" sz="4000" dirty="0"/>
              <a:t>・</a:t>
            </a:r>
            <a:r>
              <a:rPr kumimoji="1" lang="en-US" altLang="ja-JP" sz="4000" dirty="0"/>
              <a:t>I</a:t>
            </a:r>
            <a:r>
              <a:rPr kumimoji="1" lang="ja-JP" altLang="en-US" sz="4000" dirty="0" err="1"/>
              <a:t>さんが</a:t>
            </a:r>
            <a:r>
              <a:rPr kumimoji="1" lang="ja-JP" altLang="en-US" sz="4000" dirty="0">
                <a:highlight>
                  <a:srgbClr val="FFFF00"/>
                </a:highlight>
              </a:rPr>
              <a:t>自己決定</a:t>
            </a:r>
            <a:r>
              <a:rPr kumimoji="1" lang="ja-JP" altLang="en-US" sz="4000" dirty="0"/>
              <a:t>が</a:t>
            </a:r>
            <a:endParaRPr kumimoji="1" lang="en-US" altLang="ja-JP" sz="4000" dirty="0"/>
          </a:p>
          <a:p>
            <a:pPr marL="0" indent="0">
              <a:buNone/>
            </a:pPr>
            <a:r>
              <a:rPr lang="ja-JP" altLang="en-US" sz="4000" dirty="0"/>
              <a:t>　</a:t>
            </a:r>
            <a:r>
              <a:rPr kumimoji="1" lang="ja-JP" altLang="en-US" sz="4000" dirty="0"/>
              <a:t>できるように促す</a:t>
            </a:r>
            <a:endParaRPr kumimoji="1" lang="en-US" altLang="ja-JP" sz="4000" dirty="0"/>
          </a:p>
          <a:p>
            <a:pPr marL="0" indent="0">
              <a:buNone/>
            </a:pPr>
            <a:r>
              <a:rPr lang="ja-JP" altLang="en-US" sz="4000" dirty="0"/>
              <a:t>・意欲をもっと向上</a:t>
            </a:r>
            <a:endParaRPr lang="en-US" altLang="ja-JP" sz="4000" dirty="0"/>
          </a:p>
          <a:p>
            <a:pPr marL="0" indent="0">
              <a:buNone/>
            </a:pPr>
            <a:r>
              <a:rPr lang="ja-JP" altLang="en-US" sz="4000" dirty="0"/>
              <a:t>　させるように心掛</a:t>
            </a:r>
            <a:r>
              <a:rPr kumimoji="1" lang="ja-JP" altLang="en-US" sz="4000" dirty="0"/>
              <a:t>ける</a:t>
            </a:r>
          </a:p>
        </p:txBody>
      </p:sp>
      <p:pic>
        <p:nvPicPr>
          <p:cNvPr id="4" name="図 3">
            <a:extLst>
              <a:ext uri="{FF2B5EF4-FFF2-40B4-BE49-F238E27FC236}">
                <a16:creationId xmlns:a16="http://schemas.microsoft.com/office/drawing/2014/main" id="{CF3CBD53-2021-4430-812A-9BD4AA185913}"/>
              </a:ext>
            </a:extLst>
          </p:cNvPr>
          <p:cNvPicPr>
            <a:picLocks noChangeAspect="1"/>
          </p:cNvPicPr>
          <p:nvPr/>
        </p:nvPicPr>
        <p:blipFill>
          <a:blip r:embed="rId3"/>
          <a:stretch>
            <a:fillRect/>
          </a:stretch>
        </p:blipFill>
        <p:spPr>
          <a:xfrm>
            <a:off x="6096000" y="1372928"/>
            <a:ext cx="5776452" cy="5776452"/>
          </a:xfrm>
          <a:prstGeom prst="rect">
            <a:avLst/>
          </a:prstGeom>
        </p:spPr>
      </p:pic>
    </p:spTree>
    <p:extLst>
      <p:ext uri="{BB962C8B-B14F-4D97-AF65-F5344CB8AC3E}">
        <p14:creationId xmlns:p14="http://schemas.microsoft.com/office/powerpoint/2010/main" val="23391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C95852-DEE4-4DD6-B1E0-C7AE3828209A}"/>
              </a:ext>
            </a:extLst>
          </p:cNvPr>
          <p:cNvSpPr>
            <a:spLocks noGrp="1"/>
          </p:cNvSpPr>
          <p:nvPr>
            <p:ph type="title"/>
          </p:nvPr>
        </p:nvSpPr>
        <p:spPr/>
        <p:txBody>
          <a:bodyPr>
            <a:noAutofit/>
          </a:bodyPr>
          <a:lstStyle/>
          <a:p>
            <a:r>
              <a:rPr kumimoji="1" lang="ja-JP" altLang="en-US" sz="8000" dirty="0">
                <a:solidFill>
                  <a:srgbClr val="FF0000"/>
                </a:solidFill>
              </a:rPr>
              <a:t>謝辞</a:t>
            </a:r>
          </a:p>
        </p:txBody>
      </p:sp>
      <p:sp>
        <p:nvSpPr>
          <p:cNvPr id="3" name="コンテンツ プレースホルダー 2">
            <a:extLst>
              <a:ext uri="{FF2B5EF4-FFF2-40B4-BE49-F238E27FC236}">
                <a16:creationId xmlns:a16="http://schemas.microsoft.com/office/drawing/2014/main" id="{C00F4B6E-E28D-4D3D-9A14-7E52E44583AE}"/>
              </a:ext>
            </a:extLst>
          </p:cNvPr>
          <p:cNvSpPr>
            <a:spLocks noGrp="1"/>
          </p:cNvSpPr>
          <p:nvPr>
            <p:ph idx="1"/>
          </p:nvPr>
        </p:nvSpPr>
        <p:spPr>
          <a:xfrm>
            <a:off x="4409767" y="2587925"/>
            <a:ext cx="12192001" cy="4123426"/>
          </a:xfrm>
        </p:spPr>
        <p:txBody>
          <a:bodyPr>
            <a:noAutofit/>
          </a:bodyPr>
          <a:lstStyle/>
          <a:p>
            <a:pPr marL="0" indent="0">
              <a:buNone/>
            </a:pPr>
            <a:r>
              <a:rPr kumimoji="1" lang="ja-JP" altLang="en-US" sz="4400" dirty="0"/>
              <a:t>今回、個別援助計画に</a:t>
            </a:r>
            <a:endParaRPr kumimoji="1" lang="en-US" altLang="ja-JP" sz="4400" dirty="0"/>
          </a:p>
          <a:p>
            <a:pPr marL="0" indent="0">
              <a:buNone/>
            </a:pPr>
            <a:r>
              <a:rPr lang="ja-JP" altLang="en-US" sz="4400" dirty="0"/>
              <a:t>関わって下さった職員の皆様、</a:t>
            </a:r>
            <a:endParaRPr lang="en-US" altLang="ja-JP" sz="4400" dirty="0"/>
          </a:p>
          <a:p>
            <a:pPr marL="0" indent="0">
              <a:buNone/>
            </a:pPr>
            <a:r>
              <a:rPr lang="ja-JP" altLang="en-US" sz="4400" dirty="0"/>
              <a:t>担当させて頂いた</a:t>
            </a:r>
            <a:endParaRPr lang="en-US" altLang="ja-JP" sz="4400" dirty="0"/>
          </a:p>
          <a:p>
            <a:pPr marL="0" indent="0">
              <a:buNone/>
            </a:pPr>
            <a:r>
              <a:rPr lang="ja-JP" altLang="en-US" sz="4400" dirty="0"/>
              <a:t>利用者様の</a:t>
            </a:r>
            <a:r>
              <a:rPr lang="en-US" altLang="ja-JP" sz="4400" dirty="0"/>
              <a:t>I</a:t>
            </a:r>
            <a:r>
              <a:rPr lang="ja-JP" altLang="en-US" sz="4400" dirty="0"/>
              <a:t>様</a:t>
            </a:r>
            <a:endParaRPr lang="en-US" altLang="ja-JP" sz="4400" dirty="0"/>
          </a:p>
          <a:p>
            <a:pPr marL="0" indent="0">
              <a:buNone/>
            </a:pPr>
            <a:r>
              <a:rPr lang="ja-JP" altLang="en-US" sz="4400" dirty="0"/>
              <a:t>ありがとうございました。</a:t>
            </a:r>
            <a:endParaRPr lang="en-US" altLang="ja-JP" sz="4400" dirty="0"/>
          </a:p>
          <a:p>
            <a:pPr marL="0" indent="0">
              <a:buNone/>
            </a:pPr>
            <a:endParaRPr kumimoji="1" lang="en-US" altLang="ja-JP" sz="4400" dirty="0"/>
          </a:p>
        </p:txBody>
      </p:sp>
      <p:pic>
        <p:nvPicPr>
          <p:cNvPr id="5" name="図 4">
            <a:extLst>
              <a:ext uri="{FF2B5EF4-FFF2-40B4-BE49-F238E27FC236}">
                <a16:creationId xmlns:a16="http://schemas.microsoft.com/office/drawing/2014/main" id="{BC350C3F-2377-4A1D-849E-DD9F5EF81842}"/>
              </a:ext>
            </a:extLst>
          </p:cNvPr>
          <p:cNvPicPr>
            <a:picLocks noChangeAspect="1"/>
          </p:cNvPicPr>
          <p:nvPr/>
        </p:nvPicPr>
        <p:blipFill>
          <a:blip r:embed="rId3"/>
          <a:stretch>
            <a:fillRect/>
          </a:stretch>
        </p:blipFill>
        <p:spPr>
          <a:xfrm>
            <a:off x="-111166" y="-970455"/>
            <a:ext cx="4520933" cy="7828455"/>
          </a:xfrm>
          <a:prstGeom prst="rect">
            <a:avLst/>
          </a:prstGeom>
        </p:spPr>
      </p:pic>
    </p:spTree>
    <p:extLst>
      <p:ext uri="{BB962C8B-B14F-4D97-AF65-F5344CB8AC3E}">
        <p14:creationId xmlns:p14="http://schemas.microsoft.com/office/powerpoint/2010/main" val="3605098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3CB664-C1E5-46A0-907B-724006C8997B}"/>
              </a:ext>
            </a:extLst>
          </p:cNvPr>
          <p:cNvSpPr>
            <a:spLocks noGrp="1"/>
          </p:cNvSpPr>
          <p:nvPr>
            <p:ph type="title"/>
          </p:nvPr>
        </p:nvSpPr>
        <p:spPr/>
        <p:txBody>
          <a:bodyPr>
            <a:normAutofit/>
          </a:bodyPr>
          <a:lstStyle/>
          <a:p>
            <a:r>
              <a:rPr kumimoji="1" lang="ja-JP" altLang="en-US" sz="4800" dirty="0">
                <a:solidFill>
                  <a:srgbClr val="FF0000"/>
                </a:solidFill>
              </a:rPr>
              <a:t>引用・参考文献・資料</a:t>
            </a:r>
          </a:p>
        </p:txBody>
      </p:sp>
      <p:sp>
        <p:nvSpPr>
          <p:cNvPr id="3" name="コンテンツ プレースホルダー 2">
            <a:extLst>
              <a:ext uri="{FF2B5EF4-FFF2-40B4-BE49-F238E27FC236}">
                <a16:creationId xmlns:a16="http://schemas.microsoft.com/office/drawing/2014/main" id="{B7323D18-4E3E-44B1-B07B-E359A95D64C1}"/>
              </a:ext>
            </a:extLst>
          </p:cNvPr>
          <p:cNvSpPr>
            <a:spLocks noGrp="1"/>
          </p:cNvSpPr>
          <p:nvPr>
            <p:ph idx="1"/>
          </p:nvPr>
        </p:nvSpPr>
        <p:spPr>
          <a:xfrm>
            <a:off x="1836833" y="2247794"/>
            <a:ext cx="10103556" cy="3101983"/>
          </a:xfrm>
        </p:spPr>
        <p:txBody>
          <a:bodyPr>
            <a:normAutofit fontScale="85000" lnSpcReduction="20000"/>
          </a:bodyPr>
          <a:lstStyle/>
          <a:p>
            <a:pPr marL="0" indent="0">
              <a:buNone/>
            </a:pPr>
            <a:r>
              <a:rPr lang="ja-JP" altLang="en-US" sz="2800" dirty="0"/>
              <a:t>・</a:t>
            </a:r>
            <a:r>
              <a:rPr lang="en-US" altLang="ja-JP" sz="2800" dirty="0">
                <a:solidFill>
                  <a:schemeClr val="tx1"/>
                </a:solidFill>
                <a:hlinkClick r:id="rId3">
                  <a:extLst>
                    <a:ext uri="{A12FA001-AC4F-418D-AE19-62706E023703}">
                      <ahyp:hlinkClr xmlns:ahyp="http://schemas.microsoft.com/office/drawing/2018/hyperlinkcolor" xmlns="" val="tx"/>
                    </a:ext>
                  </a:extLst>
                </a:hlinkClick>
              </a:rPr>
              <a:t>https://www.healthcare.omron.co.jp/pain-with/knee-pain/about-knee-osteoarthritis/</a:t>
            </a:r>
            <a:endParaRPr lang="en-US" altLang="ja-JP" sz="2800" dirty="0">
              <a:solidFill>
                <a:schemeClr val="tx1"/>
              </a:solidFill>
            </a:endParaRPr>
          </a:p>
          <a:p>
            <a:pPr marL="0" indent="0">
              <a:buNone/>
            </a:pPr>
            <a:r>
              <a:rPr kumimoji="1" lang="ja-JP" altLang="en-US" sz="2800" dirty="0">
                <a:solidFill>
                  <a:schemeClr val="tx1"/>
                </a:solidFill>
              </a:rPr>
              <a:t>・</a:t>
            </a:r>
            <a:r>
              <a:rPr lang="en-US" altLang="ja-JP" sz="2800" dirty="0">
                <a:solidFill>
                  <a:schemeClr val="tx1"/>
                </a:solidFill>
                <a:hlinkClick r:id="rId4">
                  <a:extLst>
                    <a:ext uri="{A12FA001-AC4F-418D-AE19-62706E023703}">
                      <ahyp:hlinkClr xmlns:ahyp="http://schemas.microsoft.com/office/drawing/2018/hyperlinkcolor" xmlns="" val="tx"/>
                    </a:ext>
                  </a:extLst>
                </a:hlinkClick>
              </a:rPr>
              <a:t>https://www.irasutoya.com/search?q=%E9%A1%94&amp;updated-max=2014-09-29</a:t>
            </a:r>
          </a:p>
          <a:p>
            <a:pPr marL="0" indent="0">
              <a:buNone/>
            </a:pPr>
            <a:r>
              <a:rPr lang="en-US" altLang="ja-JP" sz="2800" dirty="0">
                <a:solidFill>
                  <a:schemeClr val="tx1"/>
                </a:solidFill>
                <a:hlinkClick r:id="rId4">
                  <a:extLst>
                    <a:ext uri="{A12FA001-AC4F-418D-AE19-62706E023703}">
                      <ahyp:hlinkClr xmlns:ahyp="http://schemas.microsoft.com/office/drawing/2018/hyperlinkcolor" xmlns="" val="tx"/>
                    </a:ext>
                  </a:extLst>
                </a:hlinkClick>
              </a:rPr>
              <a:t>T10:00:00%2B09:00&amp;max-results=20&amp;start=50&amp;by-date=false</a:t>
            </a:r>
            <a:r>
              <a:rPr lang="ja-JP" altLang="en-US" sz="2800" dirty="0">
                <a:solidFill>
                  <a:schemeClr val="tx1"/>
                </a:solidFill>
              </a:rPr>
              <a:t>　</a:t>
            </a:r>
            <a:endParaRPr lang="en-US" altLang="ja-JP" sz="2800" dirty="0">
              <a:solidFill>
                <a:schemeClr val="tx1"/>
              </a:solidFill>
            </a:endParaRPr>
          </a:p>
          <a:p>
            <a:pPr marL="0" indent="0">
              <a:buNone/>
            </a:pPr>
            <a:r>
              <a:rPr lang="ja-JP" altLang="en-US" sz="2800" dirty="0">
                <a:solidFill>
                  <a:schemeClr val="tx1"/>
                </a:solidFill>
              </a:rPr>
              <a:t>・</a:t>
            </a:r>
            <a:r>
              <a:rPr lang="en-US" altLang="ja-JP" sz="2800" dirty="0">
                <a:solidFill>
                  <a:schemeClr val="tx1"/>
                </a:solidFill>
                <a:hlinkClick r:id="rId5"/>
              </a:rPr>
              <a:t>https://rigakulab.jp/2020/09/16/id000060/</a:t>
            </a:r>
            <a:endParaRPr lang="en-US" altLang="ja-JP" sz="2800" dirty="0">
              <a:solidFill>
                <a:schemeClr val="tx1"/>
              </a:solidFill>
            </a:endParaRPr>
          </a:p>
          <a:p>
            <a:pPr marL="0" indent="0">
              <a:buNone/>
            </a:pPr>
            <a:r>
              <a:rPr lang="en-US" altLang="ja-JP" sz="2800" dirty="0">
                <a:solidFill>
                  <a:schemeClr val="tx1"/>
                </a:solidFill>
              </a:rPr>
              <a:t>https://kaigoshoku.mynavi.jp/contents/kaigonomirailab/edu/drill/20200917/</a:t>
            </a:r>
            <a:endParaRPr kumimoji="1" lang="ja-JP" altLang="en-US" sz="2800" dirty="0">
              <a:solidFill>
                <a:schemeClr val="tx1"/>
              </a:solidFill>
            </a:endParaRPr>
          </a:p>
        </p:txBody>
      </p:sp>
      <p:pic>
        <p:nvPicPr>
          <p:cNvPr id="4" name="図 3">
            <a:extLst>
              <a:ext uri="{FF2B5EF4-FFF2-40B4-BE49-F238E27FC236}">
                <a16:creationId xmlns:a16="http://schemas.microsoft.com/office/drawing/2014/main" id="{5D2D1EE2-A7C6-4C97-8683-E25BD8B32285}"/>
              </a:ext>
            </a:extLst>
          </p:cNvPr>
          <p:cNvPicPr>
            <a:picLocks noChangeAspect="1"/>
          </p:cNvPicPr>
          <p:nvPr/>
        </p:nvPicPr>
        <p:blipFill>
          <a:blip r:embed="rId6"/>
          <a:stretch>
            <a:fillRect/>
          </a:stretch>
        </p:blipFill>
        <p:spPr>
          <a:xfrm>
            <a:off x="9534173" y="280219"/>
            <a:ext cx="2515259" cy="2225365"/>
          </a:xfrm>
          <a:prstGeom prst="rect">
            <a:avLst/>
          </a:prstGeom>
        </p:spPr>
      </p:pic>
      <p:pic>
        <p:nvPicPr>
          <p:cNvPr id="5" name="図 4">
            <a:extLst>
              <a:ext uri="{FF2B5EF4-FFF2-40B4-BE49-F238E27FC236}">
                <a16:creationId xmlns:a16="http://schemas.microsoft.com/office/drawing/2014/main" id="{CB514020-4F62-48E5-A317-6FB0FD8A2145}"/>
              </a:ext>
            </a:extLst>
          </p:cNvPr>
          <p:cNvPicPr>
            <a:picLocks noChangeAspect="1"/>
          </p:cNvPicPr>
          <p:nvPr/>
        </p:nvPicPr>
        <p:blipFill>
          <a:blip r:embed="rId7"/>
          <a:stretch>
            <a:fillRect/>
          </a:stretch>
        </p:blipFill>
        <p:spPr>
          <a:xfrm>
            <a:off x="-239876" y="3960640"/>
            <a:ext cx="2633246" cy="2967037"/>
          </a:xfrm>
          <a:prstGeom prst="rect">
            <a:avLst/>
          </a:prstGeom>
        </p:spPr>
      </p:pic>
    </p:spTree>
    <p:extLst>
      <p:ext uri="{BB962C8B-B14F-4D97-AF65-F5344CB8AC3E}">
        <p14:creationId xmlns:p14="http://schemas.microsoft.com/office/powerpoint/2010/main" val="4207582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0CDEF4A-61E2-4749-B93A-40E7E4C20226}"/>
              </a:ext>
            </a:extLst>
          </p:cNvPr>
          <p:cNvSpPr>
            <a:spLocks noGrp="1"/>
          </p:cNvSpPr>
          <p:nvPr>
            <p:ph idx="1"/>
          </p:nvPr>
        </p:nvSpPr>
        <p:spPr>
          <a:xfrm>
            <a:off x="-1" y="427007"/>
            <a:ext cx="12192000" cy="6003984"/>
          </a:xfrm>
        </p:spPr>
        <p:txBody>
          <a:bodyPr>
            <a:noAutofit/>
          </a:bodyPr>
          <a:lstStyle/>
          <a:p>
            <a:pPr marL="0" indent="0">
              <a:buNone/>
            </a:pPr>
            <a:r>
              <a:rPr kumimoji="1" lang="ja-JP" altLang="en-US" sz="8000" dirty="0"/>
              <a:t>ご静聴</a:t>
            </a:r>
            <a:endParaRPr kumimoji="1" lang="en-US" altLang="ja-JP" sz="8000" dirty="0"/>
          </a:p>
          <a:p>
            <a:pPr marL="0" indent="0">
              <a:buNone/>
            </a:pPr>
            <a:r>
              <a:rPr kumimoji="1" lang="ja-JP" altLang="en-US" sz="8000" dirty="0"/>
              <a:t>ありがとう</a:t>
            </a:r>
            <a:endParaRPr kumimoji="1" lang="en-US" altLang="ja-JP" sz="8000" dirty="0"/>
          </a:p>
          <a:p>
            <a:pPr marL="0" indent="0">
              <a:buNone/>
            </a:pPr>
            <a:r>
              <a:rPr kumimoji="1" lang="ja-JP" altLang="en-US" sz="8000" dirty="0"/>
              <a:t>ございました</a:t>
            </a:r>
          </a:p>
        </p:txBody>
      </p:sp>
      <p:pic>
        <p:nvPicPr>
          <p:cNvPr id="2" name="図 1">
            <a:extLst>
              <a:ext uri="{FF2B5EF4-FFF2-40B4-BE49-F238E27FC236}">
                <a16:creationId xmlns:a16="http://schemas.microsoft.com/office/drawing/2014/main" id="{16EE9609-568A-4DB9-AB44-BEDE5A2459F9}"/>
              </a:ext>
            </a:extLst>
          </p:cNvPr>
          <p:cNvPicPr>
            <a:picLocks noChangeAspect="1"/>
          </p:cNvPicPr>
          <p:nvPr/>
        </p:nvPicPr>
        <p:blipFill>
          <a:blip r:embed="rId3"/>
          <a:stretch>
            <a:fillRect/>
          </a:stretch>
        </p:blipFill>
        <p:spPr>
          <a:xfrm>
            <a:off x="6303078" y="-87101"/>
            <a:ext cx="6380536" cy="7099344"/>
          </a:xfrm>
          <a:prstGeom prst="rect">
            <a:avLst/>
          </a:prstGeom>
        </p:spPr>
      </p:pic>
    </p:spTree>
    <p:extLst>
      <p:ext uri="{BB962C8B-B14F-4D97-AF65-F5344CB8AC3E}">
        <p14:creationId xmlns:p14="http://schemas.microsoft.com/office/powerpoint/2010/main" val="376981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車椅子に乗ったお婆さんの表情イラスト（笑った顔）">
            <a:extLst>
              <a:ext uri="{FF2B5EF4-FFF2-40B4-BE49-F238E27FC236}">
                <a16:creationId xmlns:a16="http://schemas.microsoft.com/office/drawing/2014/main" id="{6612FECE-2BB1-4B74-963F-AACED56F08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8849" y="1681193"/>
            <a:ext cx="3296472" cy="5220657"/>
          </a:xfrm>
          <a:prstGeom prst="rect">
            <a:avLst/>
          </a:prstGeom>
          <a:noFill/>
          <a:extLst>
            <a:ext uri="{909E8E84-426E-40DD-AFC4-6F175D3DCCD1}">
              <a14:hiddenFill xmlns:a14="http://schemas.microsoft.com/office/drawing/2010/main">
                <a:solidFill>
                  <a:srgbClr val="FFFFFF"/>
                </a:solidFill>
              </a14:hiddenFill>
            </a:ext>
          </a:extLst>
        </p:spPr>
      </p:pic>
      <p:sp>
        <p:nvSpPr>
          <p:cNvPr id="5" name="楕円 4">
            <a:extLst>
              <a:ext uri="{FF2B5EF4-FFF2-40B4-BE49-F238E27FC236}">
                <a16:creationId xmlns:a16="http://schemas.microsoft.com/office/drawing/2014/main" id="{A222E436-59E3-4282-954A-7F06E631EFBA}"/>
              </a:ext>
            </a:extLst>
          </p:cNvPr>
          <p:cNvSpPr/>
          <p:nvPr/>
        </p:nvSpPr>
        <p:spPr>
          <a:xfrm>
            <a:off x="402337" y="3429000"/>
            <a:ext cx="4096512" cy="2462784"/>
          </a:xfrm>
          <a:prstGeom prst="ellipse">
            <a:avLst/>
          </a:prstGeom>
          <a:solidFill>
            <a:schemeClr val="bg1"/>
          </a:solidFill>
          <a:ln w="76200">
            <a:solidFill>
              <a:srgbClr val="FF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毎日テレビを見ている📺</a:t>
            </a:r>
          </a:p>
        </p:txBody>
      </p:sp>
      <p:sp>
        <p:nvSpPr>
          <p:cNvPr id="6" name="楕円 5">
            <a:extLst>
              <a:ext uri="{FF2B5EF4-FFF2-40B4-BE49-F238E27FC236}">
                <a16:creationId xmlns:a16="http://schemas.microsoft.com/office/drawing/2014/main" id="{8D2B469E-29F4-4CFF-B55E-3485E93FB52A}"/>
              </a:ext>
            </a:extLst>
          </p:cNvPr>
          <p:cNvSpPr/>
          <p:nvPr/>
        </p:nvSpPr>
        <p:spPr>
          <a:xfrm>
            <a:off x="1276066" y="430189"/>
            <a:ext cx="4096512" cy="2462784"/>
          </a:xfrm>
          <a:prstGeom prst="ellipse">
            <a:avLst/>
          </a:prstGeom>
          <a:solidFill>
            <a:schemeClr val="bg1"/>
          </a:solidFill>
          <a:ln w="76200">
            <a:solidFill>
              <a:srgbClr val="FF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料理が好き</a:t>
            </a:r>
          </a:p>
        </p:txBody>
      </p:sp>
      <p:sp>
        <p:nvSpPr>
          <p:cNvPr id="2" name="楕円 1">
            <a:extLst>
              <a:ext uri="{FF2B5EF4-FFF2-40B4-BE49-F238E27FC236}">
                <a16:creationId xmlns:a16="http://schemas.microsoft.com/office/drawing/2014/main" id="{A22711F9-2098-4542-AF1B-D66A0B143CC8}"/>
              </a:ext>
            </a:extLst>
          </p:cNvPr>
          <p:cNvSpPr/>
          <p:nvPr/>
        </p:nvSpPr>
        <p:spPr>
          <a:xfrm>
            <a:off x="6819422" y="332653"/>
            <a:ext cx="4096512" cy="2560320"/>
          </a:xfrm>
          <a:prstGeom prst="ellipse">
            <a:avLst/>
          </a:prstGeom>
          <a:solidFill>
            <a:schemeClr val="bg1"/>
          </a:solidFill>
          <a:ln w="76200">
            <a:solidFill>
              <a:srgbClr val="FF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化粧をすることが好き</a:t>
            </a:r>
          </a:p>
        </p:txBody>
      </p:sp>
      <p:sp>
        <p:nvSpPr>
          <p:cNvPr id="3" name="楕円 2">
            <a:extLst>
              <a:ext uri="{FF2B5EF4-FFF2-40B4-BE49-F238E27FC236}">
                <a16:creationId xmlns:a16="http://schemas.microsoft.com/office/drawing/2014/main" id="{D5FC91AF-C181-4D8D-A421-AED27C925C59}"/>
              </a:ext>
            </a:extLst>
          </p:cNvPr>
          <p:cNvSpPr/>
          <p:nvPr/>
        </p:nvSpPr>
        <p:spPr>
          <a:xfrm>
            <a:off x="7693150" y="3429000"/>
            <a:ext cx="4096512" cy="2462784"/>
          </a:xfrm>
          <a:prstGeom prst="ellipse">
            <a:avLst/>
          </a:prstGeom>
          <a:solidFill>
            <a:schemeClr val="bg1"/>
          </a:solidFill>
          <a:ln w="76200">
            <a:solidFill>
              <a:srgbClr val="FF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裁縫をすることが好き</a:t>
            </a:r>
          </a:p>
        </p:txBody>
      </p:sp>
    </p:spTree>
    <p:extLst>
      <p:ext uri="{BB962C8B-B14F-4D97-AF65-F5344CB8AC3E}">
        <p14:creationId xmlns:p14="http://schemas.microsoft.com/office/powerpoint/2010/main" val="32668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742A3-071D-4B11-8F6C-2DA05EC4EC85}"/>
              </a:ext>
            </a:extLst>
          </p:cNvPr>
          <p:cNvSpPr>
            <a:spLocks noGrp="1"/>
          </p:cNvSpPr>
          <p:nvPr>
            <p:ph type="title"/>
          </p:nvPr>
        </p:nvSpPr>
        <p:spPr>
          <a:xfrm>
            <a:off x="1139754" y="961595"/>
            <a:ext cx="9449588" cy="2946728"/>
          </a:xfrm>
        </p:spPr>
        <p:txBody>
          <a:bodyPr>
            <a:normAutofit/>
          </a:bodyPr>
          <a:lstStyle/>
          <a:p>
            <a:r>
              <a:rPr kumimoji="1" lang="ja-JP" altLang="en-US" sz="6000" dirty="0">
                <a:solidFill>
                  <a:schemeClr val="tx1"/>
                </a:solidFill>
              </a:rPr>
              <a:t>変形性膝関節症とは？</a:t>
            </a:r>
          </a:p>
        </p:txBody>
      </p:sp>
      <p:pic>
        <p:nvPicPr>
          <p:cNvPr id="3" name="図 2">
            <a:extLst>
              <a:ext uri="{FF2B5EF4-FFF2-40B4-BE49-F238E27FC236}">
                <a16:creationId xmlns:a16="http://schemas.microsoft.com/office/drawing/2014/main" id="{636D5B2A-11B3-4A13-ACDB-2B2C512B7FCD}"/>
              </a:ext>
            </a:extLst>
          </p:cNvPr>
          <p:cNvPicPr>
            <a:picLocks noChangeAspect="1"/>
          </p:cNvPicPr>
          <p:nvPr/>
        </p:nvPicPr>
        <p:blipFill>
          <a:blip r:embed="rId3"/>
          <a:stretch>
            <a:fillRect/>
          </a:stretch>
        </p:blipFill>
        <p:spPr>
          <a:xfrm>
            <a:off x="8625348" y="4053348"/>
            <a:ext cx="2598174" cy="2598174"/>
          </a:xfrm>
          <a:prstGeom prst="rect">
            <a:avLst/>
          </a:prstGeom>
        </p:spPr>
      </p:pic>
    </p:spTree>
    <p:extLst>
      <p:ext uri="{BB962C8B-B14F-4D97-AF65-F5344CB8AC3E}">
        <p14:creationId xmlns:p14="http://schemas.microsoft.com/office/powerpoint/2010/main" val="422919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050EA80-1A3B-416E-BD45-84396166BA36}"/>
              </a:ext>
            </a:extLst>
          </p:cNvPr>
          <p:cNvSpPr>
            <a:spLocks noGrp="1"/>
          </p:cNvSpPr>
          <p:nvPr>
            <p:ph idx="1"/>
          </p:nvPr>
        </p:nvSpPr>
        <p:spPr/>
        <p:txBody>
          <a:bodyPr/>
          <a:lstStyle/>
          <a:p>
            <a:endParaRPr kumimoji="1" lang="ja-JP" altLang="en-US"/>
          </a:p>
        </p:txBody>
      </p:sp>
      <p:pic>
        <p:nvPicPr>
          <p:cNvPr id="1026" name="Picture 2" descr="前編】変形性膝関節症ってどんな病気？セルフチェックで自分に合った治療法を知ろう | リガクラボ - あなたの毎日に笑顔をプラスするWEBメディア |  日本理学療法士協会 リハビリテーション 理学療法 医療 介護 暮らし 健康 予防">
            <a:extLst>
              <a:ext uri="{FF2B5EF4-FFF2-40B4-BE49-F238E27FC236}">
                <a16:creationId xmlns:a16="http://schemas.microsoft.com/office/drawing/2014/main" id="{A0DEB03E-A922-4393-87DA-3154E543F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4"/>
            <a:ext cx="12192000" cy="6810375"/>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96D54C6F-2506-4FED-9568-E0F431AF0A61}"/>
              </a:ext>
            </a:extLst>
          </p:cNvPr>
          <p:cNvSpPr/>
          <p:nvPr/>
        </p:nvSpPr>
        <p:spPr>
          <a:xfrm>
            <a:off x="4294238" y="1570600"/>
            <a:ext cx="3397045" cy="11927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吹き出し: 線 3">
            <a:extLst>
              <a:ext uri="{FF2B5EF4-FFF2-40B4-BE49-F238E27FC236}">
                <a16:creationId xmlns:a16="http://schemas.microsoft.com/office/drawing/2014/main" id="{D3A6D757-EDF8-49E5-A5EE-43123CE12068}"/>
              </a:ext>
            </a:extLst>
          </p:cNvPr>
          <p:cNvSpPr/>
          <p:nvPr/>
        </p:nvSpPr>
        <p:spPr>
          <a:xfrm>
            <a:off x="9754385" y="1264726"/>
            <a:ext cx="2153265" cy="1192703"/>
          </a:xfrm>
          <a:prstGeom prst="borderCallout1">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solidFill>
                  <a:schemeClr val="tx1"/>
                </a:solidFill>
              </a:rPr>
              <a:t>女性</a:t>
            </a:r>
          </a:p>
        </p:txBody>
      </p:sp>
      <p:sp>
        <p:nvSpPr>
          <p:cNvPr id="5" name="吹き出し: 線 4">
            <a:extLst>
              <a:ext uri="{FF2B5EF4-FFF2-40B4-BE49-F238E27FC236}">
                <a16:creationId xmlns:a16="http://schemas.microsoft.com/office/drawing/2014/main" id="{9AB056D5-5AF8-4EB1-B794-51FCCB848C55}"/>
              </a:ext>
            </a:extLst>
          </p:cNvPr>
          <p:cNvSpPr/>
          <p:nvPr/>
        </p:nvSpPr>
        <p:spPr>
          <a:xfrm>
            <a:off x="9267687" y="2928521"/>
            <a:ext cx="2153266" cy="1192704"/>
          </a:xfrm>
          <a:prstGeom prst="borderCallout1">
            <a:avLst/>
          </a:prstGeom>
          <a:solidFill>
            <a:schemeClr val="bg1"/>
          </a:solidFill>
          <a:ln w="76200">
            <a:solidFill>
              <a:srgbClr val="078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solidFill>
                  <a:schemeClr val="tx1"/>
                </a:solidFill>
              </a:rPr>
              <a:t>男性</a:t>
            </a:r>
          </a:p>
        </p:txBody>
      </p:sp>
    </p:spTree>
    <p:extLst>
      <p:ext uri="{BB962C8B-B14F-4D97-AF65-F5344CB8AC3E}">
        <p14:creationId xmlns:p14="http://schemas.microsoft.com/office/powerpoint/2010/main" val="15662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変形性膝関節症ってどんな病気？">
            <a:extLst>
              <a:ext uri="{FF2B5EF4-FFF2-40B4-BE49-F238E27FC236}">
                <a16:creationId xmlns:a16="http://schemas.microsoft.com/office/drawing/2014/main" id="{56F03B77-987C-43A0-A17B-F13EEEBC2D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0939" y="606285"/>
            <a:ext cx="11410121" cy="5645425"/>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E0828365-8F5D-4B7B-9E4A-6BA53D5BC2BB}"/>
              </a:ext>
            </a:extLst>
          </p:cNvPr>
          <p:cNvSpPr/>
          <p:nvPr/>
        </p:nvSpPr>
        <p:spPr>
          <a:xfrm>
            <a:off x="1614311" y="3093156"/>
            <a:ext cx="982134" cy="7563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C41A9DB1-89E8-4DD0-AAAF-CF2C2A903BD8}"/>
              </a:ext>
            </a:extLst>
          </p:cNvPr>
          <p:cNvSpPr/>
          <p:nvPr/>
        </p:nvSpPr>
        <p:spPr>
          <a:xfrm>
            <a:off x="4436533" y="3093156"/>
            <a:ext cx="1072446" cy="7258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688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ひざ関節の構造">
            <a:extLst>
              <a:ext uri="{FF2B5EF4-FFF2-40B4-BE49-F238E27FC236}">
                <a16:creationId xmlns:a16="http://schemas.microsoft.com/office/drawing/2014/main" id="{3728A11B-161E-4633-92E4-787AFB2507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8295" y="347870"/>
            <a:ext cx="11635409" cy="6162260"/>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9213CCCA-FB6E-4239-BFB1-CD829CD5AA23}"/>
              </a:ext>
            </a:extLst>
          </p:cNvPr>
          <p:cNvSpPr/>
          <p:nvPr/>
        </p:nvSpPr>
        <p:spPr>
          <a:xfrm>
            <a:off x="383822" y="2257778"/>
            <a:ext cx="1433689" cy="107244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59B26454-E395-42FB-BDC7-6F0912D30E9F}"/>
              </a:ext>
            </a:extLst>
          </p:cNvPr>
          <p:cNvSpPr/>
          <p:nvPr/>
        </p:nvSpPr>
        <p:spPr>
          <a:xfrm>
            <a:off x="587022" y="817033"/>
            <a:ext cx="7394223" cy="3953933"/>
          </a:xfrm>
          <a:prstGeom prst="wedgeEllipseCallout">
            <a:avLst>
              <a:gd name="adj1" fmla="val 70493"/>
              <a:gd name="adj2" fmla="val 13088"/>
            </a:avLst>
          </a:prstGeom>
          <a:solidFill>
            <a:srgbClr val="FFCC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u="sng" dirty="0">
                <a:solidFill>
                  <a:schemeClr val="tx1"/>
                </a:solidFill>
              </a:rPr>
              <a:t>膝に水が</a:t>
            </a:r>
            <a:endParaRPr kumimoji="1" lang="en-US" altLang="ja-JP" sz="5400" u="sng" dirty="0">
              <a:solidFill>
                <a:schemeClr val="tx1"/>
              </a:solidFill>
            </a:endParaRPr>
          </a:p>
          <a:p>
            <a:pPr algn="ctr"/>
            <a:r>
              <a:rPr kumimoji="1" lang="ja-JP" altLang="en-US" sz="5400" u="sng" dirty="0">
                <a:solidFill>
                  <a:schemeClr val="tx1"/>
                </a:solidFill>
              </a:rPr>
              <a:t>たまった状態</a:t>
            </a:r>
          </a:p>
        </p:txBody>
      </p:sp>
    </p:spTree>
    <p:extLst>
      <p:ext uri="{BB962C8B-B14F-4D97-AF65-F5344CB8AC3E}">
        <p14:creationId xmlns:p14="http://schemas.microsoft.com/office/powerpoint/2010/main" val="37512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C208E5-CE1E-4BDF-A8C7-1B8C18F68D1E}"/>
              </a:ext>
            </a:extLst>
          </p:cNvPr>
          <p:cNvSpPr>
            <a:spLocks noGrp="1"/>
          </p:cNvSpPr>
          <p:nvPr>
            <p:ph type="title"/>
          </p:nvPr>
        </p:nvSpPr>
        <p:spPr>
          <a:xfrm>
            <a:off x="2231136" y="331868"/>
            <a:ext cx="7729728" cy="1188720"/>
          </a:xfrm>
        </p:spPr>
        <p:txBody>
          <a:bodyPr>
            <a:normAutofit/>
          </a:bodyPr>
          <a:lstStyle/>
          <a:p>
            <a:r>
              <a:rPr kumimoji="1" lang="ja-JP" altLang="en-US" sz="4400" dirty="0">
                <a:solidFill>
                  <a:srgbClr val="FF0000"/>
                </a:solidFill>
              </a:rPr>
              <a:t>変形性膝関節症の主な原因</a:t>
            </a:r>
          </a:p>
        </p:txBody>
      </p:sp>
      <p:sp>
        <p:nvSpPr>
          <p:cNvPr id="3" name="コンテンツ プレースホルダー 2">
            <a:extLst>
              <a:ext uri="{FF2B5EF4-FFF2-40B4-BE49-F238E27FC236}">
                <a16:creationId xmlns:a16="http://schemas.microsoft.com/office/drawing/2014/main" id="{EF2202C9-103E-46A0-ACA5-1CDBFEDD7CBE}"/>
              </a:ext>
            </a:extLst>
          </p:cNvPr>
          <p:cNvSpPr>
            <a:spLocks noGrp="1"/>
          </p:cNvSpPr>
          <p:nvPr>
            <p:ph idx="1"/>
          </p:nvPr>
        </p:nvSpPr>
        <p:spPr/>
        <p:txBody>
          <a:bodyPr/>
          <a:lstStyle/>
          <a:p>
            <a:pPr marL="0" indent="0">
              <a:buNone/>
            </a:pPr>
            <a:endParaRPr kumimoji="1" lang="ja-JP" altLang="en-US" dirty="0"/>
          </a:p>
        </p:txBody>
      </p:sp>
      <p:sp>
        <p:nvSpPr>
          <p:cNvPr id="4" name="楕円 3">
            <a:extLst>
              <a:ext uri="{FF2B5EF4-FFF2-40B4-BE49-F238E27FC236}">
                <a16:creationId xmlns:a16="http://schemas.microsoft.com/office/drawing/2014/main" id="{E8F00952-0D65-4737-9A32-759F0A430837}"/>
              </a:ext>
            </a:extLst>
          </p:cNvPr>
          <p:cNvSpPr/>
          <p:nvPr/>
        </p:nvSpPr>
        <p:spPr>
          <a:xfrm>
            <a:off x="567989" y="1745974"/>
            <a:ext cx="3326295" cy="2279374"/>
          </a:xfrm>
          <a:prstGeom prst="ellips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chemeClr val="tx1"/>
                </a:solidFill>
              </a:rPr>
              <a:t>加齢</a:t>
            </a:r>
          </a:p>
        </p:txBody>
      </p:sp>
      <p:sp>
        <p:nvSpPr>
          <p:cNvPr id="5" name="楕円 4">
            <a:extLst>
              <a:ext uri="{FF2B5EF4-FFF2-40B4-BE49-F238E27FC236}">
                <a16:creationId xmlns:a16="http://schemas.microsoft.com/office/drawing/2014/main" id="{5131E1B1-62B9-46C1-9EF1-858AC56FFE53}"/>
              </a:ext>
            </a:extLst>
          </p:cNvPr>
          <p:cNvSpPr/>
          <p:nvPr/>
        </p:nvSpPr>
        <p:spPr>
          <a:xfrm>
            <a:off x="4432851" y="1786709"/>
            <a:ext cx="3326296" cy="2279374"/>
          </a:xfrm>
          <a:prstGeom prst="ellips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rPr>
              <a:t>筋肉の衰え</a:t>
            </a:r>
          </a:p>
        </p:txBody>
      </p:sp>
      <p:sp>
        <p:nvSpPr>
          <p:cNvPr id="6" name="楕円 5">
            <a:extLst>
              <a:ext uri="{FF2B5EF4-FFF2-40B4-BE49-F238E27FC236}">
                <a16:creationId xmlns:a16="http://schemas.microsoft.com/office/drawing/2014/main" id="{D5E144E7-4A81-47CC-92D0-A7BA30C239B5}"/>
              </a:ext>
            </a:extLst>
          </p:cNvPr>
          <p:cNvSpPr/>
          <p:nvPr/>
        </p:nvSpPr>
        <p:spPr>
          <a:xfrm>
            <a:off x="8297715" y="1745975"/>
            <a:ext cx="3326296" cy="2279373"/>
          </a:xfrm>
          <a:prstGeom prst="ellips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dirty="0">
                <a:solidFill>
                  <a:schemeClr val="tx1"/>
                </a:solidFill>
              </a:rPr>
              <a:t>肥満</a:t>
            </a:r>
          </a:p>
        </p:txBody>
      </p:sp>
      <p:sp>
        <p:nvSpPr>
          <p:cNvPr id="7" name="楕円 6">
            <a:extLst>
              <a:ext uri="{FF2B5EF4-FFF2-40B4-BE49-F238E27FC236}">
                <a16:creationId xmlns:a16="http://schemas.microsoft.com/office/drawing/2014/main" id="{130FDEAA-7DFC-48AD-B3BB-D3350AB69A45}"/>
              </a:ext>
            </a:extLst>
          </p:cNvPr>
          <p:cNvSpPr/>
          <p:nvPr/>
        </p:nvSpPr>
        <p:spPr>
          <a:xfrm>
            <a:off x="2396787" y="4189035"/>
            <a:ext cx="3326295" cy="2279374"/>
          </a:xfrm>
          <a:prstGeom prst="ellips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tx1"/>
                </a:solidFill>
              </a:rPr>
              <a:t>O</a:t>
            </a:r>
            <a:r>
              <a:rPr kumimoji="1" lang="ja-JP" altLang="en-US" sz="5400" dirty="0">
                <a:solidFill>
                  <a:schemeClr val="tx1"/>
                </a:solidFill>
              </a:rPr>
              <a:t>脚</a:t>
            </a:r>
            <a:endParaRPr kumimoji="1" lang="en-US" altLang="ja-JP" sz="5400" dirty="0">
              <a:solidFill>
                <a:schemeClr val="tx1"/>
              </a:solidFill>
            </a:endParaRPr>
          </a:p>
          <a:p>
            <a:pPr algn="ctr"/>
            <a:r>
              <a:rPr kumimoji="1" lang="en-US" altLang="ja-JP" sz="5400" dirty="0">
                <a:solidFill>
                  <a:schemeClr val="tx1"/>
                </a:solidFill>
              </a:rPr>
              <a:t>X</a:t>
            </a:r>
            <a:r>
              <a:rPr kumimoji="1" lang="ja-JP" altLang="en-US" sz="5400" dirty="0">
                <a:solidFill>
                  <a:schemeClr val="tx1"/>
                </a:solidFill>
              </a:rPr>
              <a:t>脚</a:t>
            </a:r>
          </a:p>
        </p:txBody>
      </p:sp>
      <p:sp>
        <p:nvSpPr>
          <p:cNvPr id="8" name="楕円 7">
            <a:extLst>
              <a:ext uri="{FF2B5EF4-FFF2-40B4-BE49-F238E27FC236}">
                <a16:creationId xmlns:a16="http://schemas.microsoft.com/office/drawing/2014/main" id="{758978CA-64B2-47E2-A488-5279797AB137}"/>
              </a:ext>
            </a:extLst>
          </p:cNvPr>
          <p:cNvSpPr/>
          <p:nvPr/>
        </p:nvSpPr>
        <p:spPr>
          <a:xfrm>
            <a:off x="6468919" y="4189035"/>
            <a:ext cx="3326294" cy="2279374"/>
          </a:xfrm>
          <a:prstGeom prst="ellipse">
            <a:avLst/>
          </a:prstGeom>
          <a:solidFill>
            <a:srgbClr val="FF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関節損傷</a:t>
            </a:r>
          </a:p>
        </p:txBody>
      </p:sp>
    </p:spTree>
    <p:extLst>
      <p:ext uri="{BB962C8B-B14F-4D97-AF65-F5344CB8AC3E}">
        <p14:creationId xmlns:p14="http://schemas.microsoft.com/office/powerpoint/2010/main" val="12174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CF25B69-FD8C-4963-A4C9-6A54477AA2C8}"/>
              </a:ext>
            </a:extLst>
          </p:cNvPr>
          <p:cNvSpPr>
            <a:spLocks noGrp="1"/>
          </p:cNvSpPr>
          <p:nvPr>
            <p:ph sz="half" idx="2"/>
          </p:nvPr>
        </p:nvSpPr>
        <p:spPr>
          <a:xfrm>
            <a:off x="796819" y="2149433"/>
            <a:ext cx="10598362" cy="3805417"/>
          </a:xfrm>
          <a:ln w="76200">
            <a:solidFill>
              <a:srgbClr val="FF0000"/>
            </a:solidFill>
          </a:ln>
        </p:spPr>
        <p:txBody>
          <a:bodyPr>
            <a:noAutofit/>
          </a:bodyPr>
          <a:lstStyle/>
          <a:p>
            <a:pPr marL="0" indent="0">
              <a:buNone/>
            </a:pPr>
            <a:r>
              <a:rPr kumimoji="1" lang="ja-JP" altLang="en-US" sz="5400" dirty="0">
                <a:solidFill>
                  <a:schemeClr val="tx1"/>
                </a:solidFill>
              </a:rPr>
              <a:t>・階段の昇降を避ける</a:t>
            </a:r>
            <a:endParaRPr kumimoji="1" lang="en-US" altLang="ja-JP" sz="5400" dirty="0">
              <a:solidFill>
                <a:schemeClr val="tx1"/>
              </a:solidFill>
            </a:endParaRPr>
          </a:p>
          <a:p>
            <a:pPr marL="0" indent="0">
              <a:buNone/>
            </a:pPr>
            <a:r>
              <a:rPr lang="ja-JP" altLang="en-US" sz="5400" dirty="0">
                <a:solidFill>
                  <a:schemeClr val="tx1"/>
                </a:solidFill>
              </a:rPr>
              <a:t>・歩行時には杖を使用する</a:t>
            </a:r>
            <a:endParaRPr lang="en-US" altLang="ja-JP" sz="5400" dirty="0">
              <a:solidFill>
                <a:schemeClr val="tx1"/>
              </a:solidFill>
            </a:endParaRPr>
          </a:p>
          <a:p>
            <a:pPr marL="0" indent="0">
              <a:buNone/>
            </a:pPr>
            <a:r>
              <a:rPr kumimoji="1" lang="ja-JP" altLang="en-US" sz="5400" dirty="0">
                <a:solidFill>
                  <a:schemeClr val="tx1"/>
                </a:solidFill>
              </a:rPr>
              <a:t>・膝への負担が少ない履物を</a:t>
            </a:r>
            <a:r>
              <a:rPr lang="ja-JP" altLang="en-US" sz="5400" dirty="0">
                <a:solidFill>
                  <a:schemeClr val="tx1"/>
                </a:solidFill>
              </a:rPr>
              <a:t>選ぶ</a:t>
            </a:r>
            <a:endParaRPr kumimoji="1" lang="en-US" altLang="ja-JP" sz="5400" dirty="0">
              <a:solidFill>
                <a:schemeClr val="tx1"/>
              </a:solidFill>
            </a:endParaRPr>
          </a:p>
          <a:p>
            <a:pPr marL="0" indent="0">
              <a:buNone/>
            </a:pPr>
            <a:r>
              <a:rPr kumimoji="1" lang="ja-JP" altLang="en-US" sz="5400" dirty="0">
                <a:solidFill>
                  <a:schemeClr val="tx1"/>
                </a:solidFill>
              </a:rPr>
              <a:t>・椅子やソファーを使用する</a:t>
            </a:r>
          </a:p>
        </p:txBody>
      </p:sp>
      <p:sp>
        <p:nvSpPr>
          <p:cNvPr id="6" name="タイトル 5">
            <a:extLst>
              <a:ext uri="{FF2B5EF4-FFF2-40B4-BE49-F238E27FC236}">
                <a16:creationId xmlns:a16="http://schemas.microsoft.com/office/drawing/2014/main" id="{351F9947-895D-4D40-A153-D9677E9C7C6D}"/>
              </a:ext>
            </a:extLst>
          </p:cNvPr>
          <p:cNvSpPr>
            <a:spLocks noGrp="1"/>
          </p:cNvSpPr>
          <p:nvPr>
            <p:ph type="title"/>
          </p:nvPr>
        </p:nvSpPr>
        <p:spPr>
          <a:xfrm>
            <a:off x="2231136" y="160650"/>
            <a:ext cx="7729728" cy="1188720"/>
          </a:xfrm>
        </p:spPr>
        <p:txBody>
          <a:bodyPr>
            <a:normAutofit/>
          </a:bodyPr>
          <a:lstStyle/>
          <a:p>
            <a:r>
              <a:rPr kumimoji="1" lang="ja-JP" altLang="en-US" sz="4000" dirty="0">
                <a:solidFill>
                  <a:srgbClr val="FF0000"/>
                </a:solidFill>
              </a:rPr>
              <a:t>変形性膝関節の人の支援方法</a:t>
            </a:r>
          </a:p>
        </p:txBody>
      </p:sp>
      <p:pic>
        <p:nvPicPr>
          <p:cNvPr id="2050" name="Picture 2" descr="親指を立てている人のイラスト（女性） | かわいいフリー素材集 いらすとや">
            <a:extLst>
              <a:ext uri="{FF2B5EF4-FFF2-40B4-BE49-F238E27FC236}">
                <a16:creationId xmlns:a16="http://schemas.microsoft.com/office/drawing/2014/main" id="{814F50BF-9E6C-4358-8EC5-4EFC79445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374" y="383822"/>
            <a:ext cx="3757848" cy="380541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プレースホルダー 4">
            <a:extLst>
              <a:ext uri="{FF2B5EF4-FFF2-40B4-BE49-F238E27FC236}">
                <a16:creationId xmlns:a16="http://schemas.microsoft.com/office/drawing/2014/main" id="{055C5D3D-FFD7-4B1B-8301-8AE7FB556917}"/>
              </a:ext>
            </a:extLst>
          </p:cNvPr>
          <p:cNvSpPr>
            <a:spLocks noGrp="1"/>
          </p:cNvSpPr>
          <p:nvPr>
            <p:ph type="body" idx="1"/>
          </p:nvPr>
        </p:nvSpPr>
        <p:spPr/>
        <p:txBody>
          <a:bodyPr/>
          <a:lstStyle/>
          <a:p>
            <a:endParaRPr lang="ja-JP" altLang="en-US"/>
          </a:p>
        </p:txBody>
      </p:sp>
      <p:sp>
        <p:nvSpPr>
          <p:cNvPr id="7" name="楕円 6">
            <a:extLst>
              <a:ext uri="{FF2B5EF4-FFF2-40B4-BE49-F238E27FC236}">
                <a16:creationId xmlns:a16="http://schemas.microsoft.com/office/drawing/2014/main" id="{4249429C-512E-4CC5-831D-FE8EE954095D}"/>
              </a:ext>
            </a:extLst>
          </p:cNvPr>
          <p:cNvSpPr/>
          <p:nvPr/>
        </p:nvSpPr>
        <p:spPr>
          <a:xfrm>
            <a:off x="3718560" y="2031184"/>
            <a:ext cx="4556855" cy="4041913"/>
          </a:xfrm>
          <a:prstGeom prst="ellipse">
            <a:avLst/>
          </a:prstGeom>
          <a:noFill/>
          <a:ln w="574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492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パーセル</Template>
  <TotalTime>1582</TotalTime>
  <Words>2080</Words>
  <Application>Microsoft Office PowerPoint</Application>
  <PresentationFormat>ワイド画面</PresentationFormat>
  <Paragraphs>199</Paragraphs>
  <Slides>28</Slides>
  <Notes>28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28</vt:i4>
      </vt:variant>
    </vt:vector>
  </HeadingPairs>
  <TitlesOfParts>
    <vt:vector size="33" baseType="lpstr">
      <vt:lpstr>Gill Sans MT</vt:lpstr>
      <vt:lpstr>HGｺﾞｼｯｸE</vt:lpstr>
      <vt:lpstr>游ゴシック</vt:lpstr>
      <vt:lpstr>Arial</vt:lpstr>
      <vt:lpstr>パーセル</vt:lpstr>
      <vt:lpstr>PowerPoint プレゼンテーション</vt:lpstr>
      <vt:lpstr>PowerPoint プレゼンテーション</vt:lpstr>
      <vt:lpstr>PowerPoint プレゼンテーション</vt:lpstr>
      <vt:lpstr>変形性膝関節症とは？</vt:lpstr>
      <vt:lpstr>PowerPoint プレゼンテーション</vt:lpstr>
      <vt:lpstr>PowerPoint プレゼンテーション</vt:lpstr>
      <vt:lpstr>PowerPoint プレゼンテーション</vt:lpstr>
      <vt:lpstr>変形性膝関節症の主な原因</vt:lpstr>
      <vt:lpstr>変形性膝関節の人の支援方法</vt:lpstr>
      <vt:lpstr>変形性膝関節の人の支援方法</vt:lpstr>
      <vt:lpstr>Iさんの生活課題</vt:lpstr>
      <vt:lpstr>短期目標</vt:lpstr>
      <vt:lpstr>PowerPoint プレゼンテーション</vt:lpstr>
      <vt:lpstr>裁縫教室の効果</vt:lpstr>
      <vt:lpstr>PowerPoint プレゼンテーション</vt:lpstr>
      <vt:lpstr>見本作りの様子</vt:lpstr>
      <vt:lpstr>PowerPoint プレゼンテーション</vt:lpstr>
      <vt:lpstr>裁縫教室の様子</vt:lpstr>
      <vt:lpstr>PowerPoint プレゼンテーション</vt:lpstr>
      <vt:lpstr>クリスマス会の様子</vt:lpstr>
      <vt:lpstr>PowerPoint プレゼンテーション</vt:lpstr>
      <vt:lpstr>PowerPoint プレゼンテーション</vt:lpstr>
      <vt:lpstr>考察</vt:lpstr>
      <vt:lpstr>まとめ</vt:lpstr>
      <vt:lpstr>今後の課題</vt:lpstr>
      <vt:lpstr>謝辞</vt:lpstr>
      <vt:lpstr>引用・参考文献・資料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student</dc:creator>
  <cp:lastModifiedBy>oitapref</cp:lastModifiedBy>
  <cp:revision>160</cp:revision>
  <cp:lastPrinted>2021-12-20T07:41:06Z</cp:lastPrinted>
  <dcterms:created xsi:type="dcterms:W3CDTF">2021-10-08T04:49:54Z</dcterms:created>
  <dcterms:modified xsi:type="dcterms:W3CDTF">2022-06-16T09:20:41Z</dcterms:modified>
</cp:coreProperties>
</file>